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87"/>
  </p:notesMasterIdLst>
  <p:sldIdLst>
    <p:sldId id="256" r:id="rId2"/>
    <p:sldId id="258" r:id="rId3"/>
    <p:sldId id="257" r:id="rId4"/>
    <p:sldId id="259" r:id="rId5"/>
    <p:sldId id="260" r:id="rId6"/>
    <p:sldId id="261" r:id="rId7"/>
    <p:sldId id="264" r:id="rId8"/>
    <p:sldId id="262" r:id="rId9"/>
    <p:sldId id="263" r:id="rId10"/>
    <p:sldId id="265" r:id="rId11"/>
    <p:sldId id="266" r:id="rId12"/>
    <p:sldId id="267" r:id="rId13"/>
    <p:sldId id="268" r:id="rId14"/>
    <p:sldId id="345" r:id="rId15"/>
    <p:sldId id="347" r:id="rId16"/>
    <p:sldId id="346" r:id="rId17"/>
    <p:sldId id="269" r:id="rId18"/>
    <p:sldId id="270" r:id="rId19"/>
    <p:sldId id="271" r:id="rId20"/>
    <p:sldId id="272" r:id="rId21"/>
    <p:sldId id="273" r:id="rId22"/>
    <p:sldId id="274" r:id="rId23"/>
    <p:sldId id="278" r:id="rId24"/>
    <p:sldId id="279" r:id="rId25"/>
    <p:sldId id="280" r:id="rId26"/>
    <p:sldId id="282" r:id="rId27"/>
    <p:sldId id="285" r:id="rId28"/>
    <p:sldId id="284" r:id="rId29"/>
    <p:sldId id="286" r:id="rId30"/>
    <p:sldId id="288" r:id="rId31"/>
    <p:sldId id="287" r:id="rId32"/>
    <p:sldId id="289" r:id="rId33"/>
    <p:sldId id="290" r:id="rId34"/>
    <p:sldId id="291" r:id="rId35"/>
    <p:sldId id="292" r:id="rId36"/>
    <p:sldId id="343" r:id="rId37"/>
    <p:sldId id="295" r:id="rId38"/>
    <p:sldId id="293" r:id="rId39"/>
    <p:sldId id="296" r:id="rId40"/>
    <p:sldId id="344" r:id="rId41"/>
    <p:sldId id="297" r:id="rId42"/>
    <p:sldId id="300" r:id="rId43"/>
    <p:sldId id="348" r:id="rId44"/>
    <p:sldId id="298" r:id="rId45"/>
    <p:sldId id="299" r:id="rId46"/>
    <p:sldId id="304" r:id="rId47"/>
    <p:sldId id="306" r:id="rId48"/>
    <p:sldId id="301" r:id="rId49"/>
    <p:sldId id="302" r:id="rId50"/>
    <p:sldId id="307" r:id="rId51"/>
    <p:sldId id="308" r:id="rId52"/>
    <p:sldId id="309" r:id="rId53"/>
    <p:sldId id="336" r:id="rId54"/>
    <p:sldId id="337" r:id="rId55"/>
    <p:sldId id="311" r:id="rId56"/>
    <p:sldId id="312" r:id="rId57"/>
    <p:sldId id="338" r:id="rId58"/>
    <p:sldId id="313" r:id="rId59"/>
    <p:sldId id="314" r:id="rId60"/>
    <p:sldId id="315" r:id="rId61"/>
    <p:sldId id="316" r:id="rId62"/>
    <p:sldId id="317" r:id="rId63"/>
    <p:sldId id="318" r:id="rId64"/>
    <p:sldId id="339" r:id="rId65"/>
    <p:sldId id="340" r:id="rId66"/>
    <p:sldId id="319" r:id="rId67"/>
    <p:sldId id="341" r:id="rId68"/>
    <p:sldId id="320" r:id="rId69"/>
    <p:sldId id="321" r:id="rId70"/>
    <p:sldId id="322" r:id="rId71"/>
    <p:sldId id="323" r:id="rId72"/>
    <p:sldId id="342"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03" r:id="rId8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9" d="100"/>
          <a:sy n="89" d="100"/>
        </p:scale>
        <p:origin x="-300" y="2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E1B7B3-2AC1-49A6-BE65-3D49C9581677}" type="datetimeFigureOut">
              <a:rPr lang="en-US" smtClean="0"/>
              <a:pPr/>
              <a:t>1/16/2012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09D5D7-E620-4EB8-A5F9-3281CEFA7761}" type="slidenum">
              <a:rPr lang="en-US" smtClean="0"/>
              <a:pPr/>
              <a:t>‹#›</a:t>
            </a:fld>
            <a:endParaRPr lang="en-US"/>
          </a:p>
        </p:txBody>
      </p:sp>
    </p:spTree>
    <p:extLst>
      <p:ext uri="{BB962C8B-B14F-4D97-AF65-F5344CB8AC3E}">
        <p14:creationId xmlns:p14="http://schemas.microsoft.com/office/powerpoint/2010/main" val="489505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309D5D7-E620-4EB8-A5F9-3281CEFA7761}" type="slidenum">
              <a:rPr lang="en-US" smtClean="0"/>
              <a:pPr/>
              <a:t>33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931867-9802-4837-BCD1-E9573B56A7A8}" type="slidenum">
              <a:rPr lang="en-US" smtClean="0"/>
              <a:pPr/>
              <a:t>77</a:t>
            </a:fld>
            <a:endParaRPr lang="en-US"/>
          </a:p>
        </p:txBody>
      </p:sp>
    </p:spTree>
    <p:extLst>
      <p:ext uri="{BB962C8B-B14F-4D97-AF65-F5344CB8AC3E}">
        <p14:creationId xmlns:p14="http://schemas.microsoft.com/office/powerpoint/2010/main" val="264324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934200"/>
            <a:chOff x="0" y="0"/>
            <a:chExt cx="5760" cy="4368"/>
          </a:xfrm>
        </p:grpSpPr>
        <p:sp>
          <p:nvSpPr>
            <p:cNvPr id="5" name="Freeform 3"/>
            <p:cNvSpPr>
              <a:spLocks/>
            </p:cNvSpPr>
            <p:nvPr/>
          </p:nvSpPr>
          <p:spPr bwMode="hidden">
            <a:xfrm>
              <a:off x="0" y="2208"/>
              <a:ext cx="2515" cy="1970"/>
            </a:xfrm>
            <a:custGeom>
              <a:avLst/>
              <a:gdLst/>
              <a:ahLst/>
              <a:cxnLst>
                <a:cxn ang="0">
                  <a:pos x="744" y="1669"/>
                </a:cxn>
                <a:cxn ang="0">
                  <a:pos x="852" y="1400"/>
                </a:cxn>
                <a:cxn ang="0">
                  <a:pos x="876" y="1171"/>
                </a:cxn>
                <a:cxn ang="0">
                  <a:pos x="979" y="1370"/>
                </a:cxn>
                <a:cxn ang="0">
                  <a:pos x="1231" y="1621"/>
                </a:cxn>
                <a:cxn ang="0">
                  <a:pos x="1471" y="1693"/>
                </a:cxn>
                <a:cxn ang="0">
                  <a:pos x="1819" y="1678"/>
                </a:cxn>
                <a:cxn ang="0">
                  <a:pos x="1893" y="1513"/>
                </a:cxn>
                <a:cxn ang="0">
                  <a:pos x="1874" y="1285"/>
                </a:cxn>
                <a:cxn ang="0">
                  <a:pos x="1783" y="967"/>
                </a:cxn>
                <a:cxn ang="0">
                  <a:pos x="1289" y="873"/>
                </a:cxn>
                <a:cxn ang="0">
                  <a:pos x="1549" y="745"/>
                </a:cxn>
                <a:cxn ang="0">
                  <a:pos x="1753" y="732"/>
                </a:cxn>
                <a:cxn ang="0">
                  <a:pos x="2107" y="618"/>
                </a:cxn>
                <a:cxn ang="0">
                  <a:pos x="2377" y="438"/>
                </a:cxn>
                <a:cxn ang="0">
                  <a:pos x="2420" y="343"/>
                </a:cxn>
                <a:cxn ang="0">
                  <a:pos x="2077" y="331"/>
                </a:cxn>
                <a:cxn ang="0">
                  <a:pos x="1951" y="301"/>
                </a:cxn>
                <a:cxn ang="0">
                  <a:pos x="1645" y="289"/>
                </a:cxn>
                <a:cxn ang="0">
                  <a:pos x="1297" y="408"/>
                </a:cxn>
                <a:cxn ang="0">
                  <a:pos x="1308" y="337"/>
                </a:cxn>
                <a:cxn ang="0">
                  <a:pos x="1453" y="168"/>
                </a:cxn>
                <a:cxn ang="0">
                  <a:pos x="1477" y="36"/>
                </a:cxn>
                <a:cxn ang="0">
                  <a:pos x="1417" y="24"/>
                </a:cxn>
                <a:cxn ang="0">
                  <a:pos x="1189" y="102"/>
                </a:cxn>
                <a:cxn ang="0">
                  <a:pos x="1026" y="144"/>
                </a:cxn>
                <a:cxn ang="0">
                  <a:pos x="889" y="331"/>
                </a:cxn>
                <a:cxn ang="0">
                  <a:pos x="726" y="480"/>
                </a:cxn>
                <a:cxn ang="0">
                  <a:pos x="643" y="540"/>
                </a:cxn>
                <a:cxn ang="0">
                  <a:pos x="600" y="516"/>
                </a:cxn>
                <a:cxn ang="0">
                  <a:pos x="552" y="486"/>
                </a:cxn>
                <a:cxn ang="0">
                  <a:pos x="528" y="462"/>
                </a:cxn>
                <a:cxn ang="0">
                  <a:pos x="474" y="426"/>
                </a:cxn>
                <a:cxn ang="0">
                  <a:pos x="415" y="390"/>
                </a:cxn>
                <a:cxn ang="0">
                  <a:pos x="366" y="366"/>
                </a:cxn>
                <a:cxn ang="0">
                  <a:pos x="192" y="234"/>
                </a:cxn>
                <a:cxn ang="0">
                  <a:pos x="570" y="564"/>
                </a:cxn>
                <a:cxn ang="0">
                  <a:pos x="444" y="732"/>
                </a:cxn>
                <a:cxn ang="0">
                  <a:pos x="318" y="787"/>
                </a:cxn>
                <a:cxn ang="0">
                  <a:pos x="127" y="853"/>
                </a:cxn>
                <a:cxn ang="0">
                  <a:pos x="0" y="1165"/>
                </a:cxn>
                <a:cxn ang="0">
                  <a:pos x="372" y="1015"/>
                </a:cxn>
                <a:cxn ang="0">
                  <a:pos x="222" y="1262"/>
                </a:cxn>
                <a:cxn ang="0">
                  <a:pos x="139" y="1459"/>
                </a:cxn>
                <a:cxn ang="0">
                  <a:pos x="102" y="1495"/>
                </a:cxn>
                <a:cxn ang="0">
                  <a:pos x="84" y="1519"/>
                </a:cxn>
                <a:cxn ang="0">
                  <a:pos x="96" y="1537"/>
                </a:cxn>
                <a:cxn ang="0">
                  <a:pos x="127" y="1567"/>
                </a:cxn>
                <a:cxn ang="0">
                  <a:pos x="145" y="1633"/>
                </a:cxn>
                <a:cxn ang="0">
                  <a:pos x="156" y="1693"/>
                </a:cxn>
                <a:cxn ang="0">
                  <a:pos x="162" y="1723"/>
                </a:cxn>
                <a:cxn ang="0">
                  <a:pos x="216" y="1802"/>
                </a:cxn>
                <a:cxn ang="0">
                  <a:pos x="228" y="1850"/>
                </a:cxn>
                <a:cxn ang="0">
                  <a:pos x="240" y="1904"/>
                </a:cxn>
                <a:cxn ang="0">
                  <a:pos x="246" y="1922"/>
                </a:cxn>
                <a:cxn ang="0">
                  <a:pos x="258" y="1970"/>
                </a:cxn>
                <a:cxn ang="0">
                  <a:pos x="462" y="1922"/>
                </a:cxn>
                <a:cxn ang="0">
                  <a:pos x="624" y="1778"/>
                </a:cxn>
              </a:cxnLst>
              <a:rect l="0" t="0" r="r" b="b"/>
              <a:pathLst>
                <a:path w="2515" h="1970">
                  <a:moveTo>
                    <a:pt x="624" y="1778"/>
                  </a:moveTo>
                  <a:lnTo>
                    <a:pt x="744" y="1669"/>
                  </a:lnTo>
                  <a:lnTo>
                    <a:pt x="834" y="1627"/>
                  </a:lnTo>
                  <a:lnTo>
                    <a:pt x="852" y="1400"/>
                  </a:lnTo>
                  <a:lnTo>
                    <a:pt x="834" y="1225"/>
                  </a:lnTo>
                  <a:lnTo>
                    <a:pt x="876" y="1171"/>
                  </a:lnTo>
                  <a:lnTo>
                    <a:pt x="901" y="1268"/>
                  </a:lnTo>
                  <a:lnTo>
                    <a:pt x="979" y="1370"/>
                  </a:lnTo>
                  <a:lnTo>
                    <a:pt x="1116" y="1519"/>
                  </a:lnTo>
                  <a:lnTo>
                    <a:pt x="1231" y="1621"/>
                  </a:lnTo>
                  <a:lnTo>
                    <a:pt x="1353" y="1632"/>
                  </a:lnTo>
                  <a:lnTo>
                    <a:pt x="1471" y="1693"/>
                  </a:lnTo>
                  <a:lnTo>
                    <a:pt x="1664" y="1659"/>
                  </a:lnTo>
                  <a:lnTo>
                    <a:pt x="1819" y="1678"/>
                  </a:lnTo>
                  <a:lnTo>
                    <a:pt x="1975" y="1632"/>
                  </a:lnTo>
                  <a:lnTo>
                    <a:pt x="1893" y="1513"/>
                  </a:lnTo>
                  <a:lnTo>
                    <a:pt x="1920" y="1385"/>
                  </a:lnTo>
                  <a:lnTo>
                    <a:pt x="1874" y="1285"/>
                  </a:lnTo>
                  <a:lnTo>
                    <a:pt x="1865" y="1129"/>
                  </a:lnTo>
                  <a:lnTo>
                    <a:pt x="1783" y="967"/>
                  </a:lnTo>
                  <a:lnTo>
                    <a:pt x="1527" y="891"/>
                  </a:lnTo>
                  <a:lnTo>
                    <a:pt x="1289" y="873"/>
                  </a:lnTo>
                  <a:lnTo>
                    <a:pt x="1393" y="781"/>
                  </a:lnTo>
                  <a:lnTo>
                    <a:pt x="1549" y="745"/>
                  </a:lnTo>
                  <a:lnTo>
                    <a:pt x="1620" y="738"/>
                  </a:lnTo>
                  <a:lnTo>
                    <a:pt x="1753" y="732"/>
                  </a:lnTo>
                  <a:lnTo>
                    <a:pt x="1933" y="720"/>
                  </a:lnTo>
                  <a:lnTo>
                    <a:pt x="2107" y="618"/>
                  </a:lnTo>
                  <a:lnTo>
                    <a:pt x="2227" y="516"/>
                  </a:lnTo>
                  <a:lnTo>
                    <a:pt x="2377" y="438"/>
                  </a:lnTo>
                  <a:lnTo>
                    <a:pt x="2515" y="337"/>
                  </a:lnTo>
                  <a:lnTo>
                    <a:pt x="2420" y="343"/>
                  </a:lnTo>
                  <a:lnTo>
                    <a:pt x="2191" y="343"/>
                  </a:lnTo>
                  <a:lnTo>
                    <a:pt x="2077" y="331"/>
                  </a:lnTo>
                  <a:lnTo>
                    <a:pt x="2053" y="301"/>
                  </a:lnTo>
                  <a:lnTo>
                    <a:pt x="1951" y="301"/>
                  </a:lnTo>
                  <a:lnTo>
                    <a:pt x="1795" y="259"/>
                  </a:lnTo>
                  <a:lnTo>
                    <a:pt x="1645" y="289"/>
                  </a:lnTo>
                  <a:lnTo>
                    <a:pt x="1447" y="372"/>
                  </a:lnTo>
                  <a:lnTo>
                    <a:pt x="1297" y="408"/>
                  </a:lnTo>
                  <a:lnTo>
                    <a:pt x="1153" y="414"/>
                  </a:lnTo>
                  <a:lnTo>
                    <a:pt x="1308" y="337"/>
                  </a:lnTo>
                  <a:lnTo>
                    <a:pt x="1465" y="198"/>
                  </a:lnTo>
                  <a:lnTo>
                    <a:pt x="1453" y="168"/>
                  </a:lnTo>
                  <a:lnTo>
                    <a:pt x="1465" y="102"/>
                  </a:lnTo>
                  <a:lnTo>
                    <a:pt x="1477" y="36"/>
                  </a:lnTo>
                  <a:lnTo>
                    <a:pt x="1453" y="0"/>
                  </a:lnTo>
                  <a:lnTo>
                    <a:pt x="1417" y="24"/>
                  </a:lnTo>
                  <a:lnTo>
                    <a:pt x="1356" y="42"/>
                  </a:lnTo>
                  <a:lnTo>
                    <a:pt x="1189" y="102"/>
                  </a:lnTo>
                  <a:lnTo>
                    <a:pt x="1098" y="144"/>
                  </a:lnTo>
                  <a:lnTo>
                    <a:pt x="1026" y="144"/>
                  </a:lnTo>
                  <a:lnTo>
                    <a:pt x="991" y="168"/>
                  </a:lnTo>
                  <a:lnTo>
                    <a:pt x="889" y="331"/>
                  </a:lnTo>
                  <a:lnTo>
                    <a:pt x="852" y="408"/>
                  </a:lnTo>
                  <a:lnTo>
                    <a:pt x="726" y="480"/>
                  </a:lnTo>
                  <a:lnTo>
                    <a:pt x="649" y="540"/>
                  </a:lnTo>
                  <a:lnTo>
                    <a:pt x="643" y="540"/>
                  </a:lnTo>
                  <a:lnTo>
                    <a:pt x="637" y="534"/>
                  </a:lnTo>
                  <a:lnTo>
                    <a:pt x="600" y="516"/>
                  </a:lnTo>
                  <a:lnTo>
                    <a:pt x="564" y="492"/>
                  </a:lnTo>
                  <a:lnTo>
                    <a:pt x="552" y="486"/>
                  </a:lnTo>
                  <a:lnTo>
                    <a:pt x="540" y="474"/>
                  </a:lnTo>
                  <a:lnTo>
                    <a:pt x="528" y="462"/>
                  </a:lnTo>
                  <a:lnTo>
                    <a:pt x="504" y="444"/>
                  </a:lnTo>
                  <a:lnTo>
                    <a:pt x="474" y="426"/>
                  </a:lnTo>
                  <a:lnTo>
                    <a:pt x="444" y="408"/>
                  </a:lnTo>
                  <a:lnTo>
                    <a:pt x="415" y="390"/>
                  </a:lnTo>
                  <a:lnTo>
                    <a:pt x="385" y="372"/>
                  </a:lnTo>
                  <a:lnTo>
                    <a:pt x="366" y="366"/>
                  </a:lnTo>
                  <a:lnTo>
                    <a:pt x="360" y="360"/>
                  </a:lnTo>
                  <a:lnTo>
                    <a:pt x="192" y="234"/>
                  </a:lnTo>
                  <a:lnTo>
                    <a:pt x="210" y="307"/>
                  </a:lnTo>
                  <a:lnTo>
                    <a:pt x="570" y="564"/>
                  </a:lnTo>
                  <a:lnTo>
                    <a:pt x="558" y="618"/>
                  </a:lnTo>
                  <a:lnTo>
                    <a:pt x="444" y="732"/>
                  </a:lnTo>
                  <a:lnTo>
                    <a:pt x="324" y="787"/>
                  </a:lnTo>
                  <a:lnTo>
                    <a:pt x="318" y="787"/>
                  </a:lnTo>
                  <a:lnTo>
                    <a:pt x="258" y="811"/>
                  </a:lnTo>
                  <a:lnTo>
                    <a:pt x="127" y="853"/>
                  </a:lnTo>
                  <a:lnTo>
                    <a:pt x="0" y="901"/>
                  </a:lnTo>
                  <a:lnTo>
                    <a:pt x="0" y="1165"/>
                  </a:lnTo>
                  <a:lnTo>
                    <a:pt x="78" y="1147"/>
                  </a:lnTo>
                  <a:lnTo>
                    <a:pt x="372" y="1015"/>
                  </a:lnTo>
                  <a:lnTo>
                    <a:pt x="336" y="1117"/>
                  </a:lnTo>
                  <a:lnTo>
                    <a:pt x="222" y="1262"/>
                  </a:lnTo>
                  <a:lnTo>
                    <a:pt x="145" y="1453"/>
                  </a:lnTo>
                  <a:lnTo>
                    <a:pt x="139" y="1459"/>
                  </a:lnTo>
                  <a:lnTo>
                    <a:pt x="133" y="1465"/>
                  </a:lnTo>
                  <a:lnTo>
                    <a:pt x="102" y="1495"/>
                  </a:lnTo>
                  <a:lnTo>
                    <a:pt x="90" y="1507"/>
                  </a:lnTo>
                  <a:lnTo>
                    <a:pt x="84" y="1519"/>
                  </a:lnTo>
                  <a:lnTo>
                    <a:pt x="84" y="1531"/>
                  </a:lnTo>
                  <a:lnTo>
                    <a:pt x="96" y="1537"/>
                  </a:lnTo>
                  <a:lnTo>
                    <a:pt x="114" y="1549"/>
                  </a:lnTo>
                  <a:lnTo>
                    <a:pt x="127" y="1567"/>
                  </a:lnTo>
                  <a:lnTo>
                    <a:pt x="139" y="1597"/>
                  </a:lnTo>
                  <a:lnTo>
                    <a:pt x="145" y="1633"/>
                  </a:lnTo>
                  <a:lnTo>
                    <a:pt x="150" y="1663"/>
                  </a:lnTo>
                  <a:lnTo>
                    <a:pt x="156" y="1693"/>
                  </a:lnTo>
                  <a:lnTo>
                    <a:pt x="162" y="1717"/>
                  </a:lnTo>
                  <a:lnTo>
                    <a:pt x="162" y="1723"/>
                  </a:lnTo>
                  <a:lnTo>
                    <a:pt x="216" y="1796"/>
                  </a:lnTo>
                  <a:lnTo>
                    <a:pt x="216" y="1802"/>
                  </a:lnTo>
                  <a:lnTo>
                    <a:pt x="222" y="1814"/>
                  </a:lnTo>
                  <a:lnTo>
                    <a:pt x="228" y="1850"/>
                  </a:lnTo>
                  <a:lnTo>
                    <a:pt x="234" y="1886"/>
                  </a:lnTo>
                  <a:lnTo>
                    <a:pt x="240" y="1904"/>
                  </a:lnTo>
                  <a:lnTo>
                    <a:pt x="240" y="1916"/>
                  </a:lnTo>
                  <a:lnTo>
                    <a:pt x="246" y="1922"/>
                  </a:lnTo>
                  <a:lnTo>
                    <a:pt x="252" y="1934"/>
                  </a:lnTo>
                  <a:lnTo>
                    <a:pt x="258" y="1970"/>
                  </a:lnTo>
                  <a:lnTo>
                    <a:pt x="438" y="1970"/>
                  </a:lnTo>
                  <a:lnTo>
                    <a:pt x="462" y="1922"/>
                  </a:lnTo>
                  <a:lnTo>
                    <a:pt x="624" y="1778"/>
                  </a:lnTo>
                  <a:lnTo>
                    <a:pt x="624" y="1778"/>
                  </a:lnTo>
                  <a:close/>
                </a:path>
              </a:pathLst>
            </a:custGeom>
            <a:gradFill rotWithShape="0">
              <a:gsLst>
                <a:gs pos="0">
                  <a:schemeClr val="bg2"/>
                </a:gs>
                <a:gs pos="50000">
                  <a:schemeClr val="bg1"/>
                </a:gs>
                <a:gs pos="100000">
                  <a:schemeClr val="bg2"/>
                </a:gs>
              </a:gsLst>
              <a:lin ang="2700000" scaled="1"/>
            </a:gradFill>
            <a:ln w="9525">
              <a:noFill/>
              <a:round/>
              <a:headEnd/>
              <a:tailEnd/>
            </a:ln>
          </p:spPr>
          <p:txBody>
            <a:bodyPr/>
            <a:lstStyle/>
            <a:p>
              <a:pPr fontAlgn="auto">
                <a:spcBef>
                  <a:spcPts val="0"/>
                </a:spcBef>
                <a:spcAft>
                  <a:spcPts val="0"/>
                </a:spcAft>
                <a:defRPr/>
              </a:pPr>
              <a:endParaRPr lang="en-PH">
                <a:latin typeface="+mn-lt"/>
              </a:endParaRPr>
            </a:p>
          </p:txBody>
        </p:sp>
        <p:sp>
          <p:nvSpPr>
            <p:cNvPr id="6" name="Freeform 4"/>
            <p:cNvSpPr>
              <a:spLocks/>
            </p:cNvSpPr>
            <p:nvPr/>
          </p:nvSpPr>
          <p:spPr bwMode="hidden">
            <a:xfrm>
              <a:off x="0" y="2496"/>
              <a:ext cx="2112" cy="1604"/>
            </a:xfrm>
            <a:custGeom>
              <a:avLst/>
              <a:gdLst/>
              <a:ahLst/>
              <a:cxnLst>
                <a:cxn ang="0">
                  <a:pos x="580" y="1043"/>
                </a:cxn>
                <a:cxn ang="0">
                  <a:pos x="544" y="683"/>
                </a:cxn>
                <a:cxn ang="0">
                  <a:pos x="670" y="395"/>
                </a:cxn>
                <a:cxn ang="0">
                  <a:pos x="927" y="587"/>
                </a:cxn>
                <a:cxn ang="0">
                  <a:pos x="1214" y="869"/>
                </a:cxn>
                <a:cxn ang="0">
                  <a:pos x="1483" y="1109"/>
                </a:cxn>
                <a:cxn ang="0">
                  <a:pos x="1800" y="1360"/>
                </a:cxn>
                <a:cxn ang="0">
                  <a:pos x="1883" y="1414"/>
                </a:cxn>
                <a:cxn ang="0">
                  <a:pos x="1836" y="1354"/>
                </a:cxn>
                <a:cxn ang="0">
                  <a:pos x="1411" y="1001"/>
                </a:cxn>
                <a:cxn ang="0">
                  <a:pos x="1088" y="683"/>
                </a:cxn>
                <a:cxn ang="0">
                  <a:pos x="723" y="329"/>
                </a:cxn>
                <a:cxn ang="0">
                  <a:pos x="999" y="311"/>
                </a:cxn>
                <a:cxn ang="0">
                  <a:pos x="1286" y="317"/>
                </a:cxn>
                <a:cxn ang="0">
                  <a:pos x="1614" y="269"/>
                </a:cxn>
                <a:cxn ang="0">
                  <a:pos x="2123" y="197"/>
                </a:cxn>
                <a:cxn ang="0">
                  <a:pos x="2075" y="173"/>
                </a:cxn>
                <a:cxn ang="0">
                  <a:pos x="1543" y="257"/>
                </a:cxn>
                <a:cxn ang="0">
                  <a:pos x="1208" y="275"/>
                </a:cxn>
                <a:cxn ang="0">
                  <a:pos x="759" y="257"/>
                </a:cxn>
                <a:cxn ang="0">
                  <a:pos x="819" y="227"/>
                </a:cxn>
                <a:cxn ang="0">
                  <a:pos x="1142" y="0"/>
                </a:cxn>
                <a:cxn ang="0">
                  <a:pos x="1088" y="30"/>
                </a:cxn>
                <a:cxn ang="0">
                  <a:pos x="1010" y="84"/>
                </a:cxn>
                <a:cxn ang="0">
                  <a:pos x="855" y="191"/>
                </a:cxn>
                <a:cxn ang="0">
                  <a:pos x="670" y="281"/>
                </a:cxn>
                <a:cxn ang="0">
                  <a:pos x="634" y="359"/>
                </a:cxn>
                <a:cxn ang="0">
                  <a:pos x="305" y="587"/>
                </a:cxn>
                <a:cxn ang="0">
                  <a:pos x="0" y="725"/>
                </a:cxn>
                <a:cxn ang="0">
                  <a:pos x="0" y="731"/>
                </a:cxn>
                <a:cxn ang="0">
                  <a:pos x="0" y="767"/>
                </a:cxn>
                <a:cxn ang="0">
                  <a:pos x="299" y="635"/>
                </a:cxn>
                <a:cxn ang="0">
                  <a:pos x="592" y="431"/>
                </a:cxn>
                <a:cxn ang="0">
                  <a:pos x="508" y="671"/>
                </a:cxn>
                <a:cxn ang="0">
                  <a:pos x="526" y="995"/>
                </a:cxn>
                <a:cxn ang="0">
                  <a:pos x="460" y="1168"/>
                </a:cxn>
                <a:cxn ang="0">
                  <a:pos x="329" y="1480"/>
                </a:cxn>
                <a:cxn ang="0">
                  <a:pos x="323" y="1696"/>
                </a:cxn>
                <a:cxn ang="0">
                  <a:pos x="329" y="1696"/>
                </a:cxn>
                <a:cxn ang="0">
                  <a:pos x="347" y="1552"/>
                </a:cxn>
                <a:cxn ang="0">
                  <a:pos x="580" y="1043"/>
                </a:cxn>
                <a:cxn ang="0">
                  <a:pos x="580" y="1043"/>
                </a:cxn>
              </a:cxnLst>
              <a:rect l="0" t="0" r="r" b="b"/>
              <a:pathLst>
                <a:path w="2123" h="1696">
                  <a:moveTo>
                    <a:pt x="580" y="1043"/>
                  </a:moveTo>
                  <a:lnTo>
                    <a:pt x="544" y="683"/>
                  </a:lnTo>
                  <a:lnTo>
                    <a:pt x="670" y="395"/>
                  </a:lnTo>
                  <a:lnTo>
                    <a:pt x="927" y="587"/>
                  </a:lnTo>
                  <a:lnTo>
                    <a:pt x="1214" y="869"/>
                  </a:lnTo>
                  <a:lnTo>
                    <a:pt x="1483" y="1109"/>
                  </a:lnTo>
                  <a:lnTo>
                    <a:pt x="1800" y="1360"/>
                  </a:lnTo>
                  <a:lnTo>
                    <a:pt x="1883" y="1414"/>
                  </a:lnTo>
                  <a:lnTo>
                    <a:pt x="1836" y="1354"/>
                  </a:lnTo>
                  <a:lnTo>
                    <a:pt x="1411" y="1001"/>
                  </a:lnTo>
                  <a:lnTo>
                    <a:pt x="1088" y="683"/>
                  </a:lnTo>
                  <a:lnTo>
                    <a:pt x="723" y="329"/>
                  </a:lnTo>
                  <a:lnTo>
                    <a:pt x="999" y="311"/>
                  </a:lnTo>
                  <a:lnTo>
                    <a:pt x="1286" y="317"/>
                  </a:lnTo>
                  <a:lnTo>
                    <a:pt x="1614" y="269"/>
                  </a:lnTo>
                  <a:lnTo>
                    <a:pt x="2123" y="197"/>
                  </a:lnTo>
                  <a:lnTo>
                    <a:pt x="2075" y="173"/>
                  </a:lnTo>
                  <a:lnTo>
                    <a:pt x="1543" y="257"/>
                  </a:lnTo>
                  <a:lnTo>
                    <a:pt x="1208" y="275"/>
                  </a:lnTo>
                  <a:lnTo>
                    <a:pt x="759" y="257"/>
                  </a:lnTo>
                  <a:lnTo>
                    <a:pt x="819" y="227"/>
                  </a:lnTo>
                  <a:lnTo>
                    <a:pt x="1142" y="0"/>
                  </a:lnTo>
                  <a:lnTo>
                    <a:pt x="1088" y="30"/>
                  </a:lnTo>
                  <a:lnTo>
                    <a:pt x="1010" y="84"/>
                  </a:lnTo>
                  <a:lnTo>
                    <a:pt x="855" y="191"/>
                  </a:lnTo>
                  <a:lnTo>
                    <a:pt x="670" y="281"/>
                  </a:lnTo>
                  <a:lnTo>
                    <a:pt x="634" y="359"/>
                  </a:lnTo>
                  <a:lnTo>
                    <a:pt x="305" y="587"/>
                  </a:lnTo>
                  <a:lnTo>
                    <a:pt x="0" y="725"/>
                  </a:lnTo>
                  <a:lnTo>
                    <a:pt x="0" y="731"/>
                  </a:lnTo>
                  <a:lnTo>
                    <a:pt x="0" y="767"/>
                  </a:lnTo>
                  <a:lnTo>
                    <a:pt x="299" y="635"/>
                  </a:lnTo>
                  <a:lnTo>
                    <a:pt x="592" y="431"/>
                  </a:lnTo>
                  <a:lnTo>
                    <a:pt x="508" y="671"/>
                  </a:lnTo>
                  <a:lnTo>
                    <a:pt x="526" y="995"/>
                  </a:lnTo>
                  <a:lnTo>
                    <a:pt x="460" y="1168"/>
                  </a:lnTo>
                  <a:lnTo>
                    <a:pt x="329" y="1480"/>
                  </a:lnTo>
                  <a:lnTo>
                    <a:pt x="323" y="1696"/>
                  </a:lnTo>
                  <a:lnTo>
                    <a:pt x="329" y="1696"/>
                  </a:lnTo>
                  <a:lnTo>
                    <a:pt x="347" y="1552"/>
                  </a:lnTo>
                  <a:lnTo>
                    <a:pt x="580" y="1043"/>
                  </a:lnTo>
                  <a:lnTo>
                    <a:pt x="580" y="1043"/>
                  </a:lnTo>
                  <a:close/>
                </a:path>
              </a:pathLst>
            </a:custGeom>
            <a:gradFill rotWithShape="0">
              <a:gsLst>
                <a:gs pos="0">
                  <a:schemeClr val="accent2"/>
                </a:gs>
                <a:gs pos="100000">
                  <a:schemeClr val="bg1"/>
                </a:gs>
              </a:gsLst>
              <a:lin ang="5400000" scaled="1"/>
            </a:gradFill>
            <a:ln w="9525">
              <a:noFill/>
              <a:round/>
              <a:headEnd/>
              <a:tailEnd/>
            </a:ln>
          </p:spPr>
          <p:txBody>
            <a:bodyPr/>
            <a:lstStyle/>
            <a:p>
              <a:pPr fontAlgn="auto">
                <a:spcBef>
                  <a:spcPts val="0"/>
                </a:spcBef>
                <a:spcAft>
                  <a:spcPts val="0"/>
                </a:spcAft>
                <a:defRPr/>
              </a:pPr>
              <a:endParaRPr lang="en-PH">
                <a:latin typeface="+mn-lt"/>
              </a:endParaRPr>
            </a:p>
          </p:txBody>
        </p:sp>
        <p:sp>
          <p:nvSpPr>
            <p:cNvPr id="7" name="Freeform 5"/>
            <p:cNvSpPr>
              <a:spLocks/>
            </p:cNvSpPr>
            <p:nvPr/>
          </p:nvSpPr>
          <p:spPr bwMode="hidden">
            <a:xfrm>
              <a:off x="2092" y="3233"/>
              <a:ext cx="3668" cy="943"/>
            </a:xfrm>
            <a:custGeom>
              <a:avLst/>
              <a:gdLst/>
              <a:ahLst/>
              <a:cxnLst>
                <a:cxn ang="0">
                  <a:pos x="3338" y="288"/>
                </a:cxn>
                <a:cxn ang="0">
                  <a:pos x="3194" y="258"/>
                </a:cxn>
                <a:cxn ang="0">
                  <a:pos x="2816" y="234"/>
                </a:cxn>
                <a:cxn ang="0">
                  <a:pos x="2330" y="306"/>
                </a:cxn>
                <a:cxn ang="0">
                  <a:pos x="2372" y="258"/>
                </a:cxn>
                <a:cxn ang="0">
                  <a:pos x="2624" y="132"/>
                </a:cxn>
                <a:cxn ang="0">
                  <a:pos x="2707" y="24"/>
                </a:cxn>
                <a:cxn ang="0">
                  <a:pos x="2642" y="12"/>
                </a:cxn>
                <a:cxn ang="0">
                  <a:pos x="2515" y="54"/>
                </a:cxn>
                <a:cxn ang="0">
                  <a:pos x="2324" y="66"/>
                </a:cxn>
                <a:cxn ang="0">
                  <a:pos x="2101" y="90"/>
                </a:cxn>
                <a:cxn ang="0">
                  <a:pos x="1855" y="228"/>
                </a:cxn>
                <a:cxn ang="0">
                  <a:pos x="1591" y="337"/>
                </a:cxn>
                <a:cxn ang="0">
                  <a:pos x="1459" y="379"/>
                </a:cxn>
                <a:cxn ang="0">
                  <a:pos x="1417" y="361"/>
                </a:cxn>
                <a:cxn ang="0">
                  <a:pos x="1363" y="331"/>
                </a:cxn>
                <a:cxn ang="0">
                  <a:pos x="1344" y="312"/>
                </a:cxn>
                <a:cxn ang="0">
                  <a:pos x="1290" y="288"/>
                </a:cxn>
                <a:cxn ang="0">
                  <a:pos x="1230" y="252"/>
                </a:cxn>
                <a:cxn ang="0">
                  <a:pos x="1119" y="227"/>
                </a:cxn>
                <a:cxn ang="0">
                  <a:pos x="1320" y="438"/>
                </a:cxn>
                <a:cxn ang="0">
                  <a:pos x="960" y="558"/>
                </a:cxn>
                <a:cxn ang="0">
                  <a:pos x="474" y="630"/>
                </a:cxn>
                <a:cxn ang="0">
                  <a:pos x="132" y="781"/>
                </a:cxn>
                <a:cxn ang="0">
                  <a:pos x="234" y="847"/>
                </a:cxn>
                <a:cxn ang="0">
                  <a:pos x="925" y="739"/>
                </a:cxn>
                <a:cxn ang="0">
                  <a:pos x="637" y="925"/>
                </a:cxn>
                <a:cxn ang="0">
                  <a:pos x="1405" y="943"/>
                </a:cxn>
                <a:cxn ang="0">
                  <a:pos x="1447" y="943"/>
                </a:cxn>
                <a:cxn ang="0">
                  <a:pos x="2888" y="859"/>
                </a:cxn>
                <a:cxn ang="0">
                  <a:pos x="2582" y="708"/>
                </a:cxn>
                <a:cxn ang="0">
                  <a:pos x="2299" y="606"/>
                </a:cxn>
                <a:cxn ang="0">
                  <a:pos x="2606" y="588"/>
                </a:cxn>
                <a:cxn ang="0">
                  <a:pos x="3001" y="582"/>
                </a:cxn>
                <a:cxn ang="0">
                  <a:pos x="3452" y="438"/>
                </a:cxn>
                <a:cxn ang="0">
                  <a:pos x="3668" y="312"/>
                </a:cxn>
                <a:cxn ang="0">
                  <a:pos x="3482" y="300"/>
                </a:cxn>
              </a:cxnLst>
              <a:rect l="0" t="0" r="r" b="b"/>
              <a:pathLst>
                <a:path w="3668" h="943">
                  <a:moveTo>
                    <a:pt x="3482" y="300"/>
                  </a:moveTo>
                  <a:lnTo>
                    <a:pt x="3338" y="288"/>
                  </a:lnTo>
                  <a:lnTo>
                    <a:pt x="3320" y="264"/>
                  </a:lnTo>
                  <a:lnTo>
                    <a:pt x="3194" y="258"/>
                  </a:lnTo>
                  <a:lnTo>
                    <a:pt x="3019" y="216"/>
                  </a:lnTo>
                  <a:lnTo>
                    <a:pt x="2816" y="234"/>
                  </a:lnTo>
                  <a:lnTo>
                    <a:pt x="2533" y="288"/>
                  </a:lnTo>
                  <a:lnTo>
                    <a:pt x="2330" y="306"/>
                  </a:lnTo>
                  <a:lnTo>
                    <a:pt x="2149" y="312"/>
                  </a:lnTo>
                  <a:lnTo>
                    <a:pt x="2372" y="258"/>
                  </a:lnTo>
                  <a:lnTo>
                    <a:pt x="2624" y="156"/>
                  </a:lnTo>
                  <a:lnTo>
                    <a:pt x="2624" y="132"/>
                  </a:lnTo>
                  <a:lnTo>
                    <a:pt x="2666" y="78"/>
                  </a:lnTo>
                  <a:lnTo>
                    <a:pt x="2707" y="24"/>
                  </a:lnTo>
                  <a:lnTo>
                    <a:pt x="2695" y="0"/>
                  </a:lnTo>
                  <a:lnTo>
                    <a:pt x="2642" y="12"/>
                  </a:lnTo>
                  <a:lnTo>
                    <a:pt x="2557" y="30"/>
                  </a:lnTo>
                  <a:lnTo>
                    <a:pt x="2515" y="54"/>
                  </a:lnTo>
                  <a:lnTo>
                    <a:pt x="2425" y="84"/>
                  </a:lnTo>
                  <a:lnTo>
                    <a:pt x="2324" y="66"/>
                  </a:lnTo>
                  <a:lnTo>
                    <a:pt x="2191" y="90"/>
                  </a:lnTo>
                  <a:lnTo>
                    <a:pt x="2101" y="90"/>
                  </a:lnTo>
                  <a:lnTo>
                    <a:pt x="2047" y="108"/>
                  </a:lnTo>
                  <a:lnTo>
                    <a:pt x="1855" y="228"/>
                  </a:lnTo>
                  <a:lnTo>
                    <a:pt x="1771" y="288"/>
                  </a:lnTo>
                  <a:lnTo>
                    <a:pt x="1591" y="337"/>
                  </a:lnTo>
                  <a:lnTo>
                    <a:pt x="1465" y="379"/>
                  </a:lnTo>
                  <a:lnTo>
                    <a:pt x="1459" y="379"/>
                  </a:lnTo>
                  <a:lnTo>
                    <a:pt x="1453" y="373"/>
                  </a:lnTo>
                  <a:lnTo>
                    <a:pt x="1417" y="361"/>
                  </a:lnTo>
                  <a:lnTo>
                    <a:pt x="1381" y="343"/>
                  </a:lnTo>
                  <a:lnTo>
                    <a:pt x="1363" y="331"/>
                  </a:lnTo>
                  <a:lnTo>
                    <a:pt x="1357" y="324"/>
                  </a:lnTo>
                  <a:lnTo>
                    <a:pt x="1344" y="312"/>
                  </a:lnTo>
                  <a:lnTo>
                    <a:pt x="1320" y="300"/>
                  </a:lnTo>
                  <a:lnTo>
                    <a:pt x="1290" y="288"/>
                  </a:lnTo>
                  <a:lnTo>
                    <a:pt x="1260" y="270"/>
                  </a:lnTo>
                  <a:lnTo>
                    <a:pt x="1230" y="252"/>
                  </a:lnTo>
                  <a:lnTo>
                    <a:pt x="1187" y="227"/>
                  </a:lnTo>
                  <a:lnTo>
                    <a:pt x="1119" y="227"/>
                  </a:lnTo>
                  <a:lnTo>
                    <a:pt x="1357" y="397"/>
                  </a:lnTo>
                  <a:lnTo>
                    <a:pt x="1320" y="438"/>
                  </a:lnTo>
                  <a:lnTo>
                    <a:pt x="1135" y="522"/>
                  </a:lnTo>
                  <a:lnTo>
                    <a:pt x="960" y="558"/>
                  </a:lnTo>
                  <a:lnTo>
                    <a:pt x="684" y="600"/>
                  </a:lnTo>
                  <a:lnTo>
                    <a:pt x="474" y="630"/>
                  </a:lnTo>
                  <a:lnTo>
                    <a:pt x="390" y="684"/>
                  </a:lnTo>
                  <a:lnTo>
                    <a:pt x="132" y="781"/>
                  </a:lnTo>
                  <a:lnTo>
                    <a:pt x="0" y="829"/>
                  </a:lnTo>
                  <a:lnTo>
                    <a:pt x="234" y="847"/>
                  </a:lnTo>
                  <a:lnTo>
                    <a:pt x="498" y="829"/>
                  </a:lnTo>
                  <a:lnTo>
                    <a:pt x="925" y="739"/>
                  </a:lnTo>
                  <a:lnTo>
                    <a:pt x="840" y="817"/>
                  </a:lnTo>
                  <a:lnTo>
                    <a:pt x="637" y="925"/>
                  </a:lnTo>
                  <a:lnTo>
                    <a:pt x="613" y="943"/>
                  </a:lnTo>
                  <a:lnTo>
                    <a:pt x="1405" y="943"/>
                  </a:lnTo>
                  <a:lnTo>
                    <a:pt x="1411" y="925"/>
                  </a:lnTo>
                  <a:lnTo>
                    <a:pt x="1447" y="943"/>
                  </a:lnTo>
                  <a:lnTo>
                    <a:pt x="2924" y="943"/>
                  </a:lnTo>
                  <a:lnTo>
                    <a:pt x="2888" y="859"/>
                  </a:lnTo>
                  <a:lnTo>
                    <a:pt x="2713" y="775"/>
                  </a:lnTo>
                  <a:lnTo>
                    <a:pt x="2582" y="708"/>
                  </a:lnTo>
                  <a:lnTo>
                    <a:pt x="2336" y="636"/>
                  </a:lnTo>
                  <a:lnTo>
                    <a:pt x="2299" y="606"/>
                  </a:lnTo>
                  <a:lnTo>
                    <a:pt x="2509" y="582"/>
                  </a:lnTo>
                  <a:lnTo>
                    <a:pt x="2606" y="588"/>
                  </a:lnTo>
                  <a:lnTo>
                    <a:pt x="2773" y="588"/>
                  </a:lnTo>
                  <a:lnTo>
                    <a:pt x="3001" y="582"/>
                  </a:lnTo>
                  <a:lnTo>
                    <a:pt x="3259" y="516"/>
                  </a:lnTo>
                  <a:lnTo>
                    <a:pt x="3452" y="438"/>
                  </a:lnTo>
                  <a:lnTo>
                    <a:pt x="3668" y="391"/>
                  </a:lnTo>
                  <a:lnTo>
                    <a:pt x="3668" y="312"/>
                  </a:lnTo>
                  <a:lnTo>
                    <a:pt x="3482" y="300"/>
                  </a:lnTo>
                  <a:lnTo>
                    <a:pt x="3482" y="300"/>
                  </a:lnTo>
                  <a:close/>
                </a:path>
              </a:pathLst>
            </a:custGeom>
            <a:gradFill rotWithShape="0">
              <a:gsLst>
                <a:gs pos="0">
                  <a:schemeClr val="bg2"/>
                </a:gs>
                <a:gs pos="100000">
                  <a:schemeClr val="bg1"/>
                </a:gs>
              </a:gsLst>
              <a:lin ang="5400000" scaled="1"/>
            </a:gradFill>
            <a:ln w="9525">
              <a:noFill/>
              <a:round/>
              <a:headEnd/>
              <a:tailEnd/>
            </a:ln>
          </p:spPr>
          <p:txBody>
            <a:bodyPr/>
            <a:lstStyle/>
            <a:p>
              <a:pPr fontAlgn="auto">
                <a:spcBef>
                  <a:spcPts val="0"/>
                </a:spcBef>
                <a:spcAft>
                  <a:spcPts val="0"/>
                </a:spcAft>
                <a:defRPr/>
              </a:pPr>
              <a:endParaRPr lang="en-PH">
                <a:latin typeface="+mn-lt"/>
              </a:endParaRPr>
            </a:p>
          </p:txBody>
        </p:sp>
        <p:sp>
          <p:nvSpPr>
            <p:cNvPr id="8" name="Freeform 6"/>
            <p:cNvSpPr>
              <a:spLocks/>
            </p:cNvSpPr>
            <p:nvPr/>
          </p:nvSpPr>
          <p:spPr bwMode="hidden">
            <a:xfrm>
              <a:off x="0" y="524"/>
              <a:ext cx="973" cy="1195"/>
            </a:xfrm>
            <a:custGeom>
              <a:avLst/>
              <a:gdLst/>
              <a:ahLst/>
              <a:cxnLst>
                <a:cxn ang="0">
                  <a:pos x="323" y="1186"/>
                </a:cxn>
                <a:cxn ang="0">
                  <a:pos x="490" y="1192"/>
                </a:cxn>
                <a:cxn ang="0">
                  <a:pos x="580" y="1150"/>
                </a:cxn>
                <a:cxn ang="0">
                  <a:pos x="813" y="1085"/>
                </a:cxn>
                <a:cxn ang="0">
                  <a:pos x="933" y="1055"/>
                </a:cxn>
                <a:cxn ang="0">
                  <a:pos x="759" y="989"/>
                </a:cxn>
                <a:cxn ang="0">
                  <a:pos x="556" y="953"/>
                </a:cxn>
                <a:cxn ang="0">
                  <a:pos x="197" y="971"/>
                </a:cxn>
                <a:cxn ang="0">
                  <a:pos x="299" y="893"/>
                </a:cxn>
                <a:cxn ang="0">
                  <a:pos x="496" y="803"/>
                </a:cxn>
                <a:cxn ang="0">
                  <a:pos x="694" y="671"/>
                </a:cxn>
                <a:cxn ang="0">
                  <a:pos x="700" y="671"/>
                </a:cxn>
                <a:cxn ang="0">
                  <a:pos x="712" y="665"/>
                </a:cxn>
                <a:cxn ang="0">
                  <a:pos x="753" y="647"/>
                </a:cxn>
                <a:cxn ang="0">
                  <a:pos x="777" y="641"/>
                </a:cxn>
                <a:cxn ang="0">
                  <a:pos x="789" y="629"/>
                </a:cxn>
                <a:cxn ang="0">
                  <a:pos x="795" y="617"/>
                </a:cxn>
                <a:cxn ang="0">
                  <a:pos x="789" y="611"/>
                </a:cxn>
                <a:cxn ang="0">
                  <a:pos x="783" y="599"/>
                </a:cxn>
                <a:cxn ang="0">
                  <a:pos x="783" y="575"/>
                </a:cxn>
                <a:cxn ang="0">
                  <a:pos x="795" y="545"/>
                </a:cxn>
                <a:cxn ang="0">
                  <a:pos x="807" y="515"/>
                </a:cxn>
                <a:cxn ang="0">
                  <a:pos x="825" y="485"/>
                </a:cxn>
                <a:cxn ang="0">
                  <a:pos x="837" y="455"/>
                </a:cxn>
                <a:cxn ang="0">
                  <a:pos x="843" y="437"/>
                </a:cxn>
                <a:cxn ang="0">
                  <a:pos x="849" y="431"/>
                </a:cxn>
                <a:cxn ang="0">
                  <a:pos x="849" y="347"/>
                </a:cxn>
                <a:cxn ang="0">
                  <a:pos x="849" y="341"/>
                </a:cxn>
                <a:cxn ang="0">
                  <a:pos x="855" y="335"/>
                </a:cxn>
                <a:cxn ang="0">
                  <a:pos x="873" y="305"/>
                </a:cxn>
                <a:cxn ang="0">
                  <a:pos x="885" y="269"/>
                </a:cxn>
                <a:cxn ang="0">
                  <a:pos x="897" y="239"/>
                </a:cxn>
                <a:cxn ang="0">
                  <a:pos x="903" y="227"/>
                </a:cxn>
                <a:cxn ang="0">
                  <a:pos x="909" y="215"/>
                </a:cxn>
                <a:cxn ang="0">
                  <a:pos x="927" y="173"/>
                </a:cxn>
                <a:cxn ang="0">
                  <a:pos x="945" y="137"/>
                </a:cxn>
                <a:cxn ang="0">
                  <a:pos x="951" y="125"/>
                </a:cxn>
                <a:cxn ang="0">
                  <a:pos x="951" y="119"/>
                </a:cxn>
                <a:cxn ang="0">
                  <a:pos x="969" y="0"/>
                </a:cxn>
                <a:cxn ang="0">
                  <a:pos x="945" y="47"/>
                </a:cxn>
                <a:cxn ang="0">
                  <a:pos x="783" y="113"/>
                </a:cxn>
                <a:cxn ang="0">
                  <a:pos x="706" y="161"/>
                </a:cxn>
                <a:cxn ang="0">
                  <a:pos x="460" y="233"/>
                </a:cxn>
                <a:cxn ang="0">
                  <a:pos x="281" y="287"/>
                </a:cxn>
                <a:cxn ang="0">
                  <a:pos x="173" y="293"/>
                </a:cxn>
                <a:cxn ang="0">
                  <a:pos x="12" y="485"/>
                </a:cxn>
                <a:cxn ang="0">
                  <a:pos x="0" y="509"/>
                </a:cxn>
                <a:cxn ang="0">
                  <a:pos x="0" y="1186"/>
                </a:cxn>
                <a:cxn ang="0">
                  <a:pos x="96" y="1180"/>
                </a:cxn>
                <a:cxn ang="0">
                  <a:pos x="323" y="1186"/>
                </a:cxn>
                <a:cxn ang="0">
                  <a:pos x="323" y="1186"/>
                </a:cxn>
              </a:cxnLst>
              <a:rect l="0" t="0" r="r" b="b"/>
              <a:pathLst>
                <a:path w="969" h="1192">
                  <a:moveTo>
                    <a:pt x="323" y="1186"/>
                  </a:moveTo>
                  <a:lnTo>
                    <a:pt x="490" y="1192"/>
                  </a:lnTo>
                  <a:lnTo>
                    <a:pt x="580" y="1150"/>
                  </a:lnTo>
                  <a:lnTo>
                    <a:pt x="813" y="1085"/>
                  </a:lnTo>
                  <a:lnTo>
                    <a:pt x="933" y="1055"/>
                  </a:lnTo>
                  <a:lnTo>
                    <a:pt x="759" y="989"/>
                  </a:lnTo>
                  <a:lnTo>
                    <a:pt x="556" y="953"/>
                  </a:lnTo>
                  <a:lnTo>
                    <a:pt x="197" y="971"/>
                  </a:lnTo>
                  <a:lnTo>
                    <a:pt x="299" y="893"/>
                  </a:lnTo>
                  <a:lnTo>
                    <a:pt x="496" y="803"/>
                  </a:lnTo>
                  <a:lnTo>
                    <a:pt x="694" y="671"/>
                  </a:lnTo>
                  <a:lnTo>
                    <a:pt x="700" y="671"/>
                  </a:lnTo>
                  <a:lnTo>
                    <a:pt x="712" y="665"/>
                  </a:lnTo>
                  <a:lnTo>
                    <a:pt x="753" y="647"/>
                  </a:lnTo>
                  <a:lnTo>
                    <a:pt x="777" y="641"/>
                  </a:lnTo>
                  <a:lnTo>
                    <a:pt x="789" y="629"/>
                  </a:lnTo>
                  <a:lnTo>
                    <a:pt x="795" y="617"/>
                  </a:lnTo>
                  <a:lnTo>
                    <a:pt x="789" y="611"/>
                  </a:lnTo>
                  <a:lnTo>
                    <a:pt x="783" y="599"/>
                  </a:lnTo>
                  <a:lnTo>
                    <a:pt x="783" y="575"/>
                  </a:lnTo>
                  <a:lnTo>
                    <a:pt x="795" y="545"/>
                  </a:lnTo>
                  <a:lnTo>
                    <a:pt x="807" y="515"/>
                  </a:lnTo>
                  <a:lnTo>
                    <a:pt x="825" y="485"/>
                  </a:lnTo>
                  <a:lnTo>
                    <a:pt x="837" y="455"/>
                  </a:lnTo>
                  <a:lnTo>
                    <a:pt x="843" y="437"/>
                  </a:lnTo>
                  <a:lnTo>
                    <a:pt x="849" y="431"/>
                  </a:lnTo>
                  <a:lnTo>
                    <a:pt x="849" y="347"/>
                  </a:lnTo>
                  <a:lnTo>
                    <a:pt x="849" y="341"/>
                  </a:lnTo>
                  <a:lnTo>
                    <a:pt x="855" y="335"/>
                  </a:lnTo>
                  <a:lnTo>
                    <a:pt x="873" y="305"/>
                  </a:lnTo>
                  <a:lnTo>
                    <a:pt x="885" y="269"/>
                  </a:lnTo>
                  <a:lnTo>
                    <a:pt x="897" y="239"/>
                  </a:lnTo>
                  <a:lnTo>
                    <a:pt x="903" y="227"/>
                  </a:lnTo>
                  <a:lnTo>
                    <a:pt x="909" y="215"/>
                  </a:lnTo>
                  <a:lnTo>
                    <a:pt x="927" y="173"/>
                  </a:lnTo>
                  <a:lnTo>
                    <a:pt x="945" y="137"/>
                  </a:lnTo>
                  <a:lnTo>
                    <a:pt x="951" y="125"/>
                  </a:lnTo>
                  <a:lnTo>
                    <a:pt x="951" y="119"/>
                  </a:lnTo>
                  <a:lnTo>
                    <a:pt x="969" y="0"/>
                  </a:lnTo>
                  <a:lnTo>
                    <a:pt x="945" y="47"/>
                  </a:lnTo>
                  <a:lnTo>
                    <a:pt x="783" y="113"/>
                  </a:lnTo>
                  <a:lnTo>
                    <a:pt x="706" y="161"/>
                  </a:lnTo>
                  <a:lnTo>
                    <a:pt x="460" y="233"/>
                  </a:lnTo>
                  <a:lnTo>
                    <a:pt x="281" y="287"/>
                  </a:lnTo>
                  <a:lnTo>
                    <a:pt x="173" y="293"/>
                  </a:lnTo>
                  <a:lnTo>
                    <a:pt x="12" y="485"/>
                  </a:lnTo>
                  <a:lnTo>
                    <a:pt x="0" y="509"/>
                  </a:lnTo>
                  <a:lnTo>
                    <a:pt x="0" y="1186"/>
                  </a:lnTo>
                  <a:lnTo>
                    <a:pt x="96" y="1180"/>
                  </a:lnTo>
                  <a:lnTo>
                    <a:pt x="323" y="1186"/>
                  </a:lnTo>
                  <a:lnTo>
                    <a:pt x="323" y="1186"/>
                  </a:lnTo>
                  <a:close/>
                </a:path>
              </a:pathLst>
            </a:custGeom>
            <a:gradFill rotWithShape="0">
              <a:gsLst>
                <a:gs pos="0">
                  <a:schemeClr val="bg2"/>
                </a:gs>
                <a:gs pos="100000">
                  <a:schemeClr val="bg1"/>
                </a:gs>
              </a:gsLst>
              <a:lin ang="5400000" scaled="1"/>
            </a:gradFill>
            <a:ln w="9525">
              <a:noFill/>
              <a:round/>
              <a:headEnd/>
              <a:tailEnd/>
            </a:ln>
          </p:spPr>
          <p:txBody>
            <a:bodyPr/>
            <a:lstStyle/>
            <a:p>
              <a:pPr fontAlgn="auto">
                <a:spcBef>
                  <a:spcPts val="0"/>
                </a:spcBef>
                <a:spcAft>
                  <a:spcPts val="0"/>
                </a:spcAft>
                <a:defRPr/>
              </a:pPr>
              <a:endParaRPr lang="en-PH">
                <a:latin typeface="+mn-lt"/>
              </a:endParaRPr>
            </a:p>
          </p:txBody>
        </p:sp>
        <p:sp>
          <p:nvSpPr>
            <p:cNvPr id="9" name="Freeform 7"/>
            <p:cNvSpPr>
              <a:spLocks/>
            </p:cNvSpPr>
            <p:nvPr/>
          </p:nvSpPr>
          <p:spPr bwMode="hidden">
            <a:xfrm>
              <a:off x="3188" y="1"/>
              <a:ext cx="2570" cy="2266"/>
            </a:xfrm>
            <a:custGeom>
              <a:avLst/>
              <a:gdLst/>
              <a:ahLst/>
              <a:cxnLst>
                <a:cxn ang="0">
                  <a:pos x="859" y="612"/>
                </a:cxn>
                <a:cxn ang="0">
                  <a:pos x="1087" y="853"/>
                </a:cxn>
                <a:cxn ang="0">
                  <a:pos x="961" y="913"/>
                </a:cxn>
                <a:cxn ang="0">
                  <a:pos x="786" y="883"/>
                </a:cxn>
                <a:cxn ang="0">
                  <a:pos x="450" y="931"/>
                </a:cxn>
                <a:cxn ang="0">
                  <a:pos x="150" y="1075"/>
                </a:cxn>
                <a:cxn ang="0">
                  <a:pos x="78" y="1165"/>
                </a:cxn>
                <a:cxn ang="0">
                  <a:pos x="361" y="1256"/>
                </a:cxn>
                <a:cxn ang="0">
                  <a:pos x="444" y="1316"/>
                </a:cxn>
                <a:cxn ang="0">
                  <a:pos x="697" y="1400"/>
                </a:cxn>
                <a:cxn ang="0">
                  <a:pos x="1026" y="1346"/>
                </a:cxn>
                <a:cxn ang="0">
                  <a:pos x="991" y="1412"/>
                </a:cxn>
                <a:cxn ang="0">
                  <a:pos x="804" y="1574"/>
                </a:cxn>
                <a:cxn ang="0">
                  <a:pos x="726" y="1718"/>
                </a:cxn>
                <a:cxn ang="0">
                  <a:pos x="768" y="1742"/>
                </a:cxn>
                <a:cxn ang="0">
                  <a:pos x="865" y="1693"/>
                </a:cxn>
                <a:cxn ang="0">
                  <a:pos x="991" y="1699"/>
                </a:cxn>
                <a:cxn ang="0">
                  <a:pos x="1135" y="1627"/>
                </a:cxn>
                <a:cxn ang="0">
                  <a:pos x="1183" y="1669"/>
                </a:cxn>
                <a:cxn ang="0">
                  <a:pos x="1399" y="1436"/>
                </a:cxn>
                <a:cxn ang="0">
                  <a:pos x="1615" y="1334"/>
                </a:cxn>
                <a:cxn ang="0">
                  <a:pos x="1645" y="1370"/>
                </a:cxn>
                <a:cxn ang="0">
                  <a:pos x="1681" y="1430"/>
                </a:cxn>
                <a:cxn ang="0">
                  <a:pos x="1699" y="1466"/>
                </a:cxn>
                <a:cxn ang="0">
                  <a:pos x="1747" y="1550"/>
                </a:cxn>
                <a:cxn ang="0">
                  <a:pos x="1772" y="1586"/>
                </a:cxn>
                <a:cxn ang="0">
                  <a:pos x="2124" y="2248"/>
                </a:cxn>
                <a:cxn ang="0">
                  <a:pos x="1693" y="1322"/>
                </a:cxn>
                <a:cxn ang="0">
                  <a:pos x="1861" y="1165"/>
                </a:cxn>
                <a:cxn ang="0">
                  <a:pos x="2173" y="1099"/>
                </a:cxn>
                <a:cxn ang="0">
                  <a:pos x="2390" y="1009"/>
                </a:cxn>
                <a:cxn ang="0">
                  <a:pos x="2570" y="805"/>
                </a:cxn>
                <a:cxn ang="0">
                  <a:pos x="2342" y="781"/>
                </a:cxn>
                <a:cxn ang="0">
                  <a:pos x="2114" y="763"/>
                </a:cxn>
                <a:cxn ang="0">
                  <a:pos x="2408" y="433"/>
                </a:cxn>
                <a:cxn ang="0">
                  <a:pos x="2426" y="421"/>
                </a:cxn>
                <a:cxn ang="0">
                  <a:pos x="2474" y="379"/>
                </a:cxn>
                <a:cxn ang="0">
                  <a:pos x="2492" y="355"/>
                </a:cxn>
                <a:cxn ang="0">
                  <a:pos x="2474" y="337"/>
                </a:cxn>
                <a:cxn ang="0">
                  <a:pos x="2474" y="271"/>
                </a:cxn>
                <a:cxn ang="0">
                  <a:pos x="2492" y="192"/>
                </a:cxn>
                <a:cxn ang="0">
                  <a:pos x="2504" y="132"/>
                </a:cxn>
                <a:cxn ang="0">
                  <a:pos x="2492" y="36"/>
                </a:cxn>
                <a:cxn ang="0">
                  <a:pos x="2492" y="24"/>
                </a:cxn>
                <a:cxn ang="0">
                  <a:pos x="2102" y="0"/>
                </a:cxn>
                <a:cxn ang="0">
                  <a:pos x="1909" y="90"/>
                </a:cxn>
                <a:cxn ang="0">
                  <a:pos x="1747" y="535"/>
                </a:cxn>
                <a:cxn ang="0">
                  <a:pos x="1711" y="469"/>
                </a:cxn>
                <a:cxn ang="0">
                  <a:pos x="1633" y="144"/>
                </a:cxn>
                <a:cxn ang="0">
                  <a:pos x="1579" y="0"/>
                </a:cxn>
                <a:cxn ang="0">
                  <a:pos x="738" y="186"/>
                </a:cxn>
                <a:cxn ang="0">
                  <a:pos x="756" y="463"/>
                </a:cxn>
              </a:cxnLst>
              <a:rect l="0" t="0" r="r" b="b"/>
              <a:pathLst>
                <a:path w="2570" h="2266">
                  <a:moveTo>
                    <a:pt x="756" y="463"/>
                  </a:moveTo>
                  <a:lnTo>
                    <a:pt x="859" y="612"/>
                  </a:lnTo>
                  <a:lnTo>
                    <a:pt x="937" y="720"/>
                  </a:lnTo>
                  <a:lnTo>
                    <a:pt x="1087" y="853"/>
                  </a:lnTo>
                  <a:lnTo>
                    <a:pt x="1105" y="907"/>
                  </a:lnTo>
                  <a:lnTo>
                    <a:pt x="961" y="913"/>
                  </a:lnTo>
                  <a:lnTo>
                    <a:pt x="895" y="901"/>
                  </a:lnTo>
                  <a:lnTo>
                    <a:pt x="786" y="883"/>
                  </a:lnTo>
                  <a:lnTo>
                    <a:pt x="637" y="859"/>
                  </a:lnTo>
                  <a:lnTo>
                    <a:pt x="450" y="931"/>
                  </a:lnTo>
                  <a:lnTo>
                    <a:pt x="306" y="1021"/>
                  </a:lnTo>
                  <a:lnTo>
                    <a:pt x="150" y="1075"/>
                  </a:lnTo>
                  <a:lnTo>
                    <a:pt x="0" y="1153"/>
                  </a:lnTo>
                  <a:lnTo>
                    <a:pt x="78" y="1165"/>
                  </a:lnTo>
                  <a:lnTo>
                    <a:pt x="264" y="1220"/>
                  </a:lnTo>
                  <a:lnTo>
                    <a:pt x="361" y="1256"/>
                  </a:lnTo>
                  <a:lnTo>
                    <a:pt x="367" y="1298"/>
                  </a:lnTo>
                  <a:lnTo>
                    <a:pt x="444" y="1316"/>
                  </a:lnTo>
                  <a:lnTo>
                    <a:pt x="558" y="1400"/>
                  </a:lnTo>
                  <a:lnTo>
                    <a:pt x="697" y="1400"/>
                  </a:lnTo>
                  <a:lnTo>
                    <a:pt x="895" y="1346"/>
                  </a:lnTo>
                  <a:lnTo>
                    <a:pt x="1026" y="1346"/>
                  </a:lnTo>
                  <a:lnTo>
                    <a:pt x="1147" y="1358"/>
                  </a:lnTo>
                  <a:lnTo>
                    <a:pt x="991" y="1412"/>
                  </a:lnTo>
                  <a:lnTo>
                    <a:pt x="804" y="1538"/>
                  </a:lnTo>
                  <a:lnTo>
                    <a:pt x="804" y="1574"/>
                  </a:lnTo>
                  <a:lnTo>
                    <a:pt x="762" y="1645"/>
                  </a:lnTo>
                  <a:lnTo>
                    <a:pt x="726" y="1718"/>
                  </a:lnTo>
                  <a:lnTo>
                    <a:pt x="732" y="1754"/>
                  </a:lnTo>
                  <a:lnTo>
                    <a:pt x="768" y="1742"/>
                  </a:lnTo>
                  <a:lnTo>
                    <a:pt x="829" y="1730"/>
                  </a:lnTo>
                  <a:lnTo>
                    <a:pt x="865" y="1693"/>
                  </a:lnTo>
                  <a:lnTo>
                    <a:pt x="925" y="1663"/>
                  </a:lnTo>
                  <a:lnTo>
                    <a:pt x="991" y="1699"/>
                  </a:lnTo>
                  <a:lnTo>
                    <a:pt x="1087" y="1675"/>
                  </a:lnTo>
                  <a:lnTo>
                    <a:pt x="1135" y="1627"/>
                  </a:lnTo>
                  <a:lnTo>
                    <a:pt x="1147" y="1687"/>
                  </a:lnTo>
                  <a:lnTo>
                    <a:pt x="1183" y="1669"/>
                  </a:lnTo>
                  <a:lnTo>
                    <a:pt x="1333" y="1514"/>
                  </a:lnTo>
                  <a:lnTo>
                    <a:pt x="1399" y="1436"/>
                  </a:lnTo>
                  <a:lnTo>
                    <a:pt x="1526" y="1382"/>
                  </a:lnTo>
                  <a:lnTo>
                    <a:pt x="1615" y="1334"/>
                  </a:lnTo>
                  <a:lnTo>
                    <a:pt x="1627" y="1346"/>
                  </a:lnTo>
                  <a:lnTo>
                    <a:pt x="1645" y="1370"/>
                  </a:lnTo>
                  <a:lnTo>
                    <a:pt x="1669" y="1400"/>
                  </a:lnTo>
                  <a:lnTo>
                    <a:pt x="1681" y="1430"/>
                  </a:lnTo>
                  <a:lnTo>
                    <a:pt x="1687" y="1448"/>
                  </a:lnTo>
                  <a:lnTo>
                    <a:pt x="1699" y="1466"/>
                  </a:lnTo>
                  <a:lnTo>
                    <a:pt x="1729" y="1520"/>
                  </a:lnTo>
                  <a:lnTo>
                    <a:pt x="1747" y="1550"/>
                  </a:lnTo>
                  <a:lnTo>
                    <a:pt x="1766" y="1574"/>
                  </a:lnTo>
                  <a:lnTo>
                    <a:pt x="1772" y="1586"/>
                  </a:lnTo>
                  <a:lnTo>
                    <a:pt x="1778" y="1592"/>
                  </a:lnTo>
                  <a:lnTo>
                    <a:pt x="2124" y="2248"/>
                  </a:lnTo>
                  <a:lnTo>
                    <a:pt x="2215" y="2266"/>
                  </a:lnTo>
                  <a:lnTo>
                    <a:pt x="1693" y="1322"/>
                  </a:lnTo>
                  <a:lnTo>
                    <a:pt x="1723" y="1262"/>
                  </a:lnTo>
                  <a:lnTo>
                    <a:pt x="1861" y="1165"/>
                  </a:lnTo>
                  <a:lnTo>
                    <a:pt x="1988" y="1129"/>
                  </a:lnTo>
                  <a:lnTo>
                    <a:pt x="2173" y="1099"/>
                  </a:lnTo>
                  <a:lnTo>
                    <a:pt x="2318" y="1075"/>
                  </a:lnTo>
                  <a:lnTo>
                    <a:pt x="2390" y="1009"/>
                  </a:lnTo>
                  <a:lnTo>
                    <a:pt x="2570" y="895"/>
                  </a:lnTo>
                  <a:lnTo>
                    <a:pt x="2570" y="805"/>
                  </a:lnTo>
                  <a:lnTo>
                    <a:pt x="2516" y="787"/>
                  </a:lnTo>
                  <a:lnTo>
                    <a:pt x="2342" y="781"/>
                  </a:lnTo>
                  <a:lnTo>
                    <a:pt x="2042" y="871"/>
                  </a:lnTo>
                  <a:lnTo>
                    <a:pt x="2114" y="763"/>
                  </a:lnTo>
                  <a:lnTo>
                    <a:pt x="2264" y="624"/>
                  </a:lnTo>
                  <a:lnTo>
                    <a:pt x="2408" y="433"/>
                  </a:lnTo>
                  <a:lnTo>
                    <a:pt x="2414" y="433"/>
                  </a:lnTo>
                  <a:lnTo>
                    <a:pt x="2426" y="421"/>
                  </a:lnTo>
                  <a:lnTo>
                    <a:pt x="2456" y="397"/>
                  </a:lnTo>
                  <a:lnTo>
                    <a:pt x="2474" y="379"/>
                  </a:lnTo>
                  <a:lnTo>
                    <a:pt x="2486" y="367"/>
                  </a:lnTo>
                  <a:lnTo>
                    <a:pt x="2492" y="355"/>
                  </a:lnTo>
                  <a:lnTo>
                    <a:pt x="2486" y="349"/>
                  </a:lnTo>
                  <a:lnTo>
                    <a:pt x="2474" y="337"/>
                  </a:lnTo>
                  <a:lnTo>
                    <a:pt x="2474" y="307"/>
                  </a:lnTo>
                  <a:lnTo>
                    <a:pt x="2474" y="271"/>
                  </a:lnTo>
                  <a:lnTo>
                    <a:pt x="2480" y="228"/>
                  </a:lnTo>
                  <a:lnTo>
                    <a:pt x="2492" y="192"/>
                  </a:lnTo>
                  <a:lnTo>
                    <a:pt x="2498" y="156"/>
                  </a:lnTo>
                  <a:lnTo>
                    <a:pt x="2504" y="132"/>
                  </a:lnTo>
                  <a:lnTo>
                    <a:pt x="2504" y="126"/>
                  </a:lnTo>
                  <a:lnTo>
                    <a:pt x="2492" y="36"/>
                  </a:lnTo>
                  <a:lnTo>
                    <a:pt x="2492" y="36"/>
                  </a:lnTo>
                  <a:lnTo>
                    <a:pt x="2492" y="24"/>
                  </a:lnTo>
                  <a:lnTo>
                    <a:pt x="2498" y="0"/>
                  </a:lnTo>
                  <a:lnTo>
                    <a:pt x="2102" y="0"/>
                  </a:lnTo>
                  <a:lnTo>
                    <a:pt x="2006" y="60"/>
                  </a:lnTo>
                  <a:lnTo>
                    <a:pt x="1909" y="90"/>
                  </a:lnTo>
                  <a:lnTo>
                    <a:pt x="1808" y="337"/>
                  </a:lnTo>
                  <a:lnTo>
                    <a:pt x="1747" y="535"/>
                  </a:lnTo>
                  <a:lnTo>
                    <a:pt x="1687" y="588"/>
                  </a:lnTo>
                  <a:lnTo>
                    <a:pt x="1711" y="469"/>
                  </a:lnTo>
                  <a:lnTo>
                    <a:pt x="1687" y="343"/>
                  </a:lnTo>
                  <a:lnTo>
                    <a:pt x="1633" y="144"/>
                  </a:lnTo>
                  <a:lnTo>
                    <a:pt x="1585" y="12"/>
                  </a:lnTo>
                  <a:lnTo>
                    <a:pt x="1579" y="0"/>
                  </a:lnTo>
                  <a:lnTo>
                    <a:pt x="786" y="0"/>
                  </a:lnTo>
                  <a:lnTo>
                    <a:pt x="738" y="186"/>
                  </a:lnTo>
                  <a:lnTo>
                    <a:pt x="756" y="463"/>
                  </a:lnTo>
                  <a:lnTo>
                    <a:pt x="756" y="463"/>
                  </a:lnTo>
                  <a:close/>
                </a:path>
              </a:pathLst>
            </a:custGeom>
            <a:gradFill rotWithShape="0">
              <a:gsLst>
                <a:gs pos="0">
                  <a:schemeClr val="bg2"/>
                </a:gs>
                <a:gs pos="100000">
                  <a:schemeClr val="bg1"/>
                </a:gs>
              </a:gsLst>
              <a:lin ang="5400000" scaled="1"/>
            </a:gradFill>
            <a:ln w="9525">
              <a:noFill/>
              <a:round/>
              <a:headEnd/>
              <a:tailEnd/>
            </a:ln>
          </p:spPr>
          <p:txBody>
            <a:bodyPr/>
            <a:lstStyle/>
            <a:p>
              <a:pPr fontAlgn="auto">
                <a:spcBef>
                  <a:spcPts val="0"/>
                </a:spcBef>
                <a:spcAft>
                  <a:spcPts val="0"/>
                </a:spcAft>
                <a:defRPr/>
              </a:pPr>
              <a:endParaRPr lang="en-PH">
                <a:latin typeface="+mn-lt"/>
              </a:endParaRPr>
            </a:p>
          </p:txBody>
        </p:sp>
        <p:sp>
          <p:nvSpPr>
            <p:cNvPr id="10" name="Freeform 8"/>
            <p:cNvSpPr>
              <a:spLocks/>
            </p:cNvSpPr>
            <p:nvPr/>
          </p:nvSpPr>
          <p:spPr bwMode="hidden">
            <a:xfrm>
              <a:off x="3525" y="1"/>
              <a:ext cx="2185" cy="1508"/>
            </a:xfrm>
            <a:custGeom>
              <a:avLst/>
              <a:gdLst/>
              <a:ahLst/>
              <a:cxnLst>
                <a:cxn ang="0">
                  <a:pos x="1034" y="767"/>
                </a:cxn>
                <a:cxn ang="0">
                  <a:pos x="1190" y="1235"/>
                </a:cxn>
                <a:cxn ang="0">
                  <a:pos x="956" y="1193"/>
                </a:cxn>
                <a:cxn ang="0">
                  <a:pos x="723" y="1127"/>
                </a:cxn>
                <a:cxn ang="0">
                  <a:pos x="442" y="1109"/>
                </a:cxn>
                <a:cxn ang="0">
                  <a:pos x="0" y="1079"/>
                </a:cxn>
                <a:cxn ang="0">
                  <a:pos x="30" y="1115"/>
                </a:cxn>
                <a:cxn ang="0">
                  <a:pos x="496" y="1133"/>
                </a:cxn>
                <a:cxn ang="0">
                  <a:pos x="777" y="1187"/>
                </a:cxn>
                <a:cxn ang="0">
                  <a:pos x="1130" y="1301"/>
                </a:cxn>
                <a:cxn ang="0">
                  <a:pos x="1070" y="1319"/>
                </a:cxn>
                <a:cxn ang="0">
                  <a:pos x="711" y="1505"/>
                </a:cxn>
                <a:cxn ang="0">
                  <a:pos x="765" y="1481"/>
                </a:cxn>
                <a:cxn ang="0">
                  <a:pos x="861" y="1439"/>
                </a:cxn>
                <a:cxn ang="0">
                  <a:pos x="1022" y="1355"/>
                </a:cxn>
                <a:cxn ang="0">
                  <a:pos x="1214" y="1295"/>
                </a:cxn>
                <a:cxn ang="0">
                  <a:pos x="1267" y="1223"/>
                </a:cxn>
                <a:cxn ang="0">
                  <a:pos x="1632" y="1043"/>
                </a:cxn>
                <a:cxn ang="0">
                  <a:pos x="1931" y="953"/>
                </a:cxn>
                <a:cxn ang="0">
                  <a:pos x="2176" y="821"/>
                </a:cxn>
                <a:cxn ang="0">
                  <a:pos x="1961" y="911"/>
                </a:cxn>
                <a:cxn ang="0">
                  <a:pos x="1656" y="989"/>
                </a:cxn>
                <a:cxn ang="0">
                  <a:pos x="1339" y="1151"/>
                </a:cxn>
                <a:cxn ang="0">
                  <a:pos x="1501" y="905"/>
                </a:cxn>
                <a:cxn ang="0">
                  <a:pos x="1620" y="545"/>
                </a:cxn>
                <a:cxn ang="0">
                  <a:pos x="1740" y="372"/>
                </a:cxn>
                <a:cxn ang="0">
                  <a:pos x="1979" y="60"/>
                </a:cxn>
                <a:cxn ang="0">
                  <a:pos x="2003" y="0"/>
                </a:cxn>
                <a:cxn ang="0">
                  <a:pos x="1973" y="0"/>
                </a:cxn>
                <a:cxn ang="0">
                  <a:pos x="1596" y="480"/>
                </a:cxn>
                <a:cxn ang="0">
                  <a:pos x="1477" y="887"/>
                </a:cxn>
                <a:cxn ang="0">
                  <a:pos x="1255" y="1175"/>
                </a:cxn>
                <a:cxn ang="0">
                  <a:pos x="1130" y="905"/>
                </a:cxn>
                <a:cxn ang="0">
                  <a:pos x="1010" y="540"/>
                </a:cxn>
                <a:cxn ang="0">
                  <a:pos x="885" y="222"/>
                </a:cxn>
                <a:cxn ang="0">
                  <a:pos x="789" y="0"/>
                </a:cxn>
                <a:cxn ang="0">
                  <a:pos x="753" y="0"/>
                </a:cxn>
                <a:cxn ang="0">
                  <a:pos x="903" y="354"/>
                </a:cxn>
                <a:cxn ang="0">
                  <a:pos x="1034" y="767"/>
                </a:cxn>
                <a:cxn ang="0">
                  <a:pos x="1034" y="767"/>
                </a:cxn>
              </a:cxnLst>
              <a:rect l="0" t="0" r="r" b="b"/>
              <a:pathLst>
                <a:path w="2176" h="1505">
                  <a:moveTo>
                    <a:pt x="1034" y="767"/>
                  </a:moveTo>
                  <a:lnTo>
                    <a:pt x="1190" y="1235"/>
                  </a:lnTo>
                  <a:lnTo>
                    <a:pt x="956" y="1193"/>
                  </a:lnTo>
                  <a:lnTo>
                    <a:pt x="723" y="1127"/>
                  </a:lnTo>
                  <a:lnTo>
                    <a:pt x="442" y="1109"/>
                  </a:lnTo>
                  <a:lnTo>
                    <a:pt x="0" y="1079"/>
                  </a:lnTo>
                  <a:lnTo>
                    <a:pt x="30" y="1115"/>
                  </a:lnTo>
                  <a:lnTo>
                    <a:pt x="496" y="1133"/>
                  </a:lnTo>
                  <a:lnTo>
                    <a:pt x="777" y="1187"/>
                  </a:lnTo>
                  <a:lnTo>
                    <a:pt x="1130" y="1301"/>
                  </a:lnTo>
                  <a:lnTo>
                    <a:pt x="1070" y="1319"/>
                  </a:lnTo>
                  <a:lnTo>
                    <a:pt x="711" y="1505"/>
                  </a:lnTo>
                  <a:lnTo>
                    <a:pt x="765" y="1481"/>
                  </a:lnTo>
                  <a:lnTo>
                    <a:pt x="861" y="1439"/>
                  </a:lnTo>
                  <a:lnTo>
                    <a:pt x="1022" y="1355"/>
                  </a:lnTo>
                  <a:lnTo>
                    <a:pt x="1214" y="1295"/>
                  </a:lnTo>
                  <a:lnTo>
                    <a:pt x="1267" y="1223"/>
                  </a:lnTo>
                  <a:lnTo>
                    <a:pt x="1632" y="1043"/>
                  </a:lnTo>
                  <a:lnTo>
                    <a:pt x="1931" y="953"/>
                  </a:lnTo>
                  <a:lnTo>
                    <a:pt x="2176" y="821"/>
                  </a:lnTo>
                  <a:lnTo>
                    <a:pt x="1961" y="911"/>
                  </a:lnTo>
                  <a:lnTo>
                    <a:pt x="1656" y="989"/>
                  </a:lnTo>
                  <a:lnTo>
                    <a:pt x="1339" y="1151"/>
                  </a:lnTo>
                  <a:lnTo>
                    <a:pt x="1501" y="905"/>
                  </a:lnTo>
                  <a:lnTo>
                    <a:pt x="1620" y="545"/>
                  </a:lnTo>
                  <a:lnTo>
                    <a:pt x="1740" y="372"/>
                  </a:lnTo>
                  <a:lnTo>
                    <a:pt x="1979" y="60"/>
                  </a:lnTo>
                  <a:lnTo>
                    <a:pt x="2003" y="0"/>
                  </a:lnTo>
                  <a:lnTo>
                    <a:pt x="1973" y="0"/>
                  </a:lnTo>
                  <a:lnTo>
                    <a:pt x="1596" y="480"/>
                  </a:lnTo>
                  <a:lnTo>
                    <a:pt x="1477" y="887"/>
                  </a:lnTo>
                  <a:lnTo>
                    <a:pt x="1255" y="1175"/>
                  </a:lnTo>
                  <a:lnTo>
                    <a:pt x="1130" y="905"/>
                  </a:lnTo>
                  <a:lnTo>
                    <a:pt x="1010" y="540"/>
                  </a:lnTo>
                  <a:lnTo>
                    <a:pt x="885" y="222"/>
                  </a:lnTo>
                  <a:lnTo>
                    <a:pt x="789" y="0"/>
                  </a:lnTo>
                  <a:lnTo>
                    <a:pt x="753" y="0"/>
                  </a:lnTo>
                  <a:lnTo>
                    <a:pt x="903" y="354"/>
                  </a:lnTo>
                  <a:lnTo>
                    <a:pt x="1034" y="767"/>
                  </a:lnTo>
                  <a:lnTo>
                    <a:pt x="1034" y="767"/>
                  </a:lnTo>
                  <a:close/>
                </a:path>
              </a:pathLst>
            </a:custGeom>
            <a:gradFill rotWithShape="0">
              <a:gsLst>
                <a:gs pos="0">
                  <a:schemeClr val="accent2"/>
                </a:gs>
                <a:gs pos="100000">
                  <a:schemeClr val="bg1"/>
                </a:gs>
              </a:gsLst>
              <a:lin ang="5400000" scaled="1"/>
            </a:gradFill>
            <a:ln w="9525">
              <a:noFill/>
              <a:round/>
              <a:headEnd/>
              <a:tailEnd/>
            </a:ln>
          </p:spPr>
          <p:txBody>
            <a:bodyPr/>
            <a:lstStyle/>
            <a:p>
              <a:pPr fontAlgn="auto">
                <a:spcBef>
                  <a:spcPts val="0"/>
                </a:spcBef>
                <a:spcAft>
                  <a:spcPts val="0"/>
                </a:spcAft>
                <a:defRPr/>
              </a:pPr>
              <a:endParaRPr lang="en-PH">
                <a:latin typeface="+mn-lt"/>
              </a:endParaRPr>
            </a:p>
          </p:txBody>
        </p:sp>
        <p:sp>
          <p:nvSpPr>
            <p:cNvPr id="11" name="Freeform 9"/>
            <p:cNvSpPr>
              <a:spLocks/>
            </p:cNvSpPr>
            <p:nvPr/>
          </p:nvSpPr>
          <p:spPr bwMode="hidden">
            <a:xfrm>
              <a:off x="0" y="649"/>
              <a:ext cx="816" cy="806"/>
            </a:xfrm>
            <a:custGeom>
              <a:avLst/>
              <a:gdLst/>
              <a:ahLst/>
              <a:cxnLst>
                <a:cxn ang="0">
                  <a:pos x="161" y="564"/>
                </a:cxn>
                <a:cxn ang="0">
                  <a:pos x="329" y="438"/>
                </a:cxn>
                <a:cxn ang="0">
                  <a:pos x="646" y="216"/>
                </a:cxn>
                <a:cxn ang="0">
                  <a:pos x="813" y="0"/>
                </a:cxn>
                <a:cxn ang="0">
                  <a:pos x="676" y="150"/>
                </a:cxn>
                <a:cxn ang="0">
                  <a:pos x="144" y="504"/>
                </a:cxn>
                <a:cxn ang="0">
                  <a:pos x="0" y="732"/>
                </a:cxn>
                <a:cxn ang="0">
                  <a:pos x="0" y="804"/>
                </a:cxn>
                <a:cxn ang="0">
                  <a:pos x="161" y="564"/>
                </a:cxn>
                <a:cxn ang="0">
                  <a:pos x="161" y="564"/>
                </a:cxn>
              </a:cxnLst>
              <a:rect l="0" t="0" r="r" b="b"/>
              <a:pathLst>
                <a:path w="813" h="804">
                  <a:moveTo>
                    <a:pt x="161" y="564"/>
                  </a:moveTo>
                  <a:lnTo>
                    <a:pt x="329" y="438"/>
                  </a:lnTo>
                  <a:lnTo>
                    <a:pt x="646" y="216"/>
                  </a:lnTo>
                  <a:lnTo>
                    <a:pt x="813" y="0"/>
                  </a:lnTo>
                  <a:lnTo>
                    <a:pt x="676" y="150"/>
                  </a:lnTo>
                  <a:lnTo>
                    <a:pt x="144" y="504"/>
                  </a:lnTo>
                  <a:lnTo>
                    <a:pt x="0" y="732"/>
                  </a:lnTo>
                  <a:lnTo>
                    <a:pt x="0" y="804"/>
                  </a:lnTo>
                  <a:lnTo>
                    <a:pt x="161" y="564"/>
                  </a:lnTo>
                  <a:lnTo>
                    <a:pt x="161" y="564"/>
                  </a:lnTo>
                  <a:close/>
                </a:path>
              </a:pathLst>
            </a:custGeom>
            <a:gradFill rotWithShape="0">
              <a:gsLst>
                <a:gs pos="0">
                  <a:schemeClr val="accent2"/>
                </a:gs>
                <a:gs pos="100000">
                  <a:schemeClr val="bg1"/>
                </a:gs>
              </a:gsLst>
              <a:lin ang="5400000" scaled="1"/>
            </a:gradFill>
            <a:ln w="9525">
              <a:noFill/>
              <a:round/>
              <a:headEnd/>
              <a:tailEnd/>
            </a:ln>
          </p:spPr>
          <p:txBody>
            <a:bodyPr/>
            <a:lstStyle/>
            <a:p>
              <a:pPr fontAlgn="auto">
                <a:spcBef>
                  <a:spcPts val="0"/>
                </a:spcBef>
                <a:spcAft>
                  <a:spcPts val="0"/>
                </a:spcAft>
                <a:defRPr/>
              </a:pPr>
              <a:endParaRPr lang="en-PH">
                <a:latin typeface="+mn-lt"/>
              </a:endParaRPr>
            </a:p>
          </p:txBody>
        </p:sp>
        <p:sp>
          <p:nvSpPr>
            <p:cNvPr id="12" name="Freeform 10"/>
            <p:cNvSpPr>
              <a:spLocks/>
            </p:cNvSpPr>
            <p:nvPr/>
          </p:nvSpPr>
          <p:spPr bwMode="hidden">
            <a:xfrm>
              <a:off x="0" y="1545"/>
              <a:ext cx="762" cy="107"/>
            </a:xfrm>
            <a:custGeom>
              <a:avLst/>
              <a:gdLst/>
              <a:ahLst/>
              <a:cxnLst>
                <a:cxn ang="0">
                  <a:pos x="460" y="66"/>
                </a:cxn>
                <a:cxn ang="0">
                  <a:pos x="759" y="0"/>
                </a:cxn>
                <a:cxn ang="0">
                  <a:pos x="496" y="36"/>
                </a:cxn>
                <a:cxn ang="0">
                  <a:pos x="138" y="48"/>
                </a:cxn>
                <a:cxn ang="0">
                  <a:pos x="0" y="78"/>
                </a:cxn>
                <a:cxn ang="0">
                  <a:pos x="0" y="107"/>
                </a:cxn>
                <a:cxn ang="0">
                  <a:pos x="96" y="89"/>
                </a:cxn>
                <a:cxn ang="0">
                  <a:pos x="460" y="66"/>
                </a:cxn>
                <a:cxn ang="0">
                  <a:pos x="460" y="66"/>
                </a:cxn>
              </a:cxnLst>
              <a:rect l="0" t="0" r="r" b="b"/>
              <a:pathLst>
                <a:path w="759" h="107">
                  <a:moveTo>
                    <a:pt x="460" y="66"/>
                  </a:moveTo>
                  <a:lnTo>
                    <a:pt x="759" y="0"/>
                  </a:lnTo>
                  <a:lnTo>
                    <a:pt x="496" y="36"/>
                  </a:lnTo>
                  <a:lnTo>
                    <a:pt x="138" y="48"/>
                  </a:lnTo>
                  <a:lnTo>
                    <a:pt x="0" y="78"/>
                  </a:lnTo>
                  <a:lnTo>
                    <a:pt x="0" y="107"/>
                  </a:lnTo>
                  <a:lnTo>
                    <a:pt x="96" y="89"/>
                  </a:lnTo>
                  <a:lnTo>
                    <a:pt x="460" y="66"/>
                  </a:lnTo>
                  <a:lnTo>
                    <a:pt x="460" y="66"/>
                  </a:lnTo>
                  <a:close/>
                </a:path>
              </a:pathLst>
            </a:custGeom>
            <a:gradFill rotWithShape="0">
              <a:gsLst>
                <a:gs pos="0">
                  <a:schemeClr val="accent2"/>
                </a:gs>
                <a:gs pos="100000">
                  <a:schemeClr val="bg1"/>
                </a:gs>
              </a:gsLst>
              <a:lin ang="5400000" scaled="1"/>
            </a:gradFill>
            <a:ln w="9525">
              <a:noFill/>
              <a:round/>
              <a:headEnd/>
              <a:tailEnd/>
            </a:ln>
          </p:spPr>
          <p:txBody>
            <a:bodyPr/>
            <a:lstStyle/>
            <a:p>
              <a:pPr fontAlgn="auto">
                <a:spcBef>
                  <a:spcPts val="0"/>
                </a:spcBef>
                <a:spcAft>
                  <a:spcPts val="0"/>
                </a:spcAft>
                <a:defRPr/>
              </a:pPr>
              <a:endParaRPr lang="en-PH">
                <a:latin typeface="+mn-lt"/>
              </a:endParaRPr>
            </a:p>
          </p:txBody>
        </p:sp>
        <p:sp>
          <p:nvSpPr>
            <p:cNvPr id="13" name="Freeform 11"/>
            <p:cNvSpPr>
              <a:spLocks/>
            </p:cNvSpPr>
            <p:nvPr/>
          </p:nvSpPr>
          <p:spPr bwMode="hidden">
            <a:xfrm>
              <a:off x="2314" y="3431"/>
              <a:ext cx="3182" cy="745"/>
            </a:xfrm>
            <a:custGeom>
              <a:avLst/>
              <a:gdLst/>
              <a:ahLst/>
              <a:cxnLst>
                <a:cxn ang="0">
                  <a:pos x="1387" y="239"/>
                </a:cxn>
                <a:cxn ang="0">
                  <a:pos x="1734" y="233"/>
                </a:cxn>
                <a:cxn ang="0">
                  <a:pos x="2087" y="251"/>
                </a:cxn>
                <a:cxn ang="0">
                  <a:pos x="2505" y="233"/>
                </a:cxn>
                <a:cxn ang="0">
                  <a:pos x="3169" y="204"/>
                </a:cxn>
                <a:cxn ang="0">
                  <a:pos x="3115" y="186"/>
                </a:cxn>
                <a:cxn ang="0">
                  <a:pos x="2422" y="221"/>
                </a:cxn>
                <a:cxn ang="0">
                  <a:pos x="2003" y="221"/>
                </a:cxn>
                <a:cxn ang="0">
                  <a:pos x="1459" y="186"/>
                </a:cxn>
                <a:cxn ang="0">
                  <a:pos x="1543" y="168"/>
                </a:cxn>
                <a:cxn ang="0">
                  <a:pos x="2039" y="0"/>
                </a:cxn>
                <a:cxn ang="0">
                  <a:pos x="1961" y="24"/>
                </a:cxn>
                <a:cxn ang="0">
                  <a:pos x="1836" y="66"/>
                </a:cxn>
                <a:cxn ang="0">
                  <a:pos x="1602" y="138"/>
                </a:cxn>
                <a:cxn ang="0">
                  <a:pos x="1339" y="198"/>
                </a:cxn>
                <a:cxn ang="0">
                  <a:pos x="1268" y="251"/>
                </a:cxn>
                <a:cxn ang="0">
                  <a:pos x="765" y="413"/>
                </a:cxn>
                <a:cxn ang="0">
                  <a:pos x="335" y="503"/>
                </a:cxn>
                <a:cxn ang="0">
                  <a:pos x="0" y="617"/>
                </a:cxn>
                <a:cxn ang="0">
                  <a:pos x="299" y="539"/>
                </a:cxn>
                <a:cxn ang="0">
                  <a:pos x="735" y="449"/>
                </a:cxn>
                <a:cxn ang="0">
                  <a:pos x="1178" y="311"/>
                </a:cxn>
                <a:cxn ang="0">
                  <a:pos x="981" y="491"/>
                </a:cxn>
                <a:cxn ang="0">
                  <a:pos x="867" y="743"/>
                </a:cxn>
                <a:cxn ang="0">
                  <a:pos x="861" y="743"/>
                </a:cxn>
                <a:cxn ang="0">
                  <a:pos x="933" y="743"/>
                </a:cxn>
                <a:cxn ang="0">
                  <a:pos x="1022" y="497"/>
                </a:cxn>
                <a:cxn ang="0">
                  <a:pos x="1297" y="281"/>
                </a:cxn>
                <a:cxn ang="0">
                  <a:pos x="1531" y="449"/>
                </a:cxn>
                <a:cxn ang="0">
                  <a:pos x="1770" y="677"/>
                </a:cxn>
                <a:cxn ang="0">
                  <a:pos x="1854" y="743"/>
                </a:cxn>
                <a:cxn ang="0">
                  <a:pos x="1919" y="743"/>
                </a:cxn>
                <a:cxn ang="0">
                  <a:pos x="1692" y="527"/>
                </a:cxn>
                <a:cxn ang="0">
                  <a:pos x="1387" y="239"/>
                </a:cxn>
                <a:cxn ang="0">
                  <a:pos x="1387" y="239"/>
                </a:cxn>
              </a:cxnLst>
              <a:rect l="0" t="0" r="r" b="b"/>
              <a:pathLst>
                <a:path w="3169" h="743">
                  <a:moveTo>
                    <a:pt x="1387" y="239"/>
                  </a:moveTo>
                  <a:lnTo>
                    <a:pt x="1734" y="233"/>
                  </a:lnTo>
                  <a:lnTo>
                    <a:pt x="2087" y="251"/>
                  </a:lnTo>
                  <a:lnTo>
                    <a:pt x="2505" y="233"/>
                  </a:lnTo>
                  <a:lnTo>
                    <a:pt x="3169" y="204"/>
                  </a:lnTo>
                  <a:lnTo>
                    <a:pt x="3115" y="186"/>
                  </a:lnTo>
                  <a:lnTo>
                    <a:pt x="2422" y="221"/>
                  </a:lnTo>
                  <a:lnTo>
                    <a:pt x="2003" y="221"/>
                  </a:lnTo>
                  <a:lnTo>
                    <a:pt x="1459" y="186"/>
                  </a:lnTo>
                  <a:lnTo>
                    <a:pt x="1543" y="168"/>
                  </a:lnTo>
                  <a:lnTo>
                    <a:pt x="2039" y="0"/>
                  </a:lnTo>
                  <a:lnTo>
                    <a:pt x="1961" y="24"/>
                  </a:lnTo>
                  <a:lnTo>
                    <a:pt x="1836" y="66"/>
                  </a:lnTo>
                  <a:lnTo>
                    <a:pt x="1602" y="138"/>
                  </a:lnTo>
                  <a:lnTo>
                    <a:pt x="1339" y="198"/>
                  </a:lnTo>
                  <a:lnTo>
                    <a:pt x="1268" y="251"/>
                  </a:lnTo>
                  <a:lnTo>
                    <a:pt x="765" y="413"/>
                  </a:lnTo>
                  <a:lnTo>
                    <a:pt x="335" y="503"/>
                  </a:lnTo>
                  <a:lnTo>
                    <a:pt x="0" y="617"/>
                  </a:lnTo>
                  <a:lnTo>
                    <a:pt x="299" y="539"/>
                  </a:lnTo>
                  <a:lnTo>
                    <a:pt x="735" y="449"/>
                  </a:lnTo>
                  <a:lnTo>
                    <a:pt x="1178" y="311"/>
                  </a:lnTo>
                  <a:lnTo>
                    <a:pt x="981" y="491"/>
                  </a:lnTo>
                  <a:lnTo>
                    <a:pt x="867" y="743"/>
                  </a:lnTo>
                  <a:lnTo>
                    <a:pt x="861" y="743"/>
                  </a:lnTo>
                  <a:lnTo>
                    <a:pt x="933" y="743"/>
                  </a:lnTo>
                  <a:lnTo>
                    <a:pt x="1022" y="497"/>
                  </a:lnTo>
                  <a:lnTo>
                    <a:pt x="1297" y="281"/>
                  </a:lnTo>
                  <a:lnTo>
                    <a:pt x="1531" y="449"/>
                  </a:lnTo>
                  <a:lnTo>
                    <a:pt x="1770" y="677"/>
                  </a:lnTo>
                  <a:lnTo>
                    <a:pt x="1854" y="743"/>
                  </a:lnTo>
                  <a:lnTo>
                    <a:pt x="1919" y="743"/>
                  </a:lnTo>
                  <a:lnTo>
                    <a:pt x="1692" y="527"/>
                  </a:lnTo>
                  <a:lnTo>
                    <a:pt x="1387" y="239"/>
                  </a:lnTo>
                  <a:lnTo>
                    <a:pt x="1387" y="239"/>
                  </a:lnTo>
                  <a:close/>
                </a:path>
              </a:pathLst>
            </a:custGeom>
            <a:gradFill rotWithShape="0">
              <a:gsLst>
                <a:gs pos="0">
                  <a:schemeClr val="accent2"/>
                </a:gs>
                <a:gs pos="100000">
                  <a:schemeClr val="bg1"/>
                </a:gs>
              </a:gsLst>
              <a:lin ang="2700000" scaled="1"/>
            </a:gradFill>
            <a:ln w="9525">
              <a:noFill/>
              <a:round/>
              <a:headEnd/>
              <a:tailEnd/>
            </a:ln>
          </p:spPr>
          <p:txBody>
            <a:bodyPr/>
            <a:lstStyle/>
            <a:p>
              <a:pPr fontAlgn="auto">
                <a:spcBef>
                  <a:spcPts val="0"/>
                </a:spcBef>
                <a:spcAft>
                  <a:spcPts val="0"/>
                </a:spcAft>
                <a:defRPr/>
              </a:pPr>
              <a:endParaRPr lang="en-PH">
                <a:latin typeface="+mn-lt"/>
              </a:endParaRPr>
            </a:p>
          </p:txBody>
        </p:sp>
        <p:sp>
          <p:nvSpPr>
            <p:cNvPr id="14" name="Rectangle 12"/>
            <p:cNvSpPr>
              <a:spLocks noChangeArrowheads="1"/>
            </p:cNvSpPr>
            <p:nvPr/>
          </p:nvSpPr>
          <p:spPr bwMode="hidden">
            <a:xfrm>
              <a:off x="192" y="127"/>
              <a:ext cx="1" cy="1"/>
            </a:xfrm>
            <a:prstGeom prst="rect">
              <a:avLst/>
            </a:prstGeom>
            <a:solidFill>
              <a:srgbClr val="9A1E8D"/>
            </a:solidFill>
            <a:ln w="9525">
              <a:noFill/>
              <a:miter lim="800000"/>
              <a:headEnd/>
              <a:tailEnd/>
            </a:ln>
          </p:spPr>
          <p:txBody>
            <a:bodyPr/>
            <a:lstStyle/>
            <a:p>
              <a:pPr fontAlgn="auto">
                <a:spcBef>
                  <a:spcPts val="0"/>
                </a:spcBef>
                <a:spcAft>
                  <a:spcPts val="0"/>
                </a:spcAft>
                <a:defRPr/>
              </a:pPr>
              <a:endParaRPr lang="en-PH">
                <a:latin typeface="+mn-lt"/>
              </a:endParaRPr>
            </a:p>
          </p:txBody>
        </p:sp>
        <p:sp>
          <p:nvSpPr>
            <p:cNvPr id="15" name="Rectangle 13"/>
            <p:cNvSpPr>
              <a:spLocks noChangeArrowheads="1"/>
            </p:cNvSpPr>
            <p:nvPr/>
          </p:nvSpPr>
          <p:spPr bwMode="hidden">
            <a:xfrm>
              <a:off x="204" y="131"/>
              <a:ext cx="1" cy="1"/>
            </a:xfrm>
            <a:prstGeom prst="rect">
              <a:avLst/>
            </a:prstGeom>
            <a:solidFill>
              <a:srgbClr val="9A1E8D"/>
            </a:solidFill>
            <a:ln w="9525">
              <a:noFill/>
              <a:miter lim="800000"/>
              <a:headEnd/>
              <a:tailEnd/>
            </a:ln>
          </p:spPr>
          <p:txBody>
            <a:bodyPr/>
            <a:lstStyle/>
            <a:p>
              <a:pPr fontAlgn="auto">
                <a:spcBef>
                  <a:spcPts val="0"/>
                </a:spcBef>
                <a:spcAft>
                  <a:spcPts val="0"/>
                </a:spcAft>
                <a:defRPr/>
              </a:pPr>
              <a:endParaRPr lang="en-PH">
                <a:latin typeface="+mn-lt"/>
              </a:endParaRPr>
            </a:p>
          </p:txBody>
        </p:sp>
        <p:sp>
          <p:nvSpPr>
            <p:cNvPr id="16" name="Freeform 14"/>
            <p:cNvSpPr>
              <a:spLocks/>
            </p:cNvSpPr>
            <p:nvPr/>
          </p:nvSpPr>
          <p:spPr bwMode="hidden">
            <a:xfrm>
              <a:off x="0" y="4032"/>
              <a:ext cx="5760" cy="288"/>
            </a:xfrm>
            <a:custGeom>
              <a:avLst/>
              <a:gdLst/>
              <a:ahLst/>
              <a:cxnLst>
                <a:cxn ang="0">
                  <a:pos x="5740" y="288"/>
                </a:cxn>
                <a:cxn ang="0">
                  <a:pos x="0" y="288"/>
                </a:cxn>
                <a:cxn ang="0">
                  <a:pos x="0" y="0"/>
                </a:cxn>
                <a:cxn ang="0">
                  <a:pos x="5740" y="0"/>
                </a:cxn>
                <a:cxn ang="0">
                  <a:pos x="5740" y="288"/>
                </a:cxn>
                <a:cxn ang="0">
                  <a:pos x="5740" y="288"/>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w="9525">
              <a:noFill/>
              <a:round/>
              <a:headEnd/>
              <a:tailEnd/>
            </a:ln>
          </p:spPr>
          <p:txBody>
            <a:bodyPr/>
            <a:lstStyle/>
            <a:p>
              <a:pPr fontAlgn="auto">
                <a:spcBef>
                  <a:spcPts val="0"/>
                </a:spcBef>
                <a:spcAft>
                  <a:spcPts val="0"/>
                </a:spcAft>
                <a:defRPr/>
              </a:pPr>
              <a:endParaRPr lang="en-PH">
                <a:latin typeface="+mn-lt"/>
              </a:endParaRPr>
            </a:p>
          </p:txBody>
        </p:sp>
        <p:sp>
          <p:nvSpPr>
            <p:cNvPr id="17" name="Freeform 15"/>
            <p:cNvSpPr>
              <a:spLocks/>
            </p:cNvSpPr>
            <p:nvPr/>
          </p:nvSpPr>
          <p:spPr bwMode="hidden">
            <a:xfrm>
              <a:off x="0" y="4032"/>
              <a:ext cx="5760" cy="336"/>
            </a:xfrm>
            <a:custGeom>
              <a:avLst/>
              <a:gdLst/>
              <a:ahLst/>
              <a:cxnLst>
                <a:cxn ang="0">
                  <a:pos x="5740" y="288"/>
                </a:cxn>
                <a:cxn ang="0">
                  <a:pos x="0" y="288"/>
                </a:cxn>
                <a:cxn ang="0">
                  <a:pos x="0" y="0"/>
                </a:cxn>
                <a:cxn ang="0">
                  <a:pos x="5740" y="0"/>
                </a:cxn>
                <a:cxn ang="0">
                  <a:pos x="5740" y="288"/>
                </a:cxn>
                <a:cxn ang="0">
                  <a:pos x="5740" y="288"/>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w="9525">
              <a:noFill/>
              <a:round/>
              <a:headEnd/>
              <a:tailEnd/>
            </a:ln>
          </p:spPr>
          <p:txBody>
            <a:bodyPr/>
            <a:lstStyle/>
            <a:p>
              <a:pPr fontAlgn="auto">
                <a:spcBef>
                  <a:spcPts val="0"/>
                </a:spcBef>
                <a:spcAft>
                  <a:spcPts val="0"/>
                </a:spcAft>
                <a:defRPr/>
              </a:pPr>
              <a:endParaRPr lang="en-PH">
                <a:latin typeface="+mn-lt"/>
              </a:endParaRPr>
            </a:p>
          </p:txBody>
        </p:sp>
        <p:sp>
          <p:nvSpPr>
            <p:cNvPr id="18" name="Freeform 16"/>
            <p:cNvSpPr>
              <a:spLocks/>
            </p:cNvSpPr>
            <p:nvPr/>
          </p:nvSpPr>
          <p:spPr bwMode="hidden">
            <a:xfrm>
              <a:off x="0" y="0"/>
              <a:ext cx="5760" cy="288"/>
            </a:xfrm>
            <a:custGeom>
              <a:avLst/>
              <a:gdLst/>
              <a:ahLst/>
              <a:cxnLst>
                <a:cxn ang="0">
                  <a:pos x="5740" y="288"/>
                </a:cxn>
                <a:cxn ang="0">
                  <a:pos x="0" y="288"/>
                </a:cxn>
                <a:cxn ang="0">
                  <a:pos x="0" y="0"/>
                </a:cxn>
                <a:cxn ang="0">
                  <a:pos x="5740" y="0"/>
                </a:cxn>
                <a:cxn ang="0">
                  <a:pos x="5740" y="288"/>
                </a:cxn>
                <a:cxn ang="0">
                  <a:pos x="5740" y="288"/>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2">
                    <a:gamma/>
                    <a:shade val="56078"/>
                    <a:invGamma/>
                  </a:schemeClr>
                </a:gs>
                <a:gs pos="100000">
                  <a:schemeClr val="bg2"/>
                </a:gs>
              </a:gsLst>
              <a:lin ang="5400000" scaled="1"/>
            </a:gradFill>
            <a:ln w="9525">
              <a:noFill/>
              <a:round/>
              <a:headEnd/>
              <a:tailEnd/>
            </a:ln>
          </p:spPr>
          <p:txBody>
            <a:bodyPr/>
            <a:lstStyle/>
            <a:p>
              <a:pPr fontAlgn="auto">
                <a:spcBef>
                  <a:spcPts val="0"/>
                </a:spcBef>
                <a:spcAft>
                  <a:spcPts val="0"/>
                </a:spcAft>
                <a:defRPr/>
              </a:pPr>
              <a:endParaRPr lang="en-PH">
                <a:latin typeface="+mn-lt"/>
              </a:endParaRPr>
            </a:p>
          </p:txBody>
        </p:sp>
        <p:sp>
          <p:nvSpPr>
            <p:cNvPr id="19" name="Freeform 17"/>
            <p:cNvSpPr>
              <a:spLocks/>
            </p:cNvSpPr>
            <p:nvPr/>
          </p:nvSpPr>
          <p:spPr bwMode="hidden">
            <a:xfrm>
              <a:off x="509" y="229"/>
              <a:ext cx="3188" cy="2024"/>
            </a:xfrm>
            <a:custGeom>
              <a:avLst/>
              <a:gdLst/>
              <a:ahLst/>
              <a:cxnLst>
                <a:cxn ang="0">
                  <a:pos x="871" y="1423"/>
                </a:cxn>
                <a:cxn ang="0">
                  <a:pos x="907" y="1393"/>
                </a:cxn>
                <a:cxn ang="0">
                  <a:pos x="991" y="1320"/>
                </a:cxn>
                <a:cxn ang="0">
                  <a:pos x="1033" y="1297"/>
                </a:cxn>
                <a:cxn ang="0">
                  <a:pos x="1086" y="1249"/>
                </a:cxn>
                <a:cxn ang="0">
                  <a:pos x="1123" y="1219"/>
                </a:cxn>
                <a:cxn ang="0">
                  <a:pos x="1057" y="1153"/>
                </a:cxn>
                <a:cxn ang="0">
                  <a:pos x="877" y="1021"/>
                </a:cxn>
                <a:cxn ang="0">
                  <a:pos x="655" y="907"/>
                </a:cxn>
                <a:cxn ang="0">
                  <a:pos x="655" y="846"/>
                </a:cxn>
                <a:cxn ang="0">
                  <a:pos x="643" y="708"/>
                </a:cxn>
                <a:cxn ang="0">
                  <a:pos x="552" y="642"/>
                </a:cxn>
                <a:cxn ang="0">
                  <a:pos x="510" y="570"/>
                </a:cxn>
                <a:cxn ang="0">
                  <a:pos x="637" y="564"/>
                </a:cxn>
                <a:cxn ang="0">
                  <a:pos x="763" y="570"/>
                </a:cxn>
                <a:cxn ang="0">
                  <a:pos x="1091" y="850"/>
                </a:cxn>
                <a:cxn ang="0">
                  <a:pos x="1009" y="566"/>
                </a:cxn>
                <a:cxn ang="0">
                  <a:pos x="1054" y="265"/>
                </a:cxn>
                <a:cxn ang="0">
                  <a:pos x="1249" y="0"/>
                </a:cxn>
                <a:cxn ang="0">
                  <a:pos x="1466" y="292"/>
                </a:cxn>
                <a:cxn ang="0">
                  <a:pos x="1475" y="548"/>
                </a:cxn>
                <a:cxn ang="0">
                  <a:pos x="1567" y="630"/>
                </a:cxn>
                <a:cxn ang="0">
                  <a:pos x="1795" y="365"/>
                </a:cxn>
                <a:cxn ang="0">
                  <a:pos x="2245" y="150"/>
                </a:cxn>
                <a:cxn ang="0">
                  <a:pos x="2618" y="180"/>
                </a:cxn>
                <a:cxn ang="0">
                  <a:pos x="3050" y="150"/>
                </a:cxn>
                <a:cxn ang="0">
                  <a:pos x="3140" y="210"/>
                </a:cxn>
                <a:cxn ang="0">
                  <a:pos x="2990" y="210"/>
                </a:cxn>
                <a:cxn ang="0">
                  <a:pos x="2834" y="377"/>
                </a:cxn>
                <a:cxn ang="0">
                  <a:pos x="2702" y="648"/>
                </a:cxn>
                <a:cxn ang="0">
                  <a:pos x="2582" y="828"/>
                </a:cxn>
                <a:cxn ang="0">
                  <a:pos x="2234" y="1009"/>
                </a:cxn>
                <a:cxn ang="0">
                  <a:pos x="1963" y="1075"/>
                </a:cxn>
                <a:cxn ang="0">
                  <a:pos x="2257" y="1111"/>
                </a:cxn>
                <a:cxn ang="0">
                  <a:pos x="2600" y="1207"/>
                </a:cxn>
                <a:cxn ang="0">
                  <a:pos x="2894" y="1441"/>
                </a:cxn>
                <a:cxn ang="0">
                  <a:pos x="3122" y="1555"/>
                </a:cxn>
                <a:cxn ang="0">
                  <a:pos x="3032" y="1585"/>
                </a:cxn>
                <a:cxn ang="0">
                  <a:pos x="3008" y="1591"/>
                </a:cxn>
                <a:cxn ang="0">
                  <a:pos x="2960" y="1597"/>
                </a:cxn>
                <a:cxn ang="0">
                  <a:pos x="2882" y="1609"/>
                </a:cxn>
                <a:cxn ang="0">
                  <a:pos x="2846" y="1609"/>
                </a:cxn>
                <a:cxn ang="0">
                  <a:pos x="2774" y="1615"/>
                </a:cxn>
                <a:cxn ang="0">
                  <a:pos x="2726" y="1621"/>
                </a:cxn>
                <a:cxn ang="0">
                  <a:pos x="2708" y="1621"/>
                </a:cxn>
                <a:cxn ang="0">
                  <a:pos x="2594" y="1657"/>
                </a:cxn>
                <a:cxn ang="0">
                  <a:pos x="2533" y="1663"/>
                </a:cxn>
                <a:cxn ang="0">
                  <a:pos x="2444" y="1675"/>
                </a:cxn>
                <a:cxn ang="0">
                  <a:pos x="2378" y="1687"/>
                </a:cxn>
                <a:cxn ang="0">
                  <a:pos x="2360" y="1705"/>
                </a:cxn>
                <a:cxn ang="0">
                  <a:pos x="2305" y="1687"/>
                </a:cxn>
                <a:cxn ang="0">
                  <a:pos x="2263" y="1663"/>
                </a:cxn>
                <a:cxn ang="0">
                  <a:pos x="2017" y="1585"/>
                </a:cxn>
                <a:cxn ang="0">
                  <a:pos x="1711" y="1453"/>
                </a:cxn>
                <a:cxn ang="0">
                  <a:pos x="1880" y="1844"/>
                </a:cxn>
                <a:cxn ang="0">
                  <a:pos x="1771" y="1922"/>
                </a:cxn>
                <a:cxn ang="0">
                  <a:pos x="1531" y="1753"/>
                </a:cxn>
                <a:cxn ang="0">
                  <a:pos x="1411" y="1477"/>
                </a:cxn>
                <a:cxn ang="0">
                  <a:pos x="1219" y="1291"/>
                </a:cxn>
                <a:cxn ang="0">
                  <a:pos x="127" y="2006"/>
                </a:cxn>
                <a:cxn ang="0">
                  <a:pos x="865" y="1429"/>
                </a:cxn>
              </a:cxnLst>
              <a:rect l="0" t="0" r="r" b="b"/>
              <a:pathLst>
                <a:path w="3188" h="2024">
                  <a:moveTo>
                    <a:pt x="865" y="1429"/>
                  </a:moveTo>
                  <a:lnTo>
                    <a:pt x="871" y="1423"/>
                  </a:lnTo>
                  <a:lnTo>
                    <a:pt x="889" y="1411"/>
                  </a:lnTo>
                  <a:lnTo>
                    <a:pt x="907" y="1393"/>
                  </a:lnTo>
                  <a:lnTo>
                    <a:pt x="937" y="1369"/>
                  </a:lnTo>
                  <a:lnTo>
                    <a:pt x="991" y="1320"/>
                  </a:lnTo>
                  <a:lnTo>
                    <a:pt x="1015" y="1309"/>
                  </a:lnTo>
                  <a:lnTo>
                    <a:pt x="1033" y="1297"/>
                  </a:lnTo>
                  <a:lnTo>
                    <a:pt x="1057" y="1279"/>
                  </a:lnTo>
                  <a:lnTo>
                    <a:pt x="1086" y="1249"/>
                  </a:lnTo>
                  <a:lnTo>
                    <a:pt x="1111" y="1225"/>
                  </a:lnTo>
                  <a:lnTo>
                    <a:pt x="1123" y="1219"/>
                  </a:lnTo>
                  <a:lnTo>
                    <a:pt x="1123" y="1213"/>
                  </a:lnTo>
                  <a:lnTo>
                    <a:pt x="1057" y="1153"/>
                  </a:lnTo>
                  <a:lnTo>
                    <a:pt x="979" y="1051"/>
                  </a:lnTo>
                  <a:lnTo>
                    <a:pt x="877" y="1021"/>
                  </a:lnTo>
                  <a:lnTo>
                    <a:pt x="685" y="931"/>
                  </a:lnTo>
                  <a:lnTo>
                    <a:pt x="655" y="907"/>
                  </a:lnTo>
                  <a:lnTo>
                    <a:pt x="721" y="876"/>
                  </a:lnTo>
                  <a:lnTo>
                    <a:pt x="655" y="846"/>
                  </a:lnTo>
                  <a:lnTo>
                    <a:pt x="612" y="774"/>
                  </a:lnTo>
                  <a:lnTo>
                    <a:pt x="643" y="708"/>
                  </a:lnTo>
                  <a:lnTo>
                    <a:pt x="600" y="660"/>
                  </a:lnTo>
                  <a:lnTo>
                    <a:pt x="552" y="642"/>
                  </a:lnTo>
                  <a:lnTo>
                    <a:pt x="528" y="594"/>
                  </a:lnTo>
                  <a:lnTo>
                    <a:pt x="510" y="570"/>
                  </a:lnTo>
                  <a:lnTo>
                    <a:pt x="552" y="552"/>
                  </a:lnTo>
                  <a:lnTo>
                    <a:pt x="637" y="564"/>
                  </a:lnTo>
                  <a:lnTo>
                    <a:pt x="721" y="576"/>
                  </a:lnTo>
                  <a:lnTo>
                    <a:pt x="763" y="570"/>
                  </a:lnTo>
                  <a:lnTo>
                    <a:pt x="931" y="696"/>
                  </a:lnTo>
                  <a:lnTo>
                    <a:pt x="1091" y="850"/>
                  </a:lnTo>
                  <a:lnTo>
                    <a:pt x="1073" y="685"/>
                  </a:lnTo>
                  <a:lnTo>
                    <a:pt x="1009" y="566"/>
                  </a:lnTo>
                  <a:lnTo>
                    <a:pt x="945" y="393"/>
                  </a:lnTo>
                  <a:lnTo>
                    <a:pt x="1054" y="265"/>
                  </a:lnTo>
                  <a:lnTo>
                    <a:pt x="1137" y="45"/>
                  </a:lnTo>
                  <a:lnTo>
                    <a:pt x="1249" y="0"/>
                  </a:lnTo>
                  <a:lnTo>
                    <a:pt x="1338" y="137"/>
                  </a:lnTo>
                  <a:lnTo>
                    <a:pt x="1466" y="292"/>
                  </a:lnTo>
                  <a:lnTo>
                    <a:pt x="1502" y="411"/>
                  </a:lnTo>
                  <a:lnTo>
                    <a:pt x="1475" y="548"/>
                  </a:lnTo>
                  <a:lnTo>
                    <a:pt x="1347" y="768"/>
                  </a:lnTo>
                  <a:lnTo>
                    <a:pt x="1567" y="630"/>
                  </a:lnTo>
                  <a:lnTo>
                    <a:pt x="1687" y="462"/>
                  </a:lnTo>
                  <a:lnTo>
                    <a:pt x="1795" y="365"/>
                  </a:lnTo>
                  <a:lnTo>
                    <a:pt x="1940" y="239"/>
                  </a:lnTo>
                  <a:lnTo>
                    <a:pt x="2245" y="150"/>
                  </a:lnTo>
                  <a:lnTo>
                    <a:pt x="2498" y="138"/>
                  </a:lnTo>
                  <a:lnTo>
                    <a:pt x="2618" y="180"/>
                  </a:lnTo>
                  <a:lnTo>
                    <a:pt x="2815" y="138"/>
                  </a:lnTo>
                  <a:lnTo>
                    <a:pt x="3050" y="150"/>
                  </a:lnTo>
                  <a:lnTo>
                    <a:pt x="3176" y="168"/>
                  </a:lnTo>
                  <a:lnTo>
                    <a:pt x="3140" y="210"/>
                  </a:lnTo>
                  <a:lnTo>
                    <a:pt x="3116" y="192"/>
                  </a:lnTo>
                  <a:lnTo>
                    <a:pt x="2990" y="210"/>
                  </a:lnTo>
                  <a:lnTo>
                    <a:pt x="2906" y="263"/>
                  </a:lnTo>
                  <a:lnTo>
                    <a:pt x="2834" y="377"/>
                  </a:lnTo>
                  <a:lnTo>
                    <a:pt x="2768" y="534"/>
                  </a:lnTo>
                  <a:lnTo>
                    <a:pt x="2702" y="648"/>
                  </a:lnTo>
                  <a:lnTo>
                    <a:pt x="2738" y="726"/>
                  </a:lnTo>
                  <a:lnTo>
                    <a:pt x="2582" y="828"/>
                  </a:lnTo>
                  <a:lnTo>
                    <a:pt x="2444" y="913"/>
                  </a:lnTo>
                  <a:lnTo>
                    <a:pt x="2234" y="1009"/>
                  </a:lnTo>
                  <a:lnTo>
                    <a:pt x="2096" y="1063"/>
                  </a:lnTo>
                  <a:lnTo>
                    <a:pt x="1963" y="1075"/>
                  </a:lnTo>
                  <a:lnTo>
                    <a:pt x="2035" y="1117"/>
                  </a:lnTo>
                  <a:lnTo>
                    <a:pt x="2257" y="1111"/>
                  </a:lnTo>
                  <a:lnTo>
                    <a:pt x="2545" y="1135"/>
                  </a:lnTo>
                  <a:lnTo>
                    <a:pt x="2600" y="1207"/>
                  </a:lnTo>
                  <a:lnTo>
                    <a:pt x="2726" y="1303"/>
                  </a:lnTo>
                  <a:lnTo>
                    <a:pt x="2894" y="1441"/>
                  </a:lnTo>
                  <a:lnTo>
                    <a:pt x="2984" y="1471"/>
                  </a:lnTo>
                  <a:lnTo>
                    <a:pt x="3122" y="1555"/>
                  </a:lnTo>
                  <a:lnTo>
                    <a:pt x="3188" y="1543"/>
                  </a:lnTo>
                  <a:lnTo>
                    <a:pt x="3032" y="1585"/>
                  </a:lnTo>
                  <a:lnTo>
                    <a:pt x="3026" y="1585"/>
                  </a:lnTo>
                  <a:lnTo>
                    <a:pt x="3008" y="1591"/>
                  </a:lnTo>
                  <a:lnTo>
                    <a:pt x="2984" y="1591"/>
                  </a:lnTo>
                  <a:lnTo>
                    <a:pt x="2960" y="1597"/>
                  </a:lnTo>
                  <a:lnTo>
                    <a:pt x="2906" y="1603"/>
                  </a:lnTo>
                  <a:lnTo>
                    <a:pt x="2882" y="1609"/>
                  </a:lnTo>
                  <a:lnTo>
                    <a:pt x="2864" y="1609"/>
                  </a:lnTo>
                  <a:lnTo>
                    <a:pt x="2846" y="1609"/>
                  </a:lnTo>
                  <a:lnTo>
                    <a:pt x="2828" y="1609"/>
                  </a:lnTo>
                  <a:lnTo>
                    <a:pt x="2774" y="1615"/>
                  </a:lnTo>
                  <a:lnTo>
                    <a:pt x="2750" y="1615"/>
                  </a:lnTo>
                  <a:lnTo>
                    <a:pt x="2726" y="1621"/>
                  </a:lnTo>
                  <a:lnTo>
                    <a:pt x="2714" y="1621"/>
                  </a:lnTo>
                  <a:lnTo>
                    <a:pt x="2708" y="1621"/>
                  </a:lnTo>
                  <a:lnTo>
                    <a:pt x="2606" y="1657"/>
                  </a:lnTo>
                  <a:lnTo>
                    <a:pt x="2594" y="1657"/>
                  </a:lnTo>
                  <a:lnTo>
                    <a:pt x="2569" y="1657"/>
                  </a:lnTo>
                  <a:lnTo>
                    <a:pt x="2533" y="1663"/>
                  </a:lnTo>
                  <a:lnTo>
                    <a:pt x="2486" y="1669"/>
                  </a:lnTo>
                  <a:lnTo>
                    <a:pt x="2444" y="1675"/>
                  </a:lnTo>
                  <a:lnTo>
                    <a:pt x="2408" y="1681"/>
                  </a:lnTo>
                  <a:lnTo>
                    <a:pt x="2378" y="1687"/>
                  </a:lnTo>
                  <a:lnTo>
                    <a:pt x="2366" y="1699"/>
                  </a:lnTo>
                  <a:lnTo>
                    <a:pt x="2360" y="1705"/>
                  </a:lnTo>
                  <a:lnTo>
                    <a:pt x="2342" y="1705"/>
                  </a:lnTo>
                  <a:lnTo>
                    <a:pt x="2305" y="1687"/>
                  </a:lnTo>
                  <a:lnTo>
                    <a:pt x="2275" y="1669"/>
                  </a:lnTo>
                  <a:lnTo>
                    <a:pt x="2263" y="1663"/>
                  </a:lnTo>
                  <a:lnTo>
                    <a:pt x="2257" y="1657"/>
                  </a:lnTo>
                  <a:lnTo>
                    <a:pt x="2017" y="1585"/>
                  </a:lnTo>
                  <a:lnTo>
                    <a:pt x="1844" y="1489"/>
                  </a:lnTo>
                  <a:lnTo>
                    <a:pt x="1711" y="1453"/>
                  </a:lnTo>
                  <a:lnTo>
                    <a:pt x="1856" y="1693"/>
                  </a:lnTo>
                  <a:lnTo>
                    <a:pt x="1880" y="1844"/>
                  </a:lnTo>
                  <a:lnTo>
                    <a:pt x="1856" y="1994"/>
                  </a:lnTo>
                  <a:lnTo>
                    <a:pt x="1771" y="1922"/>
                  </a:lnTo>
                  <a:lnTo>
                    <a:pt x="1616" y="1795"/>
                  </a:lnTo>
                  <a:lnTo>
                    <a:pt x="1531" y="1753"/>
                  </a:lnTo>
                  <a:lnTo>
                    <a:pt x="1483" y="1633"/>
                  </a:lnTo>
                  <a:lnTo>
                    <a:pt x="1411" y="1477"/>
                  </a:lnTo>
                  <a:lnTo>
                    <a:pt x="1358" y="1381"/>
                  </a:lnTo>
                  <a:lnTo>
                    <a:pt x="1219" y="1291"/>
                  </a:lnTo>
                  <a:lnTo>
                    <a:pt x="1147" y="1279"/>
                  </a:lnTo>
                  <a:lnTo>
                    <a:pt x="127" y="2006"/>
                  </a:lnTo>
                  <a:lnTo>
                    <a:pt x="0" y="2024"/>
                  </a:lnTo>
                  <a:lnTo>
                    <a:pt x="865" y="1429"/>
                  </a:lnTo>
                  <a:lnTo>
                    <a:pt x="865" y="1429"/>
                  </a:lnTo>
                  <a:close/>
                </a:path>
              </a:pathLst>
            </a:custGeom>
            <a:gradFill rotWithShape="0">
              <a:gsLst>
                <a:gs pos="0">
                  <a:schemeClr val="bg2"/>
                </a:gs>
                <a:gs pos="100000">
                  <a:schemeClr val="bg1"/>
                </a:gs>
              </a:gsLst>
              <a:lin ang="2700000" scaled="1"/>
            </a:gradFill>
            <a:ln w="9525">
              <a:noFill/>
              <a:round/>
              <a:headEnd/>
              <a:tailEnd/>
            </a:ln>
          </p:spPr>
          <p:txBody>
            <a:bodyPr/>
            <a:lstStyle/>
            <a:p>
              <a:pPr fontAlgn="auto">
                <a:spcBef>
                  <a:spcPts val="0"/>
                </a:spcBef>
                <a:spcAft>
                  <a:spcPts val="0"/>
                </a:spcAft>
                <a:defRPr/>
              </a:pPr>
              <a:endParaRPr lang="en-PH">
                <a:latin typeface="+mn-lt"/>
              </a:endParaRPr>
            </a:p>
          </p:txBody>
        </p:sp>
        <p:sp>
          <p:nvSpPr>
            <p:cNvPr id="20" name="Freeform 18"/>
            <p:cNvSpPr>
              <a:spLocks/>
            </p:cNvSpPr>
            <p:nvPr/>
          </p:nvSpPr>
          <p:spPr bwMode="hidden">
            <a:xfrm>
              <a:off x="1344" y="293"/>
              <a:ext cx="2144" cy="1787"/>
            </a:xfrm>
            <a:custGeom>
              <a:avLst/>
              <a:gdLst/>
              <a:ahLst/>
              <a:cxnLst>
                <a:cxn ang="0">
                  <a:pos x="318" y="1078"/>
                </a:cxn>
                <a:cxn ang="0">
                  <a:pos x="217" y="928"/>
                </a:cxn>
                <a:cxn ang="0">
                  <a:pos x="102" y="808"/>
                </a:cxn>
                <a:cxn ang="0">
                  <a:pos x="36" y="742"/>
                </a:cxn>
                <a:cxn ang="0">
                  <a:pos x="0" y="700"/>
                </a:cxn>
                <a:cxn ang="0">
                  <a:pos x="270" y="958"/>
                </a:cxn>
                <a:cxn ang="0">
                  <a:pos x="294" y="1006"/>
                </a:cxn>
                <a:cxn ang="0">
                  <a:pos x="367" y="670"/>
                </a:cxn>
                <a:cxn ang="0">
                  <a:pos x="379" y="411"/>
                </a:cxn>
                <a:cxn ang="0">
                  <a:pos x="347" y="118"/>
                </a:cxn>
                <a:cxn ang="0">
                  <a:pos x="393" y="0"/>
                </a:cxn>
                <a:cxn ang="0">
                  <a:pos x="397" y="357"/>
                </a:cxn>
                <a:cxn ang="0">
                  <a:pos x="421" y="609"/>
                </a:cxn>
                <a:cxn ang="0">
                  <a:pos x="385" y="826"/>
                </a:cxn>
                <a:cxn ang="0">
                  <a:pos x="385" y="1036"/>
                </a:cxn>
                <a:cxn ang="0">
                  <a:pos x="877" y="784"/>
                </a:cxn>
                <a:cxn ang="0">
                  <a:pos x="1309" y="555"/>
                </a:cxn>
                <a:cxn ang="0">
                  <a:pos x="1802" y="249"/>
                </a:cxn>
                <a:cxn ang="0">
                  <a:pos x="2096" y="69"/>
                </a:cxn>
                <a:cxn ang="0">
                  <a:pos x="1814" y="279"/>
                </a:cxn>
                <a:cxn ang="0">
                  <a:pos x="1453" y="501"/>
                </a:cxn>
                <a:cxn ang="0">
                  <a:pos x="1123" y="700"/>
                </a:cxn>
                <a:cxn ang="0">
                  <a:pos x="739" y="898"/>
                </a:cxn>
                <a:cxn ang="0">
                  <a:pos x="463" y="1084"/>
                </a:cxn>
                <a:cxn ang="0">
                  <a:pos x="817" y="1193"/>
                </a:cxn>
                <a:cxn ang="0">
                  <a:pos x="1285" y="1187"/>
                </a:cxn>
                <a:cxn ang="0">
                  <a:pos x="1916" y="1396"/>
                </a:cxn>
                <a:cxn ang="0">
                  <a:pos x="2144" y="1420"/>
                </a:cxn>
                <a:cxn ang="0">
                  <a:pos x="1814" y="1408"/>
                </a:cxn>
                <a:cxn ang="0">
                  <a:pos x="1435" y="1288"/>
                </a:cxn>
                <a:cxn ang="0">
                  <a:pos x="1219" y="1229"/>
                </a:cxn>
                <a:cxn ang="0">
                  <a:pos x="799" y="1223"/>
                </a:cxn>
                <a:cxn ang="0">
                  <a:pos x="505" y="1145"/>
                </a:cxn>
                <a:cxn ang="0">
                  <a:pos x="733" y="1378"/>
                </a:cxn>
                <a:cxn ang="0">
                  <a:pos x="877" y="1619"/>
                </a:cxn>
                <a:cxn ang="0">
                  <a:pos x="1009" y="1787"/>
                </a:cxn>
                <a:cxn ang="0">
                  <a:pos x="817" y="1607"/>
                </a:cxn>
                <a:cxn ang="0">
                  <a:pos x="673" y="1372"/>
                </a:cxn>
                <a:cxn ang="0">
                  <a:pos x="415" y="1109"/>
                </a:cxn>
                <a:cxn ang="0">
                  <a:pos x="318" y="1078"/>
                </a:cxn>
                <a:cxn ang="0">
                  <a:pos x="318" y="1078"/>
                </a:cxn>
              </a:cxnLst>
              <a:rect l="0" t="0" r="r" b="b"/>
              <a:pathLst>
                <a:path w="2144" h="1787">
                  <a:moveTo>
                    <a:pt x="318" y="1078"/>
                  </a:moveTo>
                  <a:lnTo>
                    <a:pt x="217" y="928"/>
                  </a:lnTo>
                  <a:lnTo>
                    <a:pt x="102" y="808"/>
                  </a:lnTo>
                  <a:lnTo>
                    <a:pt x="36" y="742"/>
                  </a:lnTo>
                  <a:lnTo>
                    <a:pt x="0" y="700"/>
                  </a:lnTo>
                  <a:lnTo>
                    <a:pt x="270" y="958"/>
                  </a:lnTo>
                  <a:lnTo>
                    <a:pt x="294" y="1006"/>
                  </a:lnTo>
                  <a:lnTo>
                    <a:pt x="367" y="670"/>
                  </a:lnTo>
                  <a:lnTo>
                    <a:pt x="379" y="411"/>
                  </a:lnTo>
                  <a:lnTo>
                    <a:pt x="347" y="118"/>
                  </a:lnTo>
                  <a:lnTo>
                    <a:pt x="393" y="0"/>
                  </a:lnTo>
                  <a:lnTo>
                    <a:pt x="397" y="357"/>
                  </a:lnTo>
                  <a:lnTo>
                    <a:pt x="421" y="609"/>
                  </a:lnTo>
                  <a:lnTo>
                    <a:pt x="385" y="826"/>
                  </a:lnTo>
                  <a:lnTo>
                    <a:pt x="385" y="1036"/>
                  </a:lnTo>
                  <a:lnTo>
                    <a:pt x="877" y="784"/>
                  </a:lnTo>
                  <a:lnTo>
                    <a:pt x="1309" y="555"/>
                  </a:lnTo>
                  <a:lnTo>
                    <a:pt x="1802" y="249"/>
                  </a:lnTo>
                  <a:lnTo>
                    <a:pt x="2096" y="69"/>
                  </a:lnTo>
                  <a:lnTo>
                    <a:pt x="1814" y="279"/>
                  </a:lnTo>
                  <a:lnTo>
                    <a:pt x="1453" y="501"/>
                  </a:lnTo>
                  <a:lnTo>
                    <a:pt x="1123" y="700"/>
                  </a:lnTo>
                  <a:lnTo>
                    <a:pt x="739" y="898"/>
                  </a:lnTo>
                  <a:lnTo>
                    <a:pt x="463" y="1084"/>
                  </a:lnTo>
                  <a:lnTo>
                    <a:pt x="817" y="1193"/>
                  </a:lnTo>
                  <a:lnTo>
                    <a:pt x="1285" y="1187"/>
                  </a:lnTo>
                  <a:lnTo>
                    <a:pt x="1916" y="1396"/>
                  </a:lnTo>
                  <a:lnTo>
                    <a:pt x="2144" y="1420"/>
                  </a:lnTo>
                  <a:lnTo>
                    <a:pt x="1814" y="1408"/>
                  </a:lnTo>
                  <a:lnTo>
                    <a:pt x="1435" y="1288"/>
                  </a:lnTo>
                  <a:lnTo>
                    <a:pt x="1219" y="1229"/>
                  </a:lnTo>
                  <a:lnTo>
                    <a:pt x="799" y="1223"/>
                  </a:lnTo>
                  <a:lnTo>
                    <a:pt x="505" y="1145"/>
                  </a:lnTo>
                  <a:lnTo>
                    <a:pt x="733" y="1378"/>
                  </a:lnTo>
                  <a:lnTo>
                    <a:pt x="877" y="1619"/>
                  </a:lnTo>
                  <a:lnTo>
                    <a:pt x="1009" y="1787"/>
                  </a:lnTo>
                  <a:lnTo>
                    <a:pt x="817" y="1607"/>
                  </a:lnTo>
                  <a:lnTo>
                    <a:pt x="673" y="1372"/>
                  </a:lnTo>
                  <a:lnTo>
                    <a:pt x="415" y="1109"/>
                  </a:lnTo>
                  <a:lnTo>
                    <a:pt x="318" y="1078"/>
                  </a:lnTo>
                  <a:lnTo>
                    <a:pt x="318" y="1078"/>
                  </a:lnTo>
                  <a:close/>
                </a:path>
              </a:pathLst>
            </a:custGeom>
            <a:gradFill rotWithShape="0">
              <a:gsLst>
                <a:gs pos="0">
                  <a:schemeClr val="accent2"/>
                </a:gs>
                <a:gs pos="100000">
                  <a:schemeClr val="bg1"/>
                </a:gs>
              </a:gsLst>
              <a:lin ang="5400000" scaled="1"/>
            </a:gradFill>
            <a:ln w="9525">
              <a:noFill/>
              <a:round/>
              <a:headEnd/>
              <a:tailEnd/>
            </a:ln>
          </p:spPr>
          <p:txBody>
            <a:bodyPr/>
            <a:lstStyle/>
            <a:p>
              <a:pPr fontAlgn="auto">
                <a:spcBef>
                  <a:spcPts val="0"/>
                </a:spcBef>
                <a:spcAft>
                  <a:spcPts val="0"/>
                </a:spcAft>
                <a:defRPr/>
              </a:pPr>
              <a:endParaRPr lang="en-PH">
                <a:latin typeface="+mn-lt"/>
              </a:endParaRPr>
            </a:p>
          </p:txBody>
        </p:sp>
        <p:sp>
          <p:nvSpPr>
            <p:cNvPr id="21" name="Freeform 19"/>
            <p:cNvSpPr>
              <a:spLocks/>
            </p:cNvSpPr>
            <p:nvPr/>
          </p:nvSpPr>
          <p:spPr bwMode="hidden">
            <a:xfrm>
              <a:off x="2932" y="1728"/>
              <a:ext cx="2828" cy="2366"/>
            </a:xfrm>
            <a:custGeom>
              <a:avLst/>
              <a:gdLst/>
              <a:ahLst/>
              <a:cxnLst>
                <a:cxn ang="0">
                  <a:pos x="1814" y="606"/>
                </a:cxn>
                <a:cxn ang="0">
                  <a:pos x="1615" y="252"/>
                </a:cxn>
                <a:cxn ang="0">
                  <a:pos x="1345" y="132"/>
                </a:cxn>
                <a:cxn ang="0">
                  <a:pos x="1381" y="492"/>
                </a:cxn>
                <a:cxn ang="0">
                  <a:pos x="955" y="221"/>
                </a:cxn>
                <a:cxn ang="0">
                  <a:pos x="877" y="161"/>
                </a:cxn>
                <a:cxn ang="0">
                  <a:pos x="841" y="167"/>
                </a:cxn>
                <a:cxn ang="0">
                  <a:pos x="720" y="161"/>
                </a:cxn>
                <a:cxn ang="0">
                  <a:pos x="613" y="144"/>
                </a:cxn>
                <a:cxn ang="0">
                  <a:pos x="492" y="161"/>
                </a:cxn>
                <a:cxn ang="0">
                  <a:pos x="432" y="150"/>
                </a:cxn>
                <a:cxn ang="0">
                  <a:pos x="342" y="138"/>
                </a:cxn>
                <a:cxn ang="0">
                  <a:pos x="246" y="126"/>
                </a:cxn>
                <a:cxn ang="0">
                  <a:pos x="174" y="114"/>
                </a:cxn>
                <a:cxn ang="0">
                  <a:pos x="216" y="240"/>
                </a:cxn>
                <a:cxn ang="0">
                  <a:pos x="607" y="588"/>
                </a:cxn>
                <a:cxn ang="0">
                  <a:pos x="1177" y="817"/>
                </a:cxn>
                <a:cxn ang="0">
                  <a:pos x="972" y="871"/>
                </a:cxn>
                <a:cxn ang="0">
                  <a:pos x="492" y="1111"/>
                </a:cxn>
                <a:cxn ang="0">
                  <a:pos x="276" y="1441"/>
                </a:cxn>
                <a:cxn ang="0">
                  <a:pos x="42" y="1441"/>
                </a:cxn>
                <a:cxn ang="0">
                  <a:pos x="367" y="1585"/>
                </a:cxn>
                <a:cxn ang="0">
                  <a:pos x="949" y="1712"/>
                </a:cxn>
                <a:cxn ang="0">
                  <a:pos x="1519" y="1537"/>
                </a:cxn>
                <a:cxn ang="0">
                  <a:pos x="1735" y="1513"/>
                </a:cxn>
                <a:cxn ang="0">
                  <a:pos x="1723" y="1802"/>
                </a:cxn>
                <a:cxn ang="0">
                  <a:pos x="2042" y="2229"/>
                </a:cxn>
                <a:cxn ang="0">
                  <a:pos x="2191" y="2133"/>
                </a:cxn>
                <a:cxn ang="0">
                  <a:pos x="2270" y="1970"/>
                </a:cxn>
                <a:cxn ang="0">
                  <a:pos x="2233" y="1573"/>
                </a:cxn>
                <a:cxn ang="0">
                  <a:pos x="2294" y="1483"/>
                </a:cxn>
                <a:cxn ang="0">
                  <a:pos x="2588" y="1688"/>
                </a:cxn>
                <a:cxn ang="0">
                  <a:pos x="2695" y="1682"/>
                </a:cxn>
                <a:cxn ang="0">
                  <a:pos x="2588" y="1543"/>
                </a:cxn>
                <a:cxn ang="0">
                  <a:pos x="2510" y="1357"/>
                </a:cxn>
                <a:cxn ang="0">
                  <a:pos x="2354" y="1184"/>
                </a:cxn>
                <a:cxn ang="0">
                  <a:pos x="2102" y="931"/>
                </a:cxn>
                <a:cxn ang="0">
                  <a:pos x="2137" y="907"/>
                </a:cxn>
                <a:cxn ang="0">
                  <a:pos x="2215" y="871"/>
                </a:cxn>
                <a:cxn ang="0">
                  <a:pos x="2324" y="817"/>
                </a:cxn>
                <a:cxn ang="0">
                  <a:pos x="2372" y="787"/>
                </a:cxn>
                <a:cxn ang="0">
                  <a:pos x="2078" y="865"/>
                </a:cxn>
              </a:cxnLst>
              <a:rect l="0" t="0" r="r" b="b"/>
              <a:pathLst>
                <a:path w="2828" h="2366">
                  <a:moveTo>
                    <a:pt x="2006" y="835"/>
                  </a:moveTo>
                  <a:lnTo>
                    <a:pt x="1873" y="715"/>
                  </a:lnTo>
                  <a:lnTo>
                    <a:pt x="1814" y="606"/>
                  </a:lnTo>
                  <a:lnTo>
                    <a:pt x="1747" y="438"/>
                  </a:lnTo>
                  <a:lnTo>
                    <a:pt x="1699" y="312"/>
                  </a:lnTo>
                  <a:lnTo>
                    <a:pt x="1615" y="252"/>
                  </a:lnTo>
                  <a:lnTo>
                    <a:pt x="1453" y="84"/>
                  </a:lnTo>
                  <a:lnTo>
                    <a:pt x="1375" y="0"/>
                  </a:lnTo>
                  <a:lnTo>
                    <a:pt x="1345" y="132"/>
                  </a:lnTo>
                  <a:lnTo>
                    <a:pt x="1369" y="294"/>
                  </a:lnTo>
                  <a:lnTo>
                    <a:pt x="1513" y="558"/>
                  </a:lnTo>
                  <a:lnTo>
                    <a:pt x="1381" y="492"/>
                  </a:lnTo>
                  <a:lnTo>
                    <a:pt x="1201" y="360"/>
                  </a:lnTo>
                  <a:lnTo>
                    <a:pt x="961" y="227"/>
                  </a:lnTo>
                  <a:lnTo>
                    <a:pt x="955" y="221"/>
                  </a:lnTo>
                  <a:lnTo>
                    <a:pt x="949" y="215"/>
                  </a:lnTo>
                  <a:lnTo>
                    <a:pt x="913" y="185"/>
                  </a:lnTo>
                  <a:lnTo>
                    <a:pt x="877" y="161"/>
                  </a:lnTo>
                  <a:lnTo>
                    <a:pt x="859" y="156"/>
                  </a:lnTo>
                  <a:lnTo>
                    <a:pt x="853" y="161"/>
                  </a:lnTo>
                  <a:lnTo>
                    <a:pt x="841" y="167"/>
                  </a:lnTo>
                  <a:lnTo>
                    <a:pt x="810" y="173"/>
                  </a:lnTo>
                  <a:lnTo>
                    <a:pt x="768" y="167"/>
                  </a:lnTo>
                  <a:lnTo>
                    <a:pt x="720" y="161"/>
                  </a:lnTo>
                  <a:lnTo>
                    <a:pt x="678" y="156"/>
                  </a:lnTo>
                  <a:lnTo>
                    <a:pt x="637" y="150"/>
                  </a:lnTo>
                  <a:lnTo>
                    <a:pt x="613" y="144"/>
                  </a:lnTo>
                  <a:lnTo>
                    <a:pt x="601" y="144"/>
                  </a:lnTo>
                  <a:lnTo>
                    <a:pt x="498" y="161"/>
                  </a:lnTo>
                  <a:lnTo>
                    <a:pt x="492" y="161"/>
                  </a:lnTo>
                  <a:lnTo>
                    <a:pt x="480" y="156"/>
                  </a:lnTo>
                  <a:lnTo>
                    <a:pt x="456" y="156"/>
                  </a:lnTo>
                  <a:lnTo>
                    <a:pt x="432" y="150"/>
                  </a:lnTo>
                  <a:lnTo>
                    <a:pt x="379" y="144"/>
                  </a:lnTo>
                  <a:lnTo>
                    <a:pt x="361" y="138"/>
                  </a:lnTo>
                  <a:lnTo>
                    <a:pt x="342" y="138"/>
                  </a:lnTo>
                  <a:lnTo>
                    <a:pt x="324" y="138"/>
                  </a:lnTo>
                  <a:lnTo>
                    <a:pt x="300" y="132"/>
                  </a:lnTo>
                  <a:lnTo>
                    <a:pt x="246" y="126"/>
                  </a:lnTo>
                  <a:lnTo>
                    <a:pt x="216" y="120"/>
                  </a:lnTo>
                  <a:lnTo>
                    <a:pt x="192" y="120"/>
                  </a:lnTo>
                  <a:lnTo>
                    <a:pt x="174" y="114"/>
                  </a:lnTo>
                  <a:lnTo>
                    <a:pt x="168" y="114"/>
                  </a:lnTo>
                  <a:lnTo>
                    <a:pt x="6" y="120"/>
                  </a:lnTo>
                  <a:lnTo>
                    <a:pt x="216" y="240"/>
                  </a:lnTo>
                  <a:lnTo>
                    <a:pt x="306" y="294"/>
                  </a:lnTo>
                  <a:lnTo>
                    <a:pt x="480" y="462"/>
                  </a:lnTo>
                  <a:lnTo>
                    <a:pt x="607" y="588"/>
                  </a:lnTo>
                  <a:lnTo>
                    <a:pt x="655" y="672"/>
                  </a:lnTo>
                  <a:lnTo>
                    <a:pt x="949" y="769"/>
                  </a:lnTo>
                  <a:lnTo>
                    <a:pt x="1177" y="817"/>
                  </a:lnTo>
                  <a:lnTo>
                    <a:pt x="1249" y="871"/>
                  </a:lnTo>
                  <a:lnTo>
                    <a:pt x="1117" y="853"/>
                  </a:lnTo>
                  <a:lnTo>
                    <a:pt x="972" y="871"/>
                  </a:lnTo>
                  <a:lnTo>
                    <a:pt x="756" y="919"/>
                  </a:lnTo>
                  <a:lnTo>
                    <a:pt x="619" y="961"/>
                  </a:lnTo>
                  <a:lnTo>
                    <a:pt x="492" y="1111"/>
                  </a:lnTo>
                  <a:lnTo>
                    <a:pt x="420" y="1214"/>
                  </a:lnTo>
                  <a:lnTo>
                    <a:pt x="348" y="1345"/>
                  </a:lnTo>
                  <a:lnTo>
                    <a:pt x="276" y="1441"/>
                  </a:lnTo>
                  <a:lnTo>
                    <a:pt x="192" y="1471"/>
                  </a:lnTo>
                  <a:lnTo>
                    <a:pt x="66" y="1465"/>
                  </a:lnTo>
                  <a:lnTo>
                    <a:pt x="42" y="1441"/>
                  </a:lnTo>
                  <a:lnTo>
                    <a:pt x="0" y="1471"/>
                  </a:lnTo>
                  <a:lnTo>
                    <a:pt x="126" y="1519"/>
                  </a:lnTo>
                  <a:lnTo>
                    <a:pt x="367" y="1585"/>
                  </a:lnTo>
                  <a:lnTo>
                    <a:pt x="570" y="1591"/>
                  </a:lnTo>
                  <a:lnTo>
                    <a:pt x="690" y="1664"/>
                  </a:lnTo>
                  <a:lnTo>
                    <a:pt x="949" y="1712"/>
                  </a:lnTo>
                  <a:lnTo>
                    <a:pt x="1260" y="1694"/>
                  </a:lnTo>
                  <a:lnTo>
                    <a:pt x="1411" y="1603"/>
                  </a:lnTo>
                  <a:lnTo>
                    <a:pt x="1519" y="1537"/>
                  </a:lnTo>
                  <a:lnTo>
                    <a:pt x="1645" y="1399"/>
                  </a:lnTo>
                  <a:lnTo>
                    <a:pt x="1699" y="1387"/>
                  </a:lnTo>
                  <a:lnTo>
                    <a:pt x="1735" y="1513"/>
                  </a:lnTo>
                  <a:lnTo>
                    <a:pt x="1729" y="1567"/>
                  </a:lnTo>
                  <a:lnTo>
                    <a:pt x="1723" y="1670"/>
                  </a:lnTo>
                  <a:lnTo>
                    <a:pt x="1723" y="1802"/>
                  </a:lnTo>
                  <a:lnTo>
                    <a:pt x="1831" y="1964"/>
                  </a:lnTo>
                  <a:lnTo>
                    <a:pt x="1957" y="2090"/>
                  </a:lnTo>
                  <a:lnTo>
                    <a:pt x="2042" y="2229"/>
                  </a:lnTo>
                  <a:lnTo>
                    <a:pt x="2155" y="2366"/>
                  </a:lnTo>
                  <a:lnTo>
                    <a:pt x="2161" y="2295"/>
                  </a:lnTo>
                  <a:lnTo>
                    <a:pt x="2191" y="2133"/>
                  </a:lnTo>
                  <a:lnTo>
                    <a:pt x="2215" y="2048"/>
                  </a:lnTo>
                  <a:lnTo>
                    <a:pt x="2258" y="2042"/>
                  </a:lnTo>
                  <a:lnTo>
                    <a:pt x="2270" y="1970"/>
                  </a:lnTo>
                  <a:lnTo>
                    <a:pt x="2342" y="1868"/>
                  </a:lnTo>
                  <a:lnTo>
                    <a:pt x="2324" y="1748"/>
                  </a:lnTo>
                  <a:lnTo>
                    <a:pt x="2233" y="1573"/>
                  </a:lnTo>
                  <a:lnTo>
                    <a:pt x="2209" y="1453"/>
                  </a:lnTo>
                  <a:lnTo>
                    <a:pt x="2209" y="1345"/>
                  </a:lnTo>
                  <a:lnTo>
                    <a:pt x="2294" y="1483"/>
                  </a:lnTo>
                  <a:lnTo>
                    <a:pt x="2461" y="1651"/>
                  </a:lnTo>
                  <a:lnTo>
                    <a:pt x="2504" y="1651"/>
                  </a:lnTo>
                  <a:lnTo>
                    <a:pt x="2588" y="1688"/>
                  </a:lnTo>
                  <a:lnTo>
                    <a:pt x="2678" y="1718"/>
                  </a:lnTo>
                  <a:lnTo>
                    <a:pt x="2720" y="1712"/>
                  </a:lnTo>
                  <a:lnTo>
                    <a:pt x="2695" y="1682"/>
                  </a:lnTo>
                  <a:lnTo>
                    <a:pt x="2678" y="1627"/>
                  </a:lnTo>
                  <a:lnTo>
                    <a:pt x="2630" y="1597"/>
                  </a:lnTo>
                  <a:lnTo>
                    <a:pt x="2588" y="1543"/>
                  </a:lnTo>
                  <a:lnTo>
                    <a:pt x="2618" y="1483"/>
                  </a:lnTo>
                  <a:lnTo>
                    <a:pt x="2576" y="1399"/>
                  </a:lnTo>
                  <a:lnTo>
                    <a:pt x="2510" y="1357"/>
                  </a:lnTo>
                  <a:lnTo>
                    <a:pt x="2576" y="1351"/>
                  </a:lnTo>
                  <a:lnTo>
                    <a:pt x="2552" y="1315"/>
                  </a:lnTo>
                  <a:lnTo>
                    <a:pt x="2354" y="1184"/>
                  </a:lnTo>
                  <a:lnTo>
                    <a:pt x="2252" y="1123"/>
                  </a:lnTo>
                  <a:lnTo>
                    <a:pt x="2173" y="1009"/>
                  </a:lnTo>
                  <a:lnTo>
                    <a:pt x="2102" y="931"/>
                  </a:lnTo>
                  <a:lnTo>
                    <a:pt x="2108" y="931"/>
                  </a:lnTo>
                  <a:lnTo>
                    <a:pt x="2114" y="925"/>
                  </a:lnTo>
                  <a:lnTo>
                    <a:pt x="2137" y="907"/>
                  </a:lnTo>
                  <a:lnTo>
                    <a:pt x="2167" y="883"/>
                  </a:lnTo>
                  <a:lnTo>
                    <a:pt x="2197" y="877"/>
                  </a:lnTo>
                  <a:lnTo>
                    <a:pt x="2215" y="871"/>
                  </a:lnTo>
                  <a:lnTo>
                    <a:pt x="2240" y="859"/>
                  </a:lnTo>
                  <a:lnTo>
                    <a:pt x="2300" y="829"/>
                  </a:lnTo>
                  <a:lnTo>
                    <a:pt x="2324" y="817"/>
                  </a:lnTo>
                  <a:lnTo>
                    <a:pt x="2348" y="799"/>
                  </a:lnTo>
                  <a:lnTo>
                    <a:pt x="2366" y="793"/>
                  </a:lnTo>
                  <a:lnTo>
                    <a:pt x="2372" y="787"/>
                  </a:lnTo>
                  <a:lnTo>
                    <a:pt x="2828" y="588"/>
                  </a:lnTo>
                  <a:lnTo>
                    <a:pt x="2828" y="528"/>
                  </a:lnTo>
                  <a:lnTo>
                    <a:pt x="2078" y="865"/>
                  </a:lnTo>
                  <a:lnTo>
                    <a:pt x="2006" y="835"/>
                  </a:lnTo>
                  <a:lnTo>
                    <a:pt x="2006" y="835"/>
                  </a:lnTo>
                  <a:close/>
                </a:path>
              </a:pathLst>
            </a:custGeom>
            <a:gradFill rotWithShape="0">
              <a:gsLst>
                <a:gs pos="0">
                  <a:schemeClr val="bg2"/>
                </a:gs>
                <a:gs pos="50000">
                  <a:schemeClr val="bg1"/>
                </a:gs>
                <a:gs pos="100000">
                  <a:schemeClr val="bg2"/>
                </a:gs>
              </a:gsLst>
              <a:lin ang="2700000" scaled="1"/>
            </a:gradFill>
            <a:ln w="9525">
              <a:noFill/>
              <a:round/>
              <a:headEnd/>
              <a:tailEnd/>
            </a:ln>
          </p:spPr>
          <p:txBody>
            <a:bodyPr/>
            <a:lstStyle/>
            <a:p>
              <a:pPr fontAlgn="auto">
                <a:spcBef>
                  <a:spcPts val="0"/>
                </a:spcBef>
                <a:spcAft>
                  <a:spcPts val="0"/>
                </a:spcAft>
                <a:defRPr/>
              </a:pPr>
              <a:endParaRPr lang="en-PH">
                <a:latin typeface="+mn-lt"/>
              </a:endParaRPr>
            </a:p>
          </p:txBody>
        </p:sp>
        <p:sp>
          <p:nvSpPr>
            <p:cNvPr id="22" name="Freeform 20"/>
            <p:cNvSpPr>
              <a:spLocks/>
            </p:cNvSpPr>
            <p:nvPr/>
          </p:nvSpPr>
          <p:spPr bwMode="hidden">
            <a:xfrm>
              <a:off x="3160" y="1860"/>
              <a:ext cx="2162" cy="1934"/>
            </a:xfrm>
            <a:custGeom>
              <a:avLst/>
              <a:gdLst/>
              <a:ahLst/>
              <a:cxnLst>
                <a:cxn ang="0">
                  <a:pos x="1842" y="851"/>
                </a:cxn>
                <a:cxn ang="0">
                  <a:pos x="1937" y="1019"/>
                </a:cxn>
                <a:cxn ang="0">
                  <a:pos x="2051" y="1168"/>
                </a:cxn>
                <a:cxn ang="0">
                  <a:pos x="2117" y="1246"/>
                </a:cxn>
                <a:cxn ang="0">
                  <a:pos x="2153" y="1294"/>
                </a:cxn>
                <a:cxn ang="0">
                  <a:pos x="1889" y="977"/>
                </a:cxn>
                <a:cxn ang="0">
                  <a:pos x="1860" y="929"/>
                </a:cxn>
                <a:cxn ang="0">
                  <a:pos x="1782" y="1240"/>
                </a:cxn>
                <a:cxn ang="0">
                  <a:pos x="1770" y="1486"/>
                </a:cxn>
                <a:cxn ang="0">
                  <a:pos x="1818" y="1906"/>
                </a:cxn>
                <a:cxn ang="0">
                  <a:pos x="1788" y="1930"/>
                </a:cxn>
                <a:cxn ang="0">
                  <a:pos x="1746" y="1534"/>
                </a:cxn>
                <a:cxn ang="0">
                  <a:pos x="1728" y="1288"/>
                </a:cxn>
                <a:cxn ang="0">
                  <a:pos x="1764" y="1085"/>
                </a:cxn>
                <a:cxn ang="0">
                  <a:pos x="1770" y="875"/>
                </a:cxn>
                <a:cxn ang="0">
                  <a:pos x="1268" y="1007"/>
                </a:cxn>
                <a:cxn ang="0">
                  <a:pos x="825" y="1132"/>
                </a:cxn>
                <a:cxn ang="0">
                  <a:pos x="323" y="1312"/>
                </a:cxn>
                <a:cxn ang="0">
                  <a:pos x="18" y="1420"/>
                </a:cxn>
                <a:cxn ang="0">
                  <a:pos x="311" y="1282"/>
                </a:cxn>
                <a:cxn ang="0">
                  <a:pos x="682" y="1144"/>
                </a:cxn>
                <a:cxn ang="0">
                  <a:pos x="1022" y="1037"/>
                </a:cxn>
                <a:cxn ang="0">
                  <a:pos x="1411" y="929"/>
                </a:cxn>
                <a:cxn ang="0">
                  <a:pos x="1692" y="815"/>
                </a:cxn>
                <a:cxn ang="0">
                  <a:pos x="1333" y="623"/>
                </a:cxn>
                <a:cxn ang="0">
                  <a:pos x="861" y="515"/>
                </a:cxn>
                <a:cxn ang="0">
                  <a:pos x="227" y="161"/>
                </a:cxn>
                <a:cxn ang="0">
                  <a:pos x="0" y="83"/>
                </a:cxn>
                <a:cxn ang="0">
                  <a:pos x="329" y="179"/>
                </a:cxn>
                <a:cxn ang="0">
                  <a:pos x="712" y="383"/>
                </a:cxn>
                <a:cxn ang="0">
                  <a:pos x="933" y="491"/>
                </a:cxn>
                <a:cxn ang="0">
                  <a:pos x="1351" y="593"/>
                </a:cxn>
                <a:cxn ang="0">
                  <a:pos x="1650" y="743"/>
                </a:cxn>
                <a:cxn ang="0">
                  <a:pos x="1423" y="461"/>
                </a:cxn>
                <a:cxn ang="0">
                  <a:pos x="1286" y="191"/>
                </a:cxn>
                <a:cxn ang="0">
                  <a:pos x="1154" y="0"/>
                </a:cxn>
                <a:cxn ang="0">
                  <a:pos x="1339" y="215"/>
                </a:cxn>
                <a:cxn ang="0">
                  <a:pos x="1489" y="485"/>
                </a:cxn>
                <a:cxn ang="0">
                  <a:pos x="1746" y="803"/>
                </a:cxn>
                <a:cxn ang="0">
                  <a:pos x="1842" y="851"/>
                </a:cxn>
                <a:cxn ang="0">
                  <a:pos x="1842" y="851"/>
                </a:cxn>
              </a:cxnLst>
              <a:rect l="0" t="0" r="r" b="b"/>
              <a:pathLst>
                <a:path w="2153" h="1930">
                  <a:moveTo>
                    <a:pt x="1842" y="851"/>
                  </a:moveTo>
                  <a:lnTo>
                    <a:pt x="1937" y="1019"/>
                  </a:lnTo>
                  <a:lnTo>
                    <a:pt x="2051" y="1168"/>
                  </a:lnTo>
                  <a:lnTo>
                    <a:pt x="2117" y="1246"/>
                  </a:lnTo>
                  <a:lnTo>
                    <a:pt x="2153" y="1294"/>
                  </a:lnTo>
                  <a:lnTo>
                    <a:pt x="1889" y="977"/>
                  </a:lnTo>
                  <a:lnTo>
                    <a:pt x="1860" y="929"/>
                  </a:lnTo>
                  <a:lnTo>
                    <a:pt x="1782" y="1240"/>
                  </a:lnTo>
                  <a:lnTo>
                    <a:pt x="1770" y="1486"/>
                  </a:lnTo>
                  <a:lnTo>
                    <a:pt x="1818" y="1906"/>
                  </a:lnTo>
                  <a:lnTo>
                    <a:pt x="1788" y="1930"/>
                  </a:lnTo>
                  <a:lnTo>
                    <a:pt x="1746" y="1534"/>
                  </a:lnTo>
                  <a:lnTo>
                    <a:pt x="1728" y="1288"/>
                  </a:lnTo>
                  <a:lnTo>
                    <a:pt x="1764" y="1085"/>
                  </a:lnTo>
                  <a:lnTo>
                    <a:pt x="1770" y="875"/>
                  </a:lnTo>
                  <a:lnTo>
                    <a:pt x="1268" y="1007"/>
                  </a:lnTo>
                  <a:lnTo>
                    <a:pt x="825" y="1132"/>
                  </a:lnTo>
                  <a:lnTo>
                    <a:pt x="323" y="1312"/>
                  </a:lnTo>
                  <a:lnTo>
                    <a:pt x="18" y="1420"/>
                  </a:lnTo>
                  <a:lnTo>
                    <a:pt x="311" y="1282"/>
                  </a:lnTo>
                  <a:lnTo>
                    <a:pt x="682" y="1144"/>
                  </a:lnTo>
                  <a:lnTo>
                    <a:pt x="1022" y="1037"/>
                  </a:lnTo>
                  <a:lnTo>
                    <a:pt x="1411" y="929"/>
                  </a:lnTo>
                  <a:lnTo>
                    <a:pt x="1692" y="815"/>
                  </a:lnTo>
                  <a:lnTo>
                    <a:pt x="1333" y="623"/>
                  </a:lnTo>
                  <a:lnTo>
                    <a:pt x="861" y="515"/>
                  </a:lnTo>
                  <a:lnTo>
                    <a:pt x="227" y="161"/>
                  </a:lnTo>
                  <a:lnTo>
                    <a:pt x="0" y="83"/>
                  </a:lnTo>
                  <a:lnTo>
                    <a:pt x="329" y="179"/>
                  </a:lnTo>
                  <a:lnTo>
                    <a:pt x="712" y="383"/>
                  </a:lnTo>
                  <a:lnTo>
                    <a:pt x="933" y="491"/>
                  </a:lnTo>
                  <a:lnTo>
                    <a:pt x="1351" y="593"/>
                  </a:lnTo>
                  <a:lnTo>
                    <a:pt x="1650" y="743"/>
                  </a:lnTo>
                  <a:lnTo>
                    <a:pt x="1423" y="461"/>
                  </a:lnTo>
                  <a:lnTo>
                    <a:pt x="1286" y="191"/>
                  </a:lnTo>
                  <a:lnTo>
                    <a:pt x="1154" y="0"/>
                  </a:lnTo>
                  <a:lnTo>
                    <a:pt x="1339" y="215"/>
                  </a:lnTo>
                  <a:lnTo>
                    <a:pt x="1489" y="485"/>
                  </a:lnTo>
                  <a:lnTo>
                    <a:pt x="1746" y="803"/>
                  </a:lnTo>
                  <a:lnTo>
                    <a:pt x="1842" y="851"/>
                  </a:lnTo>
                  <a:lnTo>
                    <a:pt x="1842" y="851"/>
                  </a:lnTo>
                  <a:close/>
                </a:path>
              </a:pathLst>
            </a:custGeom>
            <a:gradFill rotWithShape="0">
              <a:gsLst>
                <a:gs pos="0">
                  <a:schemeClr val="accent2"/>
                </a:gs>
                <a:gs pos="100000">
                  <a:schemeClr val="bg1"/>
                </a:gs>
              </a:gsLst>
              <a:lin ang="5400000" scaled="1"/>
            </a:gradFill>
            <a:ln w="9525">
              <a:noFill/>
              <a:round/>
              <a:headEnd/>
              <a:tailEnd/>
            </a:ln>
          </p:spPr>
          <p:txBody>
            <a:bodyPr/>
            <a:lstStyle/>
            <a:p>
              <a:pPr fontAlgn="auto">
                <a:spcBef>
                  <a:spcPts val="0"/>
                </a:spcBef>
                <a:spcAft>
                  <a:spcPts val="0"/>
                </a:spcAft>
                <a:defRPr/>
              </a:pPr>
              <a:endParaRPr lang="en-PH">
                <a:latin typeface="+mn-lt"/>
              </a:endParaRPr>
            </a:p>
          </p:txBody>
        </p:sp>
      </p:grpSp>
      <p:sp>
        <p:nvSpPr>
          <p:cNvPr id="105493" name="Rectangle 21"/>
          <p:cNvSpPr>
            <a:spLocks noGrp="1" noChangeArrowheads="1"/>
          </p:cNvSpPr>
          <p:nvPr>
            <p:ph type="ctrTitle" sz="quarter"/>
          </p:nvPr>
        </p:nvSpPr>
        <p:spPr>
          <a:xfrm>
            <a:off x="685800" y="1828800"/>
            <a:ext cx="7772400" cy="1736725"/>
          </a:xfrm>
        </p:spPr>
        <p:txBody>
          <a:bodyPr/>
          <a:lstStyle>
            <a:lvl1pPr>
              <a:defRPr sz="5400"/>
            </a:lvl1pPr>
          </a:lstStyle>
          <a:p>
            <a:r>
              <a:rPr lang="en-US" smtClean="0"/>
              <a:t>Click to edit Master title style</a:t>
            </a:r>
            <a:endParaRPr lang="en-US"/>
          </a:p>
        </p:txBody>
      </p:sp>
      <p:sp>
        <p:nvSpPr>
          <p:cNvPr id="105494" name="Rectangle 2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smtClean="0"/>
              <a:t>Click to edit Master subtitle style</a:t>
            </a:r>
            <a:endParaRPr lang="en-US"/>
          </a:p>
        </p:txBody>
      </p:sp>
      <p:sp>
        <p:nvSpPr>
          <p:cNvPr id="23" name="Rectangle 23"/>
          <p:cNvSpPr>
            <a:spLocks noGrp="1" noChangeArrowheads="1"/>
          </p:cNvSpPr>
          <p:nvPr>
            <p:ph type="dt" sz="quarter" idx="10"/>
          </p:nvPr>
        </p:nvSpPr>
        <p:spPr/>
        <p:txBody>
          <a:bodyPr/>
          <a:lstStyle>
            <a:lvl1pPr>
              <a:defRPr/>
            </a:lvl1pPr>
          </a:lstStyle>
          <a:p>
            <a:pPr>
              <a:defRPr/>
            </a:pPr>
            <a:endParaRPr lang="en-US"/>
          </a:p>
        </p:txBody>
      </p:sp>
      <p:sp>
        <p:nvSpPr>
          <p:cNvPr id="24" name="Rectangle 24"/>
          <p:cNvSpPr>
            <a:spLocks noGrp="1" noChangeArrowheads="1"/>
          </p:cNvSpPr>
          <p:nvPr>
            <p:ph type="ftr" sz="quarter" idx="11"/>
          </p:nvPr>
        </p:nvSpPr>
        <p:spPr/>
        <p:txBody>
          <a:bodyPr/>
          <a:lstStyle>
            <a:lvl1pPr>
              <a:defRPr/>
            </a:lvl1pPr>
          </a:lstStyle>
          <a:p>
            <a:pPr>
              <a:defRPr/>
            </a:pPr>
            <a:endParaRPr lang="en-US"/>
          </a:p>
        </p:txBody>
      </p:sp>
      <p:sp>
        <p:nvSpPr>
          <p:cNvPr id="25" name="Rectangle 25"/>
          <p:cNvSpPr>
            <a:spLocks noGrp="1" noChangeArrowheads="1"/>
          </p:cNvSpPr>
          <p:nvPr>
            <p:ph type="sldNum" sz="quarter" idx="12"/>
          </p:nvPr>
        </p:nvSpPr>
        <p:spPr/>
        <p:txBody>
          <a:bodyPr/>
          <a:lstStyle>
            <a:lvl1pPr>
              <a:defRPr/>
            </a:lvl1pPr>
          </a:lstStyle>
          <a:p>
            <a:pPr>
              <a:defRPr/>
            </a:pPr>
            <a:fld id="{CCF9DA39-D4A0-4590-AAAD-095D9F328E5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Rectangle 23"/>
          <p:cNvSpPr>
            <a:spLocks noGrp="1" noChangeArrowheads="1"/>
          </p:cNvSpPr>
          <p:nvPr>
            <p:ph type="dt" sz="half" idx="10"/>
          </p:nvPr>
        </p:nvSpPr>
        <p:spPr>
          <a:ln/>
        </p:spPr>
        <p:txBody>
          <a:bodyPr/>
          <a:lstStyle>
            <a:lvl1pPr>
              <a:defRPr/>
            </a:lvl1pPr>
          </a:lstStyle>
          <a:p>
            <a:pPr>
              <a:defRPr/>
            </a:pPr>
            <a:endParaRPr lang="en-US"/>
          </a:p>
        </p:txBody>
      </p:sp>
      <p:sp>
        <p:nvSpPr>
          <p:cNvPr id="5" name="Rectangle 24"/>
          <p:cNvSpPr>
            <a:spLocks noGrp="1" noChangeArrowheads="1"/>
          </p:cNvSpPr>
          <p:nvPr>
            <p:ph type="ftr" sz="quarter" idx="11"/>
          </p:nvPr>
        </p:nvSpPr>
        <p:spPr>
          <a:ln/>
        </p:spPr>
        <p:txBody>
          <a:bodyPr/>
          <a:lstStyle>
            <a:lvl1pPr>
              <a:defRPr/>
            </a:lvl1pPr>
          </a:lstStyle>
          <a:p>
            <a:pPr>
              <a:defRPr/>
            </a:pPr>
            <a:endParaRPr lang="en-US"/>
          </a:p>
        </p:txBody>
      </p:sp>
      <p:sp>
        <p:nvSpPr>
          <p:cNvPr id="6" name="Rectangle 25"/>
          <p:cNvSpPr>
            <a:spLocks noGrp="1" noChangeArrowheads="1"/>
          </p:cNvSpPr>
          <p:nvPr>
            <p:ph type="sldNum" sz="quarter" idx="12"/>
          </p:nvPr>
        </p:nvSpPr>
        <p:spPr>
          <a:ln/>
        </p:spPr>
        <p:txBody>
          <a:bodyPr/>
          <a:lstStyle>
            <a:lvl1pPr>
              <a:defRPr/>
            </a:lvl1pPr>
          </a:lstStyle>
          <a:p>
            <a:pPr>
              <a:defRPr/>
            </a:pPr>
            <a:fld id="{43A02167-730E-4E3A-A030-983C09734D2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Rectangle 23"/>
          <p:cNvSpPr>
            <a:spLocks noGrp="1" noChangeArrowheads="1"/>
          </p:cNvSpPr>
          <p:nvPr>
            <p:ph type="dt" sz="half" idx="10"/>
          </p:nvPr>
        </p:nvSpPr>
        <p:spPr>
          <a:ln/>
        </p:spPr>
        <p:txBody>
          <a:bodyPr/>
          <a:lstStyle>
            <a:lvl1pPr>
              <a:defRPr/>
            </a:lvl1pPr>
          </a:lstStyle>
          <a:p>
            <a:pPr>
              <a:defRPr/>
            </a:pPr>
            <a:endParaRPr lang="en-US"/>
          </a:p>
        </p:txBody>
      </p:sp>
      <p:sp>
        <p:nvSpPr>
          <p:cNvPr id="5" name="Rectangle 24"/>
          <p:cNvSpPr>
            <a:spLocks noGrp="1" noChangeArrowheads="1"/>
          </p:cNvSpPr>
          <p:nvPr>
            <p:ph type="ftr" sz="quarter" idx="11"/>
          </p:nvPr>
        </p:nvSpPr>
        <p:spPr>
          <a:ln/>
        </p:spPr>
        <p:txBody>
          <a:bodyPr/>
          <a:lstStyle>
            <a:lvl1pPr>
              <a:defRPr/>
            </a:lvl1pPr>
          </a:lstStyle>
          <a:p>
            <a:pPr>
              <a:defRPr/>
            </a:pPr>
            <a:endParaRPr lang="en-US"/>
          </a:p>
        </p:txBody>
      </p:sp>
      <p:sp>
        <p:nvSpPr>
          <p:cNvPr id="6" name="Rectangle 25"/>
          <p:cNvSpPr>
            <a:spLocks noGrp="1" noChangeArrowheads="1"/>
          </p:cNvSpPr>
          <p:nvPr>
            <p:ph type="sldNum" sz="quarter" idx="12"/>
          </p:nvPr>
        </p:nvSpPr>
        <p:spPr>
          <a:ln/>
        </p:spPr>
        <p:txBody>
          <a:bodyPr/>
          <a:lstStyle>
            <a:lvl1pPr>
              <a:defRPr/>
            </a:lvl1pPr>
          </a:lstStyle>
          <a:p>
            <a:pPr>
              <a:defRPr/>
            </a:pPr>
            <a:fld id="{960FA872-39D0-41AD-AF3D-FBFB434F4E1F}"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457200" y="1600200"/>
            <a:ext cx="4038600" cy="4525963"/>
          </a:xfrm>
        </p:spPr>
        <p:txBody>
          <a:bodyPr/>
          <a:lstStyle/>
          <a:p>
            <a:pPr lvl="0"/>
            <a:endParaRPr lang="en-US" noProof="0" dirty="0" smtClean="0"/>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74B71E17-3C1B-4204-A3B5-664C5397F50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Rectangle 23"/>
          <p:cNvSpPr>
            <a:spLocks noGrp="1" noChangeArrowheads="1"/>
          </p:cNvSpPr>
          <p:nvPr>
            <p:ph type="dt" sz="half" idx="10"/>
          </p:nvPr>
        </p:nvSpPr>
        <p:spPr>
          <a:ln/>
        </p:spPr>
        <p:txBody>
          <a:bodyPr/>
          <a:lstStyle>
            <a:lvl1pPr>
              <a:defRPr/>
            </a:lvl1pPr>
          </a:lstStyle>
          <a:p>
            <a:pPr>
              <a:defRPr/>
            </a:pPr>
            <a:endParaRPr lang="en-US"/>
          </a:p>
        </p:txBody>
      </p:sp>
      <p:sp>
        <p:nvSpPr>
          <p:cNvPr id="5" name="Rectangle 24"/>
          <p:cNvSpPr>
            <a:spLocks noGrp="1" noChangeArrowheads="1"/>
          </p:cNvSpPr>
          <p:nvPr>
            <p:ph type="ftr" sz="quarter" idx="11"/>
          </p:nvPr>
        </p:nvSpPr>
        <p:spPr>
          <a:ln/>
        </p:spPr>
        <p:txBody>
          <a:bodyPr/>
          <a:lstStyle>
            <a:lvl1pPr>
              <a:defRPr/>
            </a:lvl1pPr>
          </a:lstStyle>
          <a:p>
            <a:pPr>
              <a:defRPr/>
            </a:pPr>
            <a:endParaRPr lang="en-US"/>
          </a:p>
        </p:txBody>
      </p:sp>
      <p:sp>
        <p:nvSpPr>
          <p:cNvPr id="6" name="Rectangle 25"/>
          <p:cNvSpPr>
            <a:spLocks noGrp="1" noChangeArrowheads="1"/>
          </p:cNvSpPr>
          <p:nvPr>
            <p:ph type="sldNum" sz="quarter" idx="12"/>
          </p:nvPr>
        </p:nvSpPr>
        <p:spPr>
          <a:ln/>
        </p:spPr>
        <p:txBody>
          <a:bodyPr/>
          <a:lstStyle>
            <a:lvl1pPr>
              <a:defRPr/>
            </a:lvl1pPr>
          </a:lstStyle>
          <a:p>
            <a:pPr>
              <a:defRPr/>
            </a:pPr>
            <a:fld id="{4F102D5C-3DEA-4E4A-A737-A0FC75DCF9A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P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3"/>
          <p:cNvSpPr>
            <a:spLocks noGrp="1" noChangeArrowheads="1"/>
          </p:cNvSpPr>
          <p:nvPr>
            <p:ph type="dt" sz="half" idx="10"/>
          </p:nvPr>
        </p:nvSpPr>
        <p:spPr>
          <a:ln/>
        </p:spPr>
        <p:txBody>
          <a:bodyPr/>
          <a:lstStyle>
            <a:lvl1pPr>
              <a:defRPr/>
            </a:lvl1pPr>
          </a:lstStyle>
          <a:p>
            <a:pPr>
              <a:defRPr/>
            </a:pPr>
            <a:endParaRPr lang="en-US"/>
          </a:p>
        </p:txBody>
      </p:sp>
      <p:sp>
        <p:nvSpPr>
          <p:cNvPr id="5" name="Rectangle 24"/>
          <p:cNvSpPr>
            <a:spLocks noGrp="1" noChangeArrowheads="1"/>
          </p:cNvSpPr>
          <p:nvPr>
            <p:ph type="ftr" sz="quarter" idx="11"/>
          </p:nvPr>
        </p:nvSpPr>
        <p:spPr>
          <a:ln/>
        </p:spPr>
        <p:txBody>
          <a:bodyPr/>
          <a:lstStyle>
            <a:lvl1pPr>
              <a:defRPr/>
            </a:lvl1pPr>
          </a:lstStyle>
          <a:p>
            <a:pPr>
              <a:defRPr/>
            </a:pPr>
            <a:endParaRPr lang="en-US"/>
          </a:p>
        </p:txBody>
      </p:sp>
      <p:sp>
        <p:nvSpPr>
          <p:cNvPr id="6" name="Rectangle 25"/>
          <p:cNvSpPr>
            <a:spLocks noGrp="1" noChangeArrowheads="1"/>
          </p:cNvSpPr>
          <p:nvPr>
            <p:ph type="sldNum" sz="quarter" idx="12"/>
          </p:nvPr>
        </p:nvSpPr>
        <p:spPr>
          <a:ln/>
        </p:spPr>
        <p:txBody>
          <a:bodyPr/>
          <a:lstStyle>
            <a:lvl1pPr>
              <a:defRPr/>
            </a:lvl1pPr>
          </a:lstStyle>
          <a:p>
            <a:pPr>
              <a:defRPr/>
            </a:pPr>
            <a:fld id="{92F67A49-A89A-49A2-9B8E-A7BF3FB4D65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Rectangle 23"/>
          <p:cNvSpPr>
            <a:spLocks noGrp="1" noChangeArrowheads="1"/>
          </p:cNvSpPr>
          <p:nvPr>
            <p:ph type="dt" sz="half" idx="10"/>
          </p:nvPr>
        </p:nvSpPr>
        <p:spPr>
          <a:ln/>
        </p:spPr>
        <p:txBody>
          <a:bodyPr/>
          <a:lstStyle>
            <a:lvl1pPr>
              <a:defRPr/>
            </a:lvl1pPr>
          </a:lstStyle>
          <a:p>
            <a:pPr>
              <a:defRPr/>
            </a:pPr>
            <a:endParaRPr lang="en-US"/>
          </a:p>
        </p:txBody>
      </p:sp>
      <p:sp>
        <p:nvSpPr>
          <p:cNvPr id="6" name="Rectangle 24"/>
          <p:cNvSpPr>
            <a:spLocks noGrp="1" noChangeArrowheads="1"/>
          </p:cNvSpPr>
          <p:nvPr>
            <p:ph type="ftr" sz="quarter" idx="11"/>
          </p:nvPr>
        </p:nvSpPr>
        <p:spPr>
          <a:ln/>
        </p:spPr>
        <p:txBody>
          <a:bodyPr/>
          <a:lstStyle>
            <a:lvl1pPr>
              <a:defRPr/>
            </a:lvl1pPr>
          </a:lstStyle>
          <a:p>
            <a:pPr>
              <a:defRPr/>
            </a:pPr>
            <a:endParaRPr lang="en-US"/>
          </a:p>
        </p:txBody>
      </p:sp>
      <p:sp>
        <p:nvSpPr>
          <p:cNvPr id="7" name="Rectangle 25"/>
          <p:cNvSpPr>
            <a:spLocks noGrp="1" noChangeArrowheads="1"/>
          </p:cNvSpPr>
          <p:nvPr>
            <p:ph type="sldNum" sz="quarter" idx="12"/>
          </p:nvPr>
        </p:nvSpPr>
        <p:spPr>
          <a:ln/>
        </p:spPr>
        <p:txBody>
          <a:bodyPr/>
          <a:lstStyle>
            <a:lvl1pPr>
              <a:defRPr/>
            </a:lvl1pPr>
          </a:lstStyle>
          <a:p>
            <a:pPr>
              <a:defRPr/>
            </a:pPr>
            <a:fld id="{35FE541F-F934-4F8D-8407-805B96FA1CD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P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7" name="Rectangle 23"/>
          <p:cNvSpPr>
            <a:spLocks noGrp="1" noChangeArrowheads="1"/>
          </p:cNvSpPr>
          <p:nvPr>
            <p:ph type="dt" sz="half" idx="10"/>
          </p:nvPr>
        </p:nvSpPr>
        <p:spPr>
          <a:ln/>
        </p:spPr>
        <p:txBody>
          <a:bodyPr/>
          <a:lstStyle>
            <a:lvl1pPr>
              <a:defRPr/>
            </a:lvl1pPr>
          </a:lstStyle>
          <a:p>
            <a:pPr>
              <a:defRPr/>
            </a:pPr>
            <a:endParaRPr lang="en-US"/>
          </a:p>
        </p:txBody>
      </p:sp>
      <p:sp>
        <p:nvSpPr>
          <p:cNvPr id="8" name="Rectangle 24"/>
          <p:cNvSpPr>
            <a:spLocks noGrp="1" noChangeArrowheads="1"/>
          </p:cNvSpPr>
          <p:nvPr>
            <p:ph type="ftr" sz="quarter" idx="11"/>
          </p:nvPr>
        </p:nvSpPr>
        <p:spPr>
          <a:ln/>
        </p:spPr>
        <p:txBody>
          <a:bodyPr/>
          <a:lstStyle>
            <a:lvl1pPr>
              <a:defRPr/>
            </a:lvl1pPr>
          </a:lstStyle>
          <a:p>
            <a:pPr>
              <a:defRPr/>
            </a:pPr>
            <a:endParaRPr lang="en-US"/>
          </a:p>
        </p:txBody>
      </p:sp>
      <p:sp>
        <p:nvSpPr>
          <p:cNvPr id="9" name="Rectangle 25"/>
          <p:cNvSpPr>
            <a:spLocks noGrp="1" noChangeArrowheads="1"/>
          </p:cNvSpPr>
          <p:nvPr>
            <p:ph type="sldNum" sz="quarter" idx="12"/>
          </p:nvPr>
        </p:nvSpPr>
        <p:spPr>
          <a:ln/>
        </p:spPr>
        <p:txBody>
          <a:bodyPr/>
          <a:lstStyle>
            <a:lvl1pPr>
              <a:defRPr/>
            </a:lvl1pPr>
          </a:lstStyle>
          <a:p>
            <a:pPr>
              <a:defRPr/>
            </a:pPr>
            <a:fld id="{35A90D67-166D-4BE2-B4AA-A41984A3F61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Rectangle 23"/>
          <p:cNvSpPr>
            <a:spLocks noGrp="1" noChangeArrowheads="1"/>
          </p:cNvSpPr>
          <p:nvPr>
            <p:ph type="dt" sz="half" idx="10"/>
          </p:nvPr>
        </p:nvSpPr>
        <p:spPr>
          <a:ln/>
        </p:spPr>
        <p:txBody>
          <a:bodyPr/>
          <a:lstStyle>
            <a:lvl1pPr>
              <a:defRPr/>
            </a:lvl1pPr>
          </a:lstStyle>
          <a:p>
            <a:pPr>
              <a:defRPr/>
            </a:pPr>
            <a:endParaRPr lang="en-US"/>
          </a:p>
        </p:txBody>
      </p:sp>
      <p:sp>
        <p:nvSpPr>
          <p:cNvPr id="4" name="Rectangle 24"/>
          <p:cNvSpPr>
            <a:spLocks noGrp="1" noChangeArrowheads="1"/>
          </p:cNvSpPr>
          <p:nvPr>
            <p:ph type="ftr" sz="quarter" idx="11"/>
          </p:nvPr>
        </p:nvSpPr>
        <p:spPr>
          <a:ln/>
        </p:spPr>
        <p:txBody>
          <a:bodyPr/>
          <a:lstStyle>
            <a:lvl1pPr>
              <a:defRPr/>
            </a:lvl1pPr>
          </a:lstStyle>
          <a:p>
            <a:pPr>
              <a:defRPr/>
            </a:pPr>
            <a:endParaRPr lang="en-US"/>
          </a:p>
        </p:txBody>
      </p:sp>
      <p:sp>
        <p:nvSpPr>
          <p:cNvPr id="5" name="Rectangle 25"/>
          <p:cNvSpPr>
            <a:spLocks noGrp="1" noChangeArrowheads="1"/>
          </p:cNvSpPr>
          <p:nvPr>
            <p:ph type="sldNum" sz="quarter" idx="12"/>
          </p:nvPr>
        </p:nvSpPr>
        <p:spPr>
          <a:ln/>
        </p:spPr>
        <p:txBody>
          <a:bodyPr/>
          <a:lstStyle>
            <a:lvl1pPr>
              <a:defRPr/>
            </a:lvl1pPr>
          </a:lstStyle>
          <a:p>
            <a:pPr>
              <a:defRPr/>
            </a:pPr>
            <a:fld id="{272E467C-7C17-4BA2-9ABE-0B63BE790AD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3"/>
          <p:cNvSpPr>
            <a:spLocks noGrp="1" noChangeArrowheads="1"/>
          </p:cNvSpPr>
          <p:nvPr>
            <p:ph type="dt" sz="half" idx="10"/>
          </p:nvPr>
        </p:nvSpPr>
        <p:spPr>
          <a:ln/>
        </p:spPr>
        <p:txBody>
          <a:bodyPr/>
          <a:lstStyle>
            <a:lvl1pPr>
              <a:defRPr/>
            </a:lvl1pPr>
          </a:lstStyle>
          <a:p>
            <a:pPr>
              <a:defRPr/>
            </a:pPr>
            <a:endParaRPr lang="en-US"/>
          </a:p>
        </p:txBody>
      </p:sp>
      <p:sp>
        <p:nvSpPr>
          <p:cNvPr id="3" name="Rectangle 24"/>
          <p:cNvSpPr>
            <a:spLocks noGrp="1" noChangeArrowheads="1"/>
          </p:cNvSpPr>
          <p:nvPr>
            <p:ph type="ftr" sz="quarter" idx="11"/>
          </p:nvPr>
        </p:nvSpPr>
        <p:spPr>
          <a:ln/>
        </p:spPr>
        <p:txBody>
          <a:bodyPr/>
          <a:lstStyle>
            <a:lvl1pPr>
              <a:defRPr/>
            </a:lvl1pPr>
          </a:lstStyle>
          <a:p>
            <a:pPr>
              <a:defRPr/>
            </a:pPr>
            <a:endParaRPr lang="en-US"/>
          </a:p>
        </p:txBody>
      </p:sp>
      <p:sp>
        <p:nvSpPr>
          <p:cNvPr id="4" name="Rectangle 25"/>
          <p:cNvSpPr>
            <a:spLocks noGrp="1" noChangeArrowheads="1"/>
          </p:cNvSpPr>
          <p:nvPr>
            <p:ph type="sldNum" sz="quarter" idx="12"/>
          </p:nvPr>
        </p:nvSpPr>
        <p:spPr>
          <a:ln/>
        </p:spPr>
        <p:txBody>
          <a:bodyPr/>
          <a:lstStyle>
            <a:lvl1pPr>
              <a:defRPr/>
            </a:lvl1pPr>
          </a:lstStyle>
          <a:p>
            <a:pPr>
              <a:defRPr/>
            </a:pPr>
            <a:fld id="{FB6CAB5E-3098-45FB-A8ED-F7453587B02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P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3"/>
          <p:cNvSpPr>
            <a:spLocks noGrp="1" noChangeArrowheads="1"/>
          </p:cNvSpPr>
          <p:nvPr>
            <p:ph type="dt" sz="half" idx="10"/>
          </p:nvPr>
        </p:nvSpPr>
        <p:spPr>
          <a:ln/>
        </p:spPr>
        <p:txBody>
          <a:bodyPr/>
          <a:lstStyle>
            <a:lvl1pPr>
              <a:defRPr/>
            </a:lvl1pPr>
          </a:lstStyle>
          <a:p>
            <a:pPr>
              <a:defRPr/>
            </a:pPr>
            <a:endParaRPr lang="en-US"/>
          </a:p>
        </p:txBody>
      </p:sp>
      <p:sp>
        <p:nvSpPr>
          <p:cNvPr id="6" name="Rectangle 24"/>
          <p:cNvSpPr>
            <a:spLocks noGrp="1" noChangeArrowheads="1"/>
          </p:cNvSpPr>
          <p:nvPr>
            <p:ph type="ftr" sz="quarter" idx="11"/>
          </p:nvPr>
        </p:nvSpPr>
        <p:spPr>
          <a:ln/>
        </p:spPr>
        <p:txBody>
          <a:bodyPr/>
          <a:lstStyle>
            <a:lvl1pPr>
              <a:defRPr/>
            </a:lvl1pPr>
          </a:lstStyle>
          <a:p>
            <a:pPr>
              <a:defRPr/>
            </a:pPr>
            <a:endParaRPr lang="en-US"/>
          </a:p>
        </p:txBody>
      </p:sp>
      <p:sp>
        <p:nvSpPr>
          <p:cNvPr id="7" name="Rectangle 25"/>
          <p:cNvSpPr>
            <a:spLocks noGrp="1" noChangeArrowheads="1"/>
          </p:cNvSpPr>
          <p:nvPr>
            <p:ph type="sldNum" sz="quarter" idx="12"/>
          </p:nvPr>
        </p:nvSpPr>
        <p:spPr>
          <a:ln/>
        </p:spPr>
        <p:txBody>
          <a:bodyPr/>
          <a:lstStyle>
            <a:lvl1pPr>
              <a:defRPr/>
            </a:lvl1pPr>
          </a:lstStyle>
          <a:p>
            <a:pPr>
              <a:defRPr/>
            </a:pPr>
            <a:fld id="{716F9FCC-8355-413B-9EB0-8509D4ADF77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P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PH"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3"/>
          <p:cNvSpPr>
            <a:spLocks noGrp="1" noChangeArrowheads="1"/>
          </p:cNvSpPr>
          <p:nvPr>
            <p:ph type="dt" sz="half" idx="10"/>
          </p:nvPr>
        </p:nvSpPr>
        <p:spPr>
          <a:ln/>
        </p:spPr>
        <p:txBody>
          <a:bodyPr/>
          <a:lstStyle>
            <a:lvl1pPr>
              <a:defRPr/>
            </a:lvl1pPr>
          </a:lstStyle>
          <a:p>
            <a:pPr>
              <a:defRPr/>
            </a:pPr>
            <a:endParaRPr lang="en-US"/>
          </a:p>
        </p:txBody>
      </p:sp>
      <p:sp>
        <p:nvSpPr>
          <p:cNvPr id="6" name="Rectangle 24"/>
          <p:cNvSpPr>
            <a:spLocks noGrp="1" noChangeArrowheads="1"/>
          </p:cNvSpPr>
          <p:nvPr>
            <p:ph type="ftr" sz="quarter" idx="11"/>
          </p:nvPr>
        </p:nvSpPr>
        <p:spPr>
          <a:ln/>
        </p:spPr>
        <p:txBody>
          <a:bodyPr/>
          <a:lstStyle>
            <a:lvl1pPr>
              <a:defRPr/>
            </a:lvl1pPr>
          </a:lstStyle>
          <a:p>
            <a:pPr>
              <a:defRPr/>
            </a:pPr>
            <a:endParaRPr lang="en-US"/>
          </a:p>
        </p:txBody>
      </p:sp>
      <p:sp>
        <p:nvSpPr>
          <p:cNvPr id="7" name="Rectangle 25"/>
          <p:cNvSpPr>
            <a:spLocks noGrp="1" noChangeArrowheads="1"/>
          </p:cNvSpPr>
          <p:nvPr>
            <p:ph type="sldNum" sz="quarter" idx="12"/>
          </p:nvPr>
        </p:nvSpPr>
        <p:spPr>
          <a:ln/>
        </p:spPr>
        <p:txBody>
          <a:bodyPr/>
          <a:lstStyle>
            <a:lvl1pPr>
              <a:defRPr/>
            </a:lvl1pPr>
          </a:lstStyle>
          <a:p>
            <a:pPr>
              <a:defRPr/>
            </a:pPr>
            <a:fld id="{A203D287-2504-42A5-AFD8-2E9796F8722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100000">
              <a:schemeClr val="bg1"/>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934200"/>
            <a:chOff x="0" y="0"/>
            <a:chExt cx="5760" cy="4368"/>
          </a:xfrm>
        </p:grpSpPr>
        <p:sp>
          <p:nvSpPr>
            <p:cNvPr id="104451" name="Freeform 3"/>
            <p:cNvSpPr>
              <a:spLocks/>
            </p:cNvSpPr>
            <p:nvPr/>
          </p:nvSpPr>
          <p:spPr bwMode="hidden">
            <a:xfrm>
              <a:off x="0" y="2208"/>
              <a:ext cx="2515" cy="1970"/>
            </a:xfrm>
            <a:custGeom>
              <a:avLst/>
              <a:gdLst/>
              <a:ahLst/>
              <a:cxnLst>
                <a:cxn ang="0">
                  <a:pos x="744" y="1669"/>
                </a:cxn>
                <a:cxn ang="0">
                  <a:pos x="852" y="1400"/>
                </a:cxn>
                <a:cxn ang="0">
                  <a:pos x="876" y="1171"/>
                </a:cxn>
                <a:cxn ang="0">
                  <a:pos x="979" y="1370"/>
                </a:cxn>
                <a:cxn ang="0">
                  <a:pos x="1231" y="1621"/>
                </a:cxn>
                <a:cxn ang="0">
                  <a:pos x="1471" y="1693"/>
                </a:cxn>
                <a:cxn ang="0">
                  <a:pos x="1819" y="1678"/>
                </a:cxn>
                <a:cxn ang="0">
                  <a:pos x="1893" y="1513"/>
                </a:cxn>
                <a:cxn ang="0">
                  <a:pos x="1874" y="1285"/>
                </a:cxn>
                <a:cxn ang="0">
                  <a:pos x="1783" y="967"/>
                </a:cxn>
                <a:cxn ang="0">
                  <a:pos x="1289" y="873"/>
                </a:cxn>
                <a:cxn ang="0">
                  <a:pos x="1549" y="745"/>
                </a:cxn>
                <a:cxn ang="0">
                  <a:pos x="1753" y="732"/>
                </a:cxn>
                <a:cxn ang="0">
                  <a:pos x="2107" y="618"/>
                </a:cxn>
                <a:cxn ang="0">
                  <a:pos x="2377" y="438"/>
                </a:cxn>
                <a:cxn ang="0">
                  <a:pos x="2420" y="343"/>
                </a:cxn>
                <a:cxn ang="0">
                  <a:pos x="2077" y="331"/>
                </a:cxn>
                <a:cxn ang="0">
                  <a:pos x="1951" y="301"/>
                </a:cxn>
                <a:cxn ang="0">
                  <a:pos x="1645" y="289"/>
                </a:cxn>
                <a:cxn ang="0">
                  <a:pos x="1297" y="408"/>
                </a:cxn>
                <a:cxn ang="0">
                  <a:pos x="1308" y="337"/>
                </a:cxn>
                <a:cxn ang="0">
                  <a:pos x="1453" y="168"/>
                </a:cxn>
                <a:cxn ang="0">
                  <a:pos x="1477" y="36"/>
                </a:cxn>
                <a:cxn ang="0">
                  <a:pos x="1417" y="24"/>
                </a:cxn>
                <a:cxn ang="0">
                  <a:pos x="1189" y="102"/>
                </a:cxn>
                <a:cxn ang="0">
                  <a:pos x="1026" y="144"/>
                </a:cxn>
                <a:cxn ang="0">
                  <a:pos x="889" y="331"/>
                </a:cxn>
                <a:cxn ang="0">
                  <a:pos x="726" y="480"/>
                </a:cxn>
                <a:cxn ang="0">
                  <a:pos x="643" y="540"/>
                </a:cxn>
                <a:cxn ang="0">
                  <a:pos x="600" y="516"/>
                </a:cxn>
                <a:cxn ang="0">
                  <a:pos x="552" y="486"/>
                </a:cxn>
                <a:cxn ang="0">
                  <a:pos x="528" y="462"/>
                </a:cxn>
                <a:cxn ang="0">
                  <a:pos x="474" y="426"/>
                </a:cxn>
                <a:cxn ang="0">
                  <a:pos x="415" y="390"/>
                </a:cxn>
                <a:cxn ang="0">
                  <a:pos x="366" y="366"/>
                </a:cxn>
                <a:cxn ang="0">
                  <a:pos x="192" y="234"/>
                </a:cxn>
                <a:cxn ang="0">
                  <a:pos x="570" y="564"/>
                </a:cxn>
                <a:cxn ang="0">
                  <a:pos x="444" y="732"/>
                </a:cxn>
                <a:cxn ang="0">
                  <a:pos x="318" y="787"/>
                </a:cxn>
                <a:cxn ang="0">
                  <a:pos x="127" y="853"/>
                </a:cxn>
                <a:cxn ang="0">
                  <a:pos x="0" y="1165"/>
                </a:cxn>
                <a:cxn ang="0">
                  <a:pos x="372" y="1015"/>
                </a:cxn>
                <a:cxn ang="0">
                  <a:pos x="222" y="1262"/>
                </a:cxn>
                <a:cxn ang="0">
                  <a:pos x="139" y="1459"/>
                </a:cxn>
                <a:cxn ang="0">
                  <a:pos x="102" y="1495"/>
                </a:cxn>
                <a:cxn ang="0">
                  <a:pos x="84" y="1519"/>
                </a:cxn>
                <a:cxn ang="0">
                  <a:pos x="96" y="1537"/>
                </a:cxn>
                <a:cxn ang="0">
                  <a:pos x="127" y="1567"/>
                </a:cxn>
                <a:cxn ang="0">
                  <a:pos x="145" y="1633"/>
                </a:cxn>
                <a:cxn ang="0">
                  <a:pos x="156" y="1693"/>
                </a:cxn>
                <a:cxn ang="0">
                  <a:pos x="162" y="1723"/>
                </a:cxn>
                <a:cxn ang="0">
                  <a:pos x="216" y="1802"/>
                </a:cxn>
                <a:cxn ang="0">
                  <a:pos x="228" y="1850"/>
                </a:cxn>
                <a:cxn ang="0">
                  <a:pos x="240" y="1904"/>
                </a:cxn>
                <a:cxn ang="0">
                  <a:pos x="246" y="1922"/>
                </a:cxn>
                <a:cxn ang="0">
                  <a:pos x="258" y="1970"/>
                </a:cxn>
                <a:cxn ang="0">
                  <a:pos x="462" y="1922"/>
                </a:cxn>
                <a:cxn ang="0">
                  <a:pos x="624" y="1778"/>
                </a:cxn>
              </a:cxnLst>
              <a:rect l="0" t="0" r="r" b="b"/>
              <a:pathLst>
                <a:path w="2515" h="1970">
                  <a:moveTo>
                    <a:pt x="624" y="1778"/>
                  </a:moveTo>
                  <a:lnTo>
                    <a:pt x="744" y="1669"/>
                  </a:lnTo>
                  <a:lnTo>
                    <a:pt x="834" y="1627"/>
                  </a:lnTo>
                  <a:lnTo>
                    <a:pt x="852" y="1400"/>
                  </a:lnTo>
                  <a:lnTo>
                    <a:pt x="834" y="1225"/>
                  </a:lnTo>
                  <a:lnTo>
                    <a:pt x="876" y="1171"/>
                  </a:lnTo>
                  <a:lnTo>
                    <a:pt x="901" y="1268"/>
                  </a:lnTo>
                  <a:lnTo>
                    <a:pt x="979" y="1370"/>
                  </a:lnTo>
                  <a:lnTo>
                    <a:pt x="1116" y="1519"/>
                  </a:lnTo>
                  <a:lnTo>
                    <a:pt x="1231" y="1621"/>
                  </a:lnTo>
                  <a:lnTo>
                    <a:pt x="1353" y="1632"/>
                  </a:lnTo>
                  <a:lnTo>
                    <a:pt x="1471" y="1693"/>
                  </a:lnTo>
                  <a:lnTo>
                    <a:pt x="1664" y="1659"/>
                  </a:lnTo>
                  <a:lnTo>
                    <a:pt x="1819" y="1678"/>
                  </a:lnTo>
                  <a:lnTo>
                    <a:pt x="1975" y="1632"/>
                  </a:lnTo>
                  <a:lnTo>
                    <a:pt x="1893" y="1513"/>
                  </a:lnTo>
                  <a:lnTo>
                    <a:pt x="1920" y="1385"/>
                  </a:lnTo>
                  <a:lnTo>
                    <a:pt x="1874" y="1285"/>
                  </a:lnTo>
                  <a:lnTo>
                    <a:pt x="1865" y="1129"/>
                  </a:lnTo>
                  <a:lnTo>
                    <a:pt x="1783" y="967"/>
                  </a:lnTo>
                  <a:lnTo>
                    <a:pt x="1527" y="891"/>
                  </a:lnTo>
                  <a:lnTo>
                    <a:pt x="1289" y="873"/>
                  </a:lnTo>
                  <a:lnTo>
                    <a:pt x="1393" y="781"/>
                  </a:lnTo>
                  <a:lnTo>
                    <a:pt x="1549" y="745"/>
                  </a:lnTo>
                  <a:lnTo>
                    <a:pt x="1620" y="738"/>
                  </a:lnTo>
                  <a:lnTo>
                    <a:pt x="1753" y="732"/>
                  </a:lnTo>
                  <a:lnTo>
                    <a:pt x="1933" y="720"/>
                  </a:lnTo>
                  <a:lnTo>
                    <a:pt x="2107" y="618"/>
                  </a:lnTo>
                  <a:lnTo>
                    <a:pt x="2227" y="516"/>
                  </a:lnTo>
                  <a:lnTo>
                    <a:pt x="2377" y="438"/>
                  </a:lnTo>
                  <a:lnTo>
                    <a:pt x="2515" y="337"/>
                  </a:lnTo>
                  <a:lnTo>
                    <a:pt x="2420" y="343"/>
                  </a:lnTo>
                  <a:lnTo>
                    <a:pt x="2191" y="343"/>
                  </a:lnTo>
                  <a:lnTo>
                    <a:pt x="2077" y="331"/>
                  </a:lnTo>
                  <a:lnTo>
                    <a:pt x="2053" y="301"/>
                  </a:lnTo>
                  <a:lnTo>
                    <a:pt x="1951" y="301"/>
                  </a:lnTo>
                  <a:lnTo>
                    <a:pt x="1795" y="259"/>
                  </a:lnTo>
                  <a:lnTo>
                    <a:pt x="1645" y="289"/>
                  </a:lnTo>
                  <a:lnTo>
                    <a:pt x="1447" y="372"/>
                  </a:lnTo>
                  <a:lnTo>
                    <a:pt x="1297" y="408"/>
                  </a:lnTo>
                  <a:lnTo>
                    <a:pt x="1153" y="414"/>
                  </a:lnTo>
                  <a:lnTo>
                    <a:pt x="1308" y="337"/>
                  </a:lnTo>
                  <a:lnTo>
                    <a:pt x="1465" y="198"/>
                  </a:lnTo>
                  <a:lnTo>
                    <a:pt x="1453" y="168"/>
                  </a:lnTo>
                  <a:lnTo>
                    <a:pt x="1465" y="102"/>
                  </a:lnTo>
                  <a:lnTo>
                    <a:pt x="1477" y="36"/>
                  </a:lnTo>
                  <a:lnTo>
                    <a:pt x="1453" y="0"/>
                  </a:lnTo>
                  <a:lnTo>
                    <a:pt x="1417" y="24"/>
                  </a:lnTo>
                  <a:lnTo>
                    <a:pt x="1356" y="42"/>
                  </a:lnTo>
                  <a:lnTo>
                    <a:pt x="1189" y="102"/>
                  </a:lnTo>
                  <a:lnTo>
                    <a:pt x="1098" y="144"/>
                  </a:lnTo>
                  <a:lnTo>
                    <a:pt x="1026" y="144"/>
                  </a:lnTo>
                  <a:lnTo>
                    <a:pt x="991" y="168"/>
                  </a:lnTo>
                  <a:lnTo>
                    <a:pt x="889" y="331"/>
                  </a:lnTo>
                  <a:lnTo>
                    <a:pt x="852" y="408"/>
                  </a:lnTo>
                  <a:lnTo>
                    <a:pt x="726" y="480"/>
                  </a:lnTo>
                  <a:lnTo>
                    <a:pt x="649" y="540"/>
                  </a:lnTo>
                  <a:lnTo>
                    <a:pt x="643" y="540"/>
                  </a:lnTo>
                  <a:lnTo>
                    <a:pt x="637" y="534"/>
                  </a:lnTo>
                  <a:lnTo>
                    <a:pt x="600" y="516"/>
                  </a:lnTo>
                  <a:lnTo>
                    <a:pt x="564" y="492"/>
                  </a:lnTo>
                  <a:lnTo>
                    <a:pt x="552" y="486"/>
                  </a:lnTo>
                  <a:lnTo>
                    <a:pt x="540" y="474"/>
                  </a:lnTo>
                  <a:lnTo>
                    <a:pt x="528" y="462"/>
                  </a:lnTo>
                  <a:lnTo>
                    <a:pt x="504" y="444"/>
                  </a:lnTo>
                  <a:lnTo>
                    <a:pt x="474" y="426"/>
                  </a:lnTo>
                  <a:lnTo>
                    <a:pt x="444" y="408"/>
                  </a:lnTo>
                  <a:lnTo>
                    <a:pt x="415" y="390"/>
                  </a:lnTo>
                  <a:lnTo>
                    <a:pt x="385" y="372"/>
                  </a:lnTo>
                  <a:lnTo>
                    <a:pt x="366" y="366"/>
                  </a:lnTo>
                  <a:lnTo>
                    <a:pt x="360" y="360"/>
                  </a:lnTo>
                  <a:lnTo>
                    <a:pt x="192" y="234"/>
                  </a:lnTo>
                  <a:lnTo>
                    <a:pt x="210" y="307"/>
                  </a:lnTo>
                  <a:lnTo>
                    <a:pt x="570" y="564"/>
                  </a:lnTo>
                  <a:lnTo>
                    <a:pt x="558" y="618"/>
                  </a:lnTo>
                  <a:lnTo>
                    <a:pt x="444" y="732"/>
                  </a:lnTo>
                  <a:lnTo>
                    <a:pt x="324" y="787"/>
                  </a:lnTo>
                  <a:lnTo>
                    <a:pt x="318" y="787"/>
                  </a:lnTo>
                  <a:lnTo>
                    <a:pt x="258" y="811"/>
                  </a:lnTo>
                  <a:lnTo>
                    <a:pt x="127" y="853"/>
                  </a:lnTo>
                  <a:lnTo>
                    <a:pt x="0" y="901"/>
                  </a:lnTo>
                  <a:lnTo>
                    <a:pt x="0" y="1165"/>
                  </a:lnTo>
                  <a:lnTo>
                    <a:pt x="78" y="1147"/>
                  </a:lnTo>
                  <a:lnTo>
                    <a:pt x="372" y="1015"/>
                  </a:lnTo>
                  <a:lnTo>
                    <a:pt x="336" y="1117"/>
                  </a:lnTo>
                  <a:lnTo>
                    <a:pt x="222" y="1262"/>
                  </a:lnTo>
                  <a:lnTo>
                    <a:pt x="145" y="1453"/>
                  </a:lnTo>
                  <a:lnTo>
                    <a:pt x="139" y="1459"/>
                  </a:lnTo>
                  <a:lnTo>
                    <a:pt x="133" y="1465"/>
                  </a:lnTo>
                  <a:lnTo>
                    <a:pt x="102" y="1495"/>
                  </a:lnTo>
                  <a:lnTo>
                    <a:pt x="90" y="1507"/>
                  </a:lnTo>
                  <a:lnTo>
                    <a:pt x="84" y="1519"/>
                  </a:lnTo>
                  <a:lnTo>
                    <a:pt x="84" y="1531"/>
                  </a:lnTo>
                  <a:lnTo>
                    <a:pt x="96" y="1537"/>
                  </a:lnTo>
                  <a:lnTo>
                    <a:pt x="114" y="1549"/>
                  </a:lnTo>
                  <a:lnTo>
                    <a:pt x="127" y="1567"/>
                  </a:lnTo>
                  <a:lnTo>
                    <a:pt x="139" y="1597"/>
                  </a:lnTo>
                  <a:lnTo>
                    <a:pt x="145" y="1633"/>
                  </a:lnTo>
                  <a:lnTo>
                    <a:pt x="150" y="1663"/>
                  </a:lnTo>
                  <a:lnTo>
                    <a:pt x="156" y="1693"/>
                  </a:lnTo>
                  <a:lnTo>
                    <a:pt x="162" y="1717"/>
                  </a:lnTo>
                  <a:lnTo>
                    <a:pt x="162" y="1723"/>
                  </a:lnTo>
                  <a:lnTo>
                    <a:pt x="216" y="1796"/>
                  </a:lnTo>
                  <a:lnTo>
                    <a:pt x="216" y="1802"/>
                  </a:lnTo>
                  <a:lnTo>
                    <a:pt x="222" y="1814"/>
                  </a:lnTo>
                  <a:lnTo>
                    <a:pt x="228" y="1850"/>
                  </a:lnTo>
                  <a:lnTo>
                    <a:pt x="234" y="1886"/>
                  </a:lnTo>
                  <a:lnTo>
                    <a:pt x="240" y="1904"/>
                  </a:lnTo>
                  <a:lnTo>
                    <a:pt x="240" y="1916"/>
                  </a:lnTo>
                  <a:lnTo>
                    <a:pt x="246" y="1922"/>
                  </a:lnTo>
                  <a:lnTo>
                    <a:pt x="252" y="1934"/>
                  </a:lnTo>
                  <a:lnTo>
                    <a:pt x="258" y="1970"/>
                  </a:lnTo>
                  <a:lnTo>
                    <a:pt x="438" y="1970"/>
                  </a:lnTo>
                  <a:lnTo>
                    <a:pt x="462" y="1922"/>
                  </a:lnTo>
                  <a:lnTo>
                    <a:pt x="624" y="1778"/>
                  </a:lnTo>
                  <a:lnTo>
                    <a:pt x="624" y="1778"/>
                  </a:lnTo>
                  <a:close/>
                </a:path>
              </a:pathLst>
            </a:custGeom>
            <a:gradFill rotWithShape="0">
              <a:gsLst>
                <a:gs pos="0">
                  <a:schemeClr val="bg2"/>
                </a:gs>
                <a:gs pos="50000">
                  <a:schemeClr val="bg1"/>
                </a:gs>
                <a:gs pos="100000">
                  <a:schemeClr val="bg2"/>
                </a:gs>
              </a:gsLst>
              <a:lin ang="2700000" scaled="1"/>
            </a:gradFill>
            <a:ln w="9525">
              <a:noFill/>
              <a:round/>
              <a:headEnd/>
              <a:tailEnd/>
            </a:ln>
          </p:spPr>
          <p:txBody>
            <a:bodyPr/>
            <a:lstStyle/>
            <a:p>
              <a:pPr fontAlgn="auto">
                <a:spcBef>
                  <a:spcPts val="0"/>
                </a:spcBef>
                <a:spcAft>
                  <a:spcPts val="0"/>
                </a:spcAft>
                <a:defRPr/>
              </a:pPr>
              <a:endParaRPr lang="en-PH">
                <a:latin typeface="+mn-lt"/>
              </a:endParaRPr>
            </a:p>
          </p:txBody>
        </p:sp>
        <p:sp>
          <p:nvSpPr>
            <p:cNvPr id="104452" name="Freeform 4"/>
            <p:cNvSpPr>
              <a:spLocks/>
            </p:cNvSpPr>
            <p:nvPr/>
          </p:nvSpPr>
          <p:spPr bwMode="hidden">
            <a:xfrm>
              <a:off x="0" y="2496"/>
              <a:ext cx="2112" cy="1604"/>
            </a:xfrm>
            <a:custGeom>
              <a:avLst/>
              <a:gdLst/>
              <a:ahLst/>
              <a:cxnLst>
                <a:cxn ang="0">
                  <a:pos x="580" y="1043"/>
                </a:cxn>
                <a:cxn ang="0">
                  <a:pos x="544" y="683"/>
                </a:cxn>
                <a:cxn ang="0">
                  <a:pos x="670" y="395"/>
                </a:cxn>
                <a:cxn ang="0">
                  <a:pos x="927" y="587"/>
                </a:cxn>
                <a:cxn ang="0">
                  <a:pos x="1214" y="869"/>
                </a:cxn>
                <a:cxn ang="0">
                  <a:pos x="1483" y="1109"/>
                </a:cxn>
                <a:cxn ang="0">
                  <a:pos x="1800" y="1360"/>
                </a:cxn>
                <a:cxn ang="0">
                  <a:pos x="1883" y="1414"/>
                </a:cxn>
                <a:cxn ang="0">
                  <a:pos x="1836" y="1354"/>
                </a:cxn>
                <a:cxn ang="0">
                  <a:pos x="1411" y="1001"/>
                </a:cxn>
                <a:cxn ang="0">
                  <a:pos x="1088" y="683"/>
                </a:cxn>
                <a:cxn ang="0">
                  <a:pos x="723" y="329"/>
                </a:cxn>
                <a:cxn ang="0">
                  <a:pos x="999" y="311"/>
                </a:cxn>
                <a:cxn ang="0">
                  <a:pos x="1286" y="317"/>
                </a:cxn>
                <a:cxn ang="0">
                  <a:pos x="1614" y="269"/>
                </a:cxn>
                <a:cxn ang="0">
                  <a:pos x="2123" y="197"/>
                </a:cxn>
                <a:cxn ang="0">
                  <a:pos x="2075" y="173"/>
                </a:cxn>
                <a:cxn ang="0">
                  <a:pos x="1543" y="257"/>
                </a:cxn>
                <a:cxn ang="0">
                  <a:pos x="1208" y="275"/>
                </a:cxn>
                <a:cxn ang="0">
                  <a:pos x="759" y="257"/>
                </a:cxn>
                <a:cxn ang="0">
                  <a:pos x="819" y="227"/>
                </a:cxn>
                <a:cxn ang="0">
                  <a:pos x="1142" y="0"/>
                </a:cxn>
                <a:cxn ang="0">
                  <a:pos x="1088" y="30"/>
                </a:cxn>
                <a:cxn ang="0">
                  <a:pos x="1010" y="84"/>
                </a:cxn>
                <a:cxn ang="0">
                  <a:pos x="855" y="191"/>
                </a:cxn>
                <a:cxn ang="0">
                  <a:pos x="670" y="281"/>
                </a:cxn>
                <a:cxn ang="0">
                  <a:pos x="634" y="359"/>
                </a:cxn>
                <a:cxn ang="0">
                  <a:pos x="305" y="587"/>
                </a:cxn>
                <a:cxn ang="0">
                  <a:pos x="0" y="725"/>
                </a:cxn>
                <a:cxn ang="0">
                  <a:pos x="0" y="731"/>
                </a:cxn>
                <a:cxn ang="0">
                  <a:pos x="0" y="767"/>
                </a:cxn>
                <a:cxn ang="0">
                  <a:pos x="299" y="635"/>
                </a:cxn>
                <a:cxn ang="0">
                  <a:pos x="592" y="431"/>
                </a:cxn>
                <a:cxn ang="0">
                  <a:pos x="508" y="671"/>
                </a:cxn>
                <a:cxn ang="0">
                  <a:pos x="526" y="995"/>
                </a:cxn>
                <a:cxn ang="0">
                  <a:pos x="460" y="1168"/>
                </a:cxn>
                <a:cxn ang="0">
                  <a:pos x="329" y="1480"/>
                </a:cxn>
                <a:cxn ang="0">
                  <a:pos x="323" y="1696"/>
                </a:cxn>
                <a:cxn ang="0">
                  <a:pos x="329" y="1696"/>
                </a:cxn>
                <a:cxn ang="0">
                  <a:pos x="347" y="1552"/>
                </a:cxn>
                <a:cxn ang="0">
                  <a:pos x="580" y="1043"/>
                </a:cxn>
                <a:cxn ang="0">
                  <a:pos x="580" y="1043"/>
                </a:cxn>
              </a:cxnLst>
              <a:rect l="0" t="0" r="r" b="b"/>
              <a:pathLst>
                <a:path w="2123" h="1696">
                  <a:moveTo>
                    <a:pt x="580" y="1043"/>
                  </a:moveTo>
                  <a:lnTo>
                    <a:pt x="544" y="683"/>
                  </a:lnTo>
                  <a:lnTo>
                    <a:pt x="670" y="395"/>
                  </a:lnTo>
                  <a:lnTo>
                    <a:pt x="927" y="587"/>
                  </a:lnTo>
                  <a:lnTo>
                    <a:pt x="1214" y="869"/>
                  </a:lnTo>
                  <a:lnTo>
                    <a:pt x="1483" y="1109"/>
                  </a:lnTo>
                  <a:lnTo>
                    <a:pt x="1800" y="1360"/>
                  </a:lnTo>
                  <a:lnTo>
                    <a:pt x="1883" y="1414"/>
                  </a:lnTo>
                  <a:lnTo>
                    <a:pt x="1836" y="1354"/>
                  </a:lnTo>
                  <a:lnTo>
                    <a:pt x="1411" y="1001"/>
                  </a:lnTo>
                  <a:lnTo>
                    <a:pt x="1088" y="683"/>
                  </a:lnTo>
                  <a:lnTo>
                    <a:pt x="723" y="329"/>
                  </a:lnTo>
                  <a:lnTo>
                    <a:pt x="999" y="311"/>
                  </a:lnTo>
                  <a:lnTo>
                    <a:pt x="1286" y="317"/>
                  </a:lnTo>
                  <a:lnTo>
                    <a:pt x="1614" y="269"/>
                  </a:lnTo>
                  <a:lnTo>
                    <a:pt x="2123" y="197"/>
                  </a:lnTo>
                  <a:lnTo>
                    <a:pt x="2075" y="173"/>
                  </a:lnTo>
                  <a:lnTo>
                    <a:pt x="1543" y="257"/>
                  </a:lnTo>
                  <a:lnTo>
                    <a:pt x="1208" y="275"/>
                  </a:lnTo>
                  <a:lnTo>
                    <a:pt x="759" y="257"/>
                  </a:lnTo>
                  <a:lnTo>
                    <a:pt x="819" y="227"/>
                  </a:lnTo>
                  <a:lnTo>
                    <a:pt x="1142" y="0"/>
                  </a:lnTo>
                  <a:lnTo>
                    <a:pt x="1088" y="30"/>
                  </a:lnTo>
                  <a:lnTo>
                    <a:pt x="1010" y="84"/>
                  </a:lnTo>
                  <a:lnTo>
                    <a:pt x="855" y="191"/>
                  </a:lnTo>
                  <a:lnTo>
                    <a:pt x="670" y="281"/>
                  </a:lnTo>
                  <a:lnTo>
                    <a:pt x="634" y="359"/>
                  </a:lnTo>
                  <a:lnTo>
                    <a:pt x="305" y="587"/>
                  </a:lnTo>
                  <a:lnTo>
                    <a:pt x="0" y="725"/>
                  </a:lnTo>
                  <a:lnTo>
                    <a:pt x="0" y="731"/>
                  </a:lnTo>
                  <a:lnTo>
                    <a:pt x="0" y="767"/>
                  </a:lnTo>
                  <a:lnTo>
                    <a:pt x="299" y="635"/>
                  </a:lnTo>
                  <a:lnTo>
                    <a:pt x="592" y="431"/>
                  </a:lnTo>
                  <a:lnTo>
                    <a:pt x="508" y="671"/>
                  </a:lnTo>
                  <a:lnTo>
                    <a:pt x="526" y="995"/>
                  </a:lnTo>
                  <a:lnTo>
                    <a:pt x="460" y="1168"/>
                  </a:lnTo>
                  <a:lnTo>
                    <a:pt x="329" y="1480"/>
                  </a:lnTo>
                  <a:lnTo>
                    <a:pt x="323" y="1696"/>
                  </a:lnTo>
                  <a:lnTo>
                    <a:pt x="329" y="1696"/>
                  </a:lnTo>
                  <a:lnTo>
                    <a:pt x="347" y="1552"/>
                  </a:lnTo>
                  <a:lnTo>
                    <a:pt x="580" y="1043"/>
                  </a:lnTo>
                  <a:lnTo>
                    <a:pt x="580" y="1043"/>
                  </a:lnTo>
                  <a:close/>
                </a:path>
              </a:pathLst>
            </a:custGeom>
            <a:gradFill rotWithShape="0">
              <a:gsLst>
                <a:gs pos="0">
                  <a:schemeClr val="accent2"/>
                </a:gs>
                <a:gs pos="100000">
                  <a:schemeClr val="bg1"/>
                </a:gs>
              </a:gsLst>
              <a:lin ang="5400000" scaled="1"/>
            </a:gradFill>
            <a:ln w="9525">
              <a:noFill/>
              <a:round/>
              <a:headEnd/>
              <a:tailEnd/>
            </a:ln>
          </p:spPr>
          <p:txBody>
            <a:bodyPr/>
            <a:lstStyle/>
            <a:p>
              <a:pPr fontAlgn="auto">
                <a:spcBef>
                  <a:spcPts val="0"/>
                </a:spcBef>
                <a:spcAft>
                  <a:spcPts val="0"/>
                </a:spcAft>
                <a:defRPr/>
              </a:pPr>
              <a:endParaRPr lang="en-PH">
                <a:latin typeface="+mn-lt"/>
              </a:endParaRPr>
            </a:p>
          </p:txBody>
        </p:sp>
        <p:sp>
          <p:nvSpPr>
            <p:cNvPr id="104453" name="Freeform 5"/>
            <p:cNvSpPr>
              <a:spLocks/>
            </p:cNvSpPr>
            <p:nvPr/>
          </p:nvSpPr>
          <p:spPr bwMode="hidden">
            <a:xfrm>
              <a:off x="2092" y="3233"/>
              <a:ext cx="3668" cy="943"/>
            </a:xfrm>
            <a:custGeom>
              <a:avLst/>
              <a:gdLst/>
              <a:ahLst/>
              <a:cxnLst>
                <a:cxn ang="0">
                  <a:pos x="3338" y="288"/>
                </a:cxn>
                <a:cxn ang="0">
                  <a:pos x="3194" y="258"/>
                </a:cxn>
                <a:cxn ang="0">
                  <a:pos x="2816" y="234"/>
                </a:cxn>
                <a:cxn ang="0">
                  <a:pos x="2330" y="306"/>
                </a:cxn>
                <a:cxn ang="0">
                  <a:pos x="2372" y="258"/>
                </a:cxn>
                <a:cxn ang="0">
                  <a:pos x="2624" y="132"/>
                </a:cxn>
                <a:cxn ang="0">
                  <a:pos x="2707" y="24"/>
                </a:cxn>
                <a:cxn ang="0">
                  <a:pos x="2642" y="12"/>
                </a:cxn>
                <a:cxn ang="0">
                  <a:pos x="2515" y="54"/>
                </a:cxn>
                <a:cxn ang="0">
                  <a:pos x="2324" y="66"/>
                </a:cxn>
                <a:cxn ang="0">
                  <a:pos x="2101" y="90"/>
                </a:cxn>
                <a:cxn ang="0">
                  <a:pos x="1855" y="228"/>
                </a:cxn>
                <a:cxn ang="0">
                  <a:pos x="1591" y="337"/>
                </a:cxn>
                <a:cxn ang="0">
                  <a:pos x="1459" y="379"/>
                </a:cxn>
                <a:cxn ang="0">
                  <a:pos x="1417" y="361"/>
                </a:cxn>
                <a:cxn ang="0">
                  <a:pos x="1363" y="331"/>
                </a:cxn>
                <a:cxn ang="0">
                  <a:pos x="1344" y="312"/>
                </a:cxn>
                <a:cxn ang="0">
                  <a:pos x="1290" y="288"/>
                </a:cxn>
                <a:cxn ang="0">
                  <a:pos x="1230" y="252"/>
                </a:cxn>
                <a:cxn ang="0">
                  <a:pos x="1119" y="227"/>
                </a:cxn>
                <a:cxn ang="0">
                  <a:pos x="1320" y="438"/>
                </a:cxn>
                <a:cxn ang="0">
                  <a:pos x="960" y="558"/>
                </a:cxn>
                <a:cxn ang="0">
                  <a:pos x="474" y="630"/>
                </a:cxn>
                <a:cxn ang="0">
                  <a:pos x="132" y="781"/>
                </a:cxn>
                <a:cxn ang="0">
                  <a:pos x="234" y="847"/>
                </a:cxn>
                <a:cxn ang="0">
                  <a:pos x="925" y="739"/>
                </a:cxn>
                <a:cxn ang="0">
                  <a:pos x="637" y="925"/>
                </a:cxn>
                <a:cxn ang="0">
                  <a:pos x="1405" y="943"/>
                </a:cxn>
                <a:cxn ang="0">
                  <a:pos x="1447" y="943"/>
                </a:cxn>
                <a:cxn ang="0">
                  <a:pos x="2888" y="859"/>
                </a:cxn>
                <a:cxn ang="0">
                  <a:pos x="2582" y="708"/>
                </a:cxn>
                <a:cxn ang="0">
                  <a:pos x="2299" y="606"/>
                </a:cxn>
                <a:cxn ang="0">
                  <a:pos x="2606" y="588"/>
                </a:cxn>
                <a:cxn ang="0">
                  <a:pos x="3001" y="582"/>
                </a:cxn>
                <a:cxn ang="0">
                  <a:pos x="3452" y="438"/>
                </a:cxn>
                <a:cxn ang="0">
                  <a:pos x="3668" y="312"/>
                </a:cxn>
                <a:cxn ang="0">
                  <a:pos x="3482" y="300"/>
                </a:cxn>
              </a:cxnLst>
              <a:rect l="0" t="0" r="r" b="b"/>
              <a:pathLst>
                <a:path w="3668" h="943">
                  <a:moveTo>
                    <a:pt x="3482" y="300"/>
                  </a:moveTo>
                  <a:lnTo>
                    <a:pt x="3338" y="288"/>
                  </a:lnTo>
                  <a:lnTo>
                    <a:pt x="3320" y="264"/>
                  </a:lnTo>
                  <a:lnTo>
                    <a:pt x="3194" y="258"/>
                  </a:lnTo>
                  <a:lnTo>
                    <a:pt x="3019" y="216"/>
                  </a:lnTo>
                  <a:lnTo>
                    <a:pt x="2816" y="234"/>
                  </a:lnTo>
                  <a:lnTo>
                    <a:pt x="2533" y="288"/>
                  </a:lnTo>
                  <a:lnTo>
                    <a:pt x="2330" y="306"/>
                  </a:lnTo>
                  <a:lnTo>
                    <a:pt x="2149" y="312"/>
                  </a:lnTo>
                  <a:lnTo>
                    <a:pt x="2372" y="258"/>
                  </a:lnTo>
                  <a:lnTo>
                    <a:pt x="2624" y="156"/>
                  </a:lnTo>
                  <a:lnTo>
                    <a:pt x="2624" y="132"/>
                  </a:lnTo>
                  <a:lnTo>
                    <a:pt x="2666" y="78"/>
                  </a:lnTo>
                  <a:lnTo>
                    <a:pt x="2707" y="24"/>
                  </a:lnTo>
                  <a:lnTo>
                    <a:pt x="2695" y="0"/>
                  </a:lnTo>
                  <a:lnTo>
                    <a:pt x="2642" y="12"/>
                  </a:lnTo>
                  <a:lnTo>
                    <a:pt x="2557" y="30"/>
                  </a:lnTo>
                  <a:lnTo>
                    <a:pt x="2515" y="54"/>
                  </a:lnTo>
                  <a:lnTo>
                    <a:pt x="2425" y="84"/>
                  </a:lnTo>
                  <a:lnTo>
                    <a:pt x="2324" y="66"/>
                  </a:lnTo>
                  <a:lnTo>
                    <a:pt x="2191" y="90"/>
                  </a:lnTo>
                  <a:lnTo>
                    <a:pt x="2101" y="90"/>
                  </a:lnTo>
                  <a:lnTo>
                    <a:pt x="2047" y="108"/>
                  </a:lnTo>
                  <a:lnTo>
                    <a:pt x="1855" y="228"/>
                  </a:lnTo>
                  <a:lnTo>
                    <a:pt x="1771" y="288"/>
                  </a:lnTo>
                  <a:lnTo>
                    <a:pt x="1591" y="337"/>
                  </a:lnTo>
                  <a:lnTo>
                    <a:pt x="1465" y="379"/>
                  </a:lnTo>
                  <a:lnTo>
                    <a:pt x="1459" y="379"/>
                  </a:lnTo>
                  <a:lnTo>
                    <a:pt x="1453" y="373"/>
                  </a:lnTo>
                  <a:lnTo>
                    <a:pt x="1417" y="361"/>
                  </a:lnTo>
                  <a:lnTo>
                    <a:pt x="1381" y="343"/>
                  </a:lnTo>
                  <a:lnTo>
                    <a:pt x="1363" y="331"/>
                  </a:lnTo>
                  <a:lnTo>
                    <a:pt x="1357" y="324"/>
                  </a:lnTo>
                  <a:lnTo>
                    <a:pt x="1344" y="312"/>
                  </a:lnTo>
                  <a:lnTo>
                    <a:pt x="1320" y="300"/>
                  </a:lnTo>
                  <a:lnTo>
                    <a:pt x="1290" y="288"/>
                  </a:lnTo>
                  <a:lnTo>
                    <a:pt x="1260" y="270"/>
                  </a:lnTo>
                  <a:lnTo>
                    <a:pt x="1230" y="252"/>
                  </a:lnTo>
                  <a:lnTo>
                    <a:pt x="1187" y="227"/>
                  </a:lnTo>
                  <a:lnTo>
                    <a:pt x="1119" y="227"/>
                  </a:lnTo>
                  <a:lnTo>
                    <a:pt x="1357" y="397"/>
                  </a:lnTo>
                  <a:lnTo>
                    <a:pt x="1320" y="438"/>
                  </a:lnTo>
                  <a:lnTo>
                    <a:pt x="1135" y="522"/>
                  </a:lnTo>
                  <a:lnTo>
                    <a:pt x="960" y="558"/>
                  </a:lnTo>
                  <a:lnTo>
                    <a:pt x="684" y="600"/>
                  </a:lnTo>
                  <a:lnTo>
                    <a:pt x="474" y="630"/>
                  </a:lnTo>
                  <a:lnTo>
                    <a:pt x="390" y="684"/>
                  </a:lnTo>
                  <a:lnTo>
                    <a:pt x="132" y="781"/>
                  </a:lnTo>
                  <a:lnTo>
                    <a:pt x="0" y="829"/>
                  </a:lnTo>
                  <a:lnTo>
                    <a:pt x="234" y="847"/>
                  </a:lnTo>
                  <a:lnTo>
                    <a:pt x="498" y="829"/>
                  </a:lnTo>
                  <a:lnTo>
                    <a:pt x="925" y="739"/>
                  </a:lnTo>
                  <a:lnTo>
                    <a:pt x="840" y="817"/>
                  </a:lnTo>
                  <a:lnTo>
                    <a:pt x="637" y="925"/>
                  </a:lnTo>
                  <a:lnTo>
                    <a:pt x="613" y="943"/>
                  </a:lnTo>
                  <a:lnTo>
                    <a:pt x="1405" y="943"/>
                  </a:lnTo>
                  <a:lnTo>
                    <a:pt x="1411" y="925"/>
                  </a:lnTo>
                  <a:lnTo>
                    <a:pt x="1447" y="943"/>
                  </a:lnTo>
                  <a:lnTo>
                    <a:pt x="2924" y="943"/>
                  </a:lnTo>
                  <a:lnTo>
                    <a:pt x="2888" y="859"/>
                  </a:lnTo>
                  <a:lnTo>
                    <a:pt x="2713" y="775"/>
                  </a:lnTo>
                  <a:lnTo>
                    <a:pt x="2582" y="708"/>
                  </a:lnTo>
                  <a:lnTo>
                    <a:pt x="2336" y="636"/>
                  </a:lnTo>
                  <a:lnTo>
                    <a:pt x="2299" y="606"/>
                  </a:lnTo>
                  <a:lnTo>
                    <a:pt x="2509" y="582"/>
                  </a:lnTo>
                  <a:lnTo>
                    <a:pt x="2606" y="588"/>
                  </a:lnTo>
                  <a:lnTo>
                    <a:pt x="2773" y="588"/>
                  </a:lnTo>
                  <a:lnTo>
                    <a:pt x="3001" y="582"/>
                  </a:lnTo>
                  <a:lnTo>
                    <a:pt x="3259" y="516"/>
                  </a:lnTo>
                  <a:lnTo>
                    <a:pt x="3452" y="438"/>
                  </a:lnTo>
                  <a:lnTo>
                    <a:pt x="3668" y="391"/>
                  </a:lnTo>
                  <a:lnTo>
                    <a:pt x="3668" y="312"/>
                  </a:lnTo>
                  <a:lnTo>
                    <a:pt x="3482" y="300"/>
                  </a:lnTo>
                  <a:lnTo>
                    <a:pt x="3482" y="300"/>
                  </a:lnTo>
                  <a:close/>
                </a:path>
              </a:pathLst>
            </a:custGeom>
            <a:gradFill rotWithShape="0">
              <a:gsLst>
                <a:gs pos="0">
                  <a:schemeClr val="bg2"/>
                </a:gs>
                <a:gs pos="100000">
                  <a:schemeClr val="bg1"/>
                </a:gs>
              </a:gsLst>
              <a:lin ang="5400000" scaled="1"/>
            </a:gradFill>
            <a:ln w="9525">
              <a:noFill/>
              <a:round/>
              <a:headEnd/>
              <a:tailEnd/>
            </a:ln>
          </p:spPr>
          <p:txBody>
            <a:bodyPr/>
            <a:lstStyle/>
            <a:p>
              <a:pPr fontAlgn="auto">
                <a:spcBef>
                  <a:spcPts val="0"/>
                </a:spcBef>
                <a:spcAft>
                  <a:spcPts val="0"/>
                </a:spcAft>
                <a:defRPr/>
              </a:pPr>
              <a:endParaRPr lang="en-PH">
                <a:latin typeface="+mn-lt"/>
              </a:endParaRPr>
            </a:p>
          </p:txBody>
        </p:sp>
        <p:sp>
          <p:nvSpPr>
            <p:cNvPr id="104454" name="Freeform 6"/>
            <p:cNvSpPr>
              <a:spLocks/>
            </p:cNvSpPr>
            <p:nvPr/>
          </p:nvSpPr>
          <p:spPr bwMode="hidden">
            <a:xfrm>
              <a:off x="0" y="524"/>
              <a:ext cx="973" cy="1195"/>
            </a:xfrm>
            <a:custGeom>
              <a:avLst/>
              <a:gdLst/>
              <a:ahLst/>
              <a:cxnLst>
                <a:cxn ang="0">
                  <a:pos x="323" y="1186"/>
                </a:cxn>
                <a:cxn ang="0">
                  <a:pos x="490" y="1192"/>
                </a:cxn>
                <a:cxn ang="0">
                  <a:pos x="580" y="1150"/>
                </a:cxn>
                <a:cxn ang="0">
                  <a:pos x="813" y="1085"/>
                </a:cxn>
                <a:cxn ang="0">
                  <a:pos x="933" y="1055"/>
                </a:cxn>
                <a:cxn ang="0">
                  <a:pos x="759" y="989"/>
                </a:cxn>
                <a:cxn ang="0">
                  <a:pos x="556" y="953"/>
                </a:cxn>
                <a:cxn ang="0">
                  <a:pos x="197" y="971"/>
                </a:cxn>
                <a:cxn ang="0">
                  <a:pos x="299" y="893"/>
                </a:cxn>
                <a:cxn ang="0">
                  <a:pos x="496" y="803"/>
                </a:cxn>
                <a:cxn ang="0">
                  <a:pos x="694" y="671"/>
                </a:cxn>
                <a:cxn ang="0">
                  <a:pos x="700" y="671"/>
                </a:cxn>
                <a:cxn ang="0">
                  <a:pos x="712" y="665"/>
                </a:cxn>
                <a:cxn ang="0">
                  <a:pos x="753" y="647"/>
                </a:cxn>
                <a:cxn ang="0">
                  <a:pos x="777" y="641"/>
                </a:cxn>
                <a:cxn ang="0">
                  <a:pos x="789" y="629"/>
                </a:cxn>
                <a:cxn ang="0">
                  <a:pos x="795" y="617"/>
                </a:cxn>
                <a:cxn ang="0">
                  <a:pos x="789" y="611"/>
                </a:cxn>
                <a:cxn ang="0">
                  <a:pos x="783" y="599"/>
                </a:cxn>
                <a:cxn ang="0">
                  <a:pos x="783" y="575"/>
                </a:cxn>
                <a:cxn ang="0">
                  <a:pos x="795" y="545"/>
                </a:cxn>
                <a:cxn ang="0">
                  <a:pos x="807" y="515"/>
                </a:cxn>
                <a:cxn ang="0">
                  <a:pos x="825" y="485"/>
                </a:cxn>
                <a:cxn ang="0">
                  <a:pos x="837" y="455"/>
                </a:cxn>
                <a:cxn ang="0">
                  <a:pos x="843" y="437"/>
                </a:cxn>
                <a:cxn ang="0">
                  <a:pos x="849" y="431"/>
                </a:cxn>
                <a:cxn ang="0">
                  <a:pos x="849" y="347"/>
                </a:cxn>
                <a:cxn ang="0">
                  <a:pos x="849" y="341"/>
                </a:cxn>
                <a:cxn ang="0">
                  <a:pos x="855" y="335"/>
                </a:cxn>
                <a:cxn ang="0">
                  <a:pos x="873" y="305"/>
                </a:cxn>
                <a:cxn ang="0">
                  <a:pos x="885" y="269"/>
                </a:cxn>
                <a:cxn ang="0">
                  <a:pos x="897" y="239"/>
                </a:cxn>
                <a:cxn ang="0">
                  <a:pos x="903" y="227"/>
                </a:cxn>
                <a:cxn ang="0">
                  <a:pos x="909" y="215"/>
                </a:cxn>
                <a:cxn ang="0">
                  <a:pos x="927" y="173"/>
                </a:cxn>
                <a:cxn ang="0">
                  <a:pos x="945" y="137"/>
                </a:cxn>
                <a:cxn ang="0">
                  <a:pos x="951" y="125"/>
                </a:cxn>
                <a:cxn ang="0">
                  <a:pos x="951" y="119"/>
                </a:cxn>
                <a:cxn ang="0">
                  <a:pos x="969" y="0"/>
                </a:cxn>
                <a:cxn ang="0">
                  <a:pos x="945" y="47"/>
                </a:cxn>
                <a:cxn ang="0">
                  <a:pos x="783" y="113"/>
                </a:cxn>
                <a:cxn ang="0">
                  <a:pos x="706" y="161"/>
                </a:cxn>
                <a:cxn ang="0">
                  <a:pos x="460" y="233"/>
                </a:cxn>
                <a:cxn ang="0">
                  <a:pos x="281" y="287"/>
                </a:cxn>
                <a:cxn ang="0">
                  <a:pos x="173" y="293"/>
                </a:cxn>
                <a:cxn ang="0">
                  <a:pos x="12" y="485"/>
                </a:cxn>
                <a:cxn ang="0">
                  <a:pos x="0" y="509"/>
                </a:cxn>
                <a:cxn ang="0">
                  <a:pos x="0" y="1186"/>
                </a:cxn>
                <a:cxn ang="0">
                  <a:pos x="96" y="1180"/>
                </a:cxn>
                <a:cxn ang="0">
                  <a:pos x="323" y="1186"/>
                </a:cxn>
                <a:cxn ang="0">
                  <a:pos x="323" y="1186"/>
                </a:cxn>
              </a:cxnLst>
              <a:rect l="0" t="0" r="r" b="b"/>
              <a:pathLst>
                <a:path w="969" h="1192">
                  <a:moveTo>
                    <a:pt x="323" y="1186"/>
                  </a:moveTo>
                  <a:lnTo>
                    <a:pt x="490" y="1192"/>
                  </a:lnTo>
                  <a:lnTo>
                    <a:pt x="580" y="1150"/>
                  </a:lnTo>
                  <a:lnTo>
                    <a:pt x="813" y="1085"/>
                  </a:lnTo>
                  <a:lnTo>
                    <a:pt x="933" y="1055"/>
                  </a:lnTo>
                  <a:lnTo>
                    <a:pt x="759" y="989"/>
                  </a:lnTo>
                  <a:lnTo>
                    <a:pt x="556" y="953"/>
                  </a:lnTo>
                  <a:lnTo>
                    <a:pt x="197" y="971"/>
                  </a:lnTo>
                  <a:lnTo>
                    <a:pt x="299" y="893"/>
                  </a:lnTo>
                  <a:lnTo>
                    <a:pt x="496" y="803"/>
                  </a:lnTo>
                  <a:lnTo>
                    <a:pt x="694" y="671"/>
                  </a:lnTo>
                  <a:lnTo>
                    <a:pt x="700" y="671"/>
                  </a:lnTo>
                  <a:lnTo>
                    <a:pt x="712" y="665"/>
                  </a:lnTo>
                  <a:lnTo>
                    <a:pt x="753" y="647"/>
                  </a:lnTo>
                  <a:lnTo>
                    <a:pt x="777" y="641"/>
                  </a:lnTo>
                  <a:lnTo>
                    <a:pt x="789" y="629"/>
                  </a:lnTo>
                  <a:lnTo>
                    <a:pt x="795" y="617"/>
                  </a:lnTo>
                  <a:lnTo>
                    <a:pt x="789" y="611"/>
                  </a:lnTo>
                  <a:lnTo>
                    <a:pt x="783" y="599"/>
                  </a:lnTo>
                  <a:lnTo>
                    <a:pt x="783" y="575"/>
                  </a:lnTo>
                  <a:lnTo>
                    <a:pt x="795" y="545"/>
                  </a:lnTo>
                  <a:lnTo>
                    <a:pt x="807" y="515"/>
                  </a:lnTo>
                  <a:lnTo>
                    <a:pt x="825" y="485"/>
                  </a:lnTo>
                  <a:lnTo>
                    <a:pt x="837" y="455"/>
                  </a:lnTo>
                  <a:lnTo>
                    <a:pt x="843" y="437"/>
                  </a:lnTo>
                  <a:lnTo>
                    <a:pt x="849" y="431"/>
                  </a:lnTo>
                  <a:lnTo>
                    <a:pt x="849" y="347"/>
                  </a:lnTo>
                  <a:lnTo>
                    <a:pt x="849" y="341"/>
                  </a:lnTo>
                  <a:lnTo>
                    <a:pt x="855" y="335"/>
                  </a:lnTo>
                  <a:lnTo>
                    <a:pt x="873" y="305"/>
                  </a:lnTo>
                  <a:lnTo>
                    <a:pt x="885" y="269"/>
                  </a:lnTo>
                  <a:lnTo>
                    <a:pt x="897" y="239"/>
                  </a:lnTo>
                  <a:lnTo>
                    <a:pt x="903" y="227"/>
                  </a:lnTo>
                  <a:lnTo>
                    <a:pt x="909" y="215"/>
                  </a:lnTo>
                  <a:lnTo>
                    <a:pt x="927" y="173"/>
                  </a:lnTo>
                  <a:lnTo>
                    <a:pt x="945" y="137"/>
                  </a:lnTo>
                  <a:lnTo>
                    <a:pt x="951" y="125"/>
                  </a:lnTo>
                  <a:lnTo>
                    <a:pt x="951" y="119"/>
                  </a:lnTo>
                  <a:lnTo>
                    <a:pt x="969" y="0"/>
                  </a:lnTo>
                  <a:lnTo>
                    <a:pt x="945" y="47"/>
                  </a:lnTo>
                  <a:lnTo>
                    <a:pt x="783" y="113"/>
                  </a:lnTo>
                  <a:lnTo>
                    <a:pt x="706" y="161"/>
                  </a:lnTo>
                  <a:lnTo>
                    <a:pt x="460" y="233"/>
                  </a:lnTo>
                  <a:lnTo>
                    <a:pt x="281" y="287"/>
                  </a:lnTo>
                  <a:lnTo>
                    <a:pt x="173" y="293"/>
                  </a:lnTo>
                  <a:lnTo>
                    <a:pt x="12" y="485"/>
                  </a:lnTo>
                  <a:lnTo>
                    <a:pt x="0" y="509"/>
                  </a:lnTo>
                  <a:lnTo>
                    <a:pt x="0" y="1186"/>
                  </a:lnTo>
                  <a:lnTo>
                    <a:pt x="96" y="1180"/>
                  </a:lnTo>
                  <a:lnTo>
                    <a:pt x="323" y="1186"/>
                  </a:lnTo>
                  <a:lnTo>
                    <a:pt x="323" y="1186"/>
                  </a:lnTo>
                  <a:close/>
                </a:path>
              </a:pathLst>
            </a:custGeom>
            <a:gradFill rotWithShape="0">
              <a:gsLst>
                <a:gs pos="0">
                  <a:schemeClr val="bg2"/>
                </a:gs>
                <a:gs pos="100000">
                  <a:schemeClr val="bg1"/>
                </a:gs>
              </a:gsLst>
              <a:lin ang="5400000" scaled="1"/>
            </a:gradFill>
            <a:ln w="9525">
              <a:noFill/>
              <a:round/>
              <a:headEnd/>
              <a:tailEnd/>
            </a:ln>
          </p:spPr>
          <p:txBody>
            <a:bodyPr/>
            <a:lstStyle/>
            <a:p>
              <a:pPr fontAlgn="auto">
                <a:spcBef>
                  <a:spcPts val="0"/>
                </a:spcBef>
                <a:spcAft>
                  <a:spcPts val="0"/>
                </a:spcAft>
                <a:defRPr/>
              </a:pPr>
              <a:endParaRPr lang="en-PH">
                <a:latin typeface="+mn-lt"/>
              </a:endParaRPr>
            </a:p>
          </p:txBody>
        </p:sp>
        <p:sp>
          <p:nvSpPr>
            <p:cNvPr id="104455" name="Freeform 7"/>
            <p:cNvSpPr>
              <a:spLocks/>
            </p:cNvSpPr>
            <p:nvPr/>
          </p:nvSpPr>
          <p:spPr bwMode="hidden">
            <a:xfrm>
              <a:off x="3188" y="1"/>
              <a:ext cx="2570" cy="2266"/>
            </a:xfrm>
            <a:custGeom>
              <a:avLst/>
              <a:gdLst/>
              <a:ahLst/>
              <a:cxnLst>
                <a:cxn ang="0">
                  <a:pos x="859" y="612"/>
                </a:cxn>
                <a:cxn ang="0">
                  <a:pos x="1087" y="853"/>
                </a:cxn>
                <a:cxn ang="0">
                  <a:pos x="961" y="913"/>
                </a:cxn>
                <a:cxn ang="0">
                  <a:pos x="786" y="883"/>
                </a:cxn>
                <a:cxn ang="0">
                  <a:pos x="450" y="931"/>
                </a:cxn>
                <a:cxn ang="0">
                  <a:pos x="150" y="1075"/>
                </a:cxn>
                <a:cxn ang="0">
                  <a:pos x="78" y="1165"/>
                </a:cxn>
                <a:cxn ang="0">
                  <a:pos x="361" y="1256"/>
                </a:cxn>
                <a:cxn ang="0">
                  <a:pos x="444" y="1316"/>
                </a:cxn>
                <a:cxn ang="0">
                  <a:pos x="697" y="1400"/>
                </a:cxn>
                <a:cxn ang="0">
                  <a:pos x="1026" y="1346"/>
                </a:cxn>
                <a:cxn ang="0">
                  <a:pos x="991" y="1412"/>
                </a:cxn>
                <a:cxn ang="0">
                  <a:pos x="804" y="1574"/>
                </a:cxn>
                <a:cxn ang="0">
                  <a:pos x="726" y="1718"/>
                </a:cxn>
                <a:cxn ang="0">
                  <a:pos x="768" y="1742"/>
                </a:cxn>
                <a:cxn ang="0">
                  <a:pos x="865" y="1693"/>
                </a:cxn>
                <a:cxn ang="0">
                  <a:pos x="991" y="1699"/>
                </a:cxn>
                <a:cxn ang="0">
                  <a:pos x="1135" y="1627"/>
                </a:cxn>
                <a:cxn ang="0">
                  <a:pos x="1183" y="1669"/>
                </a:cxn>
                <a:cxn ang="0">
                  <a:pos x="1399" y="1436"/>
                </a:cxn>
                <a:cxn ang="0">
                  <a:pos x="1615" y="1334"/>
                </a:cxn>
                <a:cxn ang="0">
                  <a:pos x="1645" y="1370"/>
                </a:cxn>
                <a:cxn ang="0">
                  <a:pos x="1681" y="1430"/>
                </a:cxn>
                <a:cxn ang="0">
                  <a:pos x="1699" y="1466"/>
                </a:cxn>
                <a:cxn ang="0">
                  <a:pos x="1747" y="1550"/>
                </a:cxn>
                <a:cxn ang="0">
                  <a:pos x="1772" y="1586"/>
                </a:cxn>
                <a:cxn ang="0">
                  <a:pos x="2124" y="2248"/>
                </a:cxn>
                <a:cxn ang="0">
                  <a:pos x="1693" y="1322"/>
                </a:cxn>
                <a:cxn ang="0">
                  <a:pos x="1861" y="1165"/>
                </a:cxn>
                <a:cxn ang="0">
                  <a:pos x="2173" y="1099"/>
                </a:cxn>
                <a:cxn ang="0">
                  <a:pos x="2390" y="1009"/>
                </a:cxn>
                <a:cxn ang="0">
                  <a:pos x="2570" y="805"/>
                </a:cxn>
                <a:cxn ang="0">
                  <a:pos x="2342" y="781"/>
                </a:cxn>
                <a:cxn ang="0">
                  <a:pos x="2114" y="763"/>
                </a:cxn>
                <a:cxn ang="0">
                  <a:pos x="2408" y="433"/>
                </a:cxn>
                <a:cxn ang="0">
                  <a:pos x="2426" y="421"/>
                </a:cxn>
                <a:cxn ang="0">
                  <a:pos x="2474" y="379"/>
                </a:cxn>
                <a:cxn ang="0">
                  <a:pos x="2492" y="355"/>
                </a:cxn>
                <a:cxn ang="0">
                  <a:pos x="2474" y="337"/>
                </a:cxn>
                <a:cxn ang="0">
                  <a:pos x="2474" y="271"/>
                </a:cxn>
                <a:cxn ang="0">
                  <a:pos x="2492" y="192"/>
                </a:cxn>
                <a:cxn ang="0">
                  <a:pos x="2504" y="132"/>
                </a:cxn>
                <a:cxn ang="0">
                  <a:pos x="2492" y="36"/>
                </a:cxn>
                <a:cxn ang="0">
                  <a:pos x="2492" y="24"/>
                </a:cxn>
                <a:cxn ang="0">
                  <a:pos x="2102" y="0"/>
                </a:cxn>
                <a:cxn ang="0">
                  <a:pos x="1909" y="90"/>
                </a:cxn>
                <a:cxn ang="0">
                  <a:pos x="1747" y="535"/>
                </a:cxn>
                <a:cxn ang="0">
                  <a:pos x="1711" y="469"/>
                </a:cxn>
                <a:cxn ang="0">
                  <a:pos x="1633" y="144"/>
                </a:cxn>
                <a:cxn ang="0">
                  <a:pos x="1579" y="0"/>
                </a:cxn>
                <a:cxn ang="0">
                  <a:pos x="738" y="186"/>
                </a:cxn>
                <a:cxn ang="0">
                  <a:pos x="756" y="463"/>
                </a:cxn>
              </a:cxnLst>
              <a:rect l="0" t="0" r="r" b="b"/>
              <a:pathLst>
                <a:path w="2570" h="2266">
                  <a:moveTo>
                    <a:pt x="756" y="463"/>
                  </a:moveTo>
                  <a:lnTo>
                    <a:pt x="859" y="612"/>
                  </a:lnTo>
                  <a:lnTo>
                    <a:pt x="937" y="720"/>
                  </a:lnTo>
                  <a:lnTo>
                    <a:pt x="1087" y="853"/>
                  </a:lnTo>
                  <a:lnTo>
                    <a:pt x="1105" y="907"/>
                  </a:lnTo>
                  <a:lnTo>
                    <a:pt x="961" y="913"/>
                  </a:lnTo>
                  <a:lnTo>
                    <a:pt x="895" y="901"/>
                  </a:lnTo>
                  <a:lnTo>
                    <a:pt x="786" y="883"/>
                  </a:lnTo>
                  <a:lnTo>
                    <a:pt x="637" y="859"/>
                  </a:lnTo>
                  <a:lnTo>
                    <a:pt x="450" y="931"/>
                  </a:lnTo>
                  <a:lnTo>
                    <a:pt x="306" y="1021"/>
                  </a:lnTo>
                  <a:lnTo>
                    <a:pt x="150" y="1075"/>
                  </a:lnTo>
                  <a:lnTo>
                    <a:pt x="0" y="1153"/>
                  </a:lnTo>
                  <a:lnTo>
                    <a:pt x="78" y="1165"/>
                  </a:lnTo>
                  <a:lnTo>
                    <a:pt x="264" y="1220"/>
                  </a:lnTo>
                  <a:lnTo>
                    <a:pt x="361" y="1256"/>
                  </a:lnTo>
                  <a:lnTo>
                    <a:pt x="367" y="1298"/>
                  </a:lnTo>
                  <a:lnTo>
                    <a:pt x="444" y="1316"/>
                  </a:lnTo>
                  <a:lnTo>
                    <a:pt x="558" y="1400"/>
                  </a:lnTo>
                  <a:lnTo>
                    <a:pt x="697" y="1400"/>
                  </a:lnTo>
                  <a:lnTo>
                    <a:pt x="895" y="1346"/>
                  </a:lnTo>
                  <a:lnTo>
                    <a:pt x="1026" y="1346"/>
                  </a:lnTo>
                  <a:lnTo>
                    <a:pt x="1147" y="1358"/>
                  </a:lnTo>
                  <a:lnTo>
                    <a:pt x="991" y="1412"/>
                  </a:lnTo>
                  <a:lnTo>
                    <a:pt x="804" y="1538"/>
                  </a:lnTo>
                  <a:lnTo>
                    <a:pt x="804" y="1574"/>
                  </a:lnTo>
                  <a:lnTo>
                    <a:pt x="762" y="1645"/>
                  </a:lnTo>
                  <a:lnTo>
                    <a:pt x="726" y="1718"/>
                  </a:lnTo>
                  <a:lnTo>
                    <a:pt x="732" y="1754"/>
                  </a:lnTo>
                  <a:lnTo>
                    <a:pt x="768" y="1742"/>
                  </a:lnTo>
                  <a:lnTo>
                    <a:pt x="829" y="1730"/>
                  </a:lnTo>
                  <a:lnTo>
                    <a:pt x="865" y="1693"/>
                  </a:lnTo>
                  <a:lnTo>
                    <a:pt x="925" y="1663"/>
                  </a:lnTo>
                  <a:lnTo>
                    <a:pt x="991" y="1699"/>
                  </a:lnTo>
                  <a:lnTo>
                    <a:pt x="1087" y="1675"/>
                  </a:lnTo>
                  <a:lnTo>
                    <a:pt x="1135" y="1627"/>
                  </a:lnTo>
                  <a:lnTo>
                    <a:pt x="1147" y="1687"/>
                  </a:lnTo>
                  <a:lnTo>
                    <a:pt x="1183" y="1669"/>
                  </a:lnTo>
                  <a:lnTo>
                    <a:pt x="1333" y="1514"/>
                  </a:lnTo>
                  <a:lnTo>
                    <a:pt x="1399" y="1436"/>
                  </a:lnTo>
                  <a:lnTo>
                    <a:pt x="1526" y="1382"/>
                  </a:lnTo>
                  <a:lnTo>
                    <a:pt x="1615" y="1334"/>
                  </a:lnTo>
                  <a:lnTo>
                    <a:pt x="1627" y="1346"/>
                  </a:lnTo>
                  <a:lnTo>
                    <a:pt x="1645" y="1370"/>
                  </a:lnTo>
                  <a:lnTo>
                    <a:pt x="1669" y="1400"/>
                  </a:lnTo>
                  <a:lnTo>
                    <a:pt x="1681" y="1430"/>
                  </a:lnTo>
                  <a:lnTo>
                    <a:pt x="1687" y="1448"/>
                  </a:lnTo>
                  <a:lnTo>
                    <a:pt x="1699" y="1466"/>
                  </a:lnTo>
                  <a:lnTo>
                    <a:pt x="1729" y="1520"/>
                  </a:lnTo>
                  <a:lnTo>
                    <a:pt x="1747" y="1550"/>
                  </a:lnTo>
                  <a:lnTo>
                    <a:pt x="1766" y="1574"/>
                  </a:lnTo>
                  <a:lnTo>
                    <a:pt x="1772" y="1586"/>
                  </a:lnTo>
                  <a:lnTo>
                    <a:pt x="1778" y="1592"/>
                  </a:lnTo>
                  <a:lnTo>
                    <a:pt x="2124" y="2248"/>
                  </a:lnTo>
                  <a:lnTo>
                    <a:pt x="2215" y="2266"/>
                  </a:lnTo>
                  <a:lnTo>
                    <a:pt x="1693" y="1322"/>
                  </a:lnTo>
                  <a:lnTo>
                    <a:pt x="1723" y="1262"/>
                  </a:lnTo>
                  <a:lnTo>
                    <a:pt x="1861" y="1165"/>
                  </a:lnTo>
                  <a:lnTo>
                    <a:pt x="1988" y="1129"/>
                  </a:lnTo>
                  <a:lnTo>
                    <a:pt x="2173" y="1099"/>
                  </a:lnTo>
                  <a:lnTo>
                    <a:pt x="2318" y="1075"/>
                  </a:lnTo>
                  <a:lnTo>
                    <a:pt x="2390" y="1009"/>
                  </a:lnTo>
                  <a:lnTo>
                    <a:pt x="2570" y="895"/>
                  </a:lnTo>
                  <a:lnTo>
                    <a:pt x="2570" y="805"/>
                  </a:lnTo>
                  <a:lnTo>
                    <a:pt x="2516" y="787"/>
                  </a:lnTo>
                  <a:lnTo>
                    <a:pt x="2342" y="781"/>
                  </a:lnTo>
                  <a:lnTo>
                    <a:pt x="2042" y="871"/>
                  </a:lnTo>
                  <a:lnTo>
                    <a:pt x="2114" y="763"/>
                  </a:lnTo>
                  <a:lnTo>
                    <a:pt x="2264" y="624"/>
                  </a:lnTo>
                  <a:lnTo>
                    <a:pt x="2408" y="433"/>
                  </a:lnTo>
                  <a:lnTo>
                    <a:pt x="2414" y="433"/>
                  </a:lnTo>
                  <a:lnTo>
                    <a:pt x="2426" y="421"/>
                  </a:lnTo>
                  <a:lnTo>
                    <a:pt x="2456" y="397"/>
                  </a:lnTo>
                  <a:lnTo>
                    <a:pt x="2474" y="379"/>
                  </a:lnTo>
                  <a:lnTo>
                    <a:pt x="2486" y="367"/>
                  </a:lnTo>
                  <a:lnTo>
                    <a:pt x="2492" y="355"/>
                  </a:lnTo>
                  <a:lnTo>
                    <a:pt x="2486" y="349"/>
                  </a:lnTo>
                  <a:lnTo>
                    <a:pt x="2474" y="337"/>
                  </a:lnTo>
                  <a:lnTo>
                    <a:pt x="2474" y="307"/>
                  </a:lnTo>
                  <a:lnTo>
                    <a:pt x="2474" y="271"/>
                  </a:lnTo>
                  <a:lnTo>
                    <a:pt x="2480" y="228"/>
                  </a:lnTo>
                  <a:lnTo>
                    <a:pt x="2492" y="192"/>
                  </a:lnTo>
                  <a:lnTo>
                    <a:pt x="2498" y="156"/>
                  </a:lnTo>
                  <a:lnTo>
                    <a:pt x="2504" y="132"/>
                  </a:lnTo>
                  <a:lnTo>
                    <a:pt x="2504" y="126"/>
                  </a:lnTo>
                  <a:lnTo>
                    <a:pt x="2492" y="36"/>
                  </a:lnTo>
                  <a:lnTo>
                    <a:pt x="2492" y="36"/>
                  </a:lnTo>
                  <a:lnTo>
                    <a:pt x="2492" y="24"/>
                  </a:lnTo>
                  <a:lnTo>
                    <a:pt x="2498" y="0"/>
                  </a:lnTo>
                  <a:lnTo>
                    <a:pt x="2102" y="0"/>
                  </a:lnTo>
                  <a:lnTo>
                    <a:pt x="2006" y="60"/>
                  </a:lnTo>
                  <a:lnTo>
                    <a:pt x="1909" y="90"/>
                  </a:lnTo>
                  <a:lnTo>
                    <a:pt x="1808" y="337"/>
                  </a:lnTo>
                  <a:lnTo>
                    <a:pt x="1747" y="535"/>
                  </a:lnTo>
                  <a:lnTo>
                    <a:pt x="1687" y="588"/>
                  </a:lnTo>
                  <a:lnTo>
                    <a:pt x="1711" y="469"/>
                  </a:lnTo>
                  <a:lnTo>
                    <a:pt x="1687" y="343"/>
                  </a:lnTo>
                  <a:lnTo>
                    <a:pt x="1633" y="144"/>
                  </a:lnTo>
                  <a:lnTo>
                    <a:pt x="1585" y="12"/>
                  </a:lnTo>
                  <a:lnTo>
                    <a:pt x="1579" y="0"/>
                  </a:lnTo>
                  <a:lnTo>
                    <a:pt x="786" y="0"/>
                  </a:lnTo>
                  <a:lnTo>
                    <a:pt x="738" y="186"/>
                  </a:lnTo>
                  <a:lnTo>
                    <a:pt x="756" y="463"/>
                  </a:lnTo>
                  <a:lnTo>
                    <a:pt x="756" y="463"/>
                  </a:lnTo>
                  <a:close/>
                </a:path>
              </a:pathLst>
            </a:custGeom>
            <a:gradFill rotWithShape="0">
              <a:gsLst>
                <a:gs pos="0">
                  <a:schemeClr val="bg2"/>
                </a:gs>
                <a:gs pos="100000">
                  <a:schemeClr val="bg1"/>
                </a:gs>
              </a:gsLst>
              <a:lin ang="5400000" scaled="1"/>
            </a:gradFill>
            <a:ln w="9525">
              <a:noFill/>
              <a:round/>
              <a:headEnd/>
              <a:tailEnd/>
            </a:ln>
          </p:spPr>
          <p:txBody>
            <a:bodyPr/>
            <a:lstStyle/>
            <a:p>
              <a:pPr fontAlgn="auto">
                <a:spcBef>
                  <a:spcPts val="0"/>
                </a:spcBef>
                <a:spcAft>
                  <a:spcPts val="0"/>
                </a:spcAft>
                <a:defRPr/>
              </a:pPr>
              <a:endParaRPr lang="en-PH">
                <a:latin typeface="+mn-lt"/>
              </a:endParaRPr>
            </a:p>
          </p:txBody>
        </p:sp>
        <p:sp>
          <p:nvSpPr>
            <p:cNvPr id="104456" name="Freeform 8"/>
            <p:cNvSpPr>
              <a:spLocks/>
            </p:cNvSpPr>
            <p:nvPr/>
          </p:nvSpPr>
          <p:spPr bwMode="hidden">
            <a:xfrm>
              <a:off x="3525" y="1"/>
              <a:ext cx="2185" cy="1508"/>
            </a:xfrm>
            <a:custGeom>
              <a:avLst/>
              <a:gdLst/>
              <a:ahLst/>
              <a:cxnLst>
                <a:cxn ang="0">
                  <a:pos x="1034" y="767"/>
                </a:cxn>
                <a:cxn ang="0">
                  <a:pos x="1190" y="1235"/>
                </a:cxn>
                <a:cxn ang="0">
                  <a:pos x="956" y="1193"/>
                </a:cxn>
                <a:cxn ang="0">
                  <a:pos x="723" y="1127"/>
                </a:cxn>
                <a:cxn ang="0">
                  <a:pos x="442" y="1109"/>
                </a:cxn>
                <a:cxn ang="0">
                  <a:pos x="0" y="1079"/>
                </a:cxn>
                <a:cxn ang="0">
                  <a:pos x="30" y="1115"/>
                </a:cxn>
                <a:cxn ang="0">
                  <a:pos x="496" y="1133"/>
                </a:cxn>
                <a:cxn ang="0">
                  <a:pos x="777" y="1187"/>
                </a:cxn>
                <a:cxn ang="0">
                  <a:pos x="1130" y="1301"/>
                </a:cxn>
                <a:cxn ang="0">
                  <a:pos x="1070" y="1319"/>
                </a:cxn>
                <a:cxn ang="0">
                  <a:pos x="711" y="1505"/>
                </a:cxn>
                <a:cxn ang="0">
                  <a:pos x="765" y="1481"/>
                </a:cxn>
                <a:cxn ang="0">
                  <a:pos x="861" y="1439"/>
                </a:cxn>
                <a:cxn ang="0">
                  <a:pos x="1022" y="1355"/>
                </a:cxn>
                <a:cxn ang="0">
                  <a:pos x="1214" y="1295"/>
                </a:cxn>
                <a:cxn ang="0">
                  <a:pos x="1267" y="1223"/>
                </a:cxn>
                <a:cxn ang="0">
                  <a:pos x="1632" y="1043"/>
                </a:cxn>
                <a:cxn ang="0">
                  <a:pos x="1931" y="953"/>
                </a:cxn>
                <a:cxn ang="0">
                  <a:pos x="2176" y="821"/>
                </a:cxn>
                <a:cxn ang="0">
                  <a:pos x="1961" y="911"/>
                </a:cxn>
                <a:cxn ang="0">
                  <a:pos x="1656" y="989"/>
                </a:cxn>
                <a:cxn ang="0">
                  <a:pos x="1339" y="1151"/>
                </a:cxn>
                <a:cxn ang="0">
                  <a:pos x="1501" y="905"/>
                </a:cxn>
                <a:cxn ang="0">
                  <a:pos x="1620" y="545"/>
                </a:cxn>
                <a:cxn ang="0">
                  <a:pos x="1740" y="372"/>
                </a:cxn>
                <a:cxn ang="0">
                  <a:pos x="1979" y="60"/>
                </a:cxn>
                <a:cxn ang="0">
                  <a:pos x="2003" y="0"/>
                </a:cxn>
                <a:cxn ang="0">
                  <a:pos x="1973" y="0"/>
                </a:cxn>
                <a:cxn ang="0">
                  <a:pos x="1596" y="480"/>
                </a:cxn>
                <a:cxn ang="0">
                  <a:pos x="1477" y="887"/>
                </a:cxn>
                <a:cxn ang="0">
                  <a:pos x="1255" y="1175"/>
                </a:cxn>
                <a:cxn ang="0">
                  <a:pos x="1130" y="905"/>
                </a:cxn>
                <a:cxn ang="0">
                  <a:pos x="1010" y="540"/>
                </a:cxn>
                <a:cxn ang="0">
                  <a:pos x="885" y="222"/>
                </a:cxn>
                <a:cxn ang="0">
                  <a:pos x="789" y="0"/>
                </a:cxn>
                <a:cxn ang="0">
                  <a:pos x="753" y="0"/>
                </a:cxn>
                <a:cxn ang="0">
                  <a:pos x="903" y="354"/>
                </a:cxn>
                <a:cxn ang="0">
                  <a:pos x="1034" y="767"/>
                </a:cxn>
                <a:cxn ang="0">
                  <a:pos x="1034" y="767"/>
                </a:cxn>
              </a:cxnLst>
              <a:rect l="0" t="0" r="r" b="b"/>
              <a:pathLst>
                <a:path w="2176" h="1505">
                  <a:moveTo>
                    <a:pt x="1034" y="767"/>
                  </a:moveTo>
                  <a:lnTo>
                    <a:pt x="1190" y="1235"/>
                  </a:lnTo>
                  <a:lnTo>
                    <a:pt x="956" y="1193"/>
                  </a:lnTo>
                  <a:lnTo>
                    <a:pt x="723" y="1127"/>
                  </a:lnTo>
                  <a:lnTo>
                    <a:pt x="442" y="1109"/>
                  </a:lnTo>
                  <a:lnTo>
                    <a:pt x="0" y="1079"/>
                  </a:lnTo>
                  <a:lnTo>
                    <a:pt x="30" y="1115"/>
                  </a:lnTo>
                  <a:lnTo>
                    <a:pt x="496" y="1133"/>
                  </a:lnTo>
                  <a:lnTo>
                    <a:pt x="777" y="1187"/>
                  </a:lnTo>
                  <a:lnTo>
                    <a:pt x="1130" y="1301"/>
                  </a:lnTo>
                  <a:lnTo>
                    <a:pt x="1070" y="1319"/>
                  </a:lnTo>
                  <a:lnTo>
                    <a:pt x="711" y="1505"/>
                  </a:lnTo>
                  <a:lnTo>
                    <a:pt x="765" y="1481"/>
                  </a:lnTo>
                  <a:lnTo>
                    <a:pt x="861" y="1439"/>
                  </a:lnTo>
                  <a:lnTo>
                    <a:pt x="1022" y="1355"/>
                  </a:lnTo>
                  <a:lnTo>
                    <a:pt x="1214" y="1295"/>
                  </a:lnTo>
                  <a:lnTo>
                    <a:pt x="1267" y="1223"/>
                  </a:lnTo>
                  <a:lnTo>
                    <a:pt x="1632" y="1043"/>
                  </a:lnTo>
                  <a:lnTo>
                    <a:pt x="1931" y="953"/>
                  </a:lnTo>
                  <a:lnTo>
                    <a:pt x="2176" y="821"/>
                  </a:lnTo>
                  <a:lnTo>
                    <a:pt x="1961" y="911"/>
                  </a:lnTo>
                  <a:lnTo>
                    <a:pt x="1656" y="989"/>
                  </a:lnTo>
                  <a:lnTo>
                    <a:pt x="1339" y="1151"/>
                  </a:lnTo>
                  <a:lnTo>
                    <a:pt x="1501" y="905"/>
                  </a:lnTo>
                  <a:lnTo>
                    <a:pt x="1620" y="545"/>
                  </a:lnTo>
                  <a:lnTo>
                    <a:pt x="1740" y="372"/>
                  </a:lnTo>
                  <a:lnTo>
                    <a:pt x="1979" y="60"/>
                  </a:lnTo>
                  <a:lnTo>
                    <a:pt x="2003" y="0"/>
                  </a:lnTo>
                  <a:lnTo>
                    <a:pt x="1973" y="0"/>
                  </a:lnTo>
                  <a:lnTo>
                    <a:pt x="1596" y="480"/>
                  </a:lnTo>
                  <a:lnTo>
                    <a:pt x="1477" y="887"/>
                  </a:lnTo>
                  <a:lnTo>
                    <a:pt x="1255" y="1175"/>
                  </a:lnTo>
                  <a:lnTo>
                    <a:pt x="1130" y="905"/>
                  </a:lnTo>
                  <a:lnTo>
                    <a:pt x="1010" y="540"/>
                  </a:lnTo>
                  <a:lnTo>
                    <a:pt x="885" y="222"/>
                  </a:lnTo>
                  <a:lnTo>
                    <a:pt x="789" y="0"/>
                  </a:lnTo>
                  <a:lnTo>
                    <a:pt x="753" y="0"/>
                  </a:lnTo>
                  <a:lnTo>
                    <a:pt x="903" y="354"/>
                  </a:lnTo>
                  <a:lnTo>
                    <a:pt x="1034" y="767"/>
                  </a:lnTo>
                  <a:lnTo>
                    <a:pt x="1034" y="767"/>
                  </a:lnTo>
                  <a:close/>
                </a:path>
              </a:pathLst>
            </a:custGeom>
            <a:gradFill rotWithShape="0">
              <a:gsLst>
                <a:gs pos="0">
                  <a:schemeClr val="accent2"/>
                </a:gs>
                <a:gs pos="100000">
                  <a:schemeClr val="bg1"/>
                </a:gs>
              </a:gsLst>
              <a:lin ang="5400000" scaled="1"/>
            </a:gradFill>
            <a:ln w="9525">
              <a:noFill/>
              <a:round/>
              <a:headEnd/>
              <a:tailEnd/>
            </a:ln>
          </p:spPr>
          <p:txBody>
            <a:bodyPr/>
            <a:lstStyle/>
            <a:p>
              <a:pPr fontAlgn="auto">
                <a:spcBef>
                  <a:spcPts val="0"/>
                </a:spcBef>
                <a:spcAft>
                  <a:spcPts val="0"/>
                </a:spcAft>
                <a:defRPr/>
              </a:pPr>
              <a:endParaRPr lang="en-PH">
                <a:latin typeface="+mn-lt"/>
              </a:endParaRPr>
            </a:p>
          </p:txBody>
        </p:sp>
        <p:sp>
          <p:nvSpPr>
            <p:cNvPr id="104457" name="Freeform 9"/>
            <p:cNvSpPr>
              <a:spLocks/>
            </p:cNvSpPr>
            <p:nvPr/>
          </p:nvSpPr>
          <p:spPr bwMode="hidden">
            <a:xfrm>
              <a:off x="0" y="649"/>
              <a:ext cx="816" cy="806"/>
            </a:xfrm>
            <a:custGeom>
              <a:avLst/>
              <a:gdLst/>
              <a:ahLst/>
              <a:cxnLst>
                <a:cxn ang="0">
                  <a:pos x="161" y="564"/>
                </a:cxn>
                <a:cxn ang="0">
                  <a:pos x="329" y="438"/>
                </a:cxn>
                <a:cxn ang="0">
                  <a:pos x="646" y="216"/>
                </a:cxn>
                <a:cxn ang="0">
                  <a:pos x="813" y="0"/>
                </a:cxn>
                <a:cxn ang="0">
                  <a:pos x="676" y="150"/>
                </a:cxn>
                <a:cxn ang="0">
                  <a:pos x="144" y="504"/>
                </a:cxn>
                <a:cxn ang="0">
                  <a:pos x="0" y="732"/>
                </a:cxn>
                <a:cxn ang="0">
                  <a:pos x="0" y="804"/>
                </a:cxn>
                <a:cxn ang="0">
                  <a:pos x="161" y="564"/>
                </a:cxn>
                <a:cxn ang="0">
                  <a:pos x="161" y="564"/>
                </a:cxn>
              </a:cxnLst>
              <a:rect l="0" t="0" r="r" b="b"/>
              <a:pathLst>
                <a:path w="813" h="804">
                  <a:moveTo>
                    <a:pt x="161" y="564"/>
                  </a:moveTo>
                  <a:lnTo>
                    <a:pt x="329" y="438"/>
                  </a:lnTo>
                  <a:lnTo>
                    <a:pt x="646" y="216"/>
                  </a:lnTo>
                  <a:lnTo>
                    <a:pt x="813" y="0"/>
                  </a:lnTo>
                  <a:lnTo>
                    <a:pt x="676" y="150"/>
                  </a:lnTo>
                  <a:lnTo>
                    <a:pt x="144" y="504"/>
                  </a:lnTo>
                  <a:lnTo>
                    <a:pt x="0" y="732"/>
                  </a:lnTo>
                  <a:lnTo>
                    <a:pt x="0" y="804"/>
                  </a:lnTo>
                  <a:lnTo>
                    <a:pt x="161" y="564"/>
                  </a:lnTo>
                  <a:lnTo>
                    <a:pt x="161" y="564"/>
                  </a:lnTo>
                  <a:close/>
                </a:path>
              </a:pathLst>
            </a:custGeom>
            <a:gradFill rotWithShape="0">
              <a:gsLst>
                <a:gs pos="0">
                  <a:schemeClr val="accent2"/>
                </a:gs>
                <a:gs pos="100000">
                  <a:schemeClr val="bg1"/>
                </a:gs>
              </a:gsLst>
              <a:lin ang="5400000" scaled="1"/>
            </a:gradFill>
            <a:ln w="9525">
              <a:noFill/>
              <a:round/>
              <a:headEnd/>
              <a:tailEnd/>
            </a:ln>
          </p:spPr>
          <p:txBody>
            <a:bodyPr/>
            <a:lstStyle/>
            <a:p>
              <a:pPr fontAlgn="auto">
                <a:spcBef>
                  <a:spcPts val="0"/>
                </a:spcBef>
                <a:spcAft>
                  <a:spcPts val="0"/>
                </a:spcAft>
                <a:defRPr/>
              </a:pPr>
              <a:endParaRPr lang="en-PH">
                <a:latin typeface="+mn-lt"/>
              </a:endParaRPr>
            </a:p>
          </p:txBody>
        </p:sp>
        <p:sp>
          <p:nvSpPr>
            <p:cNvPr id="104458" name="Freeform 10"/>
            <p:cNvSpPr>
              <a:spLocks/>
            </p:cNvSpPr>
            <p:nvPr/>
          </p:nvSpPr>
          <p:spPr bwMode="hidden">
            <a:xfrm>
              <a:off x="0" y="1545"/>
              <a:ext cx="762" cy="107"/>
            </a:xfrm>
            <a:custGeom>
              <a:avLst/>
              <a:gdLst/>
              <a:ahLst/>
              <a:cxnLst>
                <a:cxn ang="0">
                  <a:pos x="460" y="66"/>
                </a:cxn>
                <a:cxn ang="0">
                  <a:pos x="759" y="0"/>
                </a:cxn>
                <a:cxn ang="0">
                  <a:pos x="496" y="36"/>
                </a:cxn>
                <a:cxn ang="0">
                  <a:pos x="138" y="48"/>
                </a:cxn>
                <a:cxn ang="0">
                  <a:pos x="0" y="78"/>
                </a:cxn>
                <a:cxn ang="0">
                  <a:pos x="0" y="107"/>
                </a:cxn>
                <a:cxn ang="0">
                  <a:pos x="96" y="89"/>
                </a:cxn>
                <a:cxn ang="0">
                  <a:pos x="460" y="66"/>
                </a:cxn>
                <a:cxn ang="0">
                  <a:pos x="460" y="66"/>
                </a:cxn>
              </a:cxnLst>
              <a:rect l="0" t="0" r="r" b="b"/>
              <a:pathLst>
                <a:path w="759" h="107">
                  <a:moveTo>
                    <a:pt x="460" y="66"/>
                  </a:moveTo>
                  <a:lnTo>
                    <a:pt x="759" y="0"/>
                  </a:lnTo>
                  <a:lnTo>
                    <a:pt x="496" y="36"/>
                  </a:lnTo>
                  <a:lnTo>
                    <a:pt x="138" y="48"/>
                  </a:lnTo>
                  <a:lnTo>
                    <a:pt x="0" y="78"/>
                  </a:lnTo>
                  <a:lnTo>
                    <a:pt x="0" y="107"/>
                  </a:lnTo>
                  <a:lnTo>
                    <a:pt x="96" y="89"/>
                  </a:lnTo>
                  <a:lnTo>
                    <a:pt x="460" y="66"/>
                  </a:lnTo>
                  <a:lnTo>
                    <a:pt x="460" y="66"/>
                  </a:lnTo>
                  <a:close/>
                </a:path>
              </a:pathLst>
            </a:custGeom>
            <a:gradFill rotWithShape="0">
              <a:gsLst>
                <a:gs pos="0">
                  <a:schemeClr val="accent2"/>
                </a:gs>
                <a:gs pos="100000">
                  <a:schemeClr val="bg1"/>
                </a:gs>
              </a:gsLst>
              <a:lin ang="5400000" scaled="1"/>
            </a:gradFill>
            <a:ln w="9525">
              <a:noFill/>
              <a:round/>
              <a:headEnd/>
              <a:tailEnd/>
            </a:ln>
          </p:spPr>
          <p:txBody>
            <a:bodyPr/>
            <a:lstStyle/>
            <a:p>
              <a:pPr fontAlgn="auto">
                <a:spcBef>
                  <a:spcPts val="0"/>
                </a:spcBef>
                <a:spcAft>
                  <a:spcPts val="0"/>
                </a:spcAft>
                <a:defRPr/>
              </a:pPr>
              <a:endParaRPr lang="en-PH">
                <a:latin typeface="+mn-lt"/>
              </a:endParaRPr>
            </a:p>
          </p:txBody>
        </p:sp>
        <p:sp>
          <p:nvSpPr>
            <p:cNvPr id="104459" name="Freeform 11"/>
            <p:cNvSpPr>
              <a:spLocks/>
            </p:cNvSpPr>
            <p:nvPr/>
          </p:nvSpPr>
          <p:spPr bwMode="hidden">
            <a:xfrm>
              <a:off x="2314" y="3431"/>
              <a:ext cx="3182" cy="745"/>
            </a:xfrm>
            <a:custGeom>
              <a:avLst/>
              <a:gdLst/>
              <a:ahLst/>
              <a:cxnLst>
                <a:cxn ang="0">
                  <a:pos x="1387" y="239"/>
                </a:cxn>
                <a:cxn ang="0">
                  <a:pos x="1734" y="233"/>
                </a:cxn>
                <a:cxn ang="0">
                  <a:pos x="2087" y="251"/>
                </a:cxn>
                <a:cxn ang="0">
                  <a:pos x="2505" y="233"/>
                </a:cxn>
                <a:cxn ang="0">
                  <a:pos x="3169" y="204"/>
                </a:cxn>
                <a:cxn ang="0">
                  <a:pos x="3115" y="186"/>
                </a:cxn>
                <a:cxn ang="0">
                  <a:pos x="2422" y="221"/>
                </a:cxn>
                <a:cxn ang="0">
                  <a:pos x="2003" y="221"/>
                </a:cxn>
                <a:cxn ang="0">
                  <a:pos x="1459" y="186"/>
                </a:cxn>
                <a:cxn ang="0">
                  <a:pos x="1543" y="168"/>
                </a:cxn>
                <a:cxn ang="0">
                  <a:pos x="2039" y="0"/>
                </a:cxn>
                <a:cxn ang="0">
                  <a:pos x="1961" y="24"/>
                </a:cxn>
                <a:cxn ang="0">
                  <a:pos x="1836" y="66"/>
                </a:cxn>
                <a:cxn ang="0">
                  <a:pos x="1602" y="138"/>
                </a:cxn>
                <a:cxn ang="0">
                  <a:pos x="1339" y="198"/>
                </a:cxn>
                <a:cxn ang="0">
                  <a:pos x="1268" y="251"/>
                </a:cxn>
                <a:cxn ang="0">
                  <a:pos x="765" y="413"/>
                </a:cxn>
                <a:cxn ang="0">
                  <a:pos x="335" y="503"/>
                </a:cxn>
                <a:cxn ang="0">
                  <a:pos x="0" y="617"/>
                </a:cxn>
                <a:cxn ang="0">
                  <a:pos x="299" y="539"/>
                </a:cxn>
                <a:cxn ang="0">
                  <a:pos x="735" y="449"/>
                </a:cxn>
                <a:cxn ang="0">
                  <a:pos x="1178" y="311"/>
                </a:cxn>
                <a:cxn ang="0">
                  <a:pos x="981" y="491"/>
                </a:cxn>
                <a:cxn ang="0">
                  <a:pos x="867" y="743"/>
                </a:cxn>
                <a:cxn ang="0">
                  <a:pos x="861" y="743"/>
                </a:cxn>
                <a:cxn ang="0">
                  <a:pos x="933" y="743"/>
                </a:cxn>
                <a:cxn ang="0">
                  <a:pos x="1022" y="497"/>
                </a:cxn>
                <a:cxn ang="0">
                  <a:pos x="1297" y="281"/>
                </a:cxn>
                <a:cxn ang="0">
                  <a:pos x="1531" y="449"/>
                </a:cxn>
                <a:cxn ang="0">
                  <a:pos x="1770" y="677"/>
                </a:cxn>
                <a:cxn ang="0">
                  <a:pos x="1854" y="743"/>
                </a:cxn>
                <a:cxn ang="0">
                  <a:pos x="1919" y="743"/>
                </a:cxn>
                <a:cxn ang="0">
                  <a:pos x="1692" y="527"/>
                </a:cxn>
                <a:cxn ang="0">
                  <a:pos x="1387" y="239"/>
                </a:cxn>
                <a:cxn ang="0">
                  <a:pos x="1387" y="239"/>
                </a:cxn>
              </a:cxnLst>
              <a:rect l="0" t="0" r="r" b="b"/>
              <a:pathLst>
                <a:path w="3169" h="743">
                  <a:moveTo>
                    <a:pt x="1387" y="239"/>
                  </a:moveTo>
                  <a:lnTo>
                    <a:pt x="1734" y="233"/>
                  </a:lnTo>
                  <a:lnTo>
                    <a:pt x="2087" y="251"/>
                  </a:lnTo>
                  <a:lnTo>
                    <a:pt x="2505" y="233"/>
                  </a:lnTo>
                  <a:lnTo>
                    <a:pt x="3169" y="204"/>
                  </a:lnTo>
                  <a:lnTo>
                    <a:pt x="3115" y="186"/>
                  </a:lnTo>
                  <a:lnTo>
                    <a:pt x="2422" y="221"/>
                  </a:lnTo>
                  <a:lnTo>
                    <a:pt x="2003" y="221"/>
                  </a:lnTo>
                  <a:lnTo>
                    <a:pt x="1459" y="186"/>
                  </a:lnTo>
                  <a:lnTo>
                    <a:pt x="1543" y="168"/>
                  </a:lnTo>
                  <a:lnTo>
                    <a:pt x="2039" y="0"/>
                  </a:lnTo>
                  <a:lnTo>
                    <a:pt x="1961" y="24"/>
                  </a:lnTo>
                  <a:lnTo>
                    <a:pt x="1836" y="66"/>
                  </a:lnTo>
                  <a:lnTo>
                    <a:pt x="1602" y="138"/>
                  </a:lnTo>
                  <a:lnTo>
                    <a:pt x="1339" y="198"/>
                  </a:lnTo>
                  <a:lnTo>
                    <a:pt x="1268" y="251"/>
                  </a:lnTo>
                  <a:lnTo>
                    <a:pt x="765" y="413"/>
                  </a:lnTo>
                  <a:lnTo>
                    <a:pt x="335" y="503"/>
                  </a:lnTo>
                  <a:lnTo>
                    <a:pt x="0" y="617"/>
                  </a:lnTo>
                  <a:lnTo>
                    <a:pt x="299" y="539"/>
                  </a:lnTo>
                  <a:lnTo>
                    <a:pt x="735" y="449"/>
                  </a:lnTo>
                  <a:lnTo>
                    <a:pt x="1178" y="311"/>
                  </a:lnTo>
                  <a:lnTo>
                    <a:pt x="981" y="491"/>
                  </a:lnTo>
                  <a:lnTo>
                    <a:pt x="867" y="743"/>
                  </a:lnTo>
                  <a:lnTo>
                    <a:pt x="861" y="743"/>
                  </a:lnTo>
                  <a:lnTo>
                    <a:pt x="933" y="743"/>
                  </a:lnTo>
                  <a:lnTo>
                    <a:pt x="1022" y="497"/>
                  </a:lnTo>
                  <a:lnTo>
                    <a:pt x="1297" y="281"/>
                  </a:lnTo>
                  <a:lnTo>
                    <a:pt x="1531" y="449"/>
                  </a:lnTo>
                  <a:lnTo>
                    <a:pt x="1770" y="677"/>
                  </a:lnTo>
                  <a:lnTo>
                    <a:pt x="1854" y="743"/>
                  </a:lnTo>
                  <a:lnTo>
                    <a:pt x="1919" y="743"/>
                  </a:lnTo>
                  <a:lnTo>
                    <a:pt x="1692" y="527"/>
                  </a:lnTo>
                  <a:lnTo>
                    <a:pt x="1387" y="239"/>
                  </a:lnTo>
                  <a:lnTo>
                    <a:pt x="1387" y="239"/>
                  </a:lnTo>
                  <a:close/>
                </a:path>
              </a:pathLst>
            </a:custGeom>
            <a:gradFill rotWithShape="0">
              <a:gsLst>
                <a:gs pos="0">
                  <a:schemeClr val="accent2"/>
                </a:gs>
                <a:gs pos="100000">
                  <a:schemeClr val="bg1"/>
                </a:gs>
              </a:gsLst>
              <a:lin ang="2700000" scaled="1"/>
            </a:gradFill>
            <a:ln w="9525">
              <a:noFill/>
              <a:round/>
              <a:headEnd/>
              <a:tailEnd/>
            </a:ln>
          </p:spPr>
          <p:txBody>
            <a:bodyPr/>
            <a:lstStyle/>
            <a:p>
              <a:pPr fontAlgn="auto">
                <a:spcBef>
                  <a:spcPts val="0"/>
                </a:spcBef>
                <a:spcAft>
                  <a:spcPts val="0"/>
                </a:spcAft>
                <a:defRPr/>
              </a:pPr>
              <a:endParaRPr lang="en-PH">
                <a:latin typeface="+mn-lt"/>
              </a:endParaRPr>
            </a:p>
          </p:txBody>
        </p:sp>
        <p:sp>
          <p:nvSpPr>
            <p:cNvPr id="104460" name="Rectangle 12"/>
            <p:cNvSpPr>
              <a:spLocks noChangeArrowheads="1"/>
            </p:cNvSpPr>
            <p:nvPr/>
          </p:nvSpPr>
          <p:spPr bwMode="hidden">
            <a:xfrm>
              <a:off x="192" y="127"/>
              <a:ext cx="1" cy="1"/>
            </a:xfrm>
            <a:prstGeom prst="rect">
              <a:avLst/>
            </a:prstGeom>
            <a:solidFill>
              <a:srgbClr val="9A1E8D"/>
            </a:solidFill>
            <a:ln w="9525">
              <a:noFill/>
              <a:miter lim="800000"/>
              <a:headEnd/>
              <a:tailEnd/>
            </a:ln>
          </p:spPr>
          <p:txBody>
            <a:bodyPr/>
            <a:lstStyle/>
            <a:p>
              <a:pPr fontAlgn="auto">
                <a:spcBef>
                  <a:spcPts val="0"/>
                </a:spcBef>
                <a:spcAft>
                  <a:spcPts val="0"/>
                </a:spcAft>
                <a:defRPr/>
              </a:pPr>
              <a:endParaRPr lang="en-PH">
                <a:latin typeface="+mn-lt"/>
              </a:endParaRPr>
            </a:p>
          </p:txBody>
        </p:sp>
        <p:sp>
          <p:nvSpPr>
            <p:cNvPr id="104461" name="Rectangle 13"/>
            <p:cNvSpPr>
              <a:spLocks noChangeArrowheads="1"/>
            </p:cNvSpPr>
            <p:nvPr/>
          </p:nvSpPr>
          <p:spPr bwMode="hidden">
            <a:xfrm>
              <a:off x="204" y="131"/>
              <a:ext cx="1" cy="1"/>
            </a:xfrm>
            <a:prstGeom prst="rect">
              <a:avLst/>
            </a:prstGeom>
            <a:solidFill>
              <a:srgbClr val="9A1E8D"/>
            </a:solidFill>
            <a:ln w="9525">
              <a:noFill/>
              <a:miter lim="800000"/>
              <a:headEnd/>
              <a:tailEnd/>
            </a:ln>
          </p:spPr>
          <p:txBody>
            <a:bodyPr/>
            <a:lstStyle/>
            <a:p>
              <a:pPr fontAlgn="auto">
                <a:spcBef>
                  <a:spcPts val="0"/>
                </a:spcBef>
                <a:spcAft>
                  <a:spcPts val="0"/>
                </a:spcAft>
                <a:defRPr/>
              </a:pPr>
              <a:endParaRPr lang="en-PH">
                <a:latin typeface="+mn-lt"/>
              </a:endParaRPr>
            </a:p>
          </p:txBody>
        </p:sp>
        <p:sp>
          <p:nvSpPr>
            <p:cNvPr id="104462" name="Freeform 14"/>
            <p:cNvSpPr>
              <a:spLocks/>
            </p:cNvSpPr>
            <p:nvPr/>
          </p:nvSpPr>
          <p:spPr bwMode="hidden">
            <a:xfrm>
              <a:off x="0" y="4032"/>
              <a:ext cx="5760" cy="288"/>
            </a:xfrm>
            <a:custGeom>
              <a:avLst/>
              <a:gdLst/>
              <a:ahLst/>
              <a:cxnLst>
                <a:cxn ang="0">
                  <a:pos x="5740" y="288"/>
                </a:cxn>
                <a:cxn ang="0">
                  <a:pos x="0" y="288"/>
                </a:cxn>
                <a:cxn ang="0">
                  <a:pos x="0" y="0"/>
                </a:cxn>
                <a:cxn ang="0">
                  <a:pos x="5740" y="0"/>
                </a:cxn>
                <a:cxn ang="0">
                  <a:pos x="5740" y="288"/>
                </a:cxn>
                <a:cxn ang="0">
                  <a:pos x="5740" y="288"/>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w="9525">
              <a:noFill/>
              <a:round/>
              <a:headEnd/>
              <a:tailEnd/>
            </a:ln>
          </p:spPr>
          <p:txBody>
            <a:bodyPr/>
            <a:lstStyle/>
            <a:p>
              <a:pPr fontAlgn="auto">
                <a:spcBef>
                  <a:spcPts val="0"/>
                </a:spcBef>
                <a:spcAft>
                  <a:spcPts val="0"/>
                </a:spcAft>
                <a:defRPr/>
              </a:pPr>
              <a:endParaRPr lang="en-PH">
                <a:latin typeface="+mn-lt"/>
              </a:endParaRPr>
            </a:p>
          </p:txBody>
        </p:sp>
        <p:sp>
          <p:nvSpPr>
            <p:cNvPr id="104463" name="Freeform 15"/>
            <p:cNvSpPr>
              <a:spLocks/>
            </p:cNvSpPr>
            <p:nvPr/>
          </p:nvSpPr>
          <p:spPr bwMode="hidden">
            <a:xfrm>
              <a:off x="0" y="4032"/>
              <a:ext cx="5760" cy="336"/>
            </a:xfrm>
            <a:custGeom>
              <a:avLst/>
              <a:gdLst/>
              <a:ahLst/>
              <a:cxnLst>
                <a:cxn ang="0">
                  <a:pos x="5740" y="288"/>
                </a:cxn>
                <a:cxn ang="0">
                  <a:pos x="0" y="288"/>
                </a:cxn>
                <a:cxn ang="0">
                  <a:pos x="0" y="0"/>
                </a:cxn>
                <a:cxn ang="0">
                  <a:pos x="5740" y="0"/>
                </a:cxn>
                <a:cxn ang="0">
                  <a:pos x="5740" y="288"/>
                </a:cxn>
                <a:cxn ang="0">
                  <a:pos x="5740" y="288"/>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w="9525">
              <a:noFill/>
              <a:round/>
              <a:headEnd/>
              <a:tailEnd/>
            </a:ln>
          </p:spPr>
          <p:txBody>
            <a:bodyPr/>
            <a:lstStyle/>
            <a:p>
              <a:pPr fontAlgn="auto">
                <a:spcBef>
                  <a:spcPts val="0"/>
                </a:spcBef>
                <a:spcAft>
                  <a:spcPts val="0"/>
                </a:spcAft>
                <a:defRPr/>
              </a:pPr>
              <a:endParaRPr lang="en-PH">
                <a:latin typeface="+mn-lt"/>
              </a:endParaRPr>
            </a:p>
          </p:txBody>
        </p:sp>
        <p:sp>
          <p:nvSpPr>
            <p:cNvPr id="104464" name="Freeform 16"/>
            <p:cNvSpPr>
              <a:spLocks/>
            </p:cNvSpPr>
            <p:nvPr/>
          </p:nvSpPr>
          <p:spPr bwMode="hidden">
            <a:xfrm>
              <a:off x="0" y="0"/>
              <a:ext cx="5760" cy="288"/>
            </a:xfrm>
            <a:custGeom>
              <a:avLst/>
              <a:gdLst/>
              <a:ahLst/>
              <a:cxnLst>
                <a:cxn ang="0">
                  <a:pos x="5740" y="288"/>
                </a:cxn>
                <a:cxn ang="0">
                  <a:pos x="0" y="288"/>
                </a:cxn>
                <a:cxn ang="0">
                  <a:pos x="0" y="0"/>
                </a:cxn>
                <a:cxn ang="0">
                  <a:pos x="5740" y="0"/>
                </a:cxn>
                <a:cxn ang="0">
                  <a:pos x="5740" y="288"/>
                </a:cxn>
                <a:cxn ang="0">
                  <a:pos x="5740" y="288"/>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2">
                    <a:gamma/>
                    <a:shade val="56078"/>
                    <a:invGamma/>
                  </a:schemeClr>
                </a:gs>
                <a:gs pos="100000">
                  <a:schemeClr val="bg2"/>
                </a:gs>
              </a:gsLst>
              <a:lin ang="5400000" scaled="1"/>
            </a:gradFill>
            <a:ln w="9525">
              <a:noFill/>
              <a:round/>
              <a:headEnd/>
              <a:tailEnd/>
            </a:ln>
          </p:spPr>
          <p:txBody>
            <a:bodyPr/>
            <a:lstStyle/>
            <a:p>
              <a:pPr fontAlgn="auto">
                <a:spcBef>
                  <a:spcPts val="0"/>
                </a:spcBef>
                <a:spcAft>
                  <a:spcPts val="0"/>
                </a:spcAft>
                <a:defRPr/>
              </a:pPr>
              <a:endParaRPr lang="en-PH">
                <a:latin typeface="+mn-lt"/>
              </a:endParaRPr>
            </a:p>
          </p:txBody>
        </p:sp>
        <p:sp>
          <p:nvSpPr>
            <p:cNvPr id="104465" name="Freeform 17"/>
            <p:cNvSpPr>
              <a:spLocks/>
            </p:cNvSpPr>
            <p:nvPr/>
          </p:nvSpPr>
          <p:spPr bwMode="hidden">
            <a:xfrm>
              <a:off x="509" y="229"/>
              <a:ext cx="3188" cy="2024"/>
            </a:xfrm>
            <a:custGeom>
              <a:avLst/>
              <a:gdLst/>
              <a:ahLst/>
              <a:cxnLst>
                <a:cxn ang="0">
                  <a:pos x="871" y="1423"/>
                </a:cxn>
                <a:cxn ang="0">
                  <a:pos x="907" y="1393"/>
                </a:cxn>
                <a:cxn ang="0">
                  <a:pos x="991" y="1320"/>
                </a:cxn>
                <a:cxn ang="0">
                  <a:pos x="1033" y="1297"/>
                </a:cxn>
                <a:cxn ang="0">
                  <a:pos x="1086" y="1249"/>
                </a:cxn>
                <a:cxn ang="0">
                  <a:pos x="1123" y="1219"/>
                </a:cxn>
                <a:cxn ang="0">
                  <a:pos x="1057" y="1153"/>
                </a:cxn>
                <a:cxn ang="0">
                  <a:pos x="877" y="1021"/>
                </a:cxn>
                <a:cxn ang="0">
                  <a:pos x="655" y="907"/>
                </a:cxn>
                <a:cxn ang="0">
                  <a:pos x="655" y="846"/>
                </a:cxn>
                <a:cxn ang="0">
                  <a:pos x="643" y="708"/>
                </a:cxn>
                <a:cxn ang="0">
                  <a:pos x="552" y="642"/>
                </a:cxn>
                <a:cxn ang="0">
                  <a:pos x="510" y="570"/>
                </a:cxn>
                <a:cxn ang="0">
                  <a:pos x="637" y="564"/>
                </a:cxn>
                <a:cxn ang="0">
                  <a:pos x="763" y="570"/>
                </a:cxn>
                <a:cxn ang="0">
                  <a:pos x="1091" y="850"/>
                </a:cxn>
                <a:cxn ang="0">
                  <a:pos x="1009" y="566"/>
                </a:cxn>
                <a:cxn ang="0">
                  <a:pos x="1054" y="265"/>
                </a:cxn>
                <a:cxn ang="0">
                  <a:pos x="1249" y="0"/>
                </a:cxn>
                <a:cxn ang="0">
                  <a:pos x="1466" y="292"/>
                </a:cxn>
                <a:cxn ang="0">
                  <a:pos x="1475" y="548"/>
                </a:cxn>
                <a:cxn ang="0">
                  <a:pos x="1567" y="630"/>
                </a:cxn>
                <a:cxn ang="0">
                  <a:pos x="1795" y="365"/>
                </a:cxn>
                <a:cxn ang="0">
                  <a:pos x="2245" y="150"/>
                </a:cxn>
                <a:cxn ang="0">
                  <a:pos x="2618" y="180"/>
                </a:cxn>
                <a:cxn ang="0">
                  <a:pos x="3050" y="150"/>
                </a:cxn>
                <a:cxn ang="0">
                  <a:pos x="3140" y="210"/>
                </a:cxn>
                <a:cxn ang="0">
                  <a:pos x="2990" y="210"/>
                </a:cxn>
                <a:cxn ang="0">
                  <a:pos x="2834" y="377"/>
                </a:cxn>
                <a:cxn ang="0">
                  <a:pos x="2702" y="648"/>
                </a:cxn>
                <a:cxn ang="0">
                  <a:pos x="2582" y="828"/>
                </a:cxn>
                <a:cxn ang="0">
                  <a:pos x="2234" y="1009"/>
                </a:cxn>
                <a:cxn ang="0">
                  <a:pos x="1963" y="1075"/>
                </a:cxn>
                <a:cxn ang="0">
                  <a:pos x="2257" y="1111"/>
                </a:cxn>
                <a:cxn ang="0">
                  <a:pos x="2600" y="1207"/>
                </a:cxn>
                <a:cxn ang="0">
                  <a:pos x="2894" y="1441"/>
                </a:cxn>
                <a:cxn ang="0">
                  <a:pos x="3122" y="1555"/>
                </a:cxn>
                <a:cxn ang="0">
                  <a:pos x="3032" y="1585"/>
                </a:cxn>
                <a:cxn ang="0">
                  <a:pos x="3008" y="1591"/>
                </a:cxn>
                <a:cxn ang="0">
                  <a:pos x="2960" y="1597"/>
                </a:cxn>
                <a:cxn ang="0">
                  <a:pos x="2882" y="1609"/>
                </a:cxn>
                <a:cxn ang="0">
                  <a:pos x="2846" y="1609"/>
                </a:cxn>
                <a:cxn ang="0">
                  <a:pos x="2774" y="1615"/>
                </a:cxn>
                <a:cxn ang="0">
                  <a:pos x="2726" y="1621"/>
                </a:cxn>
                <a:cxn ang="0">
                  <a:pos x="2708" y="1621"/>
                </a:cxn>
                <a:cxn ang="0">
                  <a:pos x="2594" y="1657"/>
                </a:cxn>
                <a:cxn ang="0">
                  <a:pos x="2533" y="1663"/>
                </a:cxn>
                <a:cxn ang="0">
                  <a:pos x="2444" y="1675"/>
                </a:cxn>
                <a:cxn ang="0">
                  <a:pos x="2378" y="1687"/>
                </a:cxn>
                <a:cxn ang="0">
                  <a:pos x="2360" y="1705"/>
                </a:cxn>
                <a:cxn ang="0">
                  <a:pos x="2305" y="1687"/>
                </a:cxn>
                <a:cxn ang="0">
                  <a:pos x="2263" y="1663"/>
                </a:cxn>
                <a:cxn ang="0">
                  <a:pos x="2017" y="1585"/>
                </a:cxn>
                <a:cxn ang="0">
                  <a:pos x="1711" y="1453"/>
                </a:cxn>
                <a:cxn ang="0">
                  <a:pos x="1880" y="1844"/>
                </a:cxn>
                <a:cxn ang="0">
                  <a:pos x="1771" y="1922"/>
                </a:cxn>
                <a:cxn ang="0">
                  <a:pos x="1531" y="1753"/>
                </a:cxn>
                <a:cxn ang="0">
                  <a:pos x="1411" y="1477"/>
                </a:cxn>
                <a:cxn ang="0">
                  <a:pos x="1219" y="1291"/>
                </a:cxn>
                <a:cxn ang="0">
                  <a:pos x="127" y="2006"/>
                </a:cxn>
                <a:cxn ang="0">
                  <a:pos x="865" y="1429"/>
                </a:cxn>
              </a:cxnLst>
              <a:rect l="0" t="0" r="r" b="b"/>
              <a:pathLst>
                <a:path w="3188" h="2024">
                  <a:moveTo>
                    <a:pt x="865" y="1429"/>
                  </a:moveTo>
                  <a:lnTo>
                    <a:pt x="871" y="1423"/>
                  </a:lnTo>
                  <a:lnTo>
                    <a:pt x="889" y="1411"/>
                  </a:lnTo>
                  <a:lnTo>
                    <a:pt x="907" y="1393"/>
                  </a:lnTo>
                  <a:lnTo>
                    <a:pt x="937" y="1369"/>
                  </a:lnTo>
                  <a:lnTo>
                    <a:pt x="991" y="1320"/>
                  </a:lnTo>
                  <a:lnTo>
                    <a:pt x="1015" y="1309"/>
                  </a:lnTo>
                  <a:lnTo>
                    <a:pt x="1033" y="1297"/>
                  </a:lnTo>
                  <a:lnTo>
                    <a:pt x="1057" y="1279"/>
                  </a:lnTo>
                  <a:lnTo>
                    <a:pt x="1086" y="1249"/>
                  </a:lnTo>
                  <a:lnTo>
                    <a:pt x="1111" y="1225"/>
                  </a:lnTo>
                  <a:lnTo>
                    <a:pt x="1123" y="1219"/>
                  </a:lnTo>
                  <a:lnTo>
                    <a:pt x="1123" y="1213"/>
                  </a:lnTo>
                  <a:lnTo>
                    <a:pt x="1057" y="1153"/>
                  </a:lnTo>
                  <a:lnTo>
                    <a:pt x="979" y="1051"/>
                  </a:lnTo>
                  <a:lnTo>
                    <a:pt x="877" y="1021"/>
                  </a:lnTo>
                  <a:lnTo>
                    <a:pt x="685" y="931"/>
                  </a:lnTo>
                  <a:lnTo>
                    <a:pt x="655" y="907"/>
                  </a:lnTo>
                  <a:lnTo>
                    <a:pt x="721" y="876"/>
                  </a:lnTo>
                  <a:lnTo>
                    <a:pt x="655" y="846"/>
                  </a:lnTo>
                  <a:lnTo>
                    <a:pt x="612" y="774"/>
                  </a:lnTo>
                  <a:lnTo>
                    <a:pt x="643" y="708"/>
                  </a:lnTo>
                  <a:lnTo>
                    <a:pt x="600" y="660"/>
                  </a:lnTo>
                  <a:lnTo>
                    <a:pt x="552" y="642"/>
                  </a:lnTo>
                  <a:lnTo>
                    <a:pt x="528" y="594"/>
                  </a:lnTo>
                  <a:lnTo>
                    <a:pt x="510" y="570"/>
                  </a:lnTo>
                  <a:lnTo>
                    <a:pt x="552" y="552"/>
                  </a:lnTo>
                  <a:lnTo>
                    <a:pt x="637" y="564"/>
                  </a:lnTo>
                  <a:lnTo>
                    <a:pt x="721" y="576"/>
                  </a:lnTo>
                  <a:lnTo>
                    <a:pt x="763" y="570"/>
                  </a:lnTo>
                  <a:lnTo>
                    <a:pt x="931" y="696"/>
                  </a:lnTo>
                  <a:lnTo>
                    <a:pt x="1091" y="850"/>
                  </a:lnTo>
                  <a:lnTo>
                    <a:pt x="1073" y="685"/>
                  </a:lnTo>
                  <a:lnTo>
                    <a:pt x="1009" y="566"/>
                  </a:lnTo>
                  <a:lnTo>
                    <a:pt x="945" y="393"/>
                  </a:lnTo>
                  <a:lnTo>
                    <a:pt x="1054" y="265"/>
                  </a:lnTo>
                  <a:lnTo>
                    <a:pt x="1137" y="45"/>
                  </a:lnTo>
                  <a:lnTo>
                    <a:pt x="1249" y="0"/>
                  </a:lnTo>
                  <a:lnTo>
                    <a:pt x="1338" y="137"/>
                  </a:lnTo>
                  <a:lnTo>
                    <a:pt x="1466" y="292"/>
                  </a:lnTo>
                  <a:lnTo>
                    <a:pt x="1502" y="411"/>
                  </a:lnTo>
                  <a:lnTo>
                    <a:pt x="1475" y="548"/>
                  </a:lnTo>
                  <a:lnTo>
                    <a:pt x="1347" y="768"/>
                  </a:lnTo>
                  <a:lnTo>
                    <a:pt x="1567" y="630"/>
                  </a:lnTo>
                  <a:lnTo>
                    <a:pt x="1687" y="462"/>
                  </a:lnTo>
                  <a:lnTo>
                    <a:pt x="1795" y="365"/>
                  </a:lnTo>
                  <a:lnTo>
                    <a:pt x="1940" y="239"/>
                  </a:lnTo>
                  <a:lnTo>
                    <a:pt x="2245" y="150"/>
                  </a:lnTo>
                  <a:lnTo>
                    <a:pt x="2498" y="138"/>
                  </a:lnTo>
                  <a:lnTo>
                    <a:pt x="2618" y="180"/>
                  </a:lnTo>
                  <a:lnTo>
                    <a:pt x="2815" y="138"/>
                  </a:lnTo>
                  <a:lnTo>
                    <a:pt x="3050" y="150"/>
                  </a:lnTo>
                  <a:lnTo>
                    <a:pt x="3176" y="168"/>
                  </a:lnTo>
                  <a:lnTo>
                    <a:pt x="3140" y="210"/>
                  </a:lnTo>
                  <a:lnTo>
                    <a:pt x="3116" y="192"/>
                  </a:lnTo>
                  <a:lnTo>
                    <a:pt x="2990" y="210"/>
                  </a:lnTo>
                  <a:lnTo>
                    <a:pt x="2906" y="263"/>
                  </a:lnTo>
                  <a:lnTo>
                    <a:pt x="2834" y="377"/>
                  </a:lnTo>
                  <a:lnTo>
                    <a:pt x="2768" y="534"/>
                  </a:lnTo>
                  <a:lnTo>
                    <a:pt x="2702" y="648"/>
                  </a:lnTo>
                  <a:lnTo>
                    <a:pt x="2738" y="726"/>
                  </a:lnTo>
                  <a:lnTo>
                    <a:pt x="2582" y="828"/>
                  </a:lnTo>
                  <a:lnTo>
                    <a:pt x="2444" y="913"/>
                  </a:lnTo>
                  <a:lnTo>
                    <a:pt x="2234" y="1009"/>
                  </a:lnTo>
                  <a:lnTo>
                    <a:pt x="2096" y="1063"/>
                  </a:lnTo>
                  <a:lnTo>
                    <a:pt x="1963" y="1075"/>
                  </a:lnTo>
                  <a:lnTo>
                    <a:pt x="2035" y="1117"/>
                  </a:lnTo>
                  <a:lnTo>
                    <a:pt x="2257" y="1111"/>
                  </a:lnTo>
                  <a:lnTo>
                    <a:pt x="2545" y="1135"/>
                  </a:lnTo>
                  <a:lnTo>
                    <a:pt x="2600" y="1207"/>
                  </a:lnTo>
                  <a:lnTo>
                    <a:pt x="2726" y="1303"/>
                  </a:lnTo>
                  <a:lnTo>
                    <a:pt x="2894" y="1441"/>
                  </a:lnTo>
                  <a:lnTo>
                    <a:pt x="2984" y="1471"/>
                  </a:lnTo>
                  <a:lnTo>
                    <a:pt x="3122" y="1555"/>
                  </a:lnTo>
                  <a:lnTo>
                    <a:pt x="3188" y="1543"/>
                  </a:lnTo>
                  <a:lnTo>
                    <a:pt x="3032" y="1585"/>
                  </a:lnTo>
                  <a:lnTo>
                    <a:pt x="3026" y="1585"/>
                  </a:lnTo>
                  <a:lnTo>
                    <a:pt x="3008" y="1591"/>
                  </a:lnTo>
                  <a:lnTo>
                    <a:pt x="2984" y="1591"/>
                  </a:lnTo>
                  <a:lnTo>
                    <a:pt x="2960" y="1597"/>
                  </a:lnTo>
                  <a:lnTo>
                    <a:pt x="2906" y="1603"/>
                  </a:lnTo>
                  <a:lnTo>
                    <a:pt x="2882" y="1609"/>
                  </a:lnTo>
                  <a:lnTo>
                    <a:pt x="2864" y="1609"/>
                  </a:lnTo>
                  <a:lnTo>
                    <a:pt x="2846" y="1609"/>
                  </a:lnTo>
                  <a:lnTo>
                    <a:pt x="2828" y="1609"/>
                  </a:lnTo>
                  <a:lnTo>
                    <a:pt x="2774" y="1615"/>
                  </a:lnTo>
                  <a:lnTo>
                    <a:pt x="2750" y="1615"/>
                  </a:lnTo>
                  <a:lnTo>
                    <a:pt x="2726" y="1621"/>
                  </a:lnTo>
                  <a:lnTo>
                    <a:pt x="2714" y="1621"/>
                  </a:lnTo>
                  <a:lnTo>
                    <a:pt x="2708" y="1621"/>
                  </a:lnTo>
                  <a:lnTo>
                    <a:pt x="2606" y="1657"/>
                  </a:lnTo>
                  <a:lnTo>
                    <a:pt x="2594" y="1657"/>
                  </a:lnTo>
                  <a:lnTo>
                    <a:pt x="2569" y="1657"/>
                  </a:lnTo>
                  <a:lnTo>
                    <a:pt x="2533" y="1663"/>
                  </a:lnTo>
                  <a:lnTo>
                    <a:pt x="2486" y="1669"/>
                  </a:lnTo>
                  <a:lnTo>
                    <a:pt x="2444" y="1675"/>
                  </a:lnTo>
                  <a:lnTo>
                    <a:pt x="2408" y="1681"/>
                  </a:lnTo>
                  <a:lnTo>
                    <a:pt x="2378" y="1687"/>
                  </a:lnTo>
                  <a:lnTo>
                    <a:pt x="2366" y="1699"/>
                  </a:lnTo>
                  <a:lnTo>
                    <a:pt x="2360" y="1705"/>
                  </a:lnTo>
                  <a:lnTo>
                    <a:pt x="2342" y="1705"/>
                  </a:lnTo>
                  <a:lnTo>
                    <a:pt x="2305" y="1687"/>
                  </a:lnTo>
                  <a:lnTo>
                    <a:pt x="2275" y="1669"/>
                  </a:lnTo>
                  <a:lnTo>
                    <a:pt x="2263" y="1663"/>
                  </a:lnTo>
                  <a:lnTo>
                    <a:pt x="2257" y="1657"/>
                  </a:lnTo>
                  <a:lnTo>
                    <a:pt x="2017" y="1585"/>
                  </a:lnTo>
                  <a:lnTo>
                    <a:pt x="1844" y="1489"/>
                  </a:lnTo>
                  <a:lnTo>
                    <a:pt x="1711" y="1453"/>
                  </a:lnTo>
                  <a:lnTo>
                    <a:pt x="1856" y="1693"/>
                  </a:lnTo>
                  <a:lnTo>
                    <a:pt x="1880" y="1844"/>
                  </a:lnTo>
                  <a:lnTo>
                    <a:pt x="1856" y="1994"/>
                  </a:lnTo>
                  <a:lnTo>
                    <a:pt x="1771" y="1922"/>
                  </a:lnTo>
                  <a:lnTo>
                    <a:pt x="1616" y="1795"/>
                  </a:lnTo>
                  <a:lnTo>
                    <a:pt x="1531" y="1753"/>
                  </a:lnTo>
                  <a:lnTo>
                    <a:pt x="1483" y="1633"/>
                  </a:lnTo>
                  <a:lnTo>
                    <a:pt x="1411" y="1477"/>
                  </a:lnTo>
                  <a:lnTo>
                    <a:pt x="1358" y="1381"/>
                  </a:lnTo>
                  <a:lnTo>
                    <a:pt x="1219" y="1291"/>
                  </a:lnTo>
                  <a:lnTo>
                    <a:pt x="1147" y="1279"/>
                  </a:lnTo>
                  <a:lnTo>
                    <a:pt x="127" y="2006"/>
                  </a:lnTo>
                  <a:lnTo>
                    <a:pt x="0" y="2024"/>
                  </a:lnTo>
                  <a:lnTo>
                    <a:pt x="865" y="1429"/>
                  </a:lnTo>
                  <a:lnTo>
                    <a:pt x="865" y="1429"/>
                  </a:lnTo>
                  <a:close/>
                </a:path>
              </a:pathLst>
            </a:custGeom>
            <a:gradFill rotWithShape="0">
              <a:gsLst>
                <a:gs pos="0">
                  <a:schemeClr val="bg2"/>
                </a:gs>
                <a:gs pos="100000">
                  <a:schemeClr val="bg1"/>
                </a:gs>
              </a:gsLst>
              <a:lin ang="2700000" scaled="1"/>
            </a:gradFill>
            <a:ln w="9525">
              <a:noFill/>
              <a:round/>
              <a:headEnd/>
              <a:tailEnd/>
            </a:ln>
          </p:spPr>
          <p:txBody>
            <a:bodyPr/>
            <a:lstStyle/>
            <a:p>
              <a:pPr fontAlgn="auto">
                <a:spcBef>
                  <a:spcPts val="0"/>
                </a:spcBef>
                <a:spcAft>
                  <a:spcPts val="0"/>
                </a:spcAft>
                <a:defRPr/>
              </a:pPr>
              <a:endParaRPr lang="en-PH">
                <a:latin typeface="+mn-lt"/>
              </a:endParaRPr>
            </a:p>
          </p:txBody>
        </p:sp>
        <p:sp>
          <p:nvSpPr>
            <p:cNvPr id="104466" name="Freeform 18"/>
            <p:cNvSpPr>
              <a:spLocks/>
            </p:cNvSpPr>
            <p:nvPr/>
          </p:nvSpPr>
          <p:spPr bwMode="hidden">
            <a:xfrm>
              <a:off x="1344" y="293"/>
              <a:ext cx="2144" cy="1787"/>
            </a:xfrm>
            <a:custGeom>
              <a:avLst/>
              <a:gdLst/>
              <a:ahLst/>
              <a:cxnLst>
                <a:cxn ang="0">
                  <a:pos x="318" y="1078"/>
                </a:cxn>
                <a:cxn ang="0">
                  <a:pos x="217" y="928"/>
                </a:cxn>
                <a:cxn ang="0">
                  <a:pos x="102" y="808"/>
                </a:cxn>
                <a:cxn ang="0">
                  <a:pos x="36" y="742"/>
                </a:cxn>
                <a:cxn ang="0">
                  <a:pos x="0" y="700"/>
                </a:cxn>
                <a:cxn ang="0">
                  <a:pos x="270" y="958"/>
                </a:cxn>
                <a:cxn ang="0">
                  <a:pos x="294" y="1006"/>
                </a:cxn>
                <a:cxn ang="0">
                  <a:pos x="367" y="670"/>
                </a:cxn>
                <a:cxn ang="0">
                  <a:pos x="379" y="411"/>
                </a:cxn>
                <a:cxn ang="0">
                  <a:pos x="347" y="118"/>
                </a:cxn>
                <a:cxn ang="0">
                  <a:pos x="393" y="0"/>
                </a:cxn>
                <a:cxn ang="0">
                  <a:pos x="397" y="357"/>
                </a:cxn>
                <a:cxn ang="0">
                  <a:pos x="421" y="609"/>
                </a:cxn>
                <a:cxn ang="0">
                  <a:pos x="385" y="826"/>
                </a:cxn>
                <a:cxn ang="0">
                  <a:pos x="385" y="1036"/>
                </a:cxn>
                <a:cxn ang="0">
                  <a:pos x="877" y="784"/>
                </a:cxn>
                <a:cxn ang="0">
                  <a:pos x="1309" y="555"/>
                </a:cxn>
                <a:cxn ang="0">
                  <a:pos x="1802" y="249"/>
                </a:cxn>
                <a:cxn ang="0">
                  <a:pos x="2096" y="69"/>
                </a:cxn>
                <a:cxn ang="0">
                  <a:pos x="1814" y="279"/>
                </a:cxn>
                <a:cxn ang="0">
                  <a:pos x="1453" y="501"/>
                </a:cxn>
                <a:cxn ang="0">
                  <a:pos x="1123" y="700"/>
                </a:cxn>
                <a:cxn ang="0">
                  <a:pos x="739" y="898"/>
                </a:cxn>
                <a:cxn ang="0">
                  <a:pos x="463" y="1084"/>
                </a:cxn>
                <a:cxn ang="0">
                  <a:pos x="817" y="1193"/>
                </a:cxn>
                <a:cxn ang="0">
                  <a:pos x="1285" y="1187"/>
                </a:cxn>
                <a:cxn ang="0">
                  <a:pos x="1916" y="1396"/>
                </a:cxn>
                <a:cxn ang="0">
                  <a:pos x="2144" y="1420"/>
                </a:cxn>
                <a:cxn ang="0">
                  <a:pos x="1814" y="1408"/>
                </a:cxn>
                <a:cxn ang="0">
                  <a:pos x="1435" y="1288"/>
                </a:cxn>
                <a:cxn ang="0">
                  <a:pos x="1219" y="1229"/>
                </a:cxn>
                <a:cxn ang="0">
                  <a:pos x="799" y="1223"/>
                </a:cxn>
                <a:cxn ang="0">
                  <a:pos x="505" y="1145"/>
                </a:cxn>
                <a:cxn ang="0">
                  <a:pos x="733" y="1378"/>
                </a:cxn>
                <a:cxn ang="0">
                  <a:pos x="877" y="1619"/>
                </a:cxn>
                <a:cxn ang="0">
                  <a:pos x="1009" y="1787"/>
                </a:cxn>
                <a:cxn ang="0">
                  <a:pos x="817" y="1607"/>
                </a:cxn>
                <a:cxn ang="0">
                  <a:pos x="673" y="1372"/>
                </a:cxn>
                <a:cxn ang="0">
                  <a:pos x="415" y="1109"/>
                </a:cxn>
                <a:cxn ang="0">
                  <a:pos x="318" y="1078"/>
                </a:cxn>
                <a:cxn ang="0">
                  <a:pos x="318" y="1078"/>
                </a:cxn>
              </a:cxnLst>
              <a:rect l="0" t="0" r="r" b="b"/>
              <a:pathLst>
                <a:path w="2144" h="1787">
                  <a:moveTo>
                    <a:pt x="318" y="1078"/>
                  </a:moveTo>
                  <a:lnTo>
                    <a:pt x="217" y="928"/>
                  </a:lnTo>
                  <a:lnTo>
                    <a:pt x="102" y="808"/>
                  </a:lnTo>
                  <a:lnTo>
                    <a:pt x="36" y="742"/>
                  </a:lnTo>
                  <a:lnTo>
                    <a:pt x="0" y="700"/>
                  </a:lnTo>
                  <a:lnTo>
                    <a:pt x="270" y="958"/>
                  </a:lnTo>
                  <a:lnTo>
                    <a:pt x="294" y="1006"/>
                  </a:lnTo>
                  <a:lnTo>
                    <a:pt x="367" y="670"/>
                  </a:lnTo>
                  <a:lnTo>
                    <a:pt x="379" y="411"/>
                  </a:lnTo>
                  <a:lnTo>
                    <a:pt x="347" y="118"/>
                  </a:lnTo>
                  <a:lnTo>
                    <a:pt x="393" y="0"/>
                  </a:lnTo>
                  <a:lnTo>
                    <a:pt x="397" y="357"/>
                  </a:lnTo>
                  <a:lnTo>
                    <a:pt x="421" y="609"/>
                  </a:lnTo>
                  <a:lnTo>
                    <a:pt x="385" y="826"/>
                  </a:lnTo>
                  <a:lnTo>
                    <a:pt x="385" y="1036"/>
                  </a:lnTo>
                  <a:lnTo>
                    <a:pt x="877" y="784"/>
                  </a:lnTo>
                  <a:lnTo>
                    <a:pt x="1309" y="555"/>
                  </a:lnTo>
                  <a:lnTo>
                    <a:pt x="1802" y="249"/>
                  </a:lnTo>
                  <a:lnTo>
                    <a:pt x="2096" y="69"/>
                  </a:lnTo>
                  <a:lnTo>
                    <a:pt x="1814" y="279"/>
                  </a:lnTo>
                  <a:lnTo>
                    <a:pt x="1453" y="501"/>
                  </a:lnTo>
                  <a:lnTo>
                    <a:pt x="1123" y="700"/>
                  </a:lnTo>
                  <a:lnTo>
                    <a:pt x="739" y="898"/>
                  </a:lnTo>
                  <a:lnTo>
                    <a:pt x="463" y="1084"/>
                  </a:lnTo>
                  <a:lnTo>
                    <a:pt x="817" y="1193"/>
                  </a:lnTo>
                  <a:lnTo>
                    <a:pt x="1285" y="1187"/>
                  </a:lnTo>
                  <a:lnTo>
                    <a:pt x="1916" y="1396"/>
                  </a:lnTo>
                  <a:lnTo>
                    <a:pt x="2144" y="1420"/>
                  </a:lnTo>
                  <a:lnTo>
                    <a:pt x="1814" y="1408"/>
                  </a:lnTo>
                  <a:lnTo>
                    <a:pt x="1435" y="1288"/>
                  </a:lnTo>
                  <a:lnTo>
                    <a:pt x="1219" y="1229"/>
                  </a:lnTo>
                  <a:lnTo>
                    <a:pt x="799" y="1223"/>
                  </a:lnTo>
                  <a:lnTo>
                    <a:pt x="505" y="1145"/>
                  </a:lnTo>
                  <a:lnTo>
                    <a:pt x="733" y="1378"/>
                  </a:lnTo>
                  <a:lnTo>
                    <a:pt x="877" y="1619"/>
                  </a:lnTo>
                  <a:lnTo>
                    <a:pt x="1009" y="1787"/>
                  </a:lnTo>
                  <a:lnTo>
                    <a:pt x="817" y="1607"/>
                  </a:lnTo>
                  <a:lnTo>
                    <a:pt x="673" y="1372"/>
                  </a:lnTo>
                  <a:lnTo>
                    <a:pt x="415" y="1109"/>
                  </a:lnTo>
                  <a:lnTo>
                    <a:pt x="318" y="1078"/>
                  </a:lnTo>
                  <a:lnTo>
                    <a:pt x="318" y="1078"/>
                  </a:lnTo>
                  <a:close/>
                </a:path>
              </a:pathLst>
            </a:custGeom>
            <a:gradFill rotWithShape="0">
              <a:gsLst>
                <a:gs pos="0">
                  <a:schemeClr val="accent2"/>
                </a:gs>
                <a:gs pos="100000">
                  <a:schemeClr val="bg1"/>
                </a:gs>
              </a:gsLst>
              <a:lin ang="5400000" scaled="1"/>
            </a:gradFill>
            <a:ln w="9525">
              <a:noFill/>
              <a:round/>
              <a:headEnd/>
              <a:tailEnd/>
            </a:ln>
          </p:spPr>
          <p:txBody>
            <a:bodyPr/>
            <a:lstStyle/>
            <a:p>
              <a:pPr fontAlgn="auto">
                <a:spcBef>
                  <a:spcPts val="0"/>
                </a:spcBef>
                <a:spcAft>
                  <a:spcPts val="0"/>
                </a:spcAft>
                <a:defRPr/>
              </a:pPr>
              <a:endParaRPr lang="en-PH">
                <a:latin typeface="+mn-lt"/>
              </a:endParaRPr>
            </a:p>
          </p:txBody>
        </p:sp>
        <p:sp>
          <p:nvSpPr>
            <p:cNvPr id="104467" name="Freeform 19"/>
            <p:cNvSpPr>
              <a:spLocks/>
            </p:cNvSpPr>
            <p:nvPr/>
          </p:nvSpPr>
          <p:spPr bwMode="hidden">
            <a:xfrm>
              <a:off x="2932" y="1728"/>
              <a:ext cx="2828" cy="2366"/>
            </a:xfrm>
            <a:custGeom>
              <a:avLst/>
              <a:gdLst/>
              <a:ahLst/>
              <a:cxnLst>
                <a:cxn ang="0">
                  <a:pos x="1814" y="606"/>
                </a:cxn>
                <a:cxn ang="0">
                  <a:pos x="1615" y="252"/>
                </a:cxn>
                <a:cxn ang="0">
                  <a:pos x="1345" y="132"/>
                </a:cxn>
                <a:cxn ang="0">
                  <a:pos x="1381" y="492"/>
                </a:cxn>
                <a:cxn ang="0">
                  <a:pos x="955" y="221"/>
                </a:cxn>
                <a:cxn ang="0">
                  <a:pos x="877" y="161"/>
                </a:cxn>
                <a:cxn ang="0">
                  <a:pos x="841" y="167"/>
                </a:cxn>
                <a:cxn ang="0">
                  <a:pos x="720" y="161"/>
                </a:cxn>
                <a:cxn ang="0">
                  <a:pos x="613" y="144"/>
                </a:cxn>
                <a:cxn ang="0">
                  <a:pos x="492" y="161"/>
                </a:cxn>
                <a:cxn ang="0">
                  <a:pos x="432" y="150"/>
                </a:cxn>
                <a:cxn ang="0">
                  <a:pos x="342" y="138"/>
                </a:cxn>
                <a:cxn ang="0">
                  <a:pos x="246" y="126"/>
                </a:cxn>
                <a:cxn ang="0">
                  <a:pos x="174" y="114"/>
                </a:cxn>
                <a:cxn ang="0">
                  <a:pos x="216" y="240"/>
                </a:cxn>
                <a:cxn ang="0">
                  <a:pos x="607" y="588"/>
                </a:cxn>
                <a:cxn ang="0">
                  <a:pos x="1177" y="817"/>
                </a:cxn>
                <a:cxn ang="0">
                  <a:pos x="972" y="871"/>
                </a:cxn>
                <a:cxn ang="0">
                  <a:pos x="492" y="1111"/>
                </a:cxn>
                <a:cxn ang="0">
                  <a:pos x="276" y="1441"/>
                </a:cxn>
                <a:cxn ang="0">
                  <a:pos x="42" y="1441"/>
                </a:cxn>
                <a:cxn ang="0">
                  <a:pos x="367" y="1585"/>
                </a:cxn>
                <a:cxn ang="0">
                  <a:pos x="949" y="1712"/>
                </a:cxn>
                <a:cxn ang="0">
                  <a:pos x="1519" y="1537"/>
                </a:cxn>
                <a:cxn ang="0">
                  <a:pos x="1735" y="1513"/>
                </a:cxn>
                <a:cxn ang="0">
                  <a:pos x="1723" y="1802"/>
                </a:cxn>
                <a:cxn ang="0">
                  <a:pos x="2042" y="2229"/>
                </a:cxn>
                <a:cxn ang="0">
                  <a:pos x="2191" y="2133"/>
                </a:cxn>
                <a:cxn ang="0">
                  <a:pos x="2270" y="1970"/>
                </a:cxn>
                <a:cxn ang="0">
                  <a:pos x="2233" y="1573"/>
                </a:cxn>
                <a:cxn ang="0">
                  <a:pos x="2294" y="1483"/>
                </a:cxn>
                <a:cxn ang="0">
                  <a:pos x="2588" y="1688"/>
                </a:cxn>
                <a:cxn ang="0">
                  <a:pos x="2695" y="1682"/>
                </a:cxn>
                <a:cxn ang="0">
                  <a:pos x="2588" y="1543"/>
                </a:cxn>
                <a:cxn ang="0">
                  <a:pos x="2510" y="1357"/>
                </a:cxn>
                <a:cxn ang="0">
                  <a:pos x="2354" y="1184"/>
                </a:cxn>
                <a:cxn ang="0">
                  <a:pos x="2102" y="931"/>
                </a:cxn>
                <a:cxn ang="0">
                  <a:pos x="2137" y="907"/>
                </a:cxn>
                <a:cxn ang="0">
                  <a:pos x="2215" y="871"/>
                </a:cxn>
                <a:cxn ang="0">
                  <a:pos x="2324" y="817"/>
                </a:cxn>
                <a:cxn ang="0">
                  <a:pos x="2372" y="787"/>
                </a:cxn>
                <a:cxn ang="0">
                  <a:pos x="2078" y="865"/>
                </a:cxn>
              </a:cxnLst>
              <a:rect l="0" t="0" r="r" b="b"/>
              <a:pathLst>
                <a:path w="2828" h="2366">
                  <a:moveTo>
                    <a:pt x="2006" y="835"/>
                  </a:moveTo>
                  <a:lnTo>
                    <a:pt x="1873" y="715"/>
                  </a:lnTo>
                  <a:lnTo>
                    <a:pt x="1814" y="606"/>
                  </a:lnTo>
                  <a:lnTo>
                    <a:pt x="1747" y="438"/>
                  </a:lnTo>
                  <a:lnTo>
                    <a:pt x="1699" y="312"/>
                  </a:lnTo>
                  <a:lnTo>
                    <a:pt x="1615" y="252"/>
                  </a:lnTo>
                  <a:lnTo>
                    <a:pt x="1453" y="84"/>
                  </a:lnTo>
                  <a:lnTo>
                    <a:pt x="1375" y="0"/>
                  </a:lnTo>
                  <a:lnTo>
                    <a:pt x="1345" y="132"/>
                  </a:lnTo>
                  <a:lnTo>
                    <a:pt x="1369" y="294"/>
                  </a:lnTo>
                  <a:lnTo>
                    <a:pt x="1513" y="558"/>
                  </a:lnTo>
                  <a:lnTo>
                    <a:pt x="1381" y="492"/>
                  </a:lnTo>
                  <a:lnTo>
                    <a:pt x="1201" y="360"/>
                  </a:lnTo>
                  <a:lnTo>
                    <a:pt x="961" y="227"/>
                  </a:lnTo>
                  <a:lnTo>
                    <a:pt x="955" y="221"/>
                  </a:lnTo>
                  <a:lnTo>
                    <a:pt x="949" y="215"/>
                  </a:lnTo>
                  <a:lnTo>
                    <a:pt x="913" y="185"/>
                  </a:lnTo>
                  <a:lnTo>
                    <a:pt x="877" y="161"/>
                  </a:lnTo>
                  <a:lnTo>
                    <a:pt x="859" y="156"/>
                  </a:lnTo>
                  <a:lnTo>
                    <a:pt x="853" y="161"/>
                  </a:lnTo>
                  <a:lnTo>
                    <a:pt x="841" y="167"/>
                  </a:lnTo>
                  <a:lnTo>
                    <a:pt x="810" y="173"/>
                  </a:lnTo>
                  <a:lnTo>
                    <a:pt x="768" y="167"/>
                  </a:lnTo>
                  <a:lnTo>
                    <a:pt x="720" y="161"/>
                  </a:lnTo>
                  <a:lnTo>
                    <a:pt x="678" y="156"/>
                  </a:lnTo>
                  <a:lnTo>
                    <a:pt x="637" y="150"/>
                  </a:lnTo>
                  <a:lnTo>
                    <a:pt x="613" y="144"/>
                  </a:lnTo>
                  <a:lnTo>
                    <a:pt x="601" y="144"/>
                  </a:lnTo>
                  <a:lnTo>
                    <a:pt x="498" y="161"/>
                  </a:lnTo>
                  <a:lnTo>
                    <a:pt x="492" y="161"/>
                  </a:lnTo>
                  <a:lnTo>
                    <a:pt x="480" y="156"/>
                  </a:lnTo>
                  <a:lnTo>
                    <a:pt x="456" y="156"/>
                  </a:lnTo>
                  <a:lnTo>
                    <a:pt x="432" y="150"/>
                  </a:lnTo>
                  <a:lnTo>
                    <a:pt x="379" y="144"/>
                  </a:lnTo>
                  <a:lnTo>
                    <a:pt x="361" y="138"/>
                  </a:lnTo>
                  <a:lnTo>
                    <a:pt x="342" y="138"/>
                  </a:lnTo>
                  <a:lnTo>
                    <a:pt x="324" y="138"/>
                  </a:lnTo>
                  <a:lnTo>
                    <a:pt x="300" y="132"/>
                  </a:lnTo>
                  <a:lnTo>
                    <a:pt x="246" y="126"/>
                  </a:lnTo>
                  <a:lnTo>
                    <a:pt x="216" y="120"/>
                  </a:lnTo>
                  <a:lnTo>
                    <a:pt x="192" y="120"/>
                  </a:lnTo>
                  <a:lnTo>
                    <a:pt x="174" y="114"/>
                  </a:lnTo>
                  <a:lnTo>
                    <a:pt x="168" y="114"/>
                  </a:lnTo>
                  <a:lnTo>
                    <a:pt x="6" y="120"/>
                  </a:lnTo>
                  <a:lnTo>
                    <a:pt x="216" y="240"/>
                  </a:lnTo>
                  <a:lnTo>
                    <a:pt x="306" y="294"/>
                  </a:lnTo>
                  <a:lnTo>
                    <a:pt x="480" y="462"/>
                  </a:lnTo>
                  <a:lnTo>
                    <a:pt x="607" y="588"/>
                  </a:lnTo>
                  <a:lnTo>
                    <a:pt x="655" y="672"/>
                  </a:lnTo>
                  <a:lnTo>
                    <a:pt x="949" y="769"/>
                  </a:lnTo>
                  <a:lnTo>
                    <a:pt x="1177" y="817"/>
                  </a:lnTo>
                  <a:lnTo>
                    <a:pt x="1249" y="871"/>
                  </a:lnTo>
                  <a:lnTo>
                    <a:pt x="1117" y="853"/>
                  </a:lnTo>
                  <a:lnTo>
                    <a:pt x="972" y="871"/>
                  </a:lnTo>
                  <a:lnTo>
                    <a:pt x="756" y="919"/>
                  </a:lnTo>
                  <a:lnTo>
                    <a:pt x="619" y="961"/>
                  </a:lnTo>
                  <a:lnTo>
                    <a:pt x="492" y="1111"/>
                  </a:lnTo>
                  <a:lnTo>
                    <a:pt x="420" y="1214"/>
                  </a:lnTo>
                  <a:lnTo>
                    <a:pt x="348" y="1345"/>
                  </a:lnTo>
                  <a:lnTo>
                    <a:pt x="276" y="1441"/>
                  </a:lnTo>
                  <a:lnTo>
                    <a:pt x="192" y="1471"/>
                  </a:lnTo>
                  <a:lnTo>
                    <a:pt x="66" y="1465"/>
                  </a:lnTo>
                  <a:lnTo>
                    <a:pt x="42" y="1441"/>
                  </a:lnTo>
                  <a:lnTo>
                    <a:pt x="0" y="1471"/>
                  </a:lnTo>
                  <a:lnTo>
                    <a:pt x="126" y="1519"/>
                  </a:lnTo>
                  <a:lnTo>
                    <a:pt x="367" y="1585"/>
                  </a:lnTo>
                  <a:lnTo>
                    <a:pt x="570" y="1591"/>
                  </a:lnTo>
                  <a:lnTo>
                    <a:pt x="690" y="1664"/>
                  </a:lnTo>
                  <a:lnTo>
                    <a:pt x="949" y="1712"/>
                  </a:lnTo>
                  <a:lnTo>
                    <a:pt x="1260" y="1694"/>
                  </a:lnTo>
                  <a:lnTo>
                    <a:pt x="1411" y="1603"/>
                  </a:lnTo>
                  <a:lnTo>
                    <a:pt x="1519" y="1537"/>
                  </a:lnTo>
                  <a:lnTo>
                    <a:pt x="1645" y="1399"/>
                  </a:lnTo>
                  <a:lnTo>
                    <a:pt x="1699" y="1387"/>
                  </a:lnTo>
                  <a:lnTo>
                    <a:pt x="1735" y="1513"/>
                  </a:lnTo>
                  <a:lnTo>
                    <a:pt x="1729" y="1567"/>
                  </a:lnTo>
                  <a:lnTo>
                    <a:pt x="1723" y="1670"/>
                  </a:lnTo>
                  <a:lnTo>
                    <a:pt x="1723" y="1802"/>
                  </a:lnTo>
                  <a:lnTo>
                    <a:pt x="1831" y="1964"/>
                  </a:lnTo>
                  <a:lnTo>
                    <a:pt x="1957" y="2090"/>
                  </a:lnTo>
                  <a:lnTo>
                    <a:pt x="2042" y="2229"/>
                  </a:lnTo>
                  <a:lnTo>
                    <a:pt x="2155" y="2366"/>
                  </a:lnTo>
                  <a:lnTo>
                    <a:pt x="2161" y="2295"/>
                  </a:lnTo>
                  <a:lnTo>
                    <a:pt x="2191" y="2133"/>
                  </a:lnTo>
                  <a:lnTo>
                    <a:pt x="2215" y="2048"/>
                  </a:lnTo>
                  <a:lnTo>
                    <a:pt x="2258" y="2042"/>
                  </a:lnTo>
                  <a:lnTo>
                    <a:pt x="2270" y="1970"/>
                  </a:lnTo>
                  <a:lnTo>
                    <a:pt x="2342" y="1868"/>
                  </a:lnTo>
                  <a:lnTo>
                    <a:pt x="2324" y="1748"/>
                  </a:lnTo>
                  <a:lnTo>
                    <a:pt x="2233" y="1573"/>
                  </a:lnTo>
                  <a:lnTo>
                    <a:pt x="2209" y="1453"/>
                  </a:lnTo>
                  <a:lnTo>
                    <a:pt x="2209" y="1345"/>
                  </a:lnTo>
                  <a:lnTo>
                    <a:pt x="2294" y="1483"/>
                  </a:lnTo>
                  <a:lnTo>
                    <a:pt x="2461" y="1651"/>
                  </a:lnTo>
                  <a:lnTo>
                    <a:pt x="2504" y="1651"/>
                  </a:lnTo>
                  <a:lnTo>
                    <a:pt x="2588" y="1688"/>
                  </a:lnTo>
                  <a:lnTo>
                    <a:pt x="2678" y="1718"/>
                  </a:lnTo>
                  <a:lnTo>
                    <a:pt x="2720" y="1712"/>
                  </a:lnTo>
                  <a:lnTo>
                    <a:pt x="2695" y="1682"/>
                  </a:lnTo>
                  <a:lnTo>
                    <a:pt x="2678" y="1627"/>
                  </a:lnTo>
                  <a:lnTo>
                    <a:pt x="2630" y="1597"/>
                  </a:lnTo>
                  <a:lnTo>
                    <a:pt x="2588" y="1543"/>
                  </a:lnTo>
                  <a:lnTo>
                    <a:pt x="2618" y="1483"/>
                  </a:lnTo>
                  <a:lnTo>
                    <a:pt x="2576" y="1399"/>
                  </a:lnTo>
                  <a:lnTo>
                    <a:pt x="2510" y="1357"/>
                  </a:lnTo>
                  <a:lnTo>
                    <a:pt x="2576" y="1351"/>
                  </a:lnTo>
                  <a:lnTo>
                    <a:pt x="2552" y="1315"/>
                  </a:lnTo>
                  <a:lnTo>
                    <a:pt x="2354" y="1184"/>
                  </a:lnTo>
                  <a:lnTo>
                    <a:pt x="2252" y="1123"/>
                  </a:lnTo>
                  <a:lnTo>
                    <a:pt x="2173" y="1009"/>
                  </a:lnTo>
                  <a:lnTo>
                    <a:pt x="2102" y="931"/>
                  </a:lnTo>
                  <a:lnTo>
                    <a:pt x="2108" y="931"/>
                  </a:lnTo>
                  <a:lnTo>
                    <a:pt x="2114" y="925"/>
                  </a:lnTo>
                  <a:lnTo>
                    <a:pt x="2137" y="907"/>
                  </a:lnTo>
                  <a:lnTo>
                    <a:pt x="2167" y="883"/>
                  </a:lnTo>
                  <a:lnTo>
                    <a:pt x="2197" y="877"/>
                  </a:lnTo>
                  <a:lnTo>
                    <a:pt x="2215" y="871"/>
                  </a:lnTo>
                  <a:lnTo>
                    <a:pt x="2240" y="859"/>
                  </a:lnTo>
                  <a:lnTo>
                    <a:pt x="2300" y="829"/>
                  </a:lnTo>
                  <a:lnTo>
                    <a:pt x="2324" y="817"/>
                  </a:lnTo>
                  <a:lnTo>
                    <a:pt x="2348" y="799"/>
                  </a:lnTo>
                  <a:lnTo>
                    <a:pt x="2366" y="793"/>
                  </a:lnTo>
                  <a:lnTo>
                    <a:pt x="2372" y="787"/>
                  </a:lnTo>
                  <a:lnTo>
                    <a:pt x="2828" y="588"/>
                  </a:lnTo>
                  <a:lnTo>
                    <a:pt x="2828" y="528"/>
                  </a:lnTo>
                  <a:lnTo>
                    <a:pt x="2078" y="865"/>
                  </a:lnTo>
                  <a:lnTo>
                    <a:pt x="2006" y="835"/>
                  </a:lnTo>
                  <a:lnTo>
                    <a:pt x="2006" y="835"/>
                  </a:lnTo>
                  <a:close/>
                </a:path>
              </a:pathLst>
            </a:custGeom>
            <a:gradFill rotWithShape="0">
              <a:gsLst>
                <a:gs pos="0">
                  <a:schemeClr val="bg2"/>
                </a:gs>
                <a:gs pos="50000">
                  <a:schemeClr val="bg1"/>
                </a:gs>
                <a:gs pos="100000">
                  <a:schemeClr val="bg2"/>
                </a:gs>
              </a:gsLst>
              <a:lin ang="2700000" scaled="1"/>
            </a:gradFill>
            <a:ln w="9525">
              <a:noFill/>
              <a:round/>
              <a:headEnd/>
              <a:tailEnd/>
            </a:ln>
          </p:spPr>
          <p:txBody>
            <a:bodyPr/>
            <a:lstStyle/>
            <a:p>
              <a:pPr fontAlgn="auto">
                <a:spcBef>
                  <a:spcPts val="0"/>
                </a:spcBef>
                <a:spcAft>
                  <a:spcPts val="0"/>
                </a:spcAft>
                <a:defRPr/>
              </a:pPr>
              <a:endParaRPr lang="en-PH">
                <a:latin typeface="+mn-lt"/>
              </a:endParaRPr>
            </a:p>
          </p:txBody>
        </p:sp>
        <p:sp>
          <p:nvSpPr>
            <p:cNvPr id="104468" name="Freeform 20"/>
            <p:cNvSpPr>
              <a:spLocks/>
            </p:cNvSpPr>
            <p:nvPr/>
          </p:nvSpPr>
          <p:spPr bwMode="hidden">
            <a:xfrm>
              <a:off x="3160" y="1860"/>
              <a:ext cx="2162" cy="1934"/>
            </a:xfrm>
            <a:custGeom>
              <a:avLst/>
              <a:gdLst/>
              <a:ahLst/>
              <a:cxnLst>
                <a:cxn ang="0">
                  <a:pos x="1842" y="851"/>
                </a:cxn>
                <a:cxn ang="0">
                  <a:pos x="1937" y="1019"/>
                </a:cxn>
                <a:cxn ang="0">
                  <a:pos x="2051" y="1168"/>
                </a:cxn>
                <a:cxn ang="0">
                  <a:pos x="2117" y="1246"/>
                </a:cxn>
                <a:cxn ang="0">
                  <a:pos x="2153" y="1294"/>
                </a:cxn>
                <a:cxn ang="0">
                  <a:pos x="1889" y="977"/>
                </a:cxn>
                <a:cxn ang="0">
                  <a:pos x="1860" y="929"/>
                </a:cxn>
                <a:cxn ang="0">
                  <a:pos x="1782" y="1240"/>
                </a:cxn>
                <a:cxn ang="0">
                  <a:pos x="1770" y="1486"/>
                </a:cxn>
                <a:cxn ang="0">
                  <a:pos x="1818" y="1906"/>
                </a:cxn>
                <a:cxn ang="0">
                  <a:pos x="1788" y="1930"/>
                </a:cxn>
                <a:cxn ang="0">
                  <a:pos x="1746" y="1534"/>
                </a:cxn>
                <a:cxn ang="0">
                  <a:pos x="1728" y="1288"/>
                </a:cxn>
                <a:cxn ang="0">
                  <a:pos x="1764" y="1085"/>
                </a:cxn>
                <a:cxn ang="0">
                  <a:pos x="1770" y="875"/>
                </a:cxn>
                <a:cxn ang="0">
                  <a:pos x="1268" y="1007"/>
                </a:cxn>
                <a:cxn ang="0">
                  <a:pos x="825" y="1132"/>
                </a:cxn>
                <a:cxn ang="0">
                  <a:pos x="323" y="1312"/>
                </a:cxn>
                <a:cxn ang="0">
                  <a:pos x="18" y="1420"/>
                </a:cxn>
                <a:cxn ang="0">
                  <a:pos x="311" y="1282"/>
                </a:cxn>
                <a:cxn ang="0">
                  <a:pos x="682" y="1144"/>
                </a:cxn>
                <a:cxn ang="0">
                  <a:pos x="1022" y="1037"/>
                </a:cxn>
                <a:cxn ang="0">
                  <a:pos x="1411" y="929"/>
                </a:cxn>
                <a:cxn ang="0">
                  <a:pos x="1692" y="815"/>
                </a:cxn>
                <a:cxn ang="0">
                  <a:pos x="1333" y="623"/>
                </a:cxn>
                <a:cxn ang="0">
                  <a:pos x="861" y="515"/>
                </a:cxn>
                <a:cxn ang="0">
                  <a:pos x="227" y="161"/>
                </a:cxn>
                <a:cxn ang="0">
                  <a:pos x="0" y="83"/>
                </a:cxn>
                <a:cxn ang="0">
                  <a:pos x="329" y="179"/>
                </a:cxn>
                <a:cxn ang="0">
                  <a:pos x="712" y="383"/>
                </a:cxn>
                <a:cxn ang="0">
                  <a:pos x="933" y="491"/>
                </a:cxn>
                <a:cxn ang="0">
                  <a:pos x="1351" y="593"/>
                </a:cxn>
                <a:cxn ang="0">
                  <a:pos x="1650" y="743"/>
                </a:cxn>
                <a:cxn ang="0">
                  <a:pos x="1423" y="461"/>
                </a:cxn>
                <a:cxn ang="0">
                  <a:pos x="1286" y="191"/>
                </a:cxn>
                <a:cxn ang="0">
                  <a:pos x="1154" y="0"/>
                </a:cxn>
                <a:cxn ang="0">
                  <a:pos x="1339" y="215"/>
                </a:cxn>
                <a:cxn ang="0">
                  <a:pos x="1489" y="485"/>
                </a:cxn>
                <a:cxn ang="0">
                  <a:pos x="1746" y="803"/>
                </a:cxn>
                <a:cxn ang="0">
                  <a:pos x="1842" y="851"/>
                </a:cxn>
                <a:cxn ang="0">
                  <a:pos x="1842" y="851"/>
                </a:cxn>
              </a:cxnLst>
              <a:rect l="0" t="0" r="r" b="b"/>
              <a:pathLst>
                <a:path w="2153" h="1930">
                  <a:moveTo>
                    <a:pt x="1842" y="851"/>
                  </a:moveTo>
                  <a:lnTo>
                    <a:pt x="1937" y="1019"/>
                  </a:lnTo>
                  <a:lnTo>
                    <a:pt x="2051" y="1168"/>
                  </a:lnTo>
                  <a:lnTo>
                    <a:pt x="2117" y="1246"/>
                  </a:lnTo>
                  <a:lnTo>
                    <a:pt x="2153" y="1294"/>
                  </a:lnTo>
                  <a:lnTo>
                    <a:pt x="1889" y="977"/>
                  </a:lnTo>
                  <a:lnTo>
                    <a:pt x="1860" y="929"/>
                  </a:lnTo>
                  <a:lnTo>
                    <a:pt x="1782" y="1240"/>
                  </a:lnTo>
                  <a:lnTo>
                    <a:pt x="1770" y="1486"/>
                  </a:lnTo>
                  <a:lnTo>
                    <a:pt x="1818" y="1906"/>
                  </a:lnTo>
                  <a:lnTo>
                    <a:pt x="1788" y="1930"/>
                  </a:lnTo>
                  <a:lnTo>
                    <a:pt x="1746" y="1534"/>
                  </a:lnTo>
                  <a:lnTo>
                    <a:pt x="1728" y="1288"/>
                  </a:lnTo>
                  <a:lnTo>
                    <a:pt x="1764" y="1085"/>
                  </a:lnTo>
                  <a:lnTo>
                    <a:pt x="1770" y="875"/>
                  </a:lnTo>
                  <a:lnTo>
                    <a:pt x="1268" y="1007"/>
                  </a:lnTo>
                  <a:lnTo>
                    <a:pt x="825" y="1132"/>
                  </a:lnTo>
                  <a:lnTo>
                    <a:pt x="323" y="1312"/>
                  </a:lnTo>
                  <a:lnTo>
                    <a:pt x="18" y="1420"/>
                  </a:lnTo>
                  <a:lnTo>
                    <a:pt x="311" y="1282"/>
                  </a:lnTo>
                  <a:lnTo>
                    <a:pt x="682" y="1144"/>
                  </a:lnTo>
                  <a:lnTo>
                    <a:pt x="1022" y="1037"/>
                  </a:lnTo>
                  <a:lnTo>
                    <a:pt x="1411" y="929"/>
                  </a:lnTo>
                  <a:lnTo>
                    <a:pt x="1692" y="815"/>
                  </a:lnTo>
                  <a:lnTo>
                    <a:pt x="1333" y="623"/>
                  </a:lnTo>
                  <a:lnTo>
                    <a:pt x="861" y="515"/>
                  </a:lnTo>
                  <a:lnTo>
                    <a:pt x="227" y="161"/>
                  </a:lnTo>
                  <a:lnTo>
                    <a:pt x="0" y="83"/>
                  </a:lnTo>
                  <a:lnTo>
                    <a:pt x="329" y="179"/>
                  </a:lnTo>
                  <a:lnTo>
                    <a:pt x="712" y="383"/>
                  </a:lnTo>
                  <a:lnTo>
                    <a:pt x="933" y="491"/>
                  </a:lnTo>
                  <a:lnTo>
                    <a:pt x="1351" y="593"/>
                  </a:lnTo>
                  <a:lnTo>
                    <a:pt x="1650" y="743"/>
                  </a:lnTo>
                  <a:lnTo>
                    <a:pt x="1423" y="461"/>
                  </a:lnTo>
                  <a:lnTo>
                    <a:pt x="1286" y="191"/>
                  </a:lnTo>
                  <a:lnTo>
                    <a:pt x="1154" y="0"/>
                  </a:lnTo>
                  <a:lnTo>
                    <a:pt x="1339" y="215"/>
                  </a:lnTo>
                  <a:lnTo>
                    <a:pt x="1489" y="485"/>
                  </a:lnTo>
                  <a:lnTo>
                    <a:pt x="1746" y="803"/>
                  </a:lnTo>
                  <a:lnTo>
                    <a:pt x="1842" y="851"/>
                  </a:lnTo>
                  <a:lnTo>
                    <a:pt x="1842" y="851"/>
                  </a:lnTo>
                  <a:close/>
                </a:path>
              </a:pathLst>
            </a:custGeom>
            <a:gradFill rotWithShape="0">
              <a:gsLst>
                <a:gs pos="0">
                  <a:schemeClr val="accent2"/>
                </a:gs>
                <a:gs pos="100000">
                  <a:schemeClr val="bg1"/>
                </a:gs>
              </a:gsLst>
              <a:lin ang="5400000" scaled="1"/>
            </a:gradFill>
            <a:ln w="9525">
              <a:noFill/>
              <a:round/>
              <a:headEnd/>
              <a:tailEnd/>
            </a:ln>
          </p:spPr>
          <p:txBody>
            <a:bodyPr/>
            <a:lstStyle/>
            <a:p>
              <a:pPr fontAlgn="auto">
                <a:spcBef>
                  <a:spcPts val="0"/>
                </a:spcBef>
                <a:spcAft>
                  <a:spcPts val="0"/>
                </a:spcAft>
                <a:defRPr/>
              </a:pPr>
              <a:endParaRPr lang="en-PH">
                <a:latin typeface="+mn-lt"/>
              </a:endParaRPr>
            </a:p>
          </p:txBody>
        </p:sp>
      </p:grpSp>
      <p:sp>
        <p:nvSpPr>
          <p:cNvPr id="104469" name="Rectangle 21"/>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4470" name="Rectangle 22"/>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471" name="Rectangle 23"/>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400">
                <a:effectLst>
                  <a:outerShdw blurRad="38100" dist="38100" dir="2700000" algn="tl">
                    <a:srgbClr val="000000"/>
                  </a:outerShdw>
                </a:effectLst>
                <a:latin typeface="+mn-lt"/>
              </a:defRPr>
            </a:lvl1pPr>
          </a:lstStyle>
          <a:p>
            <a:pPr>
              <a:defRPr/>
            </a:pPr>
            <a:endParaRPr lang="en-US"/>
          </a:p>
        </p:txBody>
      </p:sp>
      <p:sp>
        <p:nvSpPr>
          <p:cNvPr id="104472" name="Rectangle 24"/>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fontAlgn="auto" hangingPunct="1">
              <a:spcBef>
                <a:spcPts val="0"/>
              </a:spcBef>
              <a:spcAft>
                <a:spcPts val="0"/>
              </a:spcAft>
              <a:defRPr sz="1400">
                <a:effectLst>
                  <a:outerShdw blurRad="38100" dist="38100" dir="2700000" algn="tl">
                    <a:srgbClr val="000000"/>
                  </a:outerShdw>
                </a:effectLst>
                <a:latin typeface="+mn-lt"/>
              </a:defRPr>
            </a:lvl1pPr>
          </a:lstStyle>
          <a:p>
            <a:pPr>
              <a:defRPr/>
            </a:pPr>
            <a:endParaRPr lang="en-US"/>
          </a:p>
        </p:txBody>
      </p:sp>
      <p:sp>
        <p:nvSpPr>
          <p:cNvPr id="104473" name="Rectangle 25"/>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400">
                <a:effectLst>
                  <a:outerShdw blurRad="38100" dist="38100" dir="2700000" algn="tl">
                    <a:srgbClr val="000000"/>
                  </a:outerShdw>
                </a:effectLst>
                <a:latin typeface="+mn-lt"/>
              </a:defRPr>
            </a:lvl1pPr>
          </a:lstStyle>
          <a:p>
            <a:pPr>
              <a:defRPr/>
            </a:pPr>
            <a:fld id="{236BE8B9-8339-47F6-9002-2BAB519C8A13}"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9" r:id="rId12"/>
  </p:sldLayoutIdLst>
  <p:timing>
    <p:tnLst>
      <p:par>
        <p:cTn id="1" dur="indefinite" restart="never" nodeType="tmRoot"/>
      </p:par>
    </p:tnLst>
  </p:timing>
  <p:txStyles>
    <p:titleStyle>
      <a:lvl1pPr algn="ctr" rtl="0" fontAlgn="base">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Times New Roman" charset="0"/>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Times New Roman" charset="0"/>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Times New Roman" charset="0"/>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Times New Roman" charset="0"/>
        </a:defRPr>
      </a:lvl5pPr>
      <a:lvl6pPr marL="4572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charset="0"/>
        </a:defRPr>
      </a:lvl6pPr>
      <a:lvl7pPr marL="9144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charset="0"/>
        </a:defRPr>
      </a:lvl7pPr>
      <a:lvl8pPr marL="13716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charset="0"/>
        </a:defRPr>
      </a:lvl8pPr>
      <a:lvl9pPr marL="18288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charset="0"/>
        </a:defRPr>
      </a:lvl9pPr>
    </p:titleStyle>
    <p:bodyStyle>
      <a:lvl1pPr marL="342900" indent="-342900" algn="l" rtl="0" fontAlgn="base">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2"/>
        </a:buClr>
        <a:buSzPct val="6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folHlink"/>
        </a:buClr>
        <a:buSzPct val="6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tx1"/>
        </a:buClr>
        <a:buSzPct val="6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pPr>
              <a:defRPr/>
            </a:pPr>
            <a:r>
              <a:rPr lang="en-US" dirty="0" smtClean="0"/>
              <a:t>Vectors</a:t>
            </a:r>
            <a:endParaRPr lang="en-US" dirty="0"/>
          </a:p>
        </p:txBody>
      </p:sp>
      <p:sp>
        <p:nvSpPr>
          <p:cNvPr id="3" name="Subtitle 2"/>
          <p:cNvSpPr>
            <a:spLocks noGrp="1"/>
          </p:cNvSpPr>
          <p:nvPr>
            <p:ph type="subTitle" sz="quarter" idx="1"/>
          </p:nvPr>
        </p:nvSpPr>
        <p:spPr/>
        <p:txBody>
          <a:bodyPr/>
          <a:lstStyle/>
          <a:p>
            <a:pPr>
              <a:defRPr/>
            </a:pP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05800" cy="1371600"/>
          </a:xfrm>
        </p:spPr>
        <p:txBody>
          <a:bodyPr/>
          <a:lstStyle/>
          <a:p>
            <a:pPr algn="l">
              <a:defRPr/>
            </a:pPr>
            <a:r>
              <a:rPr lang="en-US" sz="3600" dirty="0" smtClean="0"/>
              <a:t/>
            </a:r>
            <a:br>
              <a:rPr lang="en-US" sz="3600" dirty="0" smtClean="0"/>
            </a:br>
            <a:r>
              <a:rPr lang="en-US" sz="3600" dirty="0" smtClean="0"/>
              <a:t/>
            </a:r>
            <a:br>
              <a:rPr lang="en-US" sz="3600" dirty="0" smtClean="0"/>
            </a:br>
            <a:r>
              <a:rPr lang="en-US" sz="3600" dirty="0" smtClean="0"/>
              <a:t>Vector with Initial Point not at the Origin</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marL="137160" indent="0">
              <a:buFont typeface="Wingdings" pitchFamily="2" charset="2"/>
              <a:buNone/>
              <a:defRPr/>
            </a:pPr>
            <a:r>
              <a:rPr lang="en-US" dirty="0" smtClean="0"/>
              <a:t>Theorem: If </a:t>
            </a:r>
            <a:r>
              <a:rPr lang="en-US" i="1" dirty="0" smtClean="0"/>
              <a:t>P</a:t>
            </a:r>
            <a:r>
              <a:rPr lang="en-US" i="1" baseline="-25000" dirty="0" smtClean="0"/>
              <a:t>1</a:t>
            </a:r>
            <a:r>
              <a:rPr lang="en-US" i="1" dirty="0" smtClean="0"/>
              <a:t> P</a:t>
            </a:r>
            <a:r>
              <a:rPr lang="en-US" i="1" baseline="-25000" dirty="0" smtClean="0"/>
              <a:t>2</a:t>
            </a:r>
            <a:r>
              <a:rPr lang="en-US" i="1" dirty="0" smtClean="0"/>
              <a:t> </a:t>
            </a:r>
            <a:r>
              <a:rPr lang="en-US" dirty="0" smtClean="0"/>
              <a:t>is a vector in 2-space with initial point </a:t>
            </a:r>
            <a:r>
              <a:rPr lang="en-US" i="1" dirty="0" smtClean="0"/>
              <a:t>P</a:t>
            </a:r>
            <a:r>
              <a:rPr lang="en-US" i="1" baseline="-25000" dirty="0" smtClean="0"/>
              <a:t>1</a:t>
            </a:r>
            <a:r>
              <a:rPr lang="en-US" i="1" dirty="0" smtClean="0"/>
              <a:t> (x</a:t>
            </a:r>
            <a:r>
              <a:rPr lang="en-US" i="1" baseline="-25000" dirty="0" smtClean="0"/>
              <a:t>1</a:t>
            </a:r>
            <a:r>
              <a:rPr lang="en-US" i="1" dirty="0" smtClean="0"/>
              <a:t> , y</a:t>
            </a:r>
            <a:r>
              <a:rPr lang="en-US" i="1" baseline="-25000" dirty="0" smtClean="0"/>
              <a:t>1</a:t>
            </a:r>
            <a:r>
              <a:rPr lang="en-US" i="1" dirty="0" smtClean="0"/>
              <a:t>) </a:t>
            </a:r>
            <a:r>
              <a:rPr lang="en-US" dirty="0" smtClean="0"/>
              <a:t>and terminal point </a:t>
            </a:r>
          </a:p>
          <a:p>
            <a:pPr marL="137160" indent="0">
              <a:buFont typeface="Wingdings" pitchFamily="2" charset="2"/>
              <a:buNone/>
              <a:defRPr/>
            </a:pPr>
            <a:r>
              <a:rPr lang="en-US" i="1" dirty="0" smtClean="0"/>
              <a:t>P</a:t>
            </a:r>
            <a:r>
              <a:rPr lang="en-US" i="1" baseline="-25000" dirty="0" smtClean="0"/>
              <a:t>2</a:t>
            </a:r>
            <a:r>
              <a:rPr lang="en-US" i="1" dirty="0" smtClean="0"/>
              <a:t> (x</a:t>
            </a:r>
            <a:r>
              <a:rPr lang="en-US" i="1" baseline="-25000" dirty="0" smtClean="0"/>
              <a:t>2</a:t>
            </a:r>
            <a:r>
              <a:rPr lang="en-US" i="1" dirty="0" smtClean="0"/>
              <a:t> , y</a:t>
            </a:r>
            <a:r>
              <a:rPr lang="en-US" i="1" baseline="-25000" dirty="0" smtClean="0"/>
              <a:t>2</a:t>
            </a:r>
            <a:r>
              <a:rPr lang="en-US" i="1" dirty="0" smtClean="0"/>
              <a:t> )</a:t>
            </a:r>
            <a:r>
              <a:rPr lang="en-US" dirty="0" smtClean="0"/>
              <a:t>, then</a:t>
            </a:r>
          </a:p>
          <a:p>
            <a:pPr marL="137160" indent="0">
              <a:buFont typeface="Wingdings" pitchFamily="2" charset="2"/>
              <a:buNone/>
              <a:defRPr/>
            </a:pPr>
            <a:r>
              <a:rPr lang="en-US" dirty="0" smtClean="0"/>
              <a:t>		</a:t>
            </a:r>
            <a:r>
              <a:rPr lang="en-US" i="1" dirty="0" smtClean="0"/>
              <a:t>P</a:t>
            </a:r>
            <a:r>
              <a:rPr lang="en-US" i="1" baseline="-25000" dirty="0" smtClean="0"/>
              <a:t>1</a:t>
            </a:r>
            <a:r>
              <a:rPr lang="en-US" i="1" dirty="0" smtClean="0"/>
              <a:t> P</a:t>
            </a:r>
            <a:r>
              <a:rPr lang="en-US" i="1" baseline="-25000" dirty="0" smtClean="0"/>
              <a:t>2</a:t>
            </a:r>
            <a:r>
              <a:rPr lang="en-US" i="1" dirty="0" smtClean="0"/>
              <a:t> = &lt;x</a:t>
            </a:r>
            <a:r>
              <a:rPr lang="en-US" i="1" baseline="-25000" dirty="0" smtClean="0"/>
              <a:t>2</a:t>
            </a:r>
            <a:r>
              <a:rPr lang="en-US" i="1" dirty="0" smtClean="0"/>
              <a:t> – x</a:t>
            </a:r>
            <a:r>
              <a:rPr lang="en-US" i="1" baseline="-25000" dirty="0" smtClean="0"/>
              <a:t>1</a:t>
            </a:r>
            <a:r>
              <a:rPr lang="en-US" i="1" dirty="0" smtClean="0"/>
              <a:t> , y</a:t>
            </a:r>
            <a:r>
              <a:rPr lang="en-US" i="1" baseline="-25000" dirty="0" smtClean="0"/>
              <a:t>2</a:t>
            </a:r>
            <a:r>
              <a:rPr lang="en-US" i="1" dirty="0" smtClean="0"/>
              <a:t> – y</a:t>
            </a:r>
            <a:r>
              <a:rPr lang="en-US" i="1" baseline="-25000" dirty="0" smtClean="0"/>
              <a:t>1</a:t>
            </a:r>
            <a:r>
              <a:rPr lang="en-US" i="1" dirty="0" smtClean="0"/>
              <a:t>&gt;</a:t>
            </a:r>
          </a:p>
          <a:p>
            <a:pPr marL="137160" indent="0">
              <a:buFont typeface="Wingdings" pitchFamily="2" charset="2"/>
              <a:buNone/>
              <a:defRPr/>
            </a:pPr>
            <a:r>
              <a:rPr lang="en-US" dirty="0" smtClean="0"/>
              <a:t>Similarly, if </a:t>
            </a:r>
            <a:r>
              <a:rPr lang="en-US" i="1" dirty="0" smtClean="0"/>
              <a:t>P</a:t>
            </a:r>
            <a:r>
              <a:rPr lang="en-US" i="1" baseline="-25000" dirty="0" smtClean="0"/>
              <a:t>1</a:t>
            </a:r>
            <a:r>
              <a:rPr lang="en-US" i="1" dirty="0" smtClean="0"/>
              <a:t> P</a:t>
            </a:r>
            <a:r>
              <a:rPr lang="en-US" i="1" baseline="-25000" dirty="0" smtClean="0"/>
              <a:t>2</a:t>
            </a:r>
            <a:r>
              <a:rPr lang="en-US" i="1" dirty="0" smtClean="0"/>
              <a:t> </a:t>
            </a:r>
            <a:r>
              <a:rPr lang="en-US" dirty="0" smtClean="0"/>
              <a:t>is a vector in 3-space with initial  point </a:t>
            </a:r>
            <a:r>
              <a:rPr lang="en-US" i="1" dirty="0" smtClean="0"/>
              <a:t>P</a:t>
            </a:r>
            <a:r>
              <a:rPr lang="en-US" i="1" baseline="-25000" dirty="0" smtClean="0"/>
              <a:t>1</a:t>
            </a:r>
            <a:r>
              <a:rPr lang="en-US" i="1" dirty="0" smtClean="0"/>
              <a:t> (x</a:t>
            </a:r>
            <a:r>
              <a:rPr lang="en-US" i="1" baseline="-25000" dirty="0" smtClean="0"/>
              <a:t>1</a:t>
            </a:r>
            <a:r>
              <a:rPr lang="en-US" i="1" dirty="0" smtClean="0"/>
              <a:t> , y</a:t>
            </a:r>
            <a:r>
              <a:rPr lang="en-US" i="1" baseline="-25000" dirty="0" smtClean="0"/>
              <a:t>1</a:t>
            </a:r>
            <a:r>
              <a:rPr lang="en-US" i="1" dirty="0" smtClean="0"/>
              <a:t>,  z</a:t>
            </a:r>
            <a:r>
              <a:rPr lang="en-US" i="1" baseline="-25000" dirty="0" smtClean="0"/>
              <a:t>1</a:t>
            </a:r>
            <a:r>
              <a:rPr lang="en-US" i="1" dirty="0" smtClean="0"/>
              <a:t> )</a:t>
            </a:r>
            <a:r>
              <a:rPr lang="en-US" dirty="0" smtClean="0"/>
              <a:t> and terminal point  </a:t>
            </a:r>
            <a:r>
              <a:rPr lang="en-US" i="1" dirty="0" smtClean="0"/>
              <a:t>P</a:t>
            </a:r>
            <a:r>
              <a:rPr lang="en-US" i="1" baseline="-25000" dirty="0" smtClean="0"/>
              <a:t>2</a:t>
            </a:r>
            <a:r>
              <a:rPr lang="en-US" i="1" dirty="0" smtClean="0"/>
              <a:t> (x</a:t>
            </a:r>
            <a:r>
              <a:rPr lang="en-US" i="1" baseline="-25000" dirty="0" smtClean="0"/>
              <a:t>2</a:t>
            </a:r>
            <a:r>
              <a:rPr lang="en-US" i="1" dirty="0" smtClean="0"/>
              <a:t> , y</a:t>
            </a:r>
            <a:r>
              <a:rPr lang="en-US" i="1" baseline="-25000" dirty="0" smtClean="0"/>
              <a:t>2</a:t>
            </a:r>
            <a:r>
              <a:rPr lang="en-US" i="1" dirty="0" smtClean="0"/>
              <a:t> , z</a:t>
            </a:r>
            <a:r>
              <a:rPr lang="en-US" i="1" baseline="-25000" dirty="0" smtClean="0"/>
              <a:t>2</a:t>
            </a:r>
            <a:r>
              <a:rPr lang="en-US" i="1" dirty="0" smtClean="0"/>
              <a:t> )</a:t>
            </a:r>
            <a:r>
              <a:rPr lang="en-US" dirty="0" smtClean="0"/>
              <a:t>, then</a:t>
            </a:r>
          </a:p>
          <a:p>
            <a:pPr marL="137160" indent="0">
              <a:buFont typeface="Wingdings" pitchFamily="2" charset="2"/>
              <a:buNone/>
              <a:defRPr/>
            </a:pPr>
            <a:r>
              <a:rPr lang="en-US" dirty="0" smtClean="0"/>
              <a:t>		</a:t>
            </a:r>
            <a:r>
              <a:rPr lang="en-US" i="1" dirty="0" smtClean="0"/>
              <a:t>P</a:t>
            </a:r>
            <a:r>
              <a:rPr lang="en-US" i="1" baseline="-25000" dirty="0" smtClean="0"/>
              <a:t>1</a:t>
            </a:r>
            <a:r>
              <a:rPr lang="en-US" i="1" dirty="0" smtClean="0"/>
              <a:t> P</a:t>
            </a:r>
            <a:r>
              <a:rPr lang="en-US" i="1" baseline="-25000" dirty="0" smtClean="0"/>
              <a:t>2</a:t>
            </a:r>
            <a:r>
              <a:rPr lang="en-US" i="1" dirty="0" smtClean="0"/>
              <a:t> = &lt; x</a:t>
            </a:r>
            <a:r>
              <a:rPr lang="en-US" i="1" baseline="-25000" dirty="0" smtClean="0"/>
              <a:t>2</a:t>
            </a:r>
            <a:r>
              <a:rPr lang="en-US" i="1" dirty="0" smtClean="0"/>
              <a:t>– x</a:t>
            </a:r>
            <a:r>
              <a:rPr lang="en-US" i="1" baseline="-25000" dirty="0" smtClean="0"/>
              <a:t>1</a:t>
            </a:r>
            <a:r>
              <a:rPr lang="en-US" i="1" dirty="0" smtClean="0"/>
              <a:t> , y</a:t>
            </a:r>
            <a:r>
              <a:rPr lang="en-US" i="1" baseline="-25000" dirty="0" smtClean="0"/>
              <a:t>2</a:t>
            </a:r>
            <a:r>
              <a:rPr lang="en-US" i="1" dirty="0" smtClean="0"/>
              <a:t> – y</a:t>
            </a:r>
            <a:r>
              <a:rPr lang="en-US" i="1" baseline="-25000" dirty="0" smtClean="0"/>
              <a:t>1</a:t>
            </a:r>
            <a:r>
              <a:rPr lang="en-US" i="1" dirty="0" smtClean="0"/>
              <a:t> , z</a:t>
            </a:r>
            <a:r>
              <a:rPr lang="en-US" i="1" baseline="-25000" dirty="0" smtClean="0"/>
              <a:t>2</a:t>
            </a:r>
            <a:r>
              <a:rPr lang="en-US" i="1" dirty="0" smtClean="0"/>
              <a:t> -  z</a:t>
            </a:r>
            <a:r>
              <a:rPr lang="en-US" i="1" baseline="-25000" dirty="0" smtClean="0"/>
              <a:t>1</a:t>
            </a:r>
            <a:r>
              <a:rPr lang="en-US" i="1" dirty="0" smtClean="0"/>
              <a:t>&gt;</a:t>
            </a:r>
          </a:p>
          <a:p>
            <a:pPr>
              <a:defRPr/>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37160" algn="l">
              <a:defRPr/>
            </a:pPr>
            <a:r>
              <a:rPr lang="en-US" dirty="0" smtClean="0"/>
              <a:t>Arithmetic Operations on Vectors</a:t>
            </a:r>
            <a:endParaRPr lang="en-US" dirty="0"/>
          </a:p>
        </p:txBody>
      </p:sp>
      <p:sp>
        <p:nvSpPr>
          <p:cNvPr id="3" name="Content Placeholder 2"/>
          <p:cNvSpPr>
            <a:spLocks noGrp="1"/>
          </p:cNvSpPr>
          <p:nvPr>
            <p:ph idx="1"/>
          </p:nvPr>
        </p:nvSpPr>
        <p:spPr/>
        <p:txBody>
          <a:bodyPr/>
          <a:lstStyle/>
          <a:p>
            <a:pPr>
              <a:defRPr/>
            </a:pPr>
            <a:r>
              <a:rPr lang="en-US" dirty="0" smtClean="0"/>
              <a:t>If </a:t>
            </a:r>
            <a:r>
              <a:rPr lang="en-US" b="1" dirty="0" smtClean="0"/>
              <a:t>v</a:t>
            </a:r>
            <a:r>
              <a:rPr lang="en-US" i="1" dirty="0" smtClean="0"/>
              <a:t> = &lt;</a:t>
            </a:r>
            <a:r>
              <a:rPr lang="en-US" dirty="0" smtClean="0"/>
              <a:t>v</a:t>
            </a:r>
            <a:r>
              <a:rPr lang="en-US" baseline="-25000" dirty="0" smtClean="0"/>
              <a:t>1</a:t>
            </a:r>
            <a:r>
              <a:rPr lang="en-US" dirty="0" smtClean="0"/>
              <a:t> , v</a:t>
            </a:r>
            <a:r>
              <a:rPr lang="en-US" baseline="-25000" dirty="0" smtClean="0"/>
              <a:t>2</a:t>
            </a:r>
            <a:r>
              <a:rPr lang="en-US" i="1" dirty="0" smtClean="0"/>
              <a:t>&gt; </a:t>
            </a:r>
            <a:r>
              <a:rPr lang="en-US" dirty="0" smtClean="0"/>
              <a:t>and</a:t>
            </a:r>
            <a:r>
              <a:rPr lang="en-US" i="1" dirty="0" smtClean="0"/>
              <a:t> </a:t>
            </a:r>
            <a:r>
              <a:rPr lang="en-US" b="1" dirty="0" smtClean="0"/>
              <a:t>w</a:t>
            </a:r>
            <a:r>
              <a:rPr lang="en-US" i="1" dirty="0" smtClean="0"/>
              <a:t> = &lt;</a:t>
            </a:r>
            <a:r>
              <a:rPr lang="en-US" dirty="0" smtClean="0"/>
              <a:t>w</a:t>
            </a:r>
            <a:r>
              <a:rPr lang="en-US" baseline="-25000" dirty="0" smtClean="0"/>
              <a:t>1</a:t>
            </a:r>
            <a:r>
              <a:rPr lang="en-US" dirty="0" smtClean="0"/>
              <a:t> , w</a:t>
            </a:r>
            <a:r>
              <a:rPr lang="en-US" baseline="-25000" dirty="0" smtClean="0"/>
              <a:t>2</a:t>
            </a:r>
            <a:r>
              <a:rPr lang="en-US" i="1" dirty="0" smtClean="0"/>
              <a:t>&gt; </a:t>
            </a:r>
            <a:r>
              <a:rPr lang="en-US" dirty="0" smtClean="0"/>
              <a:t>are vectors in 2-space and </a:t>
            </a:r>
            <a:r>
              <a:rPr lang="en-US" i="1" dirty="0" smtClean="0"/>
              <a:t>k </a:t>
            </a:r>
            <a:r>
              <a:rPr lang="en-US" dirty="0" smtClean="0"/>
              <a:t>is any scalar, then</a:t>
            </a:r>
          </a:p>
          <a:p>
            <a:pPr marL="137160" indent="0">
              <a:buFont typeface="Wingdings" pitchFamily="2" charset="2"/>
              <a:buNone/>
              <a:defRPr/>
            </a:pPr>
            <a:r>
              <a:rPr lang="en-US" dirty="0" smtClean="0"/>
              <a:t>a) </a:t>
            </a:r>
            <a:r>
              <a:rPr lang="en-US" b="1" dirty="0" smtClean="0"/>
              <a:t>v </a:t>
            </a:r>
            <a:r>
              <a:rPr lang="en-US" i="1" dirty="0" smtClean="0"/>
              <a:t>+ </a:t>
            </a:r>
            <a:r>
              <a:rPr lang="en-US" b="1" dirty="0" smtClean="0"/>
              <a:t>w</a:t>
            </a:r>
            <a:r>
              <a:rPr lang="en-US" i="1" dirty="0" smtClean="0"/>
              <a:t> = &lt;</a:t>
            </a:r>
            <a:r>
              <a:rPr lang="en-US" dirty="0" smtClean="0"/>
              <a:t>v</a:t>
            </a:r>
            <a:r>
              <a:rPr lang="en-US" baseline="-25000" dirty="0" smtClean="0"/>
              <a:t>1</a:t>
            </a:r>
            <a:r>
              <a:rPr lang="en-US" dirty="0" smtClean="0"/>
              <a:t> + w</a:t>
            </a:r>
            <a:r>
              <a:rPr lang="en-US" baseline="-25000" dirty="0" smtClean="0"/>
              <a:t>1</a:t>
            </a:r>
            <a:r>
              <a:rPr lang="en-US" dirty="0" smtClean="0"/>
              <a:t> , v</a:t>
            </a:r>
            <a:r>
              <a:rPr lang="en-US" baseline="-25000" dirty="0" smtClean="0"/>
              <a:t>2</a:t>
            </a:r>
            <a:r>
              <a:rPr lang="en-US" dirty="0" smtClean="0"/>
              <a:t> + w</a:t>
            </a:r>
            <a:r>
              <a:rPr lang="en-US" baseline="-25000" dirty="0" smtClean="0"/>
              <a:t>2</a:t>
            </a:r>
            <a:r>
              <a:rPr lang="en-US" dirty="0" smtClean="0"/>
              <a:t> </a:t>
            </a:r>
            <a:r>
              <a:rPr lang="en-US" i="1" dirty="0" smtClean="0"/>
              <a:t>&gt;</a:t>
            </a:r>
          </a:p>
          <a:p>
            <a:pPr marL="137160" indent="0">
              <a:buFont typeface="Wingdings" pitchFamily="2" charset="2"/>
              <a:buNone/>
              <a:defRPr/>
            </a:pPr>
            <a:r>
              <a:rPr lang="en-US" dirty="0" smtClean="0"/>
              <a:t>b</a:t>
            </a:r>
            <a:r>
              <a:rPr lang="en-US" i="1" dirty="0" smtClean="0"/>
              <a:t>) </a:t>
            </a:r>
            <a:r>
              <a:rPr lang="en-US" b="1" dirty="0" smtClean="0"/>
              <a:t>v </a:t>
            </a:r>
            <a:r>
              <a:rPr lang="en-US" i="1" dirty="0" smtClean="0"/>
              <a:t>– </a:t>
            </a:r>
            <a:r>
              <a:rPr lang="en-US" b="1" dirty="0" smtClean="0"/>
              <a:t>w</a:t>
            </a:r>
            <a:r>
              <a:rPr lang="en-US" i="1" dirty="0" smtClean="0"/>
              <a:t> = &lt;</a:t>
            </a:r>
            <a:r>
              <a:rPr lang="en-US" dirty="0" smtClean="0"/>
              <a:t>v</a:t>
            </a:r>
            <a:r>
              <a:rPr lang="en-US" baseline="-25000" dirty="0" smtClean="0"/>
              <a:t>1</a:t>
            </a:r>
            <a:r>
              <a:rPr lang="en-US" dirty="0" smtClean="0"/>
              <a:t> – w</a:t>
            </a:r>
            <a:r>
              <a:rPr lang="en-US" baseline="-25000" dirty="0" smtClean="0"/>
              <a:t>1</a:t>
            </a:r>
            <a:r>
              <a:rPr lang="en-US" dirty="0" smtClean="0"/>
              <a:t> , v</a:t>
            </a:r>
            <a:r>
              <a:rPr lang="en-US" baseline="-25000" dirty="0" smtClean="0"/>
              <a:t>2</a:t>
            </a:r>
            <a:r>
              <a:rPr lang="en-US" dirty="0" smtClean="0"/>
              <a:t> – w</a:t>
            </a:r>
            <a:r>
              <a:rPr lang="en-US" baseline="-25000" dirty="0" smtClean="0"/>
              <a:t>2</a:t>
            </a:r>
            <a:r>
              <a:rPr lang="en-US" dirty="0" smtClean="0"/>
              <a:t> </a:t>
            </a:r>
            <a:r>
              <a:rPr lang="en-US" i="1" dirty="0" smtClean="0"/>
              <a:t>&gt;</a:t>
            </a:r>
          </a:p>
          <a:p>
            <a:pPr marL="137160" indent="0">
              <a:buFont typeface="Wingdings" pitchFamily="2" charset="2"/>
              <a:buNone/>
              <a:defRPr/>
            </a:pPr>
            <a:r>
              <a:rPr lang="en-US" dirty="0" smtClean="0"/>
              <a:t>c) </a:t>
            </a:r>
            <a:r>
              <a:rPr lang="en-US" i="1" dirty="0" err="1" smtClean="0"/>
              <a:t>k</a:t>
            </a:r>
            <a:r>
              <a:rPr lang="en-US" b="1" dirty="0" err="1" smtClean="0"/>
              <a:t>v</a:t>
            </a:r>
            <a:r>
              <a:rPr lang="en-US" i="1" dirty="0" smtClean="0"/>
              <a:t> = &lt;k</a:t>
            </a:r>
            <a:r>
              <a:rPr lang="en-US" dirty="0" smtClean="0"/>
              <a:t>v</a:t>
            </a:r>
            <a:r>
              <a:rPr lang="en-US" baseline="-25000" dirty="0" smtClean="0"/>
              <a:t>1</a:t>
            </a:r>
            <a:r>
              <a:rPr lang="en-US" i="1" dirty="0" smtClean="0"/>
              <a:t> , k</a:t>
            </a:r>
            <a:r>
              <a:rPr lang="en-US" dirty="0" smtClean="0"/>
              <a:t>v</a:t>
            </a:r>
            <a:r>
              <a:rPr lang="en-US" baseline="-25000" dirty="0" smtClean="0"/>
              <a:t>2</a:t>
            </a:r>
            <a:r>
              <a:rPr lang="en-US" i="1" dirty="0" smtClean="0"/>
              <a:t>&gt;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defRPr/>
            </a:pPr>
            <a:r>
              <a:rPr lang="en-US" dirty="0" smtClean="0"/>
              <a:t>Arithmetic Operations on Vectors</a:t>
            </a:r>
            <a:endParaRPr lang="en-US" dirty="0"/>
          </a:p>
        </p:txBody>
      </p:sp>
      <p:sp>
        <p:nvSpPr>
          <p:cNvPr id="3" name="Content Placeholder 2"/>
          <p:cNvSpPr>
            <a:spLocks noGrp="1"/>
          </p:cNvSpPr>
          <p:nvPr>
            <p:ph idx="1"/>
          </p:nvPr>
        </p:nvSpPr>
        <p:spPr/>
        <p:txBody>
          <a:bodyPr/>
          <a:lstStyle/>
          <a:p>
            <a:pPr marL="137160" indent="0">
              <a:buFont typeface="Wingdings" pitchFamily="2" charset="2"/>
              <a:buNone/>
              <a:defRPr/>
            </a:pPr>
            <a:endParaRPr lang="en-US" i="1" dirty="0" smtClean="0"/>
          </a:p>
          <a:p>
            <a:pPr marL="137160" indent="0">
              <a:buFont typeface="Wingdings" pitchFamily="2" charset="2"/>
              <a:buNone/>
              <a:defRPr/>
            </a:pPr>
            <a:r>
              <a:rPr lang="en-US" dirty="0" smtClean="0"/>
              <a:t>Similarly,  if </a:t>
            </a:r>
            <a:r>
              <a:rPr lang="en-US" b="1" dirty="0" smtClean="0"/>
              <a:t>v</a:t>
            </a:r>
            <a:r>
              <a:rPr lang="en-US" i="1" dirty="0" smtClean="0"/>
              <a:t>  = &lt;</a:t>
            </a:r>
            <a:r>
              <a:rPr lang="en-US" dirty="0" smtClean="0"/>
              <a:t>v</a:t>
            </a:r>
            <a:r>
              <a:rPr lang="en-US" baseline="-25000" dirty="0" smtClean="0"/>
              <a:t>1</a:t>
            </a:r>
            <a:r>
              <a:rPr lang="en-US" dirty="0" smtClean="0"/>
              <a:t> , v</a:t>
            </a:r>
            <a:r>
              <a:rPr lang="en-US" baseline="-25000" dirty="0" smtClean="0"/>
              <a:t>2</a:t>
            </a:r>
            <a:r>
              <a:rPr lang="en-US" dirty="0" smtClean="0"/>
              <a:t> , v</a:t>
            </a:r>
            <a:r>
              <a:rPr lang="en-US" baseline="-25000" dirty="0" smtClean="0"/>
              <a:t>3</a:t>
            </a:r>
            <a:r>
              <a:rPr lang="en-US" dirty="0" smtClean="0"/>
              <a:t> </a:t>
            </a:r>
            <a:r>
              <a:rPr lang="en-US" i="1" dirty="0" smtClean="0"/>
              <a:t>&gt; </a:t>
            </a:r>
            <a:r>
              <a:rPr lang="en-US" dirty="0" smtClean="0"/>
              <a:t>and</a:t>
            </a:r>
            <a:r>
              <a:rPr lang="en-US" i="1" dirty="0" smtClean="0"/>
              <a:t> </a:t>
            </a:r>
          </a:p>
          <a:p>
            <a:pPr marL="137160" indent="0">
              <a:buFont typeface="Wingdings" pitchFamily="2" charset="2"/>
              <a:buNone/>
              <a:defRPr/>
            </a:pPr>
            <a:r>
              <a:rPr lang="en-US" b="1" dirty="0" smtClean="0"/>
              <a:t>w</a:t>
            </a:r>
            <a:r>
              <a:rPr lang="en-US" i="1" dirty="0" smtClean="0"/>
              <a:t> = &lt;</a:t>
            </a:r>
            <a:r>
              <a:rPr lang="en-US" dirty="0" smtClean="0"/>
              <a:t>w</a:t>
            </a:r>
            <a:r>
              <a:rPr lang="en-US" baseline="-25000" dirty="0" smtClean="0"/>
              <a:t>1</a:t>
            </a:r>
            <a:r>
              <a:rPr lang="en-US" dirty="0" smtClean="0"/>
              <a:t> , w</a:t>
            </a:r>
            <a:r>
              <a:rPr lang="en-US" baseline="-25000" dirty="0" smtClean="0"/>
              <a:t>2</a:t>
            </a:r>
            <a:r>
              <a:rPr lang="en-US" dirty="0" smtClean="0"/>
              <a:t> , w</a:t>
            </a:r>
            <a:r>
              <a:rPr lang="en-US" baseline="-25000" dirty="0" smtClean="0"/>
              <a:t>3</a:t>
            </a:r>
            <a:r>
              <a:rPr lang="en-US" dirty="0" smtClean="0"/>
              <a:t> </a:t>
            </a:r>
            <a:r>
              <a:rPr lang="en-US" i="1" dirty="0" smtClean="0"/>
              <a:t>&gt; </a:t>
            </a:r>
            <a:r>
              <a:rPr lang="en-US" dirty="0" smtClean="0"/>
              <a:t>are vectors in 3-space and </a:t>
            </a:r>
            <a:r>
              <a:rPr lang="en-US" i="1" dirty="0" smtClean="0"/>
              <a:t>k </a:t>
            </a:r>
            <a:r>
              <a:rPr lang="en-US" dirty="0" smtClean="0"/>
              <a:t>is any scalar, then</a:t>
            </a:r>
          </a:p>
          <a:p>
            <a:pPr marL="137160" indent="0">
              <a:buFont typeface="Wingdings" pitchFamily="2" charset="2"/>
              <a:buNone/>
              <a:defRPr/>
            </a:pPr>
            <a:r>
              <a:rPr lang="en-US" dirty="0" smtClean="0"/>
              <a:t>a) </a:t>
            </a:r>
            <a:r>
              <a:rPr lang="en-US" b="1" dirty="0" smtClean="0"/>
              <a:t>v</a:t>
            </a:r>
            <a:r>
              <a:rPr lang="en-US" i="1" dirty="0" smtClean="0"/>
              <a:t> + </a:t>
            </a:r>
            <a:r>
              <a:rPr lang="en-US" b="1" dirty="0" smtClean="0"/>
              <a:t>w</a:t>
            </a:r>
            <a:r>
              <a:rPr lang="en-US" i="1" dirty="0" smtClean="0"/>
              <a:t> = &lt;</a:t>
            </a:r>
            <a:r>
              <a:rPr lang="en-US" dirty="0" smtClean="0"/>
              <a:t>v</a:t>
            </a:r>
            <a:r>
              <a:rPr lang="en-US" baseline="-25000" dirty="0" smtClean="0"/>
              <a:t>1</a:t>
            </a:r>
            <a:r>
              <a:rPr lang="en-US" dirty="0" smtClean="0"/>
              <a:t>  + w</a:t>
            </a:r>
            <a:r>
              <a:rPr lang="en-US" baseline="-25000" dirty="0" smtClean="0"/>
              <a:t>1</a:t>
            </a:r>
            <a:r>
              <a:rPr lang="en-US" dirty="0" smtClean="0"/>
              <a:t> , v</a:t>
            </a:r>
            <a:r>
              <a:rPr lang="en-US" baseline="-25000" dirty="0" smtClean="0"/>
              <a:t>2</a:t>
            </a:r>
            <a:r>
              <a:rPr lang="en-US" dirty="0" smtClean="0"/>
              <a:t>  + w</a:t>
            </a:r>
            <a:r>
              <a:rPr lang="en-US" baseline="-25000" dirty="0" smtClean="0"/>
              <a:t>2</a:t>
            </a:r>
            <a:r>
              <a:rPr lang="en-US" dirty="0" smtClean="0"/>
              <a:t> , v</a:t>
            </a:r>
            <a:r>
              <a:rPr lang="en-US" baseline="-25000" dirty="0" smtClean="0"/>
              <a:t>3</a:t>
            </a:r>
            <a:r>
              <a:rPr lang="en-US" dirty="0" smtClean="0"/>
              <a:t>  + w</a:t>
            </a:r>
            <a:r>
              <a:rPr lang="en-US" baseline="-25000" dirty="0" smtClean="0"/>
              <a:t>3</a:t>
            </a:r>
            <a:r>
              <a:rPr lang="en-US" dirty="0" smtClean="0"/>
              <a:t> </a:t>
            </a:r>
            <a:r>
              <a:rPr lang="en-US" i="1" dirty="0" smtClean="0"/>
              <a:t>&gt;</a:t>
            </a:r>
          </a:p>
          <a:p>
            <a:pPr marL="137160" indent="0">
              <a:buFont typeface="Wingdings" pitchFamily="2" charset="2"/>
              <a:buNone/>
              <a:defRPr/>
            </a:pPr>
            <a:r>
              <a:rPr lang="en-US" dirty="0" smtClean="0"/>
              <a:t>b) </a:t>
            </a:r>
            <a:r>
              <a:rPr lang="en-US" b="1" dirty="0" smtClean="0"/>
              <a:t>v</a:t>
            </a:r>
            <a:r>
              <a:rPr lang="en-US" i="1" dirty="0" smtClean="0"/>
              <a:t> – </a:t>
            </a:r>
            <a:r>
              <a:rPr lang="en-US" b="1" dirty="0" smtClean="0"/>
              <a:t>w</a:t>
            </a:r>
            <a:r>
              <a:rPr lang="en-US" i="1" dirty="0" smtClean="0"/>
              <a:t> = &lt;</a:t>
            </a:r>
            <a:r>
              <a:rPr lang="en-US" dirty="0" smtClean="0"/>
              <a:t>v</a:t>
            </a:r>
            <a:r>
              <a:rPr lang="en-US" baseline="-25000" dirty="0" smtClean="0"/>
              <a:t>1</a:t>
            </a:r>
            <a:r>
              <a:rPr lang="en-US" dirty="0" smtClean="0"/>
              <a:t> – w</a:t>
            </a:r>
            <a:r>
              <a:rPr lang="en-US" baseline="-25000" dirty="0" smtClean="0"/>
              <a:t>1</a:t>
            </a:r>
            <a:r>
              <a:rPr lang="en-US" dirty="0" smtClean="0"/>
              <a:t>, v</a:t>
            </a:r>
            <a:r>
              <a:rPr lang="en-US" baseline="-25000" dirty="0" smtClean="0"/>
              <a:t>2</a:t>
            </a:r>
            <a:r>
              <a:rPr lang="en-US" dirty="0" smtClean="0"/>
              <a:t> – w</a:t>
            </a:r>
            <a:r>
              <a:rPr lang="en-US" baseline="-25000" dirty="0" smtClean="0"/>
              <a:t>2</a:t>
            </a:r>
            <a:r>
              <a:rPr lang="en-US" dirty="0" smtClean="0"/>
              <a:t>, v</a:t>
            </a:r>
            <a:r>
              <a:rPr lang="en-US" baseline="-25000" dirty="0" smtClean="0"/>
              <a:t>3</a:t>
            </a:r>
            <a:r>
              <a:rPr lang="en-US" dirty="0" smtClean="0"/>
              <a:t> – w</a:t>
            </a:r>
            <a:r>
              <a:rPr lang="en-US" baseline="-25000" dirty="0" smtClean="0"/>
              <a:t>3</a:t>
            </a:r>
            <a:r>
              <a:rPr lang="en-US" i="1" dirty="0" smtClean="0"/>
              <a:t>&gt;</a:t>
            </a:r>
          </a:p>
          <a:p>
            <a:pPr marL="137160" indent="0">
              <a:buFont typeface="Wingdings" pitchFamily="2" charset="2"/>
              <a:buNone/>
              <a:defRPr/>
            </a:pPr>
            <a:r>
              <a:rPr lang="en-US" dirty="0" smtClean="0"/>
              <a:t>c) </a:t>
            </a:r>
            <a:r>
              <a:rPr lang="en-US" i="1" dirty="0" err="1" smtClean="0"/>
              <a:t>k</a:t>
            </a:r>
            <a:r>
              <a:rPr lang="en-US" b="1" dirty="0" err="1" smtClean="0"/>
              <a:t>v</a:t>
            </a:r>
            <a:r>
              <a:rPr lang="en-US" i="1" dirty="0" smtClean="0"/>
              <a:t> = &lt;k</a:t>
            </a:r>
            <a:r>
              <a:rPr lang="en-US" b="1" dirty="0" smtClean="0"/>
              <a:t>v</a:t>
            </a:r>
            <a:r>
              <a:rPr lang="en-US" b="1" baseline="-25000" dirty="0" smtClean="0"/>
              <a:t>1</a:t>
            </a:r>
            <a:r>
              <a:rPr lang="en-US" i="1" baseline="-25000" dirty="0" smtClean="0"/>
              <a:t> </a:t>
            </a:r>
            <a:r>
              <a:rPr lang="en-US" i="1" dirty="0" smtClean="0"/>
              <a:t>, k</a:t>
            </a:r>
            <a:r>
              <a:rPr lang="en-US" dirty="0" smtClean="0"/>
              <a:t>v</a:t>
            </a:r>
            <a:r>
              <a:rPr lang="en-US" baseline="-25000" dirty="0" smtClean="0"/>
              <a:t>2</a:t>
            </a:r>
            <a:r>
              <a:rPr lang="en-US" i="1" dirty="0" smtClean="0"/>
              <a:t>, k</a:t>
            </a:r>
            <a:r>
              <a:rPr lang="en-US" dirty="0" smtClean="0"/>
              <a:t>v</a:t>
            </a:r>
            <a:r>
              <a:rPr lang="en-US" baseline="-25000" dirty="0" smtClean="0"/>
              <a:t>3</a:t>
            </a:r>
            <a:r>
              <a:rPr lang="en-US" i="1" dirty="0" smtClean="0"/>
              <a:t>&gt;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defRPr/>
            </a:pPr>
            <a:r>
              <a:rPr lang="en-US" dirty="0" smtClean="0"/>
              <a:t>Rules of Vector Arithmetic</a:t>
            </a:r>
            <a:endParaRPr lang="en-US" dirty="0"/>
          </a:p>
        </p:txBody>
      </p:sp>
      <p:sp>
        <p:nvSpPr>
          <p:cNvPr id="3" name="Content Placeholder 2"/>
          <p:cNvSpPr>
            <a:spLocks noGrp="1"/>
          </p:cNvSpPr>
          <p:nvPr>
            <p:ph idx="1"/>
          </p:nvPr>
        </p:nvSpPr>
        <p:spPr/>
        <p:txBody>
          <a:bodyPr/>
          <a:lstStyle/>
          <a:p>
            <a:pPr>
              <a:defRPr/>
            </a:pPr>
            <a:r>
              <a:rPr lang="en-US" dirty="0" smtClean="0"/>
              <a:t>For any vectors u, v, and w and any scalar k and l, the following relationship hold:</a:t>
            </a:r>
          </a:p>
          <a:p>
            <a:pPr marL="514350" indent="-514350">
              <a:buFont typeface="Wingdings" pitchFamily="2" charset="2"/>
              <a:buAutoNum type="alphaLcParenR"/>
              <a:defRPr/>
            </a:pPr>
            <a:r>
              <a:rPr lang="en-US" sz="2800" dirty="0" smtClean="0"/>
              <a:t>u + v = v + u                        e) k(</a:t>
            </a:r>
            <a:r>
              <a:rPr lang="en-US" sz="2800" dirty="0" err="1" smtClean="0"/>
              <a:t>lu</a:t>
            </a:r>
            <a:r>
              <a:rPr lang="en-US" sz="2800" dirty="0" smtClean="0"/>
              <a:t>) = (</a:t>
            </a:r>
            <a:r>
              <a:rPr lang="en-US" sz="2800" dirty="0" err="1" smtClean="0"/>
              <a:t>kl</a:t>
            </a:r>
            <a:r>
              <a:rPr lang="en-US" sz="2800" dirty="0" smtClean="0"/>
              <a:t>)u</a:t>
            </a:r>
          </a:p>
          <a:p>
            <a:pPr marL="514350" indent="-514350">
              <a:buFont typeface="Wingdings" pitchFamily="2" charset="2"/>
              <a:buAutoNum type="alphaLcParenR"/>
              <a:defRPr/>
            </a:pPr>
            <a:r>
              <a:rPr lang="en-US" sz="2800" dirty="0" smtClean="0"/>
              <a:t>(u + v) + w = u + (v + w)    f)  k(u + v) = </a:t>
            </a:r>
            <a:r>
              <a:rPr lang="en-US" sz="2800" dirty="0" err="1" smtClean="0"/>
              <a:t>ku</a:t>
            </a:r>
            <a:r>
              <a:rPr lang="en-US" sz="2800" dirty="0" smtClean="0"/>
              <a:t> + </a:t>
            </a:r>
            <a:r>
              <a:rPr lang="en-US" sz="2800" dirty="0" err="1" smtClean="0"/>
              <a:t>kv</a:t>
            </a:r>
            <a:endParaRPr lang="en-US" sz="2800" dirty="0" smtClean="0"/>
          </a:p>
          <a:p>
            <a:pPr marL="514350" indent="-514350">
              <a:buFont typeface="Wingdings" pitchFamily="2" charset="2"/>
              <a:buAutoNum type="alphaLcParenR"/>
              <a:defRPr/>
            </a:pPr>
            <a:r>
              <a:rPr lang="en-US" sz="2800" dirty="0" smtClean="0"/>
              <a:t>u + 0 = 0 + u = u                 g) (k + l) u = </a:t>
            </a:r>
            <a:r>
              <a:rPr lang="en-US" sz="2800" dirty="0" err="1" smtClean="0"/>
              <a:t>ku</a:t>
            </a:r>
            <a:r>
              <a:rPr lang="en-US" sz="2800" dirty="0" smtClean="0"/>
              <a:t> + </a:t>
            </a:r>
            <a:r>
              <a:rPr lang="en-US" sz="2800" dirty="0" err="1" smtClean="0"/>
              <a:t>lu</a:t>
            </a:r>
            <a:endParaRPr lang="en-US" sz="2800" dirty="0" smtClean="0"/>
          </a:p>
          <a:p>
            <a:pPr marL="514350" indent="-514350">
              <a:buFont typeface="Wingdings" pitchFamily="2" charset="2"/>
              <a:buAutoNum type="alphaLcParenR"/>
              <a:defRPr/>
            </a:pPr>
            <a:r>
              <a:rPr lang="en-US" sz="2800" dirty="0" smtClean="0"/>
              <a:t>u + (-u) = 0                          h) 1u = u</a:t>
            </a:r>
            <a:endParaRPr lang="en-US"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vector addition, u +v</a:t>
            </a:r>
            <a:endParaRPr lang="en-US" dirty="0"/>
          </a:p>
        </p:txBody>
      </p:sp>
      <p:sp>
        <p:nvSpPr>
          <p:cNvPr id="3" name="Content Placeholder 2"/>
          <p:cNvSpPr>
            <a:spLocks noGrp="1"/>
          </p:cNvSpPr>
          <p:nvPr>
            <p:ph idx="1"/>
          </p:nvPr>
        </p:nvSpPr>
        <p:spPr/>
        <p:txBody>
          <a:bodyPr/>
          <a:lstStyle/>
          <a:p>
            <a:r>
              <a:rPr lang="en-US" b="1" dirty="0" smtClean="0"/>
              <a:t>u + v</a:t>
            </a:r>
            <a:r>
              <a:rPr lang="en-US" dirty="0" smtClean="0"/>
              <a:t> acts as the diagonal of the </a:t>
            </a:r>
            <a:r>
              <a:rPr lang="en-US" dirty="0" err="1" smtClean="0"/>
              <a:t>paralellogram</a:t>
            </a:r>
            <a:r>
              <a:rPr lang="en-US" dirty="0" smtClean="0"/>
              <a:t> generated by </a:t>
            </a:r>
            <a:r>
              <a:rPr lang="en-US" b="1" dirty="0" smtClean="0"/>
              <a:t>u</a:t>
            </a:r>
            <a:r>
              <a:rPr lang="en-US" dirty="0" smtClean="0"/>
              <a:t> and </a:t>
            </a:r>
            <a:r>
              <a:rPr lang="en-US" b="1" dirty="0" smtClean="0"/>
              <a:t>v</a:t>
            </a:r>
            <a:r>
              <a:rPr lang="en-US" dirty="0" smtClean="0"/>
              <a:t>.</a:t>
            </a:r>
          </a:p>
          <a:p>
            <a:pPr>
              <a:buNone/>
            </a:pPr>
            <a:r>
              <a:rPr lang="en-US" dirty="0" smtClean="0"/>
              <a:t>                                      </a:t>
            </a:r>
            <a:r>
              <a:rPr lang="en-US" sz="1400" dirty="0" smtClean="0"/>
              <a:t>R</a:t>
            </a:r>
          </a:p>
          <a:p>
            <a:pPr>
              <a:buNone/>
            </a:pPr>
            <a:endParaRPr lang="en-US" sz="1400" dirty="0" smtClean="0"/>
          </a:p>
          <a:p>
            <a:pPr>
              <a:buNone/>
            </a:pPr>
            <a:r>
              <a:rPr lang="en-US" sz="1400" dirty="0" smtClean="0"/>
              <a:t>                                                     </a:t>
            </a:r>
            <a:r>
              <a:rPr lang="en-US" sz="1400" b="1" dirty="0" smtClean="0"/>
              <a:t>u </a:t>
            </a:r>
            <a:r>
              <a:rPr lang="en-US" sz="1400" dirty="0" smtClean="0"/>
              <a:t>+ </a:t>
            </a:r>
            <a:r>
              <a:rPr lang="en-US" sz="1400" b="1" dirty="0" smtClean="0"/>
              <a:t>v                                           </a:t>
            </a:r>
            <a:r>
              <a:rPr lang="en-US" sz="1400" b="1" dirty="0" err="1" smtClean="0"/>
              <a:t>v</a:t>
            </a:r>
            <a:r>
              <a:rPr lang="en-US" sz="1400" b="1" dirty="0" smtClean="0"/>
              <a:t>                  u + v</a:t>
            </a:r>
          </a:p>
          <a:p>
            <a:pPr>
              <a:buNone/>
            </a:pPr>
            <a:endParaRPr lang="en-US" sz="1400" b="1" dirty="0" smtClean="0"/>
          </a:p>
          <a:p>
            <a:pPr>
              <a:buNone/>
            </a:pPr>
            <a:endParaRPr lang="en-US" sz="1400" b="1" dirty="0" smtClean="0"/>
          </a:p>
          <a:p>
            <a:pPr>
              <a:buNone/>
            </a:pPr>
            <a:r>
              <a:rPr lang="en-US" sz="1400" b="1" dirty="0" smtClean="0"/>
              <a:t>                                                                           </a:t>
            </a:r>
            <a:r>
              <a:rPr lang="en-US" sz="1400" dirty="0" smtClean="0"/>
              <a:t>Q</a:t>
            </a:r>
            <a:r>
              <a:rPr lang="en-US" sz="1400" b="1" dirty="0" smtClean="0"/>
              <a:t>                                         u</a:t>
            </a:r>
          </a:p>
          <a:p>
            <a:pPr>
              <a:buNone/>
            </a:pPr>
            <a:endParaRPr lang="en-US" sz="1400" b="1" dirty="0" smtClean="0"/>
          </a:p>
          <a:p>
            <a:pPr>
              <a:buNone/>
            </a:pPr>
            <a:r>
              <a:rPr lang="en-US" sz="1400" b="1" dirty="0" smtClean="0"/>
              <a:t>                        </a:t>
            </a:r>
            <a:r>
              <a:rPr lang="en-US" sz="1400" dirty="0" smtClean="0"/>
              <a:t>P</a:t>
            </a:r>
            <a:endParaRPr lang="en-US" sz="1400" dirty="0"/>
          </a:p>
        </p:txBody>
      </p:sp>
      <p:cxnSp>
        <p:nvCxnSpPr>
          <p:cNvPr id="5" name="Straight Arrow Connector 4"/>
          <p:cNvCxnSpPr/>
          <p:nvPr/>
        </p:nvCxnSpPr>
        <p:spPr bwMode="auto">
          <a:xfrm flipV="1">
            <a:off x="1752600" y="4267200"/>
            <a:ext cx="205740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 name="Straight Arrow Connector 6"/>
          <p:cNvCxnSpPr/>
          <p:nvPr/>
        </p:nvCxnSpPr>
        <p:spPr bwMode="auto">
          <a:xfrm rot="5400000" flipH="1" flipV="1">
            <a:off x="3390900" y="3314700"/>
            <a:ext cx="1371600" cy="533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 name="Straight Arrow Connector 8"/>
          <p:cNvCxnSpPr/>
          <p:nvPr/>
        </p:nvCxnSpPr>
        <p:spPr bwMode="auto">
          <a:xfrm flipV="1">
            <a:off x="1752600" y="2971800"/>
            <a:ext cx="2514600" cy="1752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 name="Straight Arrow Connector 10"/>
          <p:cNvCxnSpPr/>
          <p:nvPr/>
        </p:nvCxnSpPr>
        <p:spPr bwMode="auto">
          <a:xfrm rot="5400000" flipH="1" flipV="1">
            <a:off x="4800600" y="2971800"/>
            <a:ext cx="1219200" cy="1219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 name="Straight Arrow Connector 12"/>
          <p:cNvCxnSpPr/>
          <p:nvPr/>
        </p:nvCxnSpPr>
        <p:spPr bwMode="auto">
          <a:xfrm flipV="1">
            <a:off x="4800600" y="3962400"/>
            <a:ext cx="213360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Straight Arrow Connector 14"/>
          <p:cNvCxnSpPr/>
          <p:nvPr/>
        </p:nvCxnSpPr>
        <p:spPr bwMode="auto">
          <a:xfrm flipV="1">
            <a:off x="4800600" y="2819400"/>
            <a:ext cx="2590800" cy="1371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Visualizing u - v</a:t>
            </a:r>
            <a:endParaRPr lang="en-US" dirty="0"/>
          </a:p>
        </p:txBody>
      </p:sp>
      <p:sp>
        <p:nvSpPr>
          <p:cNvPr id="3" name="Content Placeholder 2"/>
          <p:cNvSpPr>
            <a:spLocks noGrp="1"/>
          </p:cNvSpPr>
          <p:nvPr>
            <p:ph idx="1"/>
          </p:nvPr>
        </p:nvSpPr>
        <p:spPr/>
        <p:txBody>
          <a:bodyPr/>
          <a:lstStyle/>
          <a:p>
            <a:r>
              <a:rPr lang="en-US" dirty="0" smtClean="0"/>
              <a:t>Since u – v = u + (-v), we can draw the vector u – v by drawing –v and adding it to the vector u.  </a:t>
            </a:r>
            <a:r>
              <a:rPr lang="en-US" sz="2000" dirty="0" smtClean="0"/>
              <a:t>v</a:t>
            </a:r>
          </a:p>
          <a:p>
            <a:pPr>
              <a:buNone/>
            </a:pPr>
            <a:r>
              <a:rPr lang="en-US" dirty="0" smtClean="0"/>
              <a:t>                        </a:t>
            </a:r>
            <a:r>
              <a:rPr lang="en-US" sz="2000" dirty="0" smtClean="0"/>
              <a:t>u</a:t>
            </a:r>
          </a:p>
          <a:p>
            <a:pPr>
              <a:buNone/>
            </a:pPr>
            <a:r>
              <a:rPr lang="en-US" dirty="0" smtClean="0"/>
              <a:t> -</a:t>
            </a:r>
            <a:r>
              <a:rPr lang="en-US" sz="2000" dirty="0" smtClean="0"/>
              <a:t>v                u – v                                       </a:t>
            </a:r>
            <a:r>
              <a:rPr lang="en-US" sz="2000" dirty="0" err="1" smtClean="0"/>
              <a:t>v</a:t>
            </a:r>
            <a:r>
              <a:rPr lang="en-US" sz="2000" dirty="0" smtClean="0"/>
              <a:t>                        u – v</a:t>
            </a:r>
          </a:p>
          <a:p>
            <a:pPr>
              <a:buNone/>
            </a:pPr>
            <a:r>
              <a:rPr lang="en-US" sz="2000" dirty="0" smtClean="0"/>
              <a:t>                                                                                u</a:t>
            </a:r>
          </a:p>
          <a:p>
            <a:pPr>
              <a:buNone/>
            </a:pPr>
            <a:endParaRPr lang="en-US" dirty="0"/>
          </a:p>
        </p:txBody>
      </p:sp>
      <p:cxnSp>
        <p:nvCxnSpPr>
          <p:cNvPr id="8" name="Straight Arrow Connector 7"/>
          <p:cNvCxnSpPr/>
          <p:nvPr/>
        </p:nvCxnSpPr>
        <p:spPr bwMode="auto">
          <a:xfrm>
            <a:off x="1295400" y="3505200"/>
            <a:ext cx="16764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 name="Straight Arrow Connector 9"/>
          <p:cNvCxnSpPr/>
          <p:nvPr/>
        </p:nvCxnSpPr>
        <p:spPr bwMode="auto">
          <a:xfrm rot="5400000">
            <a:off x="381000" y="3810000"/>
            <a:ext cx="1219200" cy="609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 name="Straight Arrow Connector 11"/>
          <p:cNvCxnSpPr/>
          <p:nvPr/>
        </p:nvCxnSpPr>
        <p:spPr bwMode="auto">
          <a:xfrm rot="5400000" flipH="1" flipV="1">
            <a:off x="1104900" y="2857500"/>
            <a:ext cx="83820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Straight Arrow Connector 13"/>
          <p:cNvCxnSpPr/>
          <p:nvPr/>
        </p:nvCxnSpPr>
        <p:spPr bwMode="auto">
          <a:xfrm rot="16200000" flipH="1">
            <a:off x="1219200" y="3581400"/>
            <a:ext cx="1295400" cy="1143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flipV="1">
            <a:off x="4495800" y="3657600"/>
            <a:ext cx="1219200" cy="1066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8" name="Straight Arrow Connector 17"/>
          <p:cNvCxnSpPr/>
          <p:nvPr/>
        </p:nvCxnSpPr>
        <p:spPr bwMode="auto">
          <a:xfrm flipV="1">
            <a:off x="4495800" y="4648200"/>
            <a:ext cx="2590800" cy="76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0" name="Straight Arrow Connector 19"/>
          <p:cNvCxnSpPr/>
          <p:nvPr/>
        </p:nvCxnSpPr>
        <p:spPr bwMode="auto">
          <a:xfrm>
            <a:off x="5715000" y="3657600"/>
            <a:ext cx="1371600" cy="990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Scalar Multiplication, </a:t>
            </a:r>
            <a:r>
              <a:rPr lang="en-US" dirty="0" err="1" smtClean="0"/>
              <a:t>kv</a:t>
            </a:r>
            <a:endParaRPr lang="en-US" dirty="0"/>
          </a:p>
        </p:txBody>
      </p:sp>
      <p:sp>
        <p:nvSpPr>
          <p:cNvPr id="3" name="Content Placeholder 2"/>
          <p:cNvSpPr>
            <a:spLocks noGrp="1"/>
          </p:cNvSpPr>
          <p:nvPr>
            <p:ph idx="1"/>
          </p:nvPr>
        </p:nvSpPr>
        <p:spPr/>
        <p:txBody>
          <a:bodyPr/>
          <a:lstStyle/>
          <a:p>
            <a:r>
              <a:rPr lang="en-US" dirty="0" smtClean="0"/>
              <a:t>For v ≠ 0, the vector </a:t>
            </a:r>
            <a:r>
              <a:rPr lang="en-US" dirty="0" err="1" smtClean="0"/>
              <a:t>kv</a:t>
            </a:r>
            <a:r>
              <a:rPr lang="en-US" dirty="0" smtClean="0"/>
              <a:t> is the unique vector of length |k| ||v||, which has the direction of v if </a:t>
            </a:r>
          </a:p>
          <a:p>
            <a:pPr>
              <a:buNone/>
            </a:pPr>
            <a:r>
              <a:rPr lang="en-US" dirty="0" smtClean="0"/>
              <a:t>   k &gt; 0 and the opposite direction if k &lt; 0.</a:t>
            </a:r>
          </a:p>
          <a:p>
            <a:r>
              <a:rPr lang="en-US" dirty="0" smtClean="0"/>
              <a:t>Examples:</a:t>
            </a:r>
          </a:p>
          <a:p>
            <a:endParaRPr lang="en-US" dirty="0" smtClean="0"/>
          </a:p>
          <a:p>
            <a:pPr>
              <a:buNone/>
            </a:pPr>
            <a:r>
              <a:rPr lang="en-US" dirty="0" smtClean="0"/>
              <a:t>       </a:t>
            </a:r>
            <a:r>
              <a:rPr lang="en-US" sz="2000" dirty="0" smtClean="0"/>
              <a:t>-2a                        -a            </a:t>
            </a:r>
            <a:r>
              <a:rPr lang="en-US" sz="2000" dirty="0" err="1" smtClean="0"/>
              <a:t>a</a:t>
            </a:r>
            <a:r>
              <a:rPr lang="en-US" sz="2000" dirty="0" smtClean="0"/>
              <a:t>                          2a</a:t>
            </a:r>
          </a:p>
          <a:p>
            <a:pPr>
              <a:buNone/>
            </a:pPr>
            <a:r>
              <a:rPr lang="en-US" sz="2000" dirty="0" smtClean="0"/>
              <a:t>                  -1/2 a</a:t>
            </a:r>
            <a:endParaRPr lang="en-US" sz="2000" dirty="0"/>
          </a:p>
        </p:txBody>
      </p:sp>
      <p:cxnSp>
        <p:nvCxnSpPr>
          <p:cNvPr id="5" name="Straight Arrow Connector 4"/>
          <p:cNvCxnSpPr/>
          <p:nvPr/>
        </p:nvCxnSpPr>
        <p:spPr bwMode="auto">
          <a:xfrm rot="5400000">
            <a:off x="762000" y="4419600"/>
            <a:ext cx="1524000" cy="1066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 name="Straight Arrow Connector 6"/>
          <p:cNvCxnSpPr/>
          <p:nvPr/>
        </p:nvCxnSpPr>
        <p:spPr bwMode="auto">
          <a:xfrm rot="5400000">
            <a:off x="1943100" y="5067300"/>
            <a:ext cx="609600" cy="381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 name="Straight Arrow Connector 8"/>
          <p:cNvCxnSpPr/>
          <p:nvPr/>
        </p:nvCxnSpPr>
        <p:spPr bwMode="auto">
          <a:xfrm rot="5400000">
            <a:off x="2933700" y="4533900"/>
            <a:ext cx="914400" cy="533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 name="Straight Arrow Connector 12"/>
          <p:cNvCxnSpPr/>
          <p:nvPr/>
        </p:nvCxnSpPr>
        <p:spPr bwMode="auto">
          <a:xfrm rot="5400000" flipH="1" flipV="1">
            <a:off x="3810000" y="4572000"/>
            <a:ext cx="990600" cy="533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Straight Arrow Connector 14"/>
          <p:cNvCxnSpPr/>
          <p:nvPr/>
        </p:nvCxnSpPr>
        <p:spPr bwMode="auto">
          <a:xfrm rot="5400000" flipH="1" flipV="1">
            <a:off x="4800600" y="4343400"/>
            <a:ext cx="1752600" cy="990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defRPr/>
            </a:pPr>
            <a:r>
              <a:rPr lang="en-US" dirty="0" smtClean="0"/>
              <a:t>Norm of a Vector</a:t>
            </a:r>
            <a:endParaRPr lang="en-US" dirty="0"/>
          </a:p>
        </p:txBody>
      </p:sp>
      <p:sp>
        <p:nvSpPr>
          <p:cNvPr id="3" name="Content Placeholder 2"/>
          <p:cNvSpPr>
            <a:spLocks noGrp="1"/>
          </p:cNvSpPr>
          <p:nvPr>
            <p:ph idx="1"/>
          </p:nvPr>
        </p:nvSpPr>
        <p:spPr/>
        <p:txBody>
          <a:bodyPr/>
          <a:lstStyle/>
          <a:p>
            <a:pPr>
              <a:defRPr/>
            </a:pPr>
            <a:r>
              <a:rPr lang="en-US" dirty="0" smtClean="0"/>
              <a:t>The distance between the initial and terminal points of a vector </a:t>
            </a:r>
            <a:r>
              <a:rPr lang="en-US" b="1" dirty="0" smtClean="0"/>
              <a:t>v</a:t>
            </a:r>
            <a:r>
              <a:rPr lang="en-US" dirty="0" smtClean="0"/>
              <a:t>, is called the length, the norm, or the magnitude of </a:t>
            </a:r>
            <a:r>
              <a:rPr lang="en-US" b="1" dirty="0" smtClean="0"/>
              <a:t>v</a:t>
            </a:r>
            <a:r>
              <a:rPr lang="en-US" dirty="0" smtClean="0"/>
              <a:t> and is denoted by </a:t>
            </a:r>
            <a:r>
              <a:rPr lang="en-US" dirty="0" err="1" smtClean="0">
                <a:cs typeface="Times New Roman"/>
              </a:rPr>
              <a:t>ǁ</a:t>
            </a:r>
            <a:r>
              <a:rPr lang="en-US" b="1" dirty="0" err="1" smtClean="0">
                <a:cs typeface="Times New Roman"/>
              </a:rPr>
              <a:t>v</a:t>
            </a:r>
            <a:r>
              <a:rPr lang="en-US" dirty="0" err="1" smtClean="0">
                <a:cs typeface="Times New Roman"/>
              </a:rPr>
              <a:t>ǁ</a:t>
            </a:r>
            <a:r>
              <a:rPr lang="en-US" dirty="0" smtClean="0">
                <a:cs typeface="Times New Roman"/>
              </a:rPr>
              <a:t>.</a:t>
            </a:r>
          </a:p>
          <a:p>
            <a:pPr>
              <a:defRPr/>
            </a:pPr>
            <a:r>
              <a:rPr lang="en-US" dirty="0" smtClean="0">
                <a:cs typeface="Times New Roman"/>
              </a:rPr>
              <a:t>For 2-space,  </a:t>
            </a:r>
            <a:r>
              <a:rPr lang="en-US" dirty="0" err="1" smtClean="0">
                <a:cs typeface="Times New Roman"/>
              </a:rPr>
              <a:t>ǁ</a:t>
            </a:r>
            <a:r>
              <a:rPr lang="en-US" b="1" dirty="0" err="1" smtClean="0">
                <a:cs typeface="Times New Roman"/>
              </a:rPr>
              <a:t>v</a:t>
            </a:r>
            <a:r>
              <a:rPr lang="en-US" dirty="0" err="1" smtClean="0">
                <a:cs typeface="Times New Roman"/>
              </a:rPr>
              <a:t>ǁ</a:t>
            </a:r>
            <a:r>
              <a:rPr lang="en-US" dirty="0" smtClean="0">
                <a:cs typeface="Times New Roman"/>
              </a:rPr>
              <a:t> = </a:t>
            </a:r>
          </a:p>
          <a:p>
            <a:pPr>
              <a:defRPr/>
            </a:pPr>
            <a:r>
              <a:rPr lang="en-US" dirty="0" smtClean="0">
                <a:cs typeface="Times New Roman"/>
              </a:rPr>
              <a:t>For 3-space,  </a:t>
            </a:r>
            <a:r>
              <a:rPr lang="en-US" dirty="0" err="1" smtClean="0">
                <a:cs typeface="Times New Roman"/>
              </a:rPr>
              <a:t>ǁ</a:t>
            </a:r>
            <a:r>
              <a:rPr lang="en-US" b="1" dirty="0" err="1" smtClean="0">
                <a:cs typeface="Times New Roman"/>
              </a:rPr>
              <a:t>v</a:t>
            </a:r>
            <a:r>
              <a:rPr lang="en-US" dirty="0" err="1" smtClean="0">
                <a:cs typeface="Times New Roman"/>
              </a:rPr>
              <a:t>ǁ</a:t>
            </a:r>
            <a:r>
              <a:rPr lang="en-US" dirty="0" smtClean="0">
                <a:cs typeface="Times New Roman"/>
              </a:rPr>
              <a:t> =</a:t>
            </a:r>
          </a:p>
          <a:p>
            <a:pPr>
              <a:buFont typeface="Wingdings" pitchFamily="2" charset="2"/>
              <a:buNone/>
              <a:defRPr/>
            </a:pPr>
            <a:r>
              <a:rPr lang="en-US" dirty="0" smtClean="0"/>
              <a:t>Note: the initial point of the vector is at the origin.</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8229600" cy="1143000"/>
          </a:xfrm>
        </p:spPr>
        <p:txBody>
          <a:bodyPr/>
          <a:lstStyle/>
          <a:p>
            <a:pPr algn="l">
              <a:defRPr/>
            </a:pPr>
            <a:r>
              <a:rPr lang="en-US" dirty="0" smtClean="0">
                <a:cs typeface="Times New Roman"/>
              </a:rPr>
              <a:t>Unit Vector</a:t>
            </a:r>
            <a:endParaRPr lang="en-US" dirty="0"/>
          </a:p>
        </p:txBody>
      </p:sp>
      <p:sp>
        <p:nvSpPr>
          <p:cNvPr id="3" name="Content Placeholder 2"/>
          <p:cNvSpPr>
            <a:spLocks noGrp="1"/>
          </p:cNvSpPr>
          <p:nvPr>
            <p:ph idx="1"/>
          </p:nvPr>
        </p:nvSpPr>
        <p:spPr>
          <a:xfrm>
            <a:off x="457200" y="1600200"/>
            <a:ext cx="8229600" cy="5257800"/>
          </a:xfrm>
        </p:spPr>
        <p:txBody>
          <a:bodyPr/>
          <a:lstStyle/>
          <a:p>
            <a:pPr marL="137160" indent="0">
              <a:defRPr/>
            </a:pPr>
            <a:r>
              <a:rPr lang="en-US" dirty="0" smtClean="0">
                <a:cs typeface="Times New Roman"/>
              </a:rPr>
              <a:t> A vector of length 1 is called a unit vector.</a:t>
            </a:r>
          </a:p>
          <a:p>
            <a:pPr marL="137160" indent="0">
              <a:defRPr/>
            </a:pPr>
            <a:endParaRPr lang="en-US" dirty="0" smtClean="0">
              <a:cs typeface="Times New Roman"/>
            </a:endParaRPr>
          </a:p>
          <a:p>
            <a:pPr marL="137160" indent="0">
              <a:defRPr/>
            </a:pPr>
            <a:r>
              <a:rPr lang="en-US" dirty="0" smtClean="0">
                <a:cs typeface="Times New Roman"/>
              </a:rPr>
              <a:t> In an </a:t>
            </a:r>
            <a:r>
              <a:rPr lang="en-US" dirty="0" err="1" smtClean="0">
                <a:cs typeface="Times New Roman"/>
              </a:rPr>
              <a:t>xy</a:t>
            </a:r>
            <a:r>
              <a:rPr lang="en-US" dirty="0" smtClean="0">
                <a:cs typeface="Times New Roman"/>
              </a:rPr>
              <a:t>-coordinate system, the unit vectors along the x- and y- axes are denoted by </a:t>
            </a:r>
            <a:r>
              <a:rPr lang="en-US" b="1" dirty="0" err="1" smtClean="0">
                <a:cs typeface="Times New Roman"/>
              </a:rPr>
              <a:t>i</a:t>
            </a:r>
            <a:r>
              <a:rPr lang="en-US" dirty="0" smtClean="0">
                <a:cs typeface="Times New Roman"/>
              </a:rPr>
              <a:t> and </a:t>
            </a:r>
            <a:r>
              <a:rPr lang="en-US" b="1" dirty="0" smtClean="0">
                <a:cs typeface="Times New Roman"/>
              </a:rPr>
              <a:t>j</a:t>
            </a:r>
            <a:r>
              <a:rPr lang="en-US" dirty="0" smtClean="0">
                <a:cs typeface="Times New Roman"/>
              </a:rPr>
              <a:t>, respectively. The vectors </a:t>
            </a:r>
            <a:r>
              <a:rPr lang="en-US" i="1" dirty="0" err="1" smtClean="0">
                <a:cs typeface="Times New Roman"/>
              </a:rPr>
              <a:t>i</a:t>
            </a:r>
            <a:r>
              <a:rPr lang="en-US" i="1" dirty="0" smtClean="0">
                <a:cs typeface="Times New Roman"/>
              </a:rPr>
              <a:t> </a:t>
            </a:r>
            <a:r>
              <a:rPr lang="en-US" dirty="0" smtClean="0">
                <a:cs typeface="Times New Roman"/>
              </a:rPr>
              <a:t>and</a:t>
            </a:r>
            <a:r>
              <a:rPr lang="en-US" i="1" dirty="0" smtClean="0">
                <a:cs typeface="Times New Roman"/>
              </a:rPr>
              <a:t> j</a:t>
            </a:r>
            <a:r>
              <a:rPr lang="en-US" dirty="0" smtClean="0">
                <a:cs typeface="Times New Roman"/>
              </a:rPr>
              <a:t> in 2 space: </a:t>
            </a:r>
          </a:p>
          <a:p>
            <a:pPr marL="137160" indent="0">
              <a:buNone/>
              <a:defRPr/>
            </a:pPr>
            <a:r>
              <a:rPr lang="en-US" b="1" dirty="0" err="1" smtClean="0">
                <a:cs typeface="Times New Roman"/>
              </a:rPr>
              <a:t>i</a:t>
            </a:r>
            <a:r>
              <a:rPr lang="en-US" dirty="0" smtClean="0">
                <a:cs typeface="Times New Roman"/>
              </a:rPr>
              <a:t> = &lt;1, 0&gt;, </a:t>
            </a:r>
            <a:r>
              <a:rPr lang="en-US" b="1" dirty="0" smtClean="0">
                <a:cs typeface="Times New Roman"/>
              </a:rPr>
              <a:t>j</a:t>
            </a:r>
            <a:r>
              <a:rPr lang="en-US" dirty="0" smtClean="0">
                <a:cs typeface="Times New Roman"/>
              </a:rPr>
              <a:t> = &lt;0, 1&gt;</a:t>
            </a:r>
          </a:p>
          <a:p>
            <a:pPr marL="137160" indent="0">
              <a:defRPr/>
            </a:pPr>
            <a:r>
              <a:rPr lang="en-US" dirty="0" smtClean="0">
                <a:cs typeface="Times New Roman"/>
              </a:rPr>
              <a:t> Every plane vector </a:t>
            </a:r>
            <a:r>
              <a:rPr lang="en-US" b="1" dirty="0" smtClean="0"/>
              <a:t> v</a:t>
            </a:r>
            <a:r>
              <a:rPr lang="en-US" i="1" dirty="0" smtClean="0"/>
              <a:t> = &lt;</a:t>
            </a:r>
            <a:r>
              <a:rPr lang="en-US" dirty="0" smtClean="0"/>
              <a:t>v</a:t>
            </a:r>
            <a:r>
              <a:rPr lang="en-US" baseline="-25000" dirty="0" smtClean="0"/>
              <a:t>1</a:t>
            </a:r>
            <a:r>
              <a:rPr lang="en-US" dirty="0" smtClean="0"/>
              <a:t> , v</a:t>
            </a:r>
            <a:r>
              <a:rPr lang="en-US" baseline="-25000" dirty="0" smtClean="0"/>
              <a:t>2</a:t>
            </a:r>
            <a:r>
              <a:rPr lang="en-US" i="1" dirty="0" smtClean="0"/>
              <a:t> &gt; </a:t>
            </a:r>
            <a:r>
              <a:rPr lang="en-US" dirty="0" smtClean="0"/>
              <a:t>can be</a:t>
            </a:r>
            <a:r>
              <a:rPr lang="en-US" dirty="0" smtClean="0">
                <a:cs typeface="Times New Roman"/>
              </a:rPr>
              <a:t> written as a linear combination of </a:t>
            </a:r>
            <a:r>
              <a:rPr lang="en-US" b="1" dirty="0" err="1" smtClean="0">
                <a:cs typeface="Times New Roman"/>
              </a:rPr>
              <a:t>i</a:t>
            </a:r>
            <a:r>
              <a:rPr lang="en-US" dirty="0" smtClean="0">
                <a:cs typeface="Times New Roman"/>
              </a:rPr>
              <a:t> and </a:t>
            </a:r>
            <a:r>
              <a:rPr lang="en-US" b="1" dirty="0" smtClean="0">
                <a:cs typeface="Times New Roman"/>
              </a:rPr>
              <a:t>j, </a:t>
            </a:r>
            <a:r>
              <a:rPr lang="en-US" dirty="0" smtClean="0">
                <a:cs typeface="Times New Roman"/>
              </a:rPr>
              <a:t>that is,</a:t>
            </a:r>
          </a:p>
          <a:p>
            <a:pPr marL="137160" indent="0">
              <a:buNone/>
              <a:defRPr/>
            </a:pPr>
            <a:r>
              <a:rPr lang="en-US" b="1" dirty="0" smtClean="0"/>
              <a:t>v</a:t>
            </a:r>
            <a:r>
              <a:rPr lang="en-US" i="1" dirty="0" smtClean="0"/>
              <a:t> = &lt;</a:t>
            </a:r>
            <a:r>
              <a:rPr lang="en-US" dirty="0" smtClean="0"/>
              <a:t>v</a:t>
            </a:r>
            <a:r>
              <a:rPr lang="en-US" baseline="-25000" dirty="0" smtClean="0"/>
              <a:t>1</a:t>
            </a:r>
            <a:r>
              <a:rPr lang="en-US" dirty="0" smtClean="0"/>
              <a:t> , v</a:t>
            </a:r>
            <a:r>
              <a:rPr lang="en-US" baseline="-25000" dirty="0" smtClean="0"/>
              <a:t>2</a:t>
            </a:r>
            <a:r>
              <a:rPr lang="en-US" i="1" dirty="0" smtClean="0"/>
              <a:t> &gt; = </a:t>
            </a:r>
            <a:r>
              <a:rPr lang="en-US" dirty="0" smtClean="0"/>
              <a:t>v</a:t>
            </a:r>
            <a:r>
              <a:rPr lang="en-US" baseline="-25000" dirty="0" smtClean="0"/>
              <a:t>1</a:t>
            </a:r>
            <a:r>
              <a:rPr lang="en-US" dirty="0" smtClean="0"/>
              <a:t> </a:t>
            </a:r>
            <a:r>
              <a:rPr lang="en-US" dirty="0" err="1" smtClean="0"/>
              <a:t>i</a:t>
            </a:r>
            <a:r>
              <a:rPr lang="en-US" dirty="0" smtClean="0"/>
              <a:t>+ v</a:t>
            </a:r>
            <a:r>
              <a:rPr lang="en-US" baseline="-25000" dirty="0" smtClean="0"/>
              <a:t>2 </a:t>
            </a:r>
            <a:r>
              <a:rPr lang="en-US" i="1" dirty="0" smtClean="0"/>
              <a:t> </a:t>
            </a:r>
            <a:r>
              <a:rPr lang="en-US" dirty="0" smtClean="0"/>
              <a:t>j</a:t>
            </a:r>
            <a:endParaRPr lang="en-US" dirty="0" smtClean="0">
              <a:cs typeface="Times New Roman"/>
            </a:endParaRPr>
          </a:p>
          <a:p>
            <a:pPr marL="137160" indent="0">
              <a:buNone/>
              <a:defRPr/>
            </a:pPr>
            <a:r>
              <a:rPr lang="en-US" dirty="0" smtClean="0">
                <a:cs typeface="Times New Roman"/>
              </a:rPr>
              <a:t> </a:t>
            </a:r>
          </a:p>
          <a:p>
            <a:pPr marL="137160" indent="0">
              <a:buFont typeface="Wingdings" pitchFamily="2" charset="2"/>
              <a:buNone/>
              <a:defRPr/>
            </a:pPr>
            <a:endParaRPr lang="en-US" dirty="0" smtClean="0">
              <a:cs typeface="Times New Roman"/>
            </a:endParaRPr>
          </a:p>
          <a:p>
            <a:pPr marL="137160" indent="0">
              <a:defRPr/>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cs typeface="Times New Roman"/>
              </a:rPr>
              <a:t>Unit Vector</a:t>
            </a:r>
            <a:endParaRPr lang="en-US" dirty="0"/>
          </a:p>
        </p:txBody>
      </p:sp>
      <p:sp>
        <p:nvSpPr>
          <p:cNvPr id="3" name="Content Placeholder 2"/>
          <p:cNvSpPr>
            <a:spLocks noGrp="1"/>
          </p:cNvSpPr>
          <p:nvPr>
            <p:ph idx="1"/>
          </p:nvPr>
        </p:nvSpPr>
        <p:spPr/>
        <p:txBody>
          <a:bodyPr/>
          <a:lstStyle/>
          <a:p>
            <a:pPr marL="137160" indent="0">
              <a:defRPr/>
            </a:pPr>
            <a:r>
              <a:rPr lang="en-US" dirty="0" smtClean="0">
                <a:cs typeface="Times New Roman"/>
              </a:rPr>
              <a:t>In an xyz-coordinate system, the unit vectors along the x-, y-, and z-axes are denoted by </a:t>
            </a:r>
            <a:r>
              <a:rPr lang="en-US" b="1" dirty="0" err="1" smtClean="0">
                <a:cs typeface="Times New Roman"/>
              </a:rPr>
              <a:t>i</a:t>
            </a:r>
            <a:r>
              <a:rPr lang="en-US" dirty="0" smtClean="0">
                <a:cs typeface="Times New Roman"/>
              </a:rPr>
              <a:t>, </a:t>
            </a:r>
            <a:r>
              <a:rPr lang="en-US" b="1" dirty="0" smtClean="0">
                <a:cs typeface="Times New Roman"/>
              </a:rPr>
              <a:t>j</a:t>
            </a:r>
            <a:r>
              <a:rPr lang="en-US" dirty="0" smtClean="0">
                <a:cs typeface="Times New Roman"/>
              </a:rPr>
              <a:t>, and </a:t>
            </a:r>
            <a:r>
              <a:rPr lang="en-US" b="1" dirty="0" smtClean="0">
                <a:cs typeface="Times New Roman"/>
              </a:rPr>
              <a:t>k</a:t>
            </a:r>
            <a:r>
              <a:rPr lang="en-US" dirty="0" smtClean="0">
                <a:cs typeface="Times New Roman"/>
              </a:rPr>
              <a:t>, respectively.  The vectors </a:t>
            </a:r>
            <a:r>
              <a:rPr lang="en-US" b="1" dirty="0" err="1" smtClean="0">
                <a:cs typeface="Times New Roman"/>
              </a:rPr>
              <a:t>i</a:t>
            </a:r>
            <a:r>
              <a:rPr lang="en-US" dirty="0" smtClean="0">
                <a:cs typeface="Times New Roman"/>
              </a:rPr>
              <a:t>, </a:t>
            </a:r>
            <a:r>
              <a:rPr lang="en-US" b="1" dirty="0" smtClean="0">
                <a:cs typeface="Times New Roman"/>
              </a:rPr>
              <a:t>j</a:t>
            </a:r>
            <a:r>
              <a:rPr lang="en-US" i="1" dirty="0" smtClean="0">
                <a:cs typeface="Times New Roman"/>
              </a:rPr>
              <a:t>, </a:t>
            </a:r>
            <a:r>
              <a:rPr lang="en-US" dirty="0" smtClean="0">
                <a:cs typeface="Times New Roman"/>
              </a:rPr>
              <a:t>and</a:t>
            </a:r>
            <a:r>
              <a:rPr lang="en-US" i="1" dirty="0" smtClean="0">
                <a:cs typeface="Times New Roman"/>
              </a:rPr>
              <a:t> </a:t>
            </a:r>
            <a:r>
              <a:rPr lang="en-US" b="1" dirty="0" smtClean="0">
                <a:cs typeface="Times New Roman"/>
              </a:rPr>
              <a:t>k</a:t>
            </a:r>
            <a:r>
              <a:rPr lang="en-US" i="1" dirty="0" smtClean="0">
                <a:cs typeface="Times New Roman"/>
              </a:rPr>
              <a:t> </a:t>
            </a:r>
            <a:r>
              <a:rPr lang="en-US" dirty="0" smtClean="0">
                <a:cs typeface="Times New Roman"/>
              </a:rPr>
              <a:t>in 3-space: </a:t>
            </a:r>
          </a:p>
          <a:p>
            <a:pPr marL="137160" indent="0">
              <a:buNone/>
              <a:defRPr/>
            </a:pPr>
            <a:r>
              <a:rPr lang="en-US" dirty="0" err="1" smtClean="0">
                <a:cs typeface="Times New Roman"/>
              </a:rPr>
              <a:t>i</a:t>
            </a:r>
            <a:r>
              <a:rPr lang="en-US" dirty="0" smtClean="0">
                <a:cs typeface="Times New Roman"/>
              </a:rPr>
              <a:t> = &lt;1, 0, 0&gt;,  j = &lt;0, 1, 0&gt;, k = &lt;0, 0, 1&gt;</a:t>
            </a:r>
          </a:p>
          <a:p>
            <a:pPr marL="137160" indent="0">
              <a:defRPr/>
            </a:pPr>
            <a:r>
              <a:rPr lang="en-US" i="1" dirty="0" smtClean="0">
                <a:cs typeface="Times New Roman"/>
              </a:rPr>
              <a:t> </a:t>
            </a:r>
            <a:r>
              <a:rPr lang="en-US" dirty="0" smtClean="0">
                <a:cs typeface="Times New Roman"/>
              </a:rPr>
              <a:t>Every vector in 3-space can be expressed as a linear combination of </a:t>
            </a:r>
            <a:r>
              <a:rPr lang="en-US" b="1" dirty="0" err="1" smtClean="0">
                <a:cs typeface="Times New Roman"/>
              </a:rPr>
              <a:t>i</a:t>
            </a:r>
            <a:r>
              <a:rPr lang="en-US" dirty="0" smtClean="0">
                <a:cs typeface="Times New Roman"/>
              </a:rPr>
              <a:t>, </a:t>
            </a:r>
            <a:r>
              <a:rPr lang="en-US" b="1" dirty="0" smtClean="0">
                <a:cs typeface="Times New Roman"/>
              </a:rPr>
              <a:t>j</a:t>
            </a:r>
            <a:r>
              <a:rPr lang="en-US" dirty="0" smtClean="0">
                <a:cs typeface="Times New Roman"/>
              </a:rPr>
              <a:t>, and </a:t>
            </a:r>
            <a:r>
              <a:rPr lang="en-US" b="1" dirty="0" smtClean="0">
                <a:cs typeface="Times New Roman"/>
              </a:rPr>
              <a:t>k</a:t>
            </a:r>
            <a:r>
              <a:rPr lang="en-US" dirty="0" smtClean="0">
                <a:cs typeface="Times New Roman"/>
              </a:rPr>
              <a:t>, that is, </a:t>
            </a:r>
          </a:p>
          <a:p>
            <a:pPr marL="137160" indent="0">
              <a:buNone/>
              <a:defRPr/>
            </a:pPr>
            <a:r>
              <a:rPr lang="en-US" b="1" dirty="0" smtClean="0"/>
              <a:t>v</a:t>
            </a:r>
            <a:r>
              <a:rPr lang="en-US" i="1" dirty="0" smtClean="0"/>
              <a:t> = &lt;</a:t>
            </a:r>
            <a:r>
              <a:rPr lang="en-US" dirty="0" smtClean="0"/>
              <a:t>v</a:t>
            </a:r>
            <a:r>
              <a:rPr lang="en-US" baseline="-25000" dirty="0" smtClean="0"/>
              <a:t>1</a:t>
            </a:r>
            <a:r>
              <a:rPr lang="en-US" dirty="0" smtClean="0"/>
              <a:t> , v</a:t>
            </a:r>
            <a:r>
              <a:rPr lang="en-US" baseline="-25000" dirty="0" smtClean="0"/>
              <a:t>2</a:t>
            </a:r>
            <a:r>
              <a:rPr lang="en-US" dirty="0" smtClean="0"/>
              <a:t> , v</a:t>
            </a:r>
            <a:r>
              <a:rPr lang="en-US" baseline="-25000" dirty="0" smtClean="0"/>
              <a:t>3</a:t>
            </a:r>
            <a:r>
              <a:rPr lang="en-US" dirty="0" smtClean="0"/>
              <a:t> </a:t>
            </a:r>
            <a:r>
              <a:rPr lang="en-US" i="1" dirty="0" smtClean="0"/>
              <a:t>&gt; = </a:t>
            </a:r>
            <a:r>
              <a:rPr lang="en-US" dirty="0" smtClean="0"/>
              <a:t>v</a:t>
            </a:r>
            <a:r>
              <a:rPr lang="en-US" baseline="-25000" dirty="0" smtClean="0"/>
              <a:t>1</a:t>
            </a:r>
            <a:r>
              <a:rPr lang="en-US" dirty="0" smtClean="0"/>
              <a:t> </a:t>
            </a:r>
            <a:r>
              <a:rPr lang="en-US" dirty="0" err="1" smtClean="0"/>
              <a:t>i</a:t>
            </a:r>
            <a:r>
              <a:rPr lang="en-US" dirty="0" smtClean="0"/>
              <a:t> + v</a:t>
            </a:r>
            <a:r>
              <a:rPr lang="en-US" baseline="-25000" dirty="0" smtClean="0"/>
              <a:t>2 </a:t>
            </a:r>
            <a:r>
              <a:rPr lang="en-US" dirty="0" smtClean="0"/>
              <a:t> j + v</a:t>
            </a:r>
            <a:r>
              <a:rPr lang="en-US" baseline="-25000" dirty="0" smtClean="0"/>
              <a:t>3</a:t>
            </a:r>
            <a:r>
              <a:rPr lang="en-US" dirty="0" smtClean="0"/>
              <a:t> k</a:t>
            </a:r>
            <a:endParaRPr lang="en-US" i="1" dirty="0" smtClean="0">
              <a:cs typeface="Times New Roman"/>
            </a:endParaRPr>
          </a:p>
          <a:p>
            <a:pPr marL="137160" indent="0">
              <a:buNone/>
              <a:defRPr/>
            </a:pPr>
            <a:endParaRPr lang="en-US" i="1" dirty="0" smtClean="0">
              <a:cs typeface="Times New Roman"/>
            </a:endParaRPr>
          </a:p>
          <a:p>
            <a:pPr marL="137160" indent="0">
              <a:buNone/>
              <a:defRPr/>
            </a:pPr>
            <a:endParaRPr lang="en-US" i="1"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PH" dirty="0" smtClean="0">
                <a:solidFill>
                  <a:schemeClr val="bg1">
                    <a:lumMod val="40000"/>
                    <a:lumOff val="60000"/>
                  </a:schemeClr>
                </a:solidFill>
                <a:effectLst>
                  <a:outerShdw blurRad="38100" dist="38100" dir="2700000" algn="tl">
                    <a:srgbClr val="000000">
                      <a:alpha val="43137"/>
                    </a:srgbClr>
                  </a:outerShdw>
                </a:effectLst>
                <a:latin typeface="Arial" pitchFamily="34" charset="0"/>
                <a:cs typeface="Arial" pitchFamily="34" charset="0"/>
              </a:rPr>
              <a:t>Vectors and Scalars</a:t>
            </a:r>
            <a:br>
              <a:rPr lang="en-PH" dirty="0" smtClean="0">
                <a:solidFill>
                  <a:schemeClr val="bg1">
                    <a:lumMod val="40000"/>
                    <a:lumOff val="60000"/>
                  </a:schemeClr>
                </a:solidFill>
                <a:effectLst>
                  <a:outerShdw blurRad="38100" dist="38100" dir="2700000" algn="tl">
                    <a:srgbClr val="000000">
                      <a:alpha val="43137"/>
                    </a:srgbClr>
                  </a:outerShdw>
                </a:effectLst>
                <a:latin typeface="Arial" pitchFamily="34" charset="0"/>
                <a:cs typeface="Arial" pitchFamily="34" charset="0"/>
              </a:rPr>
            </a:br>
            <a:endParaRPr lang="en-US" dirty="0">
              <a:solidFill>
                <a:schemeClr val="bg1">
                  <a:lumMod val="40000"/>
                  <a:lumOff val="60000"/>
                </a:schemeClr>
              </a:solidFill>
            </a:endParaRPr>
          </a:p>
        </p:txBody>
      </p:sp>
      <p:sp>
        <p:nvSpPr>
          <p:cNvPr id="3" name="Content Placeholder 2"/>
          <p:cNvSpPr>
            <a:spLocks noGrp="1"/>
          </p:cNvSpPr>
          <p:nvPr>
            <p:ph idx="1"/>
          </p:nvPr>
        </p:nvSpPr>
        <p:spPr/>
        <p:txBody>
          <a:bodyPr>
            <a:normAutofit/>
          </a:bodyPr>
          <a:lstStyle/>
          <a:p>
            <a:pPr fontAlgn="auto">
              <a:spcBef>
                <a:spcPts val="0"/>
              </a:spcBef>
              <a:spcAft>
                <a:spcPts val="0"/>
              </a:spcAft>
              <a:defRPr/>
            </a:pPr>
            <a:r>
              <a:rPr lang="en-PH" b="1" dirty="0">
                <a:effectLst>
                  <a:outerShdw blurRad="38100" dist="38100" dir="2700000" algn="tl">
                    <a:srgbClr val="000000">
                      <a:alpha val="43137"/>
                    </a:srgbClr>
                  </a:outerShdw>
                </a:effectLst>
                <a:latin typeface="Arial" pitchFamily="34" charset="0"/>
                <a:cs typeface="Arial" pitchFamily="34" charset="0"/>
              </a:rPr>
              <a:t>Scalar Quantity – </a:t>
            </a:r>
            <a:r>
              <a:rPr lang="en-PH" dirty="0">
                <a:effectLst>
                  <a:outerShdw blurRad="38100" dist="38100" dir="2700000" algn="tl">
                    <a:srgbClr val="000000">
                      <a:alpha val="43137"/>
                    </a:srgbClr>
                  </a:outerShdw>
                </a:effectLst>
                <a:latin typeface="Arial" pitchFamily="34" charset="0"/>
                <a:cs typeface="Arial" pitchFamily="34" charset="0"/>
              </a:rPr>
              <a:t>a quantity that can be completely described by giving its magnitude only.  </a:t>
            </a:r>
          </a:p>
          <a:p>
            <a:pPr fontAlgn="auto">
              <a:spcBef>
                <a:spcPts val="0"/>
              </a:spcBef>
              <a:spcAft>
                <a:spcPts val="0"/>
              </a:spcAft>
              <a:buFont typeface="Wingdings" pitchFamily="2" charset="2"/>
              <a:buNone/>
              <a:defRPr/>
            </a:pPr>
            <a:r>
              <a:rPr lang="en-PH" dirty="0" smtClean="0">
                <a:effectLst>
                  <a:outerShdw blurRad="38100" dist="38100" dir="2700000" algn="tl">
                    <a:srgbClr val="000000">
                      <a:alpha val="43137"/>
                    </a:srgbClr>
                  </a:outerShdw>
                </a:effectLst>
                <a:latin typeface="Arial" pitchFamily="34" charset="0"/>
                <a:cs typeface="Arial" pitchFamily="34" charset="0"/>
              </a:rPr>
              <a:t>Example</a:t>
            </a:r>
            <a:r>
              <a:rPr lang="en-PH" dirty="0">
                <a:effectLst>
                  <a:outerShdw blurRad="38100" dist="38100" dir="2700000" algn="tl">
                    <a:srgbClr val="000000">
                      <a:alpha val="43137"/>
                    </a:srgbClr>
                  </a:outerShdw>
                </a:effectLst>
                <a:latin typeface="Arial" pitchFamily="34" charset="0"/>
                <a:cs typeface="Arial" pitchFamily="34" charset="0"/>
              </a:rPr>
              <a:t>:  speed, time, energy, </a:t>
            </a:r>
            <a:r>
              <a:rPr lang="en-PH" dirty="0" smtClean="0">
                <a:effectLst>
                  <a:outerShdw blurRad="38100" dist="38100" dir="2700000" algn="tl">
                    <a:srgbClr val="000000">
                      <a:alpha val="43137"/>
                    </a:srgbClr>
                  </a:outerShdw>
                </a:effectLst>
                <a:latin typeface="Arial" pitchFamily="34" charset="0"/>
                <a:cs typeface="Arial" pitchFamily="34" charset="0"/>
              </a:rPr>
              <a:t>temperature</a:t>
            </a:r>
          </a:p>
          <a:p>
            <a:pPr fontAlgn="auto">
              <a:spcBef>
                <a:spcPts val="0"/>
              </a:spcBef>
              <a:spcAft>
                <a:spcPts val="0"/>
              </a:spcAft>
              <a:defRPr/>
            </a:pPr>
            <a:r>
              <a:rPr lang="en-PH" b="1" dirty="0">
                <a:effectLst>
                  <a:outerShdw blurRad="38100" dist="38100" dir="2700000" algn="tl">
                    <a:srgbClr val="000000">
                      <a:alpha val="43137"/>
                    </a:srgbClr>
                  </a:outerShdw>
                </a:effectLst>
                <a:latin typeface="Arial" pitchFamily="34" charset="0"/>
                <a:cs typeface="Arial" pitchFamily="34" charset="0"/>
              </a:rPr>
              <a:t>Vector Quantity – </a:t>
            </a:r>
            <a:r>
              <a:rPr lang="en-PH" dirty="0">
                <a:effectLst>
                  <a:outerShdw blurRad="38100" dist="38100" dir="2700000" algn="tl">
                    <a:srgbClr val="000000">
                      <a:alpha val="43137"/>
                    </a:srgbClr>
                  </a:outerShdw>
                </a:effectLst>
                <a:latin typeface="Arial" pitchFamily="34" charset="0"/>
                <a:cs typeface="Arial" pitchFamily="34" charset="0"/>
              </a:rPr>
              <a:t>a quantity that can be completely described by giving its magnitude and direction.  </a:t>
            </a:r>
          </a:p>
          <a:p>
            <a:pPr fontAlgn="auto">
              <a:spcBef>
                <a:spcPts val="0"/>
              </a:spcBef>
              <a:spcAft>
                <a:spcPts val="0"/>
              </a:spcAft>
              <a:buFont typeface="Wingdings" pitchFamily="2" charset="2"/>
              <a:buNone/>
              <a:defRPr/>
            </a:pPr>
            <a:r>
              <a:rPr lang="en-PH" dirty="0">
                <a:effectLst>
                  <a:outerShdw blurRad="38100" dist="38100" dir="2700000" algn="tl">
                    <a:srgbClr val="000000">
                      <a:alpha val="43137"/>
                    </a:srgbClr>
                  </a:outerShdw>
                </a:effectLst>
                <a:latin typeface="Arial" pitchFamily="34" charset="0"/>
                <a:cs typeface="Arial" pitchFamily="34" charset="0"/>
              </a:rPr>
              <a:t>Example:  velocity, force, acceleration, momentum</a:t>
            </a:r>
          </a:p>
          <a:p>
            <a:pPr>
              <a:defRPr/>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Normalizing a Vector</a:t>
            </a:r>
            <a:br>
              <a:rPr lang="en-US" dirty="0" smtClean="0"/>
            </a:br>
            <a:endParaRPr lang="en-US" dirty="0"/>
          </a:p>
        </p:txBody>
      </p:sp>
      <p:sp>
        <p:nvSpPr>
          <p:cNvPr id="3" name="Content Placeholder 2"/>
          <p:cNvSpPr>
            <a:spLocks noGrp="1"/>
          </p:cNvSpPr>
          <p:nvPr>
            <p:ph idx="1"/>
          </p:nvPr>
        </p:nvSpPr>
        <p:spPr/>
        <p:txBody>
          <a:bodyPr/>
          <a:lstStyle/>
          <a:p>
            <a:pPr marL="137160" indent="0" algn="just">
              <a:buNone/>
            </a:pPr>
            <a:r>
              <a:rPr lang="en-US" dirty="0" smtClean="0"/>
              <a:t>- the process of multiplying a vector by the reciprocal of its length to obtain a unit vector with the same direction.</a:t>
            </a:r>
          </a:p>
          <a:p>
            <a:pPr marL="137160" indent="0">
              <a:buNone/>
            </a:pPr>
            <a:r>
              <a:rPr lang="en-US" dirty="0" smtClean="0"/>
              <a:t>		u = (1/</a:t>
            </a:r>
            <a:r>
              <a:rPr lang="en-US" dirty="0" err="1" smtClean="0">
                <a:cs typeface="Times New Roman"/>
              </a:rPr>
              <a:t>ǁ</a:t>
            </a:r>
            <a:r>
              <a:rPr lang="en-US" dirty="0" err="1" smtClean="0"/>
              <a:t>v</a:t>
            </a:r>
            <a:r>
              <a:rPr lang="en-US" dirty="0" err="1" smtClean="0">
                <a:cs typeface="Times New Roman"/>
              </a:rPr>
              <a:t>ǁ</a:t>
            </a:r>
            <a:r>
              <a:rPr lang="en-US" dirty="0" smtClean="0"/>
              <a:t>) v = v/</a:t>
            </a:r>
            <a:r>
              <a:rPr lang="en-US" dirty="0" err="1" smtClean="0">
                <a:cs typeface="Times New Roman"/>
              </a:rPr>
              <a:t>ǁ</a:t>
            </a:r>
            <a:r>
              <a:rPr lang="en-US" dirty="0" err="1" smtClean="0"/>
              <a:t>v</a:t>
            </a:r>
            <a:r>
              <a:rPr lang="en-US" dirty="0" err="1" smtClean="0">
                <a:cs typeface="Times New Roman"/>
              </a:rPr>
              <a:t>ǁ</a:t>
            </a:r>
            <a:endParaRPr lang="en-US"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2"/>
            <a:ext cx="8229600" cy="1855788"/>
          </a:xfrm>
        </p:spPr>
        <p:txBody>
          <a:bodyPr/>
          <a:lstStyle/>
          <a:p>
            <a:pPr algn="l"/>
            <a:r>
              <a:rPr lang="en-US" dirty="0" smtClean="0"/>
              <a:t>Vector Determined by Length and Angle</a:t>
            </a:r>
            <a:br>
              <a:rPr lang="en-US" dirty="0" smtClean="0"/>
            </a:br>
            <a:endParaRPr lang="en-US" dirty="0"/>
          </a:p>
        </p:txBody>
      </p:sp>
      <p:sp>
        <p:nvSpPr>
          <p:cNvPr id="3" name="Content Placeholder 2"/>
          <p:cNvSpPr>
            <a:spLocks noGrp="1"/>
          </p:cNvSpPr>
          <p:nvPr>
            <p:ph idx="1"/>
          </p:nvPr>
        </p:nvSpPr>
        <p:spPr>
          <a:xfrm>
            <a:off x="228600" y="2362200"/>
            <a:ext cx="8686800" cy="4038600"/>
          </a:xfrm>
        </p:spPr>
        <p:txBody>
          <a:bodyPr/>
          <a:lstStyle/>
          <a:p>
            <a:pPr marL="137160" indent="0"/>
            <a:r>
              <a:rPr lang="en-US" b="1" dirty="0" smtClean="0"/>
              <a:t> v</a:t>
            </a:r>
            <a:r>
              <a:rPr lang="en-US" i="1" dirty="0" smtClean="0"/>
              <a:t> = </a:t>
            </a:r>
            <a:r>
              <a:rPr lang="en-US" dirty="0" err="1" smtClean="0">
                <a:cs typeface="Times New Roman"/>
              </a:rPr>
              <a:t>ǁ</a:t>
            </a:r>
            <a:r>
              <a:rPr lang="en-US" dirty="0" err="1" smtClean="0"/>
              <a:t>v</a:t>
            </a:r>
            <a:r>
              <a:rPr lang="en-US" dirty="0" err="1" smtClean="0">
                <a:cs typeface="Times New Roman"/>
              </a:rPr>
              <a:t>ǁ</a:t>
            </a:r>
            <a:r>
              <a:rPr lang="en-US" dirty="0" smtClean="0"/>
              <a:t> &lt;</a:t>
            </a:r>
            <a:r>
              <a:rPr lang="en-US" dirty="0" err="1" smtClean="0"/>
              <a:t>cos</a:t>
            </a:r>
            <a:r>
              <a:rPr lang="en-US" dirty="0" smtClean="0"/>
              <a:t> </a:t>
            </a:r>
            <a:r>
              <a:rPr lang="el-GR" dirty="0" smtClean="0">
                <a:cs typeface="Times New Roman"/>
              </a:rPr>
              <a:t>θ</a:t>
            </a:r>
            <a:r>
              <a:rPr lang="en-US" dirty="0" smtClean="0"/>
              <a:t> , sin </a:t>
            </a:r>
            <a:r>
              <a:rPr lang="el-GR" dirty="0" smtClean="0">
                <a:cs typeface="Times New Roman"/>
              </a:rPr>
              <a:t>θ</a:t>
            </a:r>
            <a:r>
              <a:rPr lang="en-US" dirty="0" smtClean="0"/>
              <a:t>&gt; = </a:t>
            </a:r>
            <a:r>
              <a:rPr lang="en-US" dirty="0" err="1" smtClean="0">
                <a:cs typeface="Times New Roman"/>
              </a:rPr>
              <a:t>ǁ</a:t>
            </a:r>
            <a:r>
              <a:rPr lang="en-US" dirty="0" err="1" smtClean="0"/>
              <a:t>v</a:t>
            </a:r>
            <a:r>
              <a:rPr lang="en-US" dirty="0" err="1" smtClean="0">
                <a:cs typeface="Times New Roman"/>
              </a:rPr>
              <a:t>ǁ</a:t>
            </a:r>
            <a:r>
              <a:rPr lang="en-US" dirty="0" smtClean="0"/>
              <a:t> </a:t>
            </a:r>
            <a:r>
              <a:rPr lang="en-US" dirty="0" err="1" smtClean="0"/>
              <a:t>cos</a:t>
            </a:r>
            <a:r>
              <a:rPr lang="en-US" dirty="0" smtClean="0"/>
              <a:t>  </a:t>
            </a:r>
            <a:r>
              <a:rPr lang="el-GR" dirty="0" smtClean="0">
                <a:cs typeface="Times New Roman"/>
              </a:rPr>
              <a:t>θ</a:t>
            </a:r>
            <a:r>
              <a:rPr lang="en-US" dirty="0" smtClean="0"/>
              <a:t> </a:t>
            </a:r>
            <a:r>
              <a:rPr lang="en-US" dirty="0" err="1" smtClean="0"/>
              <a:t>i</a:t>
            </a:r>
            <a:r>
              <a:rPr lang="en-US" dirty="0" smtClean="0"/>
              <a:t> + </a:t>
            </a:r>
            <a:r>
              <a:rPr lang="en-US" dirty="0" err="1" smtClean="0">
                <a:cs typeface="Times New Roman"/>
              </a:rPr>
              <a:t>ǁ</a:t>
            </a:r>
            <a:r>
              <a:rPr lang="en-US" dirty="0" err="1" smtClean="0"/>
              <a:t>v</a:t>
            </a:r>
            <a:r>
              <a:rPr lang="en-US" dirty="0" err="1" smtClean="0">
                <a:cs typeface="Times New Roman"/>
              </a:rPr>
              <a:t>ǁ</a:t>
            </a:r>
            <a:r>
              <a:rPr lang="en-US" dirty="0" smtClean="0"/>
              <a:t> sin </a:t>
            </a:r>
            <a:r>
              <a:rPr lang="el-GR" dirty="0" smtClean="0">
                <a:cs typeface="Times New Roman"/>
              </a:rPr>
              <a:t>θ</a:t>
            </a:r>
            <a:r>
              <a:rPr lang="en-US" dirty="0" smtClean="0">
                <a:cs typeface="Times New Roman"/>
              </a:rPr>
              <a:t> </a:t>
            </a:r>
            <a:r>
              <a:rPr lang="en-US" dirty="0" smtClean="0"/>
              <a:t>j</a:t>
            </a:r>
          </a:p>
          <a:p>
            <a:pPr marL="137160" indent="0">
              <a:buNone/>
            </a:pPr>
            <a:r>
              <a:rPr lang="en-US" dirty="0" smtClean="0"/>
              <a:t>where </a:t>
            </a:r>
            <a:r>
              <a:rPr lang="en-US" b="1" dirty="0" smtClean="0"/>
              <a:t>v</a:t>
            </a:r>
            <a:r>
              <a:rPr lang="en-US" i="1" dirty="0" smtClean="0"/>
              <a:t> </a:t>
            </a:r>
            <a:r>
              <a:rPr lang="en-US" dirty="0" smtClean="0"/>
              <a:t>is a nonzero vector with its initial point at the origin and </a:t>
            </a:r>
            <a:r>
              <a:rPr lang="el-GR" i="1" dirty="0" smtClean="0">
                <a:cs typeface="Times New Roman"/>
              </a:rPr>
              <a:t>θ</a:t>
            </a:r>
            <a:r>
              <a:rPr lang="en-US" i="1" dirty="0" smtClean="0"/>
              <a:t> </a:t>
            </a:r>
            <a:r>
              <a:rPr lang="en-US" dirty="0" smtClean="0"/>
              <a:t>is the angle from the positive x-axis.</a:t>
            </a:r>
          </a:p>
          <a:p>
            <a:pPr marL="137160" indent="0">
              <a:buNone/>
            </a:pPr>
            <a:endParaRPr lang="en-US" dirty="0" smtClean="0"/>
          </a:p>
          <a:p>
            <a:pPr marL="137160" indent="0"/>
            <a:r>
              <a:rPr lang="en-US" dirty="0" smtClean="0"/>
              <a:t> For a unit vector </a:t>
            </a:r>
            <a:r>
              <a:rPr lang="en-US" b="1" dirty="0" smtClean="0"/>
              <a:t>u</a:t>
            </a:r>
            <a:r>
              <a:rPr lang="en-US" dirty="0" smtClean="0"/>
              <a:t>, </a:t>
            </a:r>
          </a:p>
          <a:p>
            <a:pPr marL="137160" indent="0">
              <a:buNone/>
            </a:pPr>
            <a:r>
              <a:rPr lang="en-US" dirty="0" smtClean="0"/>
              <a:t> </a:t>
            </a:r>
            <a:r>
              <a:rPr lang="en-US" b="1" dirty="0" smtClean="0"/>
              <a:t>u</a:t>
            </a:r>
            <a:r>
              <a:rPr lang="en-US" i="1" dirty="0" smtClean="0"/>
              <a:t> =&lt; </a:t>
            </a:r>
            <a:r>
              <a:rPr lang="en-US" dirty="0" err="1" smtClean="0"/>
              <a:t>cos</a:t>
            </a:r>
            <a:r>
              <a:rPr lang="en-US" dirty="0" smtClean="0"/>
              <a:t> </a:t>
            </a:r>
            <a:r>
              <a:rPr lang="el-GR" dirty="0" smtClean="0">
                <a:cs typeface="Times New Roman"/>
              </a:rPr>
              <a:t>θ</a:t>
            </a:r>
            <a:r>
              <a:rPr lang="en-US" dirty="0" smtClean="0"/>
              <a:t> , sin </a:t>
            </a:r>
            <a:r>
              <a:rPr lang="el-GR" dirty="0" smtClean="0">
                <a:cs typeface="Times New Roman"/>
              </a:rPr>
              <a:t>θ</a:t>
            </a:r>
            <a:r>
              <a:rPr lang="en-US" dirty="0" smtClean="0"/>
              <a:t> &gt; = </a:t>
            </a:r>
            <a:r>
              <a:rPr lang="en-US" dirty="0" err="1" smtClean="0"/>
              <a:t>cos</a:t>
            </a:r>
            <a:r>
              <a:rPr lang="en-US" dirty="0" smtClean="0"/>
              <a:t> </a:t>
            </a:r>
            <a:r>
              <a:rPr lang="el-GR" dirty="0" smtClean="0">
                <a:cs typeface="Times New Roman"/>
              </a:rPr>
              <a:t>θ</a:t>
            </a:r>
            <a:r>
              <a:rPr lang="en-US" dirty="0" smtClean="0"/>
              <a:t> </a:t>
            </a:r>
            <a:r>
              <a:rPr lang="en-US" dirty="0" err="1" smtClean="0"/>
              <a:t>i</a:t>
            </a:r>
            <a:r>
              <a:rPr lang="en-US" dirty="0" smtClean="0"/>
              <a:t> + sin </a:t>
            </a:r>
            <a:r>
              <a:rPr lang="el-GR" dirty="0" smtClean="0">
                <a:cs typeface="Times New Roman"/>
              </a:rPr>
              <a:t>θ</a:t>
            </a:r>
            <a:r>
              <a:rPr lang="en-US" dirty="0" smtClean="0">
                <a:cs typeface="Times New Roman"/>
              </a:rPr>
              <a:t> </a:t>
            </a:r>
            <a:r>
              <a:rPr lang="en-US" dirty="0" smtClean="0"/>
              <a:t> j</a:t>
            </a:r>
          </a:p>
          <a:p>
            <a:pPr marL="137160" indent="0">
              <a:buNone/>
            </a:pPr>
            <a:endParaRPr lang="en-US" dirty="0" smtClean="0"/>
          </a:p>
          <a:p>
            <a:pPr marL="137160" indent="0">
              <a:buNone/>
            </a:pPr>
            <a:endParaRPr lang="en-US" dirty="0" smtClean="0"/>
          </a:p>
          <a:p>
            <a:pPr marL="137160" indent="0">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137160" indent="0">
              <a:buNone/>
            </a:pPr>
            <a:r>
              <a:rPr lang="en-US" dirty="0" smtClean="0"/>
              <a:t>Vector Determined by its Length and a Unit Vector in the Same Direction</a:t>
            </a:r>
          </a:p>
          <a:p>
            <a:pPr marL="137160" indent="0"/>
            <a:r>
              <a:rPr lang="en-US" b="1" dirty="0" smtClean="0"/>
              <a:t>  v </a:t>
            </a:r>
            <a:r>
              <a:rPr lang="en-US" i="1" dirty="0" smtClean="0"/>
              <a:t>= </a:t>
            </a:r>
            <a:r>
              <a:rPr lang="en-US" b="1" dirty="0" err="1" smtClean="0">
                <a:cs typeface="Times New Roman"/>
              </a:rPr>
              <a:t>ǁ</a:t>
            </a:r>
            <a:r>
              <a:rPr lang="en-US" b="1" dirty="0" err="1" smtClean="0"/>
              <a:t>v</a:t>
            </a:r>
            <a:r>
              <a:rPr lang="en-US" b="1" dirty="0" err="1" smtClean="0">
                <a:cs typeface="Times New Roman"/>
              </a:rPr>
              <a:t>ǁ</a:t>
            </a:r>
            <a:r>
              <a:rPr lang="en-US" b="1" dirty="0" smtClean="0"/>
              <a:t> u</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Set 11.2</a:t>
            </a:r>
            <a:endParaRPr lang="en-US" dirty="0"/>
          </a:p>
        </p:txBody>
      </p:sp>
      <p:sp>
        <p:nvSpPr>
          <p:cNvPr id="3" name="Content Placeholder 2"/>
          <p:cNvSpPr>
            <a:spLocks noGrp="1"/>
          </p:cNvSpPr>
          <p:nvPr>
            <p:ph idx="1"/>
          </p:nvPr>
        </p:nvSpPr>
        <p:spPr>
          <a:xfrm>
            <a:off x="457200" y="1600200"/>
            <a:ext cx="8534400" cy="4709160"/>
          </a:xfrm>
        </p:spPr>
        <p:txBody>
          <a:bodyPr>
            <a:normAutofit fontScale="85000" lnSpcReduction="20000"/>
          </a:bodyPr>
          <a:lstStyle/>
          <a:p>
            <a:pPr marL="137160" indent="0">
              <a:buNone/>
            </a:pPr>
            <a:r>
              <a:rPr lang="en-US" dirty="0" smtClean="0"/>
              <a:t>Sketch the vectors with their initial points at the origin.</a:t>
            </a:r>
          </a:p>
          <a:p>
            <a:pPr marL="137160" indent="0">
              <a:buNone/>
            </a:pPr>
            <a:r>
              <a:rPr lang="en-US" dirty="0" smtClean="0"/>
              <a:t>1. b) &lt;-5, 4&gt;    e) 3i – 2j	3. b) &lt;2, 2, -1&gt;     d) 2i + 3j – 2k</a:t>
            </a:r>
          </a:p>
          <a:p>
            <a:pPr marL="137160" indent="0">
              <a:buNone/>
            </a:pPr>
            <a:r>
              <a:rPr lang="en-US" dirty="0"/>
              <a:t>6</a:t>
            </a:r>
            <a:r>
              <a:rPr lang="en-US" dirty="0" smtClean="0"/>
              <a:t>. Find the components of the vector </a:t>
            </a:r>
            <a:r>
              <a:rPr lang="en-US" i="1" dirty="0" smtClean="0"/>
              <a:t>AB</a:t>
            </a:r>
            <a:r>
              <a:rPr lang="en-US" dirty="0" smtClean="0"/>
              <a:t> and sketch an equivalent vector with its initial point at the origin. </a:t>
            </a:r>
          </a:p>
          <a:p>
            <a:pPr marL="137160" indent="0">
              <a:buNone/>
            </a:pPr>
            <a:r>
              <a:rPr lang="en-US" dirty="0" smtClean="0"/>
              <a:t>a) A (2, </a:t>
            </a:r>
            <a:r>
              <a:rPr lang="en-US" dirty="0"/>
              <a:t>3</a:t>
            </a:r>
            <a:r>
              <a:rPr lang="en-US" dirty="0" smtClean="0"/>
              <a:t>), B (-3, 3)	b) A (3, 0, 4), B (0, 4, 4)</a:t>
            </a:r>
          </a:p>
          <a:p>
            <a:pPr marL="137160" indent="0">
              <a:buNone/>
            </a:pPr>
            <a:r>
              <a:rPr lang="en-US" dirty="0" smtClean="0"/>
              <a:t>10. a) Find the terminal point of </a:t>
            </a:r>
            <a:r>
              <a:rPr lang="en-US" i="1" dirty="0" smtClean="0"/>
              <a:t>v = &lt;7, 6&gt; </a:t>
            </a:r>
            <a:r>
              <a:rPr lang="en-US" dirty="0" smtClean="0"/>
              <a:t>if the initial point is (2, -1).</a:t>
            </a:r>
          </a:p>
          <a:p>
            <a:pPr marL="137160" indent="0">
              <a:buNone/>
            </a:pPr>
            <a:r>
              <a:rPr lang="en-US" dirty="0" smtClean="0"/>
              <a:t>b) Find the terminal point of </a:t>
            </a:r>
            <a:r>
              <a:rPr lang="en-US" i="1" dirty="0" smtClean="0"/>
              <a:t>v = i + 2j – 3k </a:t>
            </a:r>
            <a:r>
              <a:rPr lang="en-US" dirty="0" smtClean="0"/>
              <a:t>if the initial point is (-2, 1, 4).</a:t>
            </a:r>
          </a:p>
          <a:p>
            <a:pPr marL="137160" indent="0">
              <a:buNone/>
            </a:pPr>
            <a:r>
              <a:rPr lang="en-US" dirty="0" smtClean="0"/>
              <a:t>12. Perform the stated operations on the given vectors </a:t>
            </a:r>
          </a:p>
          <a:p>
            <a:pPr marL="137160" indent="0">
              <a:buNone/>
            </a:pPr>
            <a:r>
              <a:rPr lang="en-US" i="1" dirty="0" smtClean="0"/>
              <a:t>u = &lt;2, -1, 3&gt;, v = &lt;4, 0, -2&gt;, </a:t>
            </a:r>
            <a:r>
              <a:rPr lang="en-US" dirty="0" smtClean="0"/>
              <a:t>and</a:t>
            </a:r>
            <a:r>
              <a:rPr lang="en-US" i="1" dirty="0" smtClean="0"/>
              <a:t> w = &lt;1, 1, 3&gt;</a:t>
            </a:r>
            <a:r>
              <a:rPr lang="en-US" dirty="0" smtClean="0"/>
              <a:t>.</a:t>
            </a:r>
          </a:p>
          <a:p>
            <a:pPr marL="137160" indent="0">
              <a:buNone/>
            </a:pPr>
            <a:r>
              <a:rPr lang="en-US" dirty="0" smtClean="0"/>
              <a:t>f) 2v – (u + w)</a:t>
            </a:r>
          </a:p>
          <a:p>
            <a:pPr marL="651510" indent="-514350">
              <a:buAutoNum type="arabicPeriod"/>
            </a:pPr>
            <a:endParaRPr lang="en-US" dirty="0"/>
          </a:p>
        </p:txBody>
      </p:sp>
    </p:spTree>
    <p:extLst>
      <p:ext uri="{BB962C8B-B14F-4D97-AF65-F5344CB8AC3E}">
        <p14:creationId xmlns:p14="http://schemas.microsoft.com/office/powerpoint/2010/main" val="36792660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Set 11.2</a:t>
            </a:r>
            <a:endParaRPr lang="en-US" dirty="0"/>
          </a:p>
        </p:txBody>
      </p:sp>
      <p:sp>
        <p:nvSpPr>
          <p:cNvPr id="3" name="Content Placeholder 2"/>
          <p:cNvSpPr>
            <a:spLocks noGrp="1"/>
          </p:cNvSpPr>
          <p:nvPr>
            <p:ph idx="1"/>
          </p:nvPr>
        </p:nvSpPr>
        <p:spPr/>
        <p:txBody>
          <a:bodyPr>
            <a:normAutofit/>
          </a:bodyPr>
          <a:lstStyle/>
          <a:p>
            <a:pPr marL="137160" indent="0">
              <a:buNone/>
            </a:pPr>
            <a:r>
              <a:rPr lang="en-US" dirty="0" smtClean="0"/>
              <a:t>14. Find the norm of </a:t>
            </a:r>
            <a:r>
              <a:rPr lang="en-US" i="1" dirty="0" smtClean="0"/>
              <a:t>v</a:t>
            </a:r>
            <a:r>
              <a:rPr lang="en-US" dirty="0" smtClean="0"/>
              <a:t>.</a:t>
            </a:r>
          </a:p>
          <a:p>
            <a:pPr marL="137160" indent="0">
              <a:buNone/>
            </a:pPr>
            <a:r>
              <a:rPr lang="en-US" dirty="0" smtClean="0"/>
              <a:t>a) </a:t>
            </a:r>
            <a:r>
              <a:rPr lang="en-US" i="1" dirty="0" smtClean="0"/>
              <a:t>v = &lt;3, 4&gt;</a:t>
            </a:r>
            <a:r>
              <a:rPr lang="en-US" dirty="0" smtClean="0"/>
              <a:t>	d) </a:t>
            </a:r>
            <a:r>
              <a:rPr lang="en-US" i="1" dirty="0" smtClean="0"/>
              <a:t>v = i + j + k</a:t>
            </a:r>
          </a:p>
          <a:p>
            <a:pPr marL="137160" indent="0">
              <a:buNone/>
            </a:pPr>
            <a:r>
              <a:rPr lang="en-US" dirty="0" smtClean="0"/>
              <a:t>22. Find unit vectors that satisfy the stated conditions.</a:t>
            </a:r>
          </a:p>
          <a:p>
            <a:pPr marL="137160" indent="0">
              <a:buNone/>
            </a:pPr>
            <a:r>
              <a:rPr lang="en-US" dirty="0" smtClean="0"/>
              <a:t>a) Oppositely directed to 3i – 4j.</a:t>
            </a:r>
          </a:p>
          <a:p>
            <a:pPr marL="137160" indent="0">
              <a:buNone/>
            </a:pPr>
            <a:r>
              <a:rPr lang="en-US" dirty="0" smtClean="0"/>
              <a:t>b) Same direction as 2i – j – 2k.</a:t>
            </a:r>
          </a:p>
          <a:p>
            <a:pPr marL="137160" indent="0">
              <a:buNone/>
            </a:pPr>
            <a:r>
              <a:rPr lang="en-US" dirty="0" smtClean="0"/>
              <a:t>c) Same direction as the vector from the point A (-3, 2) to the point B (1, -1).</a:t>
            </a:r>
          </a:p>
        </p:txBody>
      </p:sp>
    </p:spTree>
    <p:extLst>
      <p:ext uri="{BB962C8B-B14F-4D97-AF65-F5344CB8AC3E}">
        <p14:creationId xmlns:p14="http://schemas.microsoft.com/office/powerpoint/2010/main" val="32178474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137160" indent="0">
              <a:buNone/>
            </a:pPr>
            <a:r>
              <a:rPr lang="en-US" dirty="0" smtClean="0"/>
              <a:t>24. Find the vectors that satisfy the stated conditions.</a:t>
            </a:r>
          </a:p>
          <a:p>
            <a:pPr marL="137160" indent="0">
              <a:buNone/>
            </a:pPr>
            <a:r>
              <a:rPr lang="en-US" dirty="0" smtClean="0"/>
              <a:t>a) Same direction as </a:t>
            </a:r>
            <a:r>
              <a:rPr lang="en-US" i="1" dirty="0" smtClean="0"/>
              <a:t>v = -2i + 3j </a:t>
            </a:r>
            <a:r>
              <a:rPr lang="en-US" dirty="0" smtClean="0"/>
              <a:t>and three times the length of </a:t>
            </a:r>
            <a:r>
              <a:rPr lang="en-US" i="1" dirty="0" smtClean="0"/>
              <a:t>v</a:t>
            </a:r>
            <a:r>
              <a:rPr lang="en-US" dirty="0" smtClean="0"/>
              <a:t>.</a:t>
            </a:r>
          </a:p>
          <a:p>
            <a:pPr marL="137160" indent="0">
              <a:buNone/>
            </a:pPr>
            <a:r>
              <a:rPr lang="en-US" dirty="0" smtClean="0"/>
              <a:t>b) Length 2 and oppositely directed to </a:t>
            </a:r>
            <a:r>
              <a:rPr lang="en-US" i="1" dirty="0" smtClean="0"/>
              <a:t>v = -3i + 4j + k</a:t>
            </a:r>
            <a:r>
              <a:rPr lang="en-US" dirty="0" smtClean="0"/>
              <a:t>.</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Set 11.2</a:t>
            </a:r>
            <a:endParaRPr lang="en-US" dirty="0"/>
          </a:p>
        </p:txBody>
      </p:sp>
      <p:sp>
        <p:nvSpPr>
          <p:cNvPr id="3" name="Content Placeholder 2"/>
          <p:cNvSpPr>
            <a:spLocks noGrp="1"/>
          </p:cNvSpPr>
          <p:nvPr>
            <p:ph idx="1"/>
          </p:nvPr>
        </p:nvSpPr>
        <p:spPr/>
        <p:txBody>
          <a:bodyPr/>
          <a:lstStyle/>
          <a:p>
            <a:pPr marL="137160" indent="0">
              <a:buNone/>
            </a:pPr>
            <a:r>
              <a:rPr lang="en-US" dirty="0" smtClean="0"/>
              <a:t>26. Find the component forms of </a:t>
            </a:r>
            <a:r>
              <a:rPr lang="en-US" i="1" dirty="0" smtClean="0"/>
              <a:t>v + w </a:t>
            </a:r>
            <a:r>
              <a:rPr lang="en-US" dirty="0" smtClean="0"/>
              <a:t>and</a:t>
            </a:r>
            <a:r>
              <a:rPr lang="en-US" i="1" dirty="0" smtClean="0"/>
              <a:t> v – w </a:t>
            </a:r>
            <a:r>
              <a:rPr lang="en-US" dirty="0" smtClean="0"/>
              <a:t>in 2-space, given that </a:t>
            </a:r>
            <a:r>
              <a:rPr lang="en-US" i="1" dirty="0" err="1" smtClean="0">
                <a:latin typeface="Times New Roman"/>
                <a:cs typeface="Times New Roman"/>
              </a:rPr>
              <a:t>ǁvǁ</a:t>
            </a:r>
            <a:r>
              <a:rPr lang="en-US" i="1" dirty="0" smtClean="0">
                <a:latin typeface="Times New Roman"/>
                <a:cs typeface="Times New Roman"/>
              </a:rPr>
              <a:t> = 1, </a:t>
            </a:r>
            <a:r>
              <a:rPr lang="en-US" i="1" dirty="0" err="1" smtClean="0">
                <a:latin typeface="Times New Roman"/>
                <a:cs typeface="Times New Roman"/>
              </a:rPr>
              <a:t>ǁwǁ</a:t>
            </a:r>
            <a:r>
              <a:rPr lang="en-US" i="1" dirty="0" smtClean="0">
                <a:latin typeface="Times New Roman"/>
                <a:cs typeface="Times New Roman"/>
              </a:rPr>
              <a:t> = 1</a:t>
            </a:r>
            <a:r>
              <a:rPr lang="en-US" dirty="0" smtClean="0">
                <a:latin typeface="Times New Roman"/>
                <a:cs typeface="Times New Roman"/>
              </a:rPr>
              <a:t>, </a:t>
            </a:r>
            <a:r>
              <a:rPr lang="en-US" i="1" dirty="0" smtClean="0">
                <a:cs typeface="Times New Roman"/>
              </a:rPr>
              <a:t>v</a:t>
            </a:r>
            <a:r>
              <a:rPr lang="en-US" dirty="0" smtClean="0">
                <a:cs typeface="Times New Roman"/>
              </a:rPr>
              <a:t> makes an angle of </a:t>
            </a:r>
            <a:r>
              <a:rPr lang="el-GR" dirty="0" smtClean="0">
                <a:latin typeface="Times New Roman"/>
                <a:cs typeface="Times New Roman"/>
              </a:rPr>
              <a:t>π</a:t>
            </a:r>
            <a:r>
              <a:rPr lang="en-US" dirty="0" smtClean="0">
                <a:cs typeface="Times New Roman"/>
              </a:rPr>
              <a:t>/6 with the positive x-axis, and </a:t>
            </a:r>
            <a:r>
              <a:rPr lang="en-US" i="1" dirty="0" smtClean="0">
                <a:cs typeface="Times New Roman"/>
              </a:rPr>
              <a:t>w</a:t>
            </a:r>
            <a:r>
              <a:rPr lang="en-US" dirty="0" smtClean="0">
                <a:cs typeface="Times New Roman"/>
              </a:rPr>
              <a:t> makes an angle of 3 </a:t>
            </a:r>
            <a:r>
              <a:rPr lang="el-GR" dirty="0" smtClean="0">
                <a:latin typeface="Times New Roman"/>
                <a:cs typeface="Times New Roman"/>
              </a:rPr>
              <a:t>π</a:t>
            </a:r>
            <a:r>
              <a:rPr lang="en-US" dirty="0" smtClean="0">
                <a:cs typeface="Times New Roman"/>
              </a:rPr>
              <a:t>/4 with the positive x-axis.</a:t>
            </a:r>
          </a:p>
          <a:p>
            <a:pPr marL="137160" indent="0">
              <a:buNone/>
            </a:pPr>
            <a:r>
              <a:rPr lang="en-US" dirty="0" smtClean="0">
                <a:cs typeface="Times New Roman"/>
              </a:rPr>
              <a:t>32. Let </a:t>
            </a:r>
            <a:r>
              <a:rPr lang="en-US" i="1" dirty="0" smtClean="0">
                <a:cs typeface="Times New Roman"/>
              </a:rPr>
              <a:t>u =&lt;-1, 1&gt;, v =&lt;0,1&gt;, </a:t>
            </a:r>
            <a:r>
              <a:rPr lang="en-US" dirty="0" smtClean="0">
                <a:cs typeface="Times New Roman"/>
              </a:rPr>
              <a:t>and</a:t>
            </a:r>
            <a:r>
              <a:rPr lang="en-US" i="1" dirty="0" smtClean="0">
                <a:cs typeface="Times New Roman"/>
              </a:rPr>
              <a:t> w = &lt;3, 4&gt;</a:t>
            </a:r>
            <a:r>
              <a:rPr lang="en-US" dirty="0" smtClean="0">
                <a:cs typeface="Times New Roman"/>
              </a:rPr>
              <a:t>. Find the vector </a:t>
            </a:r>
            <a:r>
              <a:rPr lang="en-US" i="1" dirty="0" smtClean="0">
                <a:cs typeface="Times New Roman"/>
              </a:rPr>
              <a:t>x</a:t>
            </a:r>
            <a:r>
              <a:rPr lang="en-US" dirty="0" smtClean="0">
                <a:cs typeface="Times New Roman"/>
              </a:rPr>
              <a:t> that satisfies </a:t>
            </a:r>
            <a:r>
              <a:rPr lang="en-US" i="1" dirty="0" smtClean="0">
                <a:cs typeface="Times New Roman"/>
              </a:rPr>
              <a:t>u – 2x = x – w + 3v</a:t>
            </a:r>
            <a:r>
              <a:rPr lang="en-US" dirty="0" smtClean="0">
                <a:cs typeface="Times New Roman"/>
              </a:rPr>
              <a:t>.</a:t>
            </a:r>
          </a:p>
          <a:p>
            <a:pPr marL="137160" indent="0">
              <a:buNone/>
            </a:pPr>
            <a:r>
              <a:rPr lang="en-US" dirty="0" smtClean="0">
                <a:cs typeface="Times New Roman"/>
              </a:rPr>
              <a:t>34. Find </a:t>
            </a:r>
            <a:r>
              <a:rPr lang="en-US" i="1" dirty="0" smtClean="0">
                <a:cs typeface="Times New Roman"/>
              </a:rPr>
              <a:t>u </a:t>
            </a:r>
            <a:r>
              <a:rPr lang="en-US" dirty="0" smtClean="0">
                <a:cs typeface="Times New Roman"/>
              </a:rPr>
              <a:t>and</a:t>
            </a:r>
            <a:r>
              <a:rPr lang="en-US" i="1" dirty="0" smtClean="0">
                <a:cs typeface="Times New Roman"/>
              </a:rPr>
              <a:t> v </a:t>
            </a:r>
            <a:r>
              <a:rPr lang="en-US" dirty="0" smtClean="0">
                <a:cs typeface="Times New Roman"/>
              </a:rPr>
              <a:t>if</a:t>
            </a:r>
            <a:r>
              <a:rPr lang="en-US" i="1" dirty="0" smtClean="0">
                <a:cs typeface="Times New Roman"/>
              </a:rPr>
              <a:t> u+ v = &lt;2, -3&gt; </a:t>
            </a:r>
            <a:r>
              <a:rPr lang="en-US" dirty="0" smtClean="0">
                <a:cs typeface="Times New Roman"/>
              </a:rPr>
              <a:t>and</a:t>
            </a:r>
            <a:r>
              <a:rPr lang="en-US" i="1" dirty="0" smtClean="0">
                <a:cs typeface="Times New Roman"/>
              </a:rPr>
              <a:t> </a:t>
            </a:r>
          </a:p>
          <a:p>
            <a:pPr marL="137160" indent="0">
              <a:buNone/>
            </a:pPr>
            <a:r>
              <a:rPr lang="en-US" i="1" dirty="0" smtClean="0">
                <a:cs typeface="Times New Roman"/>
              </a:rPr>
              <a:t>3u + 2v = &lt;-1, 2&gt;.</a:t>
            </a:r>
            <a:endParaRPr lang="en-US" i="1" dirty="0"/>
          </a:p>
        </p:txBody>
      </p:sp>
    </p:spTree>
    <p:extLst>
      <p:ext uri="{BB962C8B-B14F-4D97-AF65-F5344CB8AC3E}">
        <p14:creationId xmlns:p14="http://schemas.microsoft.com/office/powerpoint/2010/main" val="14216881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04800" y="5410200"/>
            <a:ext cx="8229600" cy="762000"/>
          </a:xfrm>
        </p:spPr>
        <p:txBody>
          <a:bodyPr/>
          <a:lstStyle/>
          <a:p>
            <a:pPr algn="l" eaLnBrk="1" hangingPunct="1"/>
            <a:r>
              <a:rPr lang="en-US" sz="2400" b="1" smtClean="0">
                <a:ea typeface="ＭＳ Ｐゴシック" pitchFamily="-109" charset="-128"/>
              </a:rPr>
              <a:t>Definition 11.3.1  (p. 785)</a:t>
            </a:r>
            <a:endParaRPr lang="en-US" sz="1800" smtClean="0">
              <a:ea typeface="ＭＳ Ｐゴシック" pitchFamily="-109" charset="-128"/>
            </a:endParaRPr>
          </a:p>
        </p:txBody>
      </p:sp>
      <p:pic>
        <p:nvPicPr>
          <p:cNvPr id="28675" name="Picture 3"/>
          <p:cNvPicPr>
            <a:picLocks noChangeAspect="1"/>
          </p:cNvPicPr>
          <p:nvPr/>
        </p:nvPicPr>
        <p:blipFill>
          <a:blip r:embed="rId2"/>
          <a:srcRect/>
          <a:stretch>
            <a:fillRect/>
          </a:stretch>
        </p:blipFill>
        <p:spPr bwMode="auto">
          <a:xfrm>
            <a:off x="31750" y="1600200"/>
            <a:ext cx="9080500" cy="2654300"/>
          </a:xfrm>
          <a:prstGeom prst="rect">
            <a:avLst/>
          </a:prstGeom>
          <a:noFill/>
          <a:ln w="9525">
            <a:noFill/>
            <a:miter lim="800000"/>
            <a:headEnd/>
            <a:tailEnd/>
          </a:ln>
        </p:spPr>
      </p:pic>
      <p:sp>
        <p:nvSpPr>
          <p:cNvPr id="4" name="TextBox 3"/>
          <p:cNvSpPr txBox="1"/>
          <p:nvPr/>
        </p:nvSpPr>
        <p:spPr>
          <a:xfrm>
            <a:off x="685800" y="304800"/>
            <a:ext cx="5334000" cy="584775"/>
          </a:xfrm>
          <a:prstGeom prst="rect">
            <a:avLst/>
          </a:prstGeom>
          <a:noFill/>
        </p:spPr>
        <p:txBody>
          <a:bodyPr wrap="square" rtlCol="0">
            <a:spAutoFit/>
          </a:bodyPr>
          <a:lstStyle/>
          <a:p>
            <a:r>
              <a:rPr lang="en-US" sz="3200" dirty="0" smtClean="0">
                <a:solidFill>
                  <a:schemeClr val="bg1">
                    <a:lumMod val="40000"/>
                    <a:lumOff val="60000"/>
                  </a:schemeClr>
                </a:solidFill>
              </a:rPr>
              <a:t>DOT (SCALAR) PRODUCT</a:t>
            </a:r>
            <a:endParaRPr lang="en-US" sz="3200" dirty="0">
              <a:solidFill>
                <a:schemeClr val="bg1">
                  <a:lumMod val="40000"/>
                  <a:lumOff val="60000"/>
                </a:schemeClr>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28600" y="5562600"/>
            <a:ext cx="8229600" cy="762000"/>
          </a:xfrm>
        </p:spPr>
        <p:txBody>
          <a:bodyPr/>
          <a:lstStyle/>
          <a:p>
            <a:pPr algn="l" eaLnBrk="1" hangingPunct="1"/>
            <a:r>
              <a:rPr lang="en-US" sz="2400" b="1" smtClean="0">
                <a:ea typeface="ＭＳ Ｐゴシック" pitchFamily="-109" charset="-128"/>
              </a:rPr>
              <a:t>Theorem 11.3.2  (p. 785)</a:t>
            </a:r>
            <a:endParaRPr lang="en-US" sz="1800" smtClean="0">
              <a:ea typeface="ＭＳ Ｐゴシック" pitchFamily="-109" charset="-128"/>
            </a:endParaRPr>
          </a:p>
        </p:txBody>
      </p:sp>
      <p:pic>
        <p:nvPicPr>
          <p:cNvPr id="29699" name="Picture 3"/>
          <p:cNvPicPr>
            <a:picLocks noChangeAspect="1"/>
          </p:cNvPicPr>
          <p:nvPr/>
        </p:nvPicPr>
        <p:blipFill>
          <a:blip r:embed="rId2"/>
          <a:srcRect/>
          <a:stretch>
            <a:fillRect/>
          </a:stretch>
        </p:blipFill>
        <p:spPr bwMode="auto">
          <a:xfrm>
            <a:off x="25400" y="1524000"/>
            <a:ext cx="9093200" cy="2908300"/>
          </a:xfrm>
          <a:prstGeom prst="rect">
            <a:avLst/>
          </a:prstGeom>
          <a:noFill/>
          <a:ln w="9525">
            <a:noFill/>
            <a:miter lim="800000"/>
            <a:headEnd/>
            <a:tailEnd/>
          </a:ln>
        </p:spPr>
      </p:pic>
      <p:sp>
        <p:nvSpPr>
          <p:cNvPr id="4" name="TextBox 3"/>
          <p:cNvSpPr txBox="1"/>
          <p:nvPr/>
        </p:nvSpPr>
        <p:spPr>
          <a:xfrm>
            <a:off x="609600" y="533400"/>
            <a:ext cx="4724400" cy="523220"/>
          </a:xfrm>
          <a:prstGeom prst="rect">
            <a:avLst/>
          </a:prstGeom>
          <a:noFill/>
        </p:spPr>
        <p:txBody>
          <a:bodyPr wrap="square" rtlCol="0">
            <a:spAutoFit/>
          </a:bodyPr>
          <a:lstStyle/>
          <a:p>
            <a:r>
              <a:rPr lang="en-US" sz="2800" dirty="0" smtClean="0">
                <a:solidFill>
                  <a:schemeClr val="bg1">
                    <a:lumMod val="40000"/>
                    <a:lumOff val="60000"/>
                  </a:schemeClr>
                </a:solidFill>
              </a:rPr>
              <a:t>ALGEBRAIC PROPERTIES</a:t>
            </a:r>
            <a:endParaRPr lang="en-US" sz="2800" dirty="0">
              <a:solidFill>
                <a:schemeClr val="bg1">
                  <a:lumMod val="40000"/>
                  <a:lumOff val="60000"/>
                </a:schemeClr>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3" name="Picture 3"/>
          <p:cNvPicPr>
            <a:picLocks noChangeAspect="1"/>
          </p:cNvPicPr>
          <p:nvPr/>
        </p:nvPicPr>
        <p:blipFill>
          <a:blip r:embed="rId2"/>
          <a:srcRect/>
          <a:stretch>
            <a:fillRect/>
          </a:stretch>
        </p:blipFill>
        <p:spPr bwMode="auto">
          <a:xfrm>
            <a:off x="63500" y="3048000"/>
            <a:ext cx="9080500" cy="1562100"/>
          </a:xfrm>
          <a:prstGeom prst="rect">
            <a:avLst/>
          </a:prstGeom>
          <a:noFill/>
          <a:ln w="9525">
            <a:noFill/>
            <a:miter lim="800000"/>
            <a:headEnd/>
            <a:tailEnd/>
          </a:ln>
        </p:spPr>
      </p:pic>
      <p:sp>
        <p:nvSpPr>
          <p:cNvPr id="5" name="TextBox 4"/>
          <p:cNvSpPr txBox="1"/>
          <p:nvPr/>
        </p:nvSpPr>
        <p:spPr>
          <a:xfrm>
            <a:off x="381000" y="457200"/>
            <a:ext cx="7086600" cy="954107"/>
          </a:xfrm>
          <a:prstGeom prst="rect">
            <a:avLst/>
          </a:prstGeom>
          <a:noFill/>
        </p:spPr>
        <p:txBody>
          <a:bodyPr wrap="square" rtlCol="0">
            <a:spAutoFit/>
          </a:bodyPr>
          <a:lstStyle/>
          <a:p>
            <a:r>
              <a:rPr lang="en-US" sz="2800" dirty="0" smtClean="0">
                <a:solidFill>
                  <a:schemeClr val="bg1">
                    <a:lumMod val="40000"/>
                    <a:lumOff val="60000"/>
                  </a:schemeClr>
                </a:solidFill>
              </a:rPr>
              <a:t>Application of Dot Product:</a:t>
            </a:r>
          </a:p>
          <a:p>
            <a:r>
              <a:rPr lang="en-US" sz="2800" dirty="0" smtClean="0">
                <a:solidFill>
                  <a:schemeClr val="bg1">
                    <a:lumMod val="40000"/>
                    <a:lumOff val="60000"/>
                  </a:schemeClr>
                </a:solidFill>
              </a:rPr>
              <a:t>1.  Angle Between Two Vectors</a:t>
            </a:r>
            <a:endParaRPr lang="en-US" sz="2800" dirty="0">
              <a:solidFill>
                <a:schemeClr val="bg1">
                  <a:lumMod val="40000"/>
                  <a:lumOff val="60000"/>
                </a:schemeClr>
              </a:solidFill>
            </a:endParaRPr>
          </a:p>
        </p:txBody>
      </p:sp>
      <p:sp>
        <p:nvSpPr>
          <p:cNvPr id="6" name="TextBox 5"/>
          <p:cNvSpPr txBox="1"/>
          <p:nvPr/>
        </p:nvSpPr>
        <p:spPr>
          <a:xfrm>
            <a:off x="533400" y="5257800"/>
            <a:ext cx="7543800" cy="1200329"/>
          </a:xfrm>
          <a:prstGeom prst="rect">
            <a:avLst/>
          </a:prstGeom>
          <a:noFill/>
        </p:spPr>
        <p:txBody>
          <a:bodyPr wrap="square" rtlCol="0">
            <a:spAutoFit/>
          </a:bodyPr>
          <a:lstStyle/>
          <a:p>
            <a:r>
              <a:rPr lang="en-US" dirty="0" smtClean="0"/>
              <a:t>Note: If </a:t>
            </a:r>
            <a:r>
              <a:rPr lang="en-US" dirty="0" err="1" smtClean="0"/>
              <a:t>u.v</a:t>
            </a:r>
            <a:r>
              <a:rPr lang="en-US" dirty="0" smtClean="0"/>
              <a:t> &gt; 0, </a:t>
            </a:r>
            <a:r>
              <a:rPr lang="el-GR" dirty="0" smtClean="0">
                <a:latin typeface="Times New Roman"/>
                <a:cs typeface="Times New Roman"/>
              </a:rPr>
              <a:t>θ</a:t>
            </a:r>
            <a:r>
              <a:rPr lang="en-US" dirty="0" smtClean="0">
                <a:latin typeface="Times New Roman"/>
                <a:cs typeface="Times New Roman"/>
              </a:rPr>
              <a:t> is an acute angle. </a:t>
            </a:r>
          </a:p>
          <a:p>
            <a:r>
              <a:rPr lang="en-US" dirty="0">
                <a:latin typeface="Times New Roman"/>
                <a:cs typeface="Times New Roman"/>
              </a:rPr>
              <a:t> </a:t>
            </a:r>
            <a:r>
              <a:rPr lang="en-US" dirty="0" smtClean="0">
                <a:latin typeface="Times New Roman"/>
                <a:cs typeface="Times New Roman"/>
              </a:rPr>
              <a:t>          If </a:t>
            </a:r>
            <a:r>
              <a:rPr lang="en-US" dirty="0" err="1" smtClean="0">
                <a:latin typeface="Times New Roman"/>
                <a:cs typeface="Times New Roman"/>
              </a:rPr>
              <a:t>u.v</a:t>
            </a:r>
            <a:r>
              <a:rPr lang="en-US" dirty="0" smtClean="0">
                <a:latin typeface="Times New Roman"/>
                <a:cs typeface="Times New Roman"/>
              </a:rPr>
              <a:t>  &lt; 0 , </a:t>
            </a:r>
            <a:r>
              <a:rPr lang="el-GR" dirty="0" smtClean="0">
                <a:latin typeface="Times New Roman"/>
                <a:cs typeface="Times New Roman"/>
              </a:rPr>
              <a:t>θ</a:t>
            </a:r>
            <a:r>
              <a:rPr lang="en-US" dirty="0" smtClean="0">
                <a:latin typeface="Times New Roman"/>
                <a:cs typeface="Times New Roman"/>
              </a:rPr>
              <a:t> is an obtuse angle. </a:t>
            </a:r>
          </a:p>
          <a:p>
            <a:r>
              <a:rPr lang="en-US" dirty="0">
                <a:latin typeface="Times New Roman"/>
                <a:cs typeface="Times New Roman"/>
              </a:rPr>
              <a:t> </a:t>
            </a:r>
            <a:r>
              <a:rPr lang="en-US" dirty="0" smtClean="0">
                <a:latin typeface="Times New Roman"/>
                <a:cs typeface="Times New Roman"/>
              </a:rPr>
              <a:t>          If </a:t>
            </a:r>
            <a:r>
              <a:rPr lang="en-US" dirty="0" err="1" smtClean="0">
                <a:latin typeface="Times New Roman"/>
                <a:cs typeface="Times New Roman"/>
              </a:rPr>
              <a:t>u.v</a:t>
            </a:r>
            <a:r>
              <a:rPr lang="en-US" dirty="0" smtClean="0">
                <a:latin typeface="Times New Roman"/>
                <a:cs typeface="Times New Roman"/>
              </a:rPr>
              <a:t>  = 0, </a:t>
            </a:r>
            <a:r>
              <a:rPr lang="el-GR" dirty="0" smtClean="0">
                <a:latin typeface="Times New Roman"/>
                <a:cs typeface="Times New Roman"/>
              </a:rPr>
              <a:t>θ</a:t>
            </a:r>
            <a:r>
              <a:rPr lang="en-US" dirty="0" smtClean="0">
                <a:latin typeface="Times New Roman"/>
                <a:cs typeface="Times New Roman"/>
              </a:rPr>
              <a:t> is a right angle and u is perpendicular to v.</a:t>
            </a:r>
            <a:endParaRPr lang="en-US" dirty="0" smtClean="0"/>
          </a:p>
          <a:p>
            <a:endParaRPr lang="en-US" dirty="0"/>
          </a:p>
        </p:txBody>
      </p:sp>
      <p:cxnSp>
        <p:nvCxnSpPr>
          <p:cNvPr id="8" name="Straight Arrow Connector 7"/>
          <p:cNvCxnSpPr/>
          <p:nvPr/>
        </p:nvCxnSpPr>
        <p:spPr bwMode="auto">
          <a:xfrm>
            <a:off x="990600" y="2438400"/>
            <a:ext cx="14478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 name="Straight Arrow Connector 9"/>
          <p:cNvCxnSpPr/>
          <p:nvPr/>
        </p:nvCxnSpPr>
        <p:spPr bwMode="auto">
          <a:xfrm flipV="1">
            <a:off x="990600" y="1524000"/>
            <a:ext cx="1371600" cy="914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 name="Straight Arrow Connector 11"/>
          <p:cNvCxnSpPr/>
          <p:nvPr/>
        </p:nvCxnSpPr>
        <p:spPr bwMode="auto">
          <a:xfrm rot="16200000" flipV="1">
            <a:off x="2933700" y="1714500"/>
            <a:ext cx="914400" cy="533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Straight Arrow Connector 13"/>
          <p:cNvCxnSpPr/>
          <p:nvPr/>
        </p:nvCxnSpPr>
        <p:spPr bwMode="auto">
          <a:xfrm>
            <a:off x="3657600" y="2438400"/>
            <a:ext cx="12954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rot="5400000" flipH="1" flipV="1">
            <a:off x="5486400" y="1981200"/>
            <a:ext cx="10668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0" name="Straight Arrow Connector 19"/>
          <p:cNvCxnSpPr/>
          <p:nvPr/>
        </p:nvCxnSpPr>
        <p:spPr bwMode="auto">
          <a:xfrm>
            <a:off x="6019800" y="2514600"/>
            <a:ext cx="12192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7" name="TextBox 26"/>
          <p:cNvSpPr txBox="1"/>
          <p:nvPr/>
        </p:nvSpPr>
        <p:spPr>
          <a:xfrm>
            <a:off x="1143000" y="1752600"/>
            <a:ext cx="381000" cy="369332"/>
          </a:xfrm>
          <a:prstGeom prst="rect">
            <a:avLst/>
          </a:prstGeom>
          <a:noFill/>
        </p:spPr>
        <p:txBody>
          <a:bodyPr wrap="square" rtlCol="0">
            <a:spAutoFit/>
          </a:bodyPr>
          <a:lstStyle/>
          <a:p>
            <a:r>
              <a:rPr lang="en-US" dirty="0" smtClean="0"/>
              <a:t> u</a:t>
            </a:r>
            <a:endParaRPr lang="en-US" dirty="0"/>
          </a:p>
        </p:txBody>
      </p:sp>
      <p:sp>
        <p:nvSpPr>
          <p:cNvPr id="28" name="TextBox 27"/>
          <p:cNvSpPr txBox="1"/>
          <p:nvPr/>
        </p:nvSpPr>
        <p:spPr>
          <a:xfrm>
            <a:off x="1295400" y="2362200"/>
            <a:ext cx="533400" cy="381000"/>
          </a:xfrm>
          <a:prstGeom prst="rect">
            <a:avLst/>
          </a:prstGeom>
          <a:noFill/>
        </p:spPr>
        <p:txBody>
          <a:bodyPr wrap="square" rtlCol="0">
            <a:spAutoFit/>
          </a:bodyPr>
          <a:lstStyle/>
          <a:p>
            <a:r>
              <a:rPr lang="en-US" dirty="0" smtClean="0"/>
              <a:t>v</a:t>
            </a:r>
            <a:endParaRPr lang="en-US" dirty="0"/>
          </a:p>
        </p:txBody>
      </p:sp>
      <p:sp>
        <p:nvSpPr>
          <p:cNvPr id="29" name="TextBox 28"/>
          <p:cNvSpPr txBox="1"/>
          <p:nvPr/>
        </p:nvSpPr>
        <p:spPr>
          <a:xfrm>
            <a:off x="1524000" y="1981200"/>
            <a:ext cx="381000" cy="369332"/>
          </a:xfrm>
          <a:prstGeom prst="rect">
            <a:avLst/>
          </a:prstGeom>
          <a:noFill/>
        </p:spPr>
        <p:txBody>
          <a:bodyPr wrap="square" rtlCol="0">
            <a:spAutoFit/>
          </a:bodyPr>
          <a:lstStyle/>
          <a:p>
            <a:r>
              <a:rPr lang="el-GR" dirty="0" smtClean="0"/>
              <a:t>θ</a:t>
            </a:r>
            <a:endParaRPr lang="en-US" dirty="0"/>
          </a:p>
        </p:txBody>
      </p:sp>
      <p:sp>
        <p:nvSpPr>
          <p:cNvPr id="30" name="Rectangle 29"/>
          <p:cNvSpPr/>
          <p:nvPr/>
        </p:nvSpPr>
        <p:spPr>
          <a:xfrm>
            <a:off x="2971800" y="1752600"/>
            <a:ext cx="377026" cy="369332"/>
          </a:xfrm>
          <a:prstGeom prst="rect">
            <a:avLst/>
          </a:prstGeom>
        </p:spPr>
        <p:txBody>
          <a:bodyPr wrap="none">
            <a:spAutoFit/>
          </a:bodyPr>
          <a:lstStyle/>
          <a:p>
            <a:r>
              <a:rPr lang="en-US" dirty="0" smtClean="0"/>
              <a:t> u</a:t>
            </a:r>
            <a:endParaRPr lang="en-US" dirty="0"/>
          </a:p>
        </p:txBody>
      </p:sp>
      <p:sp>
        <p:nvSpPr>
          <p:cNvPr id="31" name="TextBox 30"/>
          <p:cNvSpPr txBox="1"/>
          <p:nvPr/>
        </p:nvSpPr>
        <p:spPr>
          <a:xfrm>
            <a:off x="3810000" y="2514600"/>
            <a:ext cx="533400" cy="381000"/>
          </a:xfrm>
          <a:prstGeom prst="rect">
            <a:avLst/>
          </a:prstGeom>
          <a:noFill/>
        </p:spPr>
        <p:txBody>
          <a:bodyPr wrap="square" rtlCol="0">
            <a:spAutoFit/>
          </a:bodyPr>
          <a:lstStyle/>
          <a:p>
            <a:r>
              <a:rPr lang="en-US" dirty="0" smtClean="0"/>
              <a:t>v</a:t>
            </a:r>
            <a:endParaRPr lang="en-US" dirty="0"/>
          </a:p>
        </p:txBody>
      </p:sp>
      <p:sp>
        <p:nvSpPr>
          <p:cNvPr id="32" name="TextBox 31"/>
          <p:cNvSpPr txBox="1"/>
          <p:nvPr/>
        </p:nvSpPr>
        <p:spPr>
          <a:xfrm>
            <a:off x="3733800" y="1981200"/>
            <a:ext cx="381000" cy="369332"/>
          </a:xfrm>
          <a:prstGeom prst="rect">
            <a:avLst/>
          </a:prstGeom>
          <a:noFill/>
        </p:spPr>
        <p:txBody>
          <a:bodyPr wrap="square" rtlCol="0">
            <a:spAutoFit/>
          </a:bodyPr>
          <a:lstStyle/>
          <a:p>
            <a:r>
              <a:rPr lang="el-GR" dirty="0" smtClean="0"/>
              <a:t>θ</a:t>
            </a:r>
            <a:endParaRPr lang="en-US" dirty="0"/>
          </a:p>
        </p:txBody>
      </p:sp>
      <p:sp>
        <p:nvSpPr>
          <p:cNvPr id="33" name="Rectangle 32"/>
          <p:cNvSpPr/>
          <p:nvPr/>
        </p:nvSpPr>
        <p:spPr>
          <a:xfrm>
            <a:off x="5562600" y="1676400"/>
            <a:ext cx="377026" cy="369332"/>
          </a:xfrm>
          <a:prstGeom prst="rect">
            <a:avLst/>
          </a:prstGeom>
        </p:spPr>
        <p:txBody>
          <a:bodyPr wrap="none">
            <a:spAutoFit/>
          </a:bodyPr>
          <a:lstStyle/>
          <a:p>
            <a:r>
              <a:rPr lang="en-US" dirty="0" smtClean="0"/>
              <a:t> u</a:t>
            </a:r>
            <a:endParaRPr lang="en-US" dirty="0"/>
          </a:p>
        </p:txBody>
      </p:sp>
      <p:sp>
        <p:nvSpPr>
          <p:cNvPr id="34" name="TextBox 33"/>
          <p:cNvSpPr txBox="1"/>
          <p:nvPr/>
        </p:nvSpPr>
        <p:spPr>
          <a:xfrm>
            <a:off x="6172200" y="2438400"/>
            <a:ext cx="533400" cy="381000"/>
          </a:xfrm>
          <a:prstGeom prst="rect">
            <a:avLst/>
          </a:prstGeom>
          <a:noFill/>
        </p:spPr>
        <p:txBody>
          <a:bodyPr wrap="square" rtlCol="0">
            <a:spAutoFit/>
          </a:bodyPr>
          <a:lstStyle/>
          <a:p>
            <a:r>
              <a:rPr lang="en-US" dirty="0" smtClean="0"/>
              <a:t>v</a:t>
            </a:r>
            <a:endParaRPr lang="en-US" dirty="0"/>
          </a:p>
        </p:txBody>
      </p:sp>
      <p:sp>
        <p:nvSpPr>
          <p:cNvPr id="35" name="TextBox 34"/>
          <p:cNvSpPr txBox="1"/>
          <p:nvPr/>
        </p:nvSpPr>
        <p:spPr>
          <a:xfrm>
            <a:off x="6096000" y="2057400"/>
            <a:ext cx="381000" cy="369332"/>
          </a:xfrm>
          <a:prstGeom prst="rect">
            <a:avLst/>
          </a:prstGeom>
          <a:noFill/>
        </p:spPr>
        <p:txBody>
          <a:bodyPr wrap="square" rtlCol="0">
            <a:spAutoFit/>
          </a:bodyPr>
          <a:lstStyle/>
          <a:p>
            <a:r>
              <a:rPr lang="el-GR" dirty="0" smtClean="0"/>
              <a:t>θ</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defRPr/>
            </a:pPr>
            <a:r>
              <a:rPr lang="en-US" dirty="0" smtClean="0"/>
              <a:t>Vector Viewed Geometrically</a:t>
            </a:r>
            <a:endParaRPr lang="en-US" dirty="0"/>
          </a:p>
        </p:txBody>
      </p:sp>
      <p:sp>
        <p:nvSpPr>
          <p:cNvPr id="3" name="Content Placeholder 2"/>
          <p:cNvSpPr>
            <a:spLocks noGrp="1"/>
          </p:cNvSpPr>
          <p:nvPr>
            <p:ph idx="1"/>
          </p:nvPr>
        </p:nvSpPr>
        <p:spPr/>
        <p:txBody>
          <a:bodyPr/>
          <a:lstStyle/>
          <a:p>
            <a:pPr>
              <a:defRPr/>
            </a:pPr>
            <a:r>
              <a:rPr lang="en-US" dirty="0" smtClean="0"/>
              <a:t>A vector </a:t>
            </a:r>
            <a:r>
              <a:rPr lang="en-US" i="1" dirty="0" smtClean="0"/>
              <a:t>v</a:t>
            </a:r>
            <a:r>
              <a:rPr lang="en-US" dirty="0" smtClean="0"/>
              <a:t> is represented geometrically by arrow in 2-space or 3-space.</a:t>
            </a:r>
          </a:p>
          <a:p>
            <a:pPr>
              <a:defRPr/>
            </a:pPr>
            <a:r>
              <a:rPr lang="en-US" dirty="0" smtClean="0"/>
              <a:t>The direction of the arrow specifies the direction of the vector, and the length of the arrow describes the magnitude.</a:t>
            </a:r>
          </a:p>
          <a:p>
            <a:pPr>
              <a:defRPr/>
            </a:pPr>
            <a:r>
              <a:rPr lang="en-US" dirty="0" smtClean="0"/>
              <a:t> The tail of the arrow is called the initial point of the vector, and the tip of the arrow the terminal point.</a:t>
            </a:r>
          </a:p>
          <a:p>
            <a:pPr>
              <a:defRPr/>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7812"/>
            <a:ext cx="8229600" cy="1627188"/>
          </a:xfrm>
        </p:spPr>
        <p:txBody>
          <a:bodyPr/>
          <a:lstStyle/>
          <a:p>
            <a:pPr algn="l"/>
            <a:r>
              <a:rPr lang="en-US" dirty="0" smtClean="0"/>
              <a:t>Application of Dot Product</a:t>
            </a:r>
            <a:br>
              <a:rPr lang="en-US" dirty="0" smtClean="0"/>
            </a:br>
            <a:r>
              <a:rPr lang="en-US" dirty="0" smtClean="0"/>
              <a:t>2.  Direction Angles</a:t>
            </a:r>
            <a:br>
              <a:rPr lang="en-US" dirty="0" smtClean="0"/>
            </a:br>
            <a:endParaRPr lang="en-US" dirty="0"/>
          </a:p>
        </p:txBody>
      </p:sp>
      <p:sp>
        <p:nvSpPr>
          <p:cNvPr id="6" name="Content Placeholder 5"/>
          <p:cNvSpPr>
            <a:spLocks noGrp="1"/>
          </p:cNvSpPr>
          <p:nvPr>
            <p:ph idx="1"/>
          </p:nvPr>
        </p:nvSpPr>
        <p:spPr/>
        <p:txBody>
          <a:bodyPr/>
          <a:lstStyle/>
          <a:p>
            <a:pPr marL="137160" indent="0">
              <a:buNone/>
            </a:pPr>
            <a:r>
              <a:rPr lang="en-US" dirty="0" smtClean="0"/>
              <a:t>In an </a:t>
            </a:r>
            <a:r>
              <a:rPr lang="en-US" dirty="0" err="1" smtClean="0"/>
              <a:t>xy</a:t>
            </a:r>
            <a:r>
              <a:rPr lang="en-US" dirty="0" smtClean="0"/>
              <a:t>-coordinate system, the direction of a nonzero vector </a:t>
            </a:r>
            <a:r>
              <a:rPr lang="en-US" i="1" dirty="0" smtClean="0"/>
              <a:t>v</a:t>
            </a:r>
            <a:r>
              <a:rPr lang="en-US" dirty="0" smtClean="0"/>
              <a:t> is determined by the angles </a:t>
            </a:r>
            <a:r>
              <a:rPr lang="el-GR" i="1" dirty="0" smtClean="0">
                <a:cs typeface="Times New Roman"/>
              </a:rPr>
              <a:t>α</a:t>
            </a:r>
            <a:r>
              <a:rPr lang="en-US" i="1" dirty="0" smtClean="0">
                <a:cs typeface="Times New Roman"/>
              </a:rPr>
              <a:t> </a:t>
            </a:r>
            <a:r>
              <a:rPr lang="en-US" dirty="0" smtClean="0">
                <a:cs typeface="Times New Roman"/>
              </a:rPr>
              <a:t>and</a:t>
            </a:r>
            <a:r>
              <a:rPr lang="en-US" i="1" dirty="0" smtClean="0">
                <a:cs typeface="Times New Roman"/>
              </a:rPr>
              <a:t> </a:t>
            </a:r>
            <a:r>
              <a:rPr lang="el-GR" i="1" dirty="0" smtClean="0">
                <a:cs typeface="Times New Roman"/>
              </a:rPr>
              <a:t>β</a:t>
            </a:r>
            <a:r>
              <a:rPr lang="en-US" i="1" dirty="0" smtClean="0">
                <a:cs typeface="Times New Roman"/>
              </a:rPr>
              <a:t> </a:t>
            </a:r>
            <a:r>
              <a:rPr lang="en-US" dirty="0" smtClean="0">
                <a:cs typeface="Times New Roman"/>
              </a:rPr>
              <a:t>between </a:t>
            </a:r>
            <a:r>
              <a:rPr lang="en-US" i="1" dirty="0" smtClean="0">
                <a:cs typeface="Times New Roman"/>
              </a:rPr>
              <a:t>v </a:t>
            </a:r>
            <a:r>
              <a:rPr lang="en-US" dirty="0" smtClean="0">
                <a:cs typeface="Times New Roman"/>
              </a:rPr>
              <a:t>and the unit vectors </a:t>
            </a:r>
            <a:r>
              <a:rPr lang="en-US" i="1" dirty="0" err="1" smtClean="0">
                <a:cs typeface="Times New Roman"/>
              </a:rPr>
              <a:t>i</a:t>
            </a:r>
            <a:r>
              <a:rPr lang="en-US" i="1" dirty="0" smtClean="0">
                <a:cs typeface="Times New Roman"/>
              </a:rPr>
              <a:t> </a:t>
            </a:r>
            <a:r>
              <a:rPr lang="en-US" dirty="0" smtClean="0">
                <a:cs typeface="Times New Roman"/>
              </a:rPr>
              <a:t>and</a:t>
            </a:r>
            <a:r>
              <a:rPr lang="en-US" i="1" dirty="0" smtClean="0">
                <a:cs typeface="Times New Roman"/>
              </a:rPr>
              <a:t> j</a:t>
            </a:r>
            <a:r>
              <a:rPr lang="en-US" dirty="0" smtClean="0">
                <a:cs typeface="Times New Roman"/>
              </a:rPr>
              <a:t>, and in an xyz-coordinate system, the direction is determined by the angles </a:t>
            </a:r>
            <a:r>
              <a:rPr lang="el-GR" i="1" dirty="0" smtClean="0">
                <a:cs typeface="Times New Roman"/>
              </a:rPr>
              <a:t>α</a:t>
            </a:r>
            <a:r>
              <a:rPr lang="en-US" i="1" dirty="0" smtClean="0">
                <a:cs typeface="Times New Roman"/>
              </a:rPr>
              <a:t>, </a:t>
            </a:r>
            <a:r>
              <a:rPr lang="el-GR" i="1" dirty="0" smtClean="0">
                <a:cs typeface="Times New Roman"/>
              </a:rPr>
              <a:t>β</a:t>
            </a:r>
            <a:r>
              <a:rPr lang="en-US" dirty="0" smtClean="0">
                <a:cs typeface="Times New Roman"/>
              </a:rPr>
              <a:t>, and </a:t>
            </a:r>
            <a:r>
              <a:rPr lang="el-GR" i="1" dirty="0" smtClean="0">
                <a:cs typeface="Times New Roman"/>
              </a:rPr>
              <a:t>γ</a:t>
            </a:r>
            <a:r>
              <a:rPr lang="en-US" dirty="0" smtClean="0">
                <a:cs typeface="Times New Roman"/>
              </a:rPr>
              <a:t> between </a:t>
            </a:r>
            <a:r>
              <a:rPr lang="en-US" i="1" dirty="0" smtClean="0">
                <a:cs typeface="Times New Roman"/>
              </a:rPr>
              <a:t>v</a:t>
            </a:r>
            <a:r>
              <a:rPr lang="en-US" dirty="0" smtClean="0">
                <a:cs typeface="Times New Roman"/>
              </a:rPr>
              <a:t> and the unit vectors </a:t>
            </a:r>
            <a:r>
              <a:rPr lang="en-US" i="1" dirty="0" err="1" smtClean="0">
                <a:cs typeface="Times New Roman"/>
              </a:rPr>
              <a:t>i</a:t>
            </a:r>
            <a:r>
              <a:rPr lang="en-US" i="1" dirty="0" smtClean="0">
                <a:cs typeface="Times New Roman"/>
              </a:rPr>
              <a:t>, j, </a:t>
            </a:r>
            <a:r>
              <a:rPr lang="en-US" dirty="0" smtClean="0">
                <a:cs typeface="Times New Roman"/>
              </a:rPr>
              <a:t>and</a:t>
            </a:r>
            <a:r>
              <a:rPr lang="en-US" i="1" dirty="0" smtClean="0">
                <a:cs typeface="Times New Roman"/>
              </a:rPr>
              <a:t> k</a:t>
            </a:r>
            <a:r>
              <a:rPr lang="en-US" dirty="0" smtClean="0">
                <a:cs typeface="Times New Roman"/>
              </a:rPr>
              <a:t>. In both 2- space and 3-space, the angles between a nonzero vector  </a:t>
            </a:r>
            <a:r>
              <a:rPr lang="en-US" i="1" dirty="0" smtClean="0">
                <a:cs typeface="Times New Roman"/>
              </a:rPr>
              <a:t>v</a:t>
            </a:r>
            <a:r>
              <a:rPr lang="en-US" dirty="0" smtClean="0">
                <a:cs typeface="Times New Roman"/>
              </a:rPr>
              <a:t> and the vectors </a:t>
            </a:r>
            <a:r>
              <a:rPr lang="en-US" i="1" dirty="0" err="1" smtClean="0">
                <a:cs typeface="Times New Roman"/>
              </a:rPr>
              <a:t>i</a:t>
            </a:r>
            <a:r>
              <a:rPr lang="en-US" i="1" dirty="0" smtClean="0">
                <a:cs typeface="Times New Roman"/>
              </a:rPr>
              <a:t> , j, </a:t>
            </a:r>
            <a:r>
              <a:rPr lang="en-US" dirty="0" smtClean="0">
                <a:cs typeface="Times New Roman"/>
              </a:rPr>
              <a:t>and</a:t>
            </a:r>
            <a:r>
              <a:rPr lang="en-US" i="1" dirty="0" smtClean="0">
                <a:cs typeface="Times New Roman"/>
              </a:rPr>
              <a:t> k </a:t>
            </a:r>
            <a:r>
              <a:rPr lang="en-US" dirty="0" smtClean="0">
                <a:cs typeface="Times New Roman"/>
              </a:rPr>
              <a:t>are called the direction angles of </a:t>
            </a:r>
            <a:r>
              <a:rPr lang="en-US" i="1" dirty="0" smtClean="0">
                <a:cs typeface="Times New Roman"/>
              </a:rPr>
              <a:t>v</a:t>
            </a:r>
            <a:r>
              <a:rPr lang="en-US" dirty="0" smtClean="0">
                <a:cs typeface="Times New Roman"/>
              </a:rPr>
              <a:t>, and the cosines of those angles are called the direction cosines of </a:t>
            </a:r>
            <a:r>
              <a:rPr lang="en-US" i="1" dirty="0" smtClean="0">
                <a:cs typeface="Times New Roman"/>
              </a:rPr>
              <a:t>v</a:t>
            </a:r>
            <a:r>
              <a:rPr lang="en-US" dirty="0" smtClean="0">
                <a:cs typeface="Times New Roman"/>
              </a:rPr>
              <a:t>. </a:t>
            </a:r>
            <a:endParaRPr lang="en-US" dirty="0" smtClean="0"/>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33400" y="5486400"/>
            <a:ext cx="8229600" cy="762000"/>
          </a:xfrm>
        </p:spPr>
        <p:txBody>
          <a:bodyPr/>
          <a:lstStyle/>
          <a:p>
            <a:pPr algn="l" eaLnBrk="1" hangingPunct="1"/>
            <a:r>
              <a:rPr lang="en-US" sz="2400" b="1" smtClean="0">
                <a:ea typeface="ＭＳ Ｐゴシック" pitchFamily="-109" charset="-128"/>
              </a:rPr>
              <a:t>Figure 11.3.5  (p. 787)</a:t>
            </a:r>
            <a:endParaRPr lang="en-US" sz="1800" smtClean="0">
              <a:ea typeface="ＭＳ Ｐゴシック" pitchFamily="-109" charset="-128"/>
            </a:endParaRPr>
          </a:p>
        </p:txBody>
      </p:sp>
      <p:pic>
        <p:nvPicPr>
          <p:cNvPr id="31747" name="Picture 3"/>
          <p:cNvPicPr>
            <a:picLocks noGrp="1" noChangeAspect="1" noChangeArrowheads="1"/>
          </p:cNvPicPr>
          <p:nvPr>
            <p:ph type="clipArt" sz="half" idx="1"/>
          </p:nvPr>
        </p:nvPicPr>
        <p:blipFill>
          <a:blip r:embed="rId2"/>
          <a:srcRect/>
          <a:stretch>
            <a:fillRect/>
          </a:stretch>
        </p:blipFill>
        <p:spPr>
          <a:xfrm>
            <a:off x="3124200" y="228600"/>
            <a:ext cx="5781675" cy="5172075"/>
          </a:xfrm>
        </p:spPr>
      </p:pic>
      <p:sp>
        <p:nvSpPr>
          <p:cNvPr id="4" name="TextBox 3"/>
          <p:cNvSpPr txBox="1"/>
          <p:nvPr/>
        </p:nvSpPr>
        <p:spPr>
          <a:xfrm>
            <a:off x="381000" y="762000"/>
            <a:ext cx="2590800" cy="369332"/>
          </a:xfrm>
          <a:prstGeom prst="rect">
            <a:avLst/>
          </a:prstGeom>
          <a:noFill/>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Dot (Scalar) Product</a:t>
            </a:r>
            <a:endParaRPr lang="en-US" dirty="0"/>
          </a:p>
        </p:txBody>
      </p:sp>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295"/>
            </a:stretch>
          </a:blipFill>
        </p:spPr>
        <p:txBody>
          <a:bodyPr/>
          <a:lstStyle/>
          <a:p>
            <a:r>
              <a:rPr lang="en-US" dirty="0">
                <a:noFill/>
              </a:rPr>
              <a:t> </a:t>
            </a:r>
            <a:endParaRPr lang="en-US" dirty="0"/>
          </a:p>
        </p:txBody>
      </p:sp>
    </p:spTree>
    <p:extLst>
      <p:ext uri="{BB962C8B-B14F-4D97-AF65-F5344CB8AC3E}">
        <p14:creationId xmlns:p14="http://schemas.microsoft.com/office/powerpoint/2010/main" val="2408266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017587"/>
          </a:xfrm>
        </p:spPr>
        <p:txBody>
          <a:bodyPr/>
          <a:lstStyle/>
          <a:p>
            <a:r>
              <a:rPr lang="en-US" dirty="0" smtClean="0"/>
              <a:t>Exercise Set 11.3</a:t>
            </a:r>
            <a:endParaRPr lang="en-US" dirty="0"/>
          </a:p>
        </p:txBody>
      </p:sp>
      <p:sp>
        <p:nvSpPr>
          <p:cNvPr id="3" name="Content Placeholder 2"/>
          <p:cNvSpPr>
            <a:spLocks noGrp="1"/>
          </p:cNvSpPr>
          <p:nvPr>
            <p:ph idx="1"/>
          </p:nvPr>
        </p:nvSpPr>
        <p:spPr>
          <a:xfrm>
            <a:off x="381000" y="1143000"/>
            <a:ext cx="8229600" cy="3962400"/>
          </a:xfrm>
        </p:spPr>
        <p:txBody>
          <a:bodyPr>
            <a:normAutofit fontScale="77500" lnSpcReduction="20000"/>
          </a:bodyPr>
          <a:lstStyle/>
          <a:p>
            <a:pPr marL="137160" indent="0">
              <a:buNone/>
            </a:pPr>
            <a:r>
              <a:rPr lang="en-US" dirty="0" smtClean="0"/>
              <a:t>1. Find the dot product of the vectors and the cosine of the angle between them.</a:t>
            </a:r>
          </a:p>
          <a:p>
            <a:pPr marL="137160" indent="0">
              <a:buNone/>
            </a:pPr>
            <a:r>
              <a:rPr lang="en-US" dirty="0" smtClean="0"/>
              <a:t>b) u = &lt;-7, 3&gt;, v = &lt;0, 1&gt;</a:t>
            </a:r>
          </a:p>
          <a:p>
            <a:pPr marL="137160" indent="0">
              <a:buNone/>
            </a:pPr>
            <a:r>
              <a:rPr lang="en-US" dirty="0" smtClean="0"/>
              <a:t>c) u = 1- 3j + 7k, v = 8i – 2j – 2k</a:t>
            </a:r>
          </a:p>
          <a:p>
            <a:pPr marL="137160" indent="0">
              <a:buNone/>
            </a:pPr>
            <a:r>
              <a:rPr lang="en-US" dirty="0" smtClean="0"/>
              <a:t>2. a) Find </a:t>
            </a:r>
            <a:r>
              <a:rPr lang="en-US" dirty="0" err="1" smtClean="0"/>
              <a:t>u.v</a:t>
            </a:r>
            <a:r>
              <a:rPr lang="en-US" dirty="0" smtClean="0"/>
              <a:t> if </a:t>
            </a:r>
            <a:r>
              <a:rPr lang="en-US" dirty="0" err="1" smtClean="0">
                <a:latin typeface="Times New Roman"/>
                <a:cs typeface="Times New Roman"/>
              </a:rPr>
              <a:t>ǁuǁ</a:t>
            </a:r>
            <a:r>
              <a:rPr lang="en-US" dirty="0" smtClean="0">
                <a:latin typeface="Times New Roman"/>
                <a:cs typeface="Times New Roman"/>
              </a:rPr>
              <a:t> </a:t>
            </a:r>
            <a:r>
              <a:rPr lang="en-US" i="1" dirty="0" smtClean="0">
                <a:latin typeface="Times New Roman"/>
                <a:cs typeface="Times New Roman"/>
              </a:rPr>
              <a:t>= </a:t>
            </a:r>
            <a:r>
              <a:rPr lang="en-US" dirty="0" smtClean="0">
                <a:latin typeface="Times New Roman"/>
                <a:cs typeface="Times New Roman"/>
              </a:rPr>
              <a:t>1, </a:t>
            </a:r>
            <a:r>
              <a:rPr lang="en-US" dirty="0" err="1" smtClean="0">
                <a:latin typeface="Times New Roman"/>
                <a:cs typeface="Times New Roman"/>
              </a:rPr>
              <a:t>ǁvǁ</a:t>
            </a:r>
            <a:r>
              <a:rPr lang="en-US" dirty="0" smtClean="0">
                <a:latin typeface="Times New Roman"/>
                <a:cs typeface="Times New Roman"/>
              </a:rPr>
              <a:t> = 2, the angle between u and v</a:t>
            </a:r>
            <a:r>
              <a:rPr lang="en-US" i="1" dirty="0" smtClean="0">
                <a:latin typeface="Times New Roman"/>
                <a:cs typeface="Times New Roman"/>
              </a:rPr>
              <a:t> </a:t>
            </a:r>
            <a:r>
              <a:rPr lang="en-US" dirty="0" smtClean="0">
                <a:latin typeface="Times New Roman"/>
                <a:cs typeface="Times New Roman"/>
              </a:rPr>
              <a:t>is </a:t>
            </a:r>
            <a:r>
              <a:rPr lang="el-GR" dirty="0" smtClean="0">
                <a:latin typeface="Times New Roman"/>
                <a:cs typeface="Times New Roman"/>
              </a:rPr>
              <a:t>π</a:t>
            </a:r>
            <a:r>
              <a:rPr lang="en-US" dirty="0" smtClean="0">
                <a:latin typeface="Times New Roman"/>
                <a:cs typeface="Times New Roman"/>
              </a:rPr>
              <a:t>/6.</a:t>
            </a:r>
          </a:p>
          <a:p>
            <a:pPr marL="137160" indent="0">
              <a:buNone/>
            </a:pPr>
            <a:r>
              <a:rPr lang="en-US" dirty="0" smtClean="0">
                <a:latin typeface="Times New Roman"/>
                <a:cs typeface="Times New Roman"/>
              </a:rPr>
              <a:t>3. Determine whether u and v make an acute angle, an obtuse angle, or are orthogonal.</a:t>
            </a:r>
          </a:p>
          <a:p>
            <a:pPr marL="137160" indent="0">
              <a:buNone/>
            </a:pPr>
            <a:r>
              <a:rPr lang="en-US" dirty="0" smtClean="0">
                <a:latin typeface="Times New Roman"/>
                <a:cs typeface="Times New Roman"/>
              </a:rPr>
              <a:t>b) u = 6i +j + 3k, v = 4i – 6k</a:t>
            </a:r>
          </a:p>
          <a:p>
            <a:pPr marL="137160" indent="0">
              <a:buNone/>
            </a:pPr>
            <a:r>
              <a:rPr lang="en-US" dirty="0" smtClean="0">
                <a:latin typeface="Times New Roman"/>
                <a:cs typeface="Times New Roman"/>
              </a:rPr>
              <a:t>7. b) Use vectors to find the interior angles of the triangle with vertices (-1, 0), (2, -1), and (1, 4). </a:t>
            </a:r>
            <a:endParaRPr lang="en-US" dirty="0"/>
          </a:p>
        </p:txBody>
      </p:sp>
      <p:sp>
        <p:nvSpPr>
          <p:cNvPr id="5" name="TextBox 4"/>
          <p:cNvSpPr txBox="1"/>
          <p:nvPr/>
        </p:nvSpPr>
        <p:spPr>
          <a:xfrm>
            <a:off x="533400" y="5486400"/>
            <a:ext cx="8001000" cy="646331"/>
          </a:xfrm>
          <a:prstGeom prst="rect">
            <a:avLst/>
          </a:prstGeom>
          <a:noFill/>
        </p:spPr>
        <p:txBody>
          <a:bodyPr wrap="square" rtlCol="0">
            <a:spAutoFit/>
          </a:bodyPr>
          <a:lstStyle/>
          <a:p>
            <a:r>
              <a:rPr lang="en-US" dirty="0" smtClean="0"/>
              <a:t>Example 4. pp. 788  Find the angle between a diagonal of a cube and one of its edges.      </a:t>
            </a:r>
            <a:r>
              <a:rPr lang="en-US" dirty="0" err="1" smtClean="0"/>
              <a:t>Ans</a:t>
            </a:r>
            <a:r>
              <a:rPr lang="en-US" dirty="0" smtClean="0"/>
              <a:t>:  54.7°</a:t>
            </a:r>
            <a:endParaRPr lang="en-US" dirty="0"/>
          </a:p>
        </p:txBody>
      </p:sp>
    </p:spTree>
    <p:extLst>
      <p:ext uri="{BB962C8B-B14F-4D97-AF65-F5344CB8AC3E}">
        <p14:creationId xmlns:p14="http://schemas.microsoft.com/office/powerpoint/2010/main" val="38732132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Set 11.3</a:t>
            </a:r>
            <a:endParaRPr lang="en-US" dirty="0"/>
          </a:p>
        </p:txBody>
      </p:sp>
      <p:sp>
        <p:nvSpPr>
          <p:cNvPr id="3" name="Content Placeholder 2"/>
          <p:cNvSpPr>
            <a:spLocks noGrp="1"/>
          </p:cNvSpPr>
          <p:nvPr>
            <p:ph idx="1"/>
          </p:nvPr>
        </p:nvSpPr>
        <p:spPr/>
        <p:txBody>
          <a:bodyPr/>
          <a:lstStyle/>
          <a:p>
            <a:pPr marL="137160" indent="0">
              <a:buNone/>
            </a:pPr>
            <a:r>
              <a:rPr lang="en-US" dirty="0" smtClean="0"/>
              <a:t>13. Find r so that the vector from the point </a:t>
            </a:r>
          </a:p>
          <a:p>
            <a:pPr marL="137160" indent="0">
              <a:buNone/>
            </a:pPr>
            <a:r>
              <a:rPr lang="en-US" dirty="0" smtClean="0"/>
              <a:t>A (1, -1, 3) to the point B (3, 0, 5) is orthogonal to the vector from A to the point P (r, r, r).</a:t>
            </a:r>
          </a:p>
          <a:p>
            <a:pPr marL="137160" indent="0">
              <a:buNone/>
            </a:pPr>
            <a:r>
              <a:rPr lang="en-US" dirty="0" smtClean="0"/>
              <a:t>16. Find the direction cosines  and direction angles of  a) </a:t>
            </a:r>
            <a:r>
              <a:rPr lang="en-US" i="1" dirty="0" smtClean="0"/>
              <a:t>v = 3i – 2j – 6</a:t>
            </a:r>
            <a:r>
              <a:rPr lang="en-US" dirty="0" smtClean="0"/>
              <a:t>.   b) </a:t>
            </a:r>
            <a:r>
              <a:rPr lang="en-US" i="1" dirty="0" smtClean="0"/>
              <a:t>v = 3i – 4k</a:t>
            </a:r>
            <a:r>
              <a:rPr lang="en-US" dirty="0" smtClean="0"/>
              <a:t>. </a:t>
            </a:r>
          </a:p>
          <a:p>
            <a:pPr marL="137160" indent="0">
              <a:buNone/>
            </a:pPr>
            <a:endParaRPr lang="en-US" dirty="0" smtClean="0"/>
          </a:p>
          <a:p>
            <a:pPr marL="137160" indent="0">
              <a:buNone/>
            </a:pPr>
            <a:r>
              <a:rPr lang="en-US" dirty="0" smtClean="0"/>
              <a:t> </a:t>
            </a:r>
            <a:endParaRPr lang="en-US" dirty="0"/>
          </a:p>
        </p:txBody>
      </p:sp>
      <p:sp>
        <p:nvSpPr>
          <p:cNvPr id="5" name="TextBox 4"/>
          <p:cNvSpPr txBox="1"/>
          <p:nvPr/>
        </p:nvSpPr>
        <p:spPr>
          <a:xfrm>
            <a:off x="914400" y="4724400"/>
            <a:ext cx="7010400" cy="646331"/>
          </a:xfrm>
          <a:prstGeom prst="rect">
            <a:avLst/>
          </a:prstGeom>
          <a:noFill/>
        </p:spPr>
        <p:txBody>
          <a:bodyPr wrap="square" rtlCol="0">
            <a:spAutoFit/>
          </a:bodyPr>
          <a:lstStyle/>
          <a:p>
            <a:r>
              <a:rPr lang="en-US" dirty="0" smtClean="0"/>
              <a:t>Ex 4 p.656 Find the value of </a:t>
            </a:r>
            <a:r>
              <a:rPr lang="el-GR" dirty="0" smtClean="0"/>
              <a:t>α</a:t>
            </a:r>
            <a:r>
              <a:rPr lang="en-US" dirty="0" smtClean="0"/>
              <a:t> for which (3i – </a:t>
            </a:r>
            <a:r>
              <a:rPr lang="el-GR" dirty="0" smtClean="0"/>
              <a:t>α</a:t>
            </a:r>
            <a:r>
              <a:rPr lang="en-US" dirty="0" smtClean="0"/>
              <a:t>j + k) ┴ (</a:t>
            </a:r>
            <a:r>
              <a:rPr lang="en-US" dirty="0" err="1" smtClean="0"/>
              <a:t>i</a:t>
            </a:r>
            <a:r>
              <a:rPr lang="en-US" dirty="0" smtClean="0"/>
              <a:t> + 2j).  </a:t>
            </a:r>
          </a:p>
          <a:p>
            <a:r>
              <a:rPr lang="en-US" dirty="0" err="1" smtClean="0"/>
              <a:t>Ans</a:t>
            </a:r>
            <a:r>
              <a:rPr lang="en-US" dirty="0" smtClean="0"/>
              <a:t>: 3/2    From Calculus by </a:t>
            </a:r>
            <a:r>
              <a:rPr lang="en-US" dirty="0" err="1" smtClean="0"/>
              <a:t>Salas,et</a:t>
            </a:r>
            <a:r>
              <a:rPr lang="en-US" dirty="0" smtClean="0"/>
              <a:t> al. 10</a:t>
            </a:r>
            <a:r>
              <a:rPr lang="en-US" baseline="30000" dirty="0" smtClean="0"/>
              <a:t>th</a:t>
            </a:r>
            <a:r>
              <a:rPr lang="en-US" dirty="0" smtClean="0"/>
              <a:t> </a:t>
            </a:r>
            <a:r>
              <a:rPr lang="en-US" dirty="0" err="1" smtClean="0"/>
              <a:t>ed</a:t>
            </a:r>
            <a:endParaRPr lang="en-US" dirty="0"/>
          </a:p>
        </p:txBody>
      </p:sp>
    </p:spTree>
    <p:extLst>
      <p:ext uri="{BB962C8B-B14F-4D97-AF65-F5344CB8AC3E}">
        <p14:creationId xmlns:p14="http://schemas.microsoft.com/office/powerpoint/2010/main" val="448176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057400" y="4876800"/>
            <a:ext cx="4648200" cy="762000"/>
          </a:xfrm>
        </p:spPr>
        <p:txBody>
          <a:bodyPr/>
          <a:lstStyle/>
          <a:p>
            <a:pPr algn="l" eaLnBrk="1" hangingPunct="1"/>
            <a:r>
              <a:rPr lang="en-US" sz="2400" dirty="0" smtClean="0">
                <a:ea typeface="ＭＳ Ｐゴシック" pitchFamily="-109" charset="-128"/>
              </a:rPr>
              <a:t>            v – </a:t>
            </a:r>
            <a:r>
              <a:rPr lang="en-US" sz="2400" dirty="0" err="1" smtClean="0">
                <a:ea typeface="ＭＳ Ｐゴシック" pitchFamily="-109" charset="-128"/>
              </a:rPr>
              <a:t>proj</a:t>
            </a:r>
            <a:r>
              <a:rPr lang="en-US" sz="2400" dirty="0" smtClean="0">
                <a:ea typeface="ＭＳ Ｐゴシック" pitchFamily="-109" charset="-128"/>
              </a:rPr>
              <a:t> v</a:t>
            </a:r>
            <a:endParaRPr lang="en-US" sz="1800" dirty="0" smtClean="0">
              <a:ea typeface="ＭＳ Ｐゴシック" pitchFamily="-109" charset="-128"/>
            </a:endParaRPr>
          </a:p>
        </p:txBody>
      </p:sp>
      <p:pic>
        <p:nvPicPr>
          <p:cNvPr id="32771" name="Picture 3"/>
          <p:cNvPicPr>
            <a:picLocks noChangeAspect="1"/>
          </p:cNvPicPr>
          <p:nvPr/>
        </p:nvPicPr>
        <p:blipFill>
          <a:blip r:embed="rId2"/>
          <a:srcRect/>
          <a:stretch>
            <a:fillRect/>
          </a:stretch>
        </p:blipFill>
        <p:spPr bwMode="auto">
          <a:xfrm>
            <a:off x="2628900" y="2362200"/>
            <a:ext cx="3886200" cy="1651000"/>
          </a:xfrm>
          <a:prstGeom prst="rect">
            <a:avLst/>
          </a:prstGeom>
          <a:noFill/>
          <a:ln w="9525">
            <a:noFill/>
            <a:miter lim="800000"/>
            <a:headEnd/>
            <a:tailEnd/>
          </a:ln>
        </p:spPr>
      </p:pic>
      <p:sp>
        <p:nvSpPr>
          <p:cNvPr id="4" name="TextBox 3"/>
          <p:cNvSpPr txBox="1"/>
          <p:nvPr/>
        </p:nvSpPr>
        <p:spPr>
          <a:xfrm>
            <a:off x="762000" y="533400"/>
            <a:ext cx="6477000" cy="523220"/>
          </a:xfrm>
          <a:prstGeom prst="rect">
            <a:avLst/>
          </a:prstGeom>
          <a:noFill/>
        </p:spPr>
        <p:txBody>
          <a:bodyPr wrap="square" rtlCol="0">
            <a:spAutoFit/>
          </a:bodyPr>
          <a:lstStyle/>
          <a:p>
            <a:r>
              <a:rPr lang="en-US" sz="2800" dirty="0" smtClean="0"/>
              <a:t>Orthogonal Projections</a:t>
            </a:r>
            <a:endParaRPr lang="en-US" sz="2800" dirty="0"/>
          </a:p>
        </p:txBody>
      </p:sp>
      <p:sp>
        <p:nvSpPr>
          <p:cNvPr id="5" name="TextBox 4"/>
          <p:cNvSpPr txBox="1"/>
          <p:nvPr/>
        </p:nvSpPr>
        <p:spPr>
          <a:xfrm>
            <a:off x="1295400" y="1371600"/>
            <a:ext cx="6705600" cy="646331"/>
          </a:xfrm>
          <a:prstGeom prst="rect">
            <a:avLst/>
          </a:prstGeom>
          <a:noFill/>
        </p:spPr>
        <p:txBody>
          <a:bodyPr wrap="square" rtlCol="0">
            <a:spAutoFit/>
          </a:bodyPr>
          <a:lstStyle/>
          <a:p>
            <a:r>
              <a:rPr lang="en-US" dirty="0" smtClean="0"/>
              <a:t>1. The orthogonal projection  v on an arbitrary nonzero vector b can be obtained by normalizing b.</a:t>
            </a:r>
            <a:endParaRPr lang="en-US" dirty="0"/>
          </a:p>
        </p:txBody>
      </p:sp>
      <p:sp>
        <p:nvSpPr>
          <p:cNvPr id="6" name="TextBox 5"/>
          <p:cNvSpPr txBox="1"/>
          <p:nvPr/>
        </p:nvSpPr>
        <p:spPr>
          <a:xfrm>
            <a:off x="1295400" y="4343400"/>
            <a:ext cx="6400800" cy="369332"/>
          </a:xfrm>
          <a:prstGeom prst="rect">
            <a:avLst/>
          </a:prstGeom>
          <a:noFill/>
        </p:spPr>
        <p:txBody>
          <a:bodyPr wrap="square" rtlCol="0">
            <a:spAutoFit/>
          </a:bodyPr>
          <a:lstStyle/>
          <a:p>
            <a:r>
              <a:rPr lang="en-US" dirty="0" smtClean="0"/>
              <a:t>2.  Vector component of v orthogonal to b</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11. 3</a:t>
            </a:r>
            <a:endParaRPr lang="en-US" dirty="0"/>
          </a:p>
        </p:txBody>
      </p:sp>
      <p:sp>
        <p:nvSpPr>
          <p:cNvPr id="3" name="Content Placeholder 2"/>
          <p:cNvSpPr>
            <a:spLocks noGrp="1"/>
          </p:cNvSpPr>
          <p:nvPr>
            <p:ph idx="1"/>
          </p:nvPr>
        </p:nvSpPr>
        <p:spPr/>
        <p:txBody>
          <a:bodyPr/>
          <a:lstStyle/>
          <a:p>
            <a:r>
              <a:rPr lang="en-US" dirty="0" smtClean="0"/>
              <a:t>24.  Find the vector component of v along b and the vector component of v orthogonal to b.</a:t>
            </a:r>
          </a:p>
          <a:p>
            <a:pPr>
              <a:buNone/>
            </a:pPr>
            <a:r>
              <a:rPr lang="en-US" dirty="0" smtClean="0"/>
              <a:t>     a.  v = 2i – j + 3k, b = </a:t>
            </a:r>
            <a:r>
              <a:rPr lang="en-US" dirty="0" err="1" smtClean="0"/>
              <a:t>i</a:t>
            </a:r>
            <a:r>
              <a:rPr lang="en-US" dirty="0" smtClean="0"/>
              <a:t> +2j +2k</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US" dirty="0" smtClean="0"/>
              <a:t>Cross (Vector) Product</a:t>
            </a:r>
            <a:endParaRPr lang="en-US" dirty="0"/>
          </a:p>
        </p:txBody>
      </p:sp>
      <p:pic>
        <p:nvPicPr>
          <p:cNvPr id="7" name="Picture 5"/>
          <p:cNvPicPr>
            <a:picLocks noGrp="1" noChangeAspect="1" noChangeArrowheads="1"/>
          </p:cNvPicPr>
          <p:nvPr>
            <p:ph idx="1"/>
          </p:nvPr>
        </p:nvPicPr>
        <p:blipFill>
          <a:blip r:embed="rId2"/>
          <a:srcRect/>
          <a:stretch>
            <a:fillRect/>
          </a:stretch>
        </p:blipFill>
        <p:spPr>
          <a:xfrm>
            <a:off x="685800" y="2057400"/>
            <a:ext cx="4342857" cy="1400000"/>
          </a:xfrm>
        </p:spPr>
      </p:pic>
      <p:sp>
        <p:nvSpPr>
          <p:cNvPr id="8" name="TextBox 7"/>
          <p:cNvSpPr txBox="1"/>
          <p:nvPr/>
        </p:nvSpPr>
        <p:spPr>
          <a:xfrm>
            <a:off x="609600" y="1447800"/>
            <a:ext cx="4648200" cy="369332"/>
          </a:xfrm>
          <a:prstGeom prst="rect">
            <a:avLst/>
          </a:prstGeom>
          <a:noFill/>
        </p:spPr>
        <p:txBody>
          <a:bodyPr wrap="square" rtlCol="0">
            <a:spAutoFit/>
          </a:bodyPr>
          <a:lstStyle/>
          <a:p>
            <a:r>
              <a:rPr lang="en-US" dirty="0" smtClean="0"/>
              <a:t>Recall: Determinants for a 2 x 2 matrix</a:t>
            </a:r>
            <a:endParaRPr lang="en-US" dirty="0"/>
          </a:p>
        </p:txBody>
      </p:sp>
      <p:pic>
        <p:nvPicPr>
          <p:cNvPr id="9" name="Picture 6"/>
          <p:cNvPicPr>
            <a:picLocks noChangeAspect="1" noChangeArrowheads="1"/>
          </p:cNvPicPr>
          <p:nvPr/>
        </p:nvPicPr>
        <p:blipFill>
          <a:blip r:embed="rId3"/>
          <a:srcRect/>
          <a:stretch>
            <a:fillRect/>
          </a:stretch>
        </p:blipFill>
        <p:spPr>
          <a:xfrm>
            <a:off x="381000" y="4876800"/>
            <a:ext cx="8382000" cy="1360488"/>
          </a:xfrm>
          <a:prstGeom prst="rect">
            <a:avLst/>
          </a:prstGeom>
          <a:noFill/>
        </p:spPr>
      </p:pic>
      <p:sp>
        <p:nvSpPr>
          <p:cNvPr id="10" name="TextBox 9"/>
          <p:cNvSpPr txBox="1"/>
          <p:nvPr/>
        </p:nvSpPr>
        <p:spPr>
          <a:xfrm>
            <a:off x="685800" y="4191000"/>
            <a:ext cx="4648200" cy="369332"/>
          </a:xfrm>
          <a:prstGeom prst="rect">
            <a:avLst/>
          </a:prstGeom>
          <a:noFill/>
        </p:spPr>
        <p:txBody>
          <a:bodyPr wrap="square" rtlCol="0">
            <a:spAutoFit/>
          </a:bodyPr>
          <a:lstStyle/>
          <a:p>
            <a:r>
              <a:rPr lang="en-US" dirty="0" smtClean="0"/>
              <a:t>Recall: Determinants for a 3 x 3 matrix</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4" name="Picture 6"/>
          <p:cNvPicPr>
            <a:picLocks noGrp="1" noChangeAspect="1" noChangeArrowheads="1"/>
          </p:cNvPicPr>
          <p:nvPr>
            <p:ph sz="half" idx="2"/>
          </p:nvPr>
        </p:nvPicPr>
        <p:blipFill>
          <a:blip r:embed="rId2"/>
          <a:srcRect/>
          <a:stretch>
            <a:fillRect/>
          </a:stretch>
        </p:blipFill>
        <p:spPr>
          <a:xfrm>
            <a:off x="0" y="4076700"/>
            <a:ext cx="6005513" cy="2781300"/>
          </a:xfrm>
          <a:noFill/>
        </p:spPr>
      </p:pic>
      <p:pic>
        <p:nvPicPr>
          <p:cNvPr id="35845" name="Picture 5"/>
          <p:cNvPicPr>
            <a:picLocks noChangeAspect="1"/>
          </p:cNvPicPr>
          <p:nvPr/>
        </p:nvPicPr>
        <p:blipFill>
          <a:blip r:embed="rId3"/>
          <a:srcRect/>
          <a:stretch>
            <a:fillRect/>
          </a:stretch>
        </p:blipFill>
        <p:spPr bwMode="auto">
          <a:xfrm>
            <a:off x="0" y="1219200"/>
            <a:ext cx="9093200" cy="2692400"/>
          </a:xfrm>
          <a:prstGeom prst="rect">
            <a:avLst/>
          </a:prstGeom>
          <a:noFill/>
          <a:ln w="9525">
            <a:noFill/>
            <a:miter lim="800000"/>
            <a:headEnd/>
            <a:tailEnd/>
          </a:ln>
        </p:spPr>
      </p:pic>
      <p:sp>
        <p:nvSpPr>
          <p:cNvPr id="6" name="Title 5"/>
          <p:cNvSpPr>
            <a:spLocks noGrp="1"/>
          </p:cNvSpPr>
          <p:nvPr>
            <p:ph type="title"/>
          </p:nvPr>
        </p:nvSpPr>
        <p:spPr/>
        <p:txBody>
          <a:bodyPr/>
          <a:lstStyle/>
          <a:p>
            <a:pPr algn="l"/>
            <a:r>
              <a:rPr lang="en-US" dirty="0" smtClean="0"/>
              <a:t>Cross (Vector) Product</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7" name="Picture 3"/>
          <p:cNvPicPr>
            <a:picLocks noChangeAspect="1"/>
          </p:cNvPicPr>
          <p:nvPr/>
        </p:nvPicPr>
        <p:blipFill>
          <a:blip r:embed="rId2"/>
          <a:srcRect/>
          <a:stretch>
            <a:fillRect/>
          </a:stretch>
        </p:blipFill>
        <p:spPr bwMode="auto">
          <a:xfrm>
            <a:off x="25400" y="1219200"/>
            <a:ext cx="9093200" cy="3352800"/>
          </a:xfrm>
          <a:prstGeom prst="rect">
            <a:avLst/>
          </a:prstGeom>
          <a:noFill/>
          <a:ln w="9525">
            <a:noFill/>
            <a:miter lim="800000"/>
            <a:headEnd/>
            <a:tailEnd/>
          </a:ln>
        </p:spPr>
      </p:pic>
      <p:sp>
        <p:nvSpPr>
          <p:cNvPr id="4" name="TextBox 3"/>
          <p:cNvSpPr txBox="1"/>
          <p:nvPr/>
        </p:nvSpPr>
        <p:spPr>
          <a:xfrm>
            <a:off x="304800" y="381000"/>
            <a:ext cx="6934200" cy="369332"/>
          </a:xfrm>
          <a:prstGeom prst="rect">
            <a:avLst/>
          </a:prstGeom>
          <a:noFill/>
        </p:spPr>
        <p:txBody>
          <a:bodyPr wrap="square" rtlCol="0">
            <a:spAutoFit/>
          </a:bodyPr>
          <a:lstStyle/>
          <a:p>
            <a:r>
              <a:rPr lang="en-US" dirty="0" smtClean="0">
                <a:solidFill>
                  <a:schemeClr val="bg1">
                    <a:lumMod val="40000"/>
                    <a:lumOff val="60000"/>
                  </a:schemeClr>
                </a:solidFill>
              </a:rPr>
              <a:t>ALGEBRAIC PROPERTIES OF CROSS (VECTOR) PRODUCT</a:t>
            </a:r>
            <a:endParaRPr lang="en-US" dirty="0">
              <a:solidFill>
                <a:schemeClr val="bg1">
                  <a:lumMod val="40000"/>
                  <a:lumOff val="60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defRPr/>
            </a:pPr>
            <a:r>
              <a:rPr lang="en-US" dirty="0" smtClean="0"/>
              <a:t>Vector Viewed Geometrically</a:t>
            </a:r>
            <a:endParaRPr lang="en-US" dirty="0"/>
          </a:p>
        </p:txBody>
      </p:sp>
      <p:sp>
        <p:nvSpPr>
          <p:cNvPr id="3" name="Content Placeholder 2"/>
          <p:cNvSpPr>
            <a:spLocks noGrp="1"/>
          </p:cNvSpPr>
          <p:nvPr>
            <p:ph idx="1"/>
          </p:nvPr>
        </p:nvSpPr>
        <p:spPr/>
        <p:txBody>
          <a:bodyPr/>
          <a:lstStyle/>
          <a:p>
            <a:pPr>
              <a:defRPr/>
            </a:pPr>
            <a:endParaRPr lang="en-US" dirty="0" smtClean="0"/>
          </a:p>
          <a:p>
            <a:pPr>
              <a:buFont typeface="Wingdings" pitchFamily="2" charset="2"/>
              <a:buNone/>
              <a:defRPr/>
            </a:pPr>
            <a:r>
              <a:rPr lang="en-US" sz="2000" dirty="0" smtClean="0"/>
              <a:t>             y                                                              z</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r>
              <a:rPr lang="en-US" dirty="0" smtClean="0"/>
              <a:t>                                                                      </a:t>
            </a:r>
            <a:r>
              <a:rPr lang="en-US" sz="2000" dirty="0" smtClean="0"/>
              <a:t>y</a:t>
            </a:r>
          </a:p>
          <a:p>
            <a:pPr>
              <a:buFont typeface="Wingdings" pitchFamily="2" charset="2"/>
              <a:buNone/>
              <a:defRPr/>
            </a:pPr>
            <a:r>
              <a:rPr lang="en-US" sz="2000" dirty="0" smtClean="0"/>
              <a:t>                                                                                                                                                                            </a:t>
            </a:r>
          </a:p>
          <a:p>
            <a:pPr>
              <a:buFont typeface="Wingdings" pitchFamily="2" charset="2"/>
              <a:buNone/>
              <a:defRPr/>
            </a:pPr>
            <a:r>
              <a:rPr lang="en-US" sz="2000" dirty="0" smtClean="0"/>
              <a:t>                                                               x</a:t>
            </a:r>
          </a:p>
          <a:p>
            <a:pPr>
              <a:buFont typeface="Wingdings" pitchFamily="2" charset="2"/>
              <a:buNone/>
              <a:defRPr/>
            </a:pPr>
            <a:endParaRPr lang="en-US" dirty="0"/>
          </a:p>
        </p:txBody>
      </p:sp>
      <p:cxnSp>
        <p:nvCxnSpPr>
          <p:cNvPr id="6148" name="Straight Connector 9"/>
          <p:cNvCxnSpPr>
            <a:cxnSpLocks noChangeShapeType="1"/>
          </p:cNvCxnSpPr>
          <p:nvPr/>
        </p:nvCxnSpPr>
        <p:spPr bwMode="auto">
          <a:xfrm rot="5400000">
            <a:off x="571501" y="3390900"/>
            <a:ext cx="1905000" cy="3175"/>
          </a:xfrm>
          <a:prstGeom prst="line">
            <a:avLst/>
          </a:prstGeom>
          <a:noFill/>
          <a:ln w="9525" algn="ctr">
            <a:solidFill>
              <a:schemeClr val="tx1"/>
            </a:solidFill>
            <a:round/>
            <a:headEnd/>
            <a:tailEnd/>
          </a:ln>
        </p:spPr>
      </p:cxnSp>
      <p:cxnSp>
        <p:nvCxnSpPr>
          <p:cNvPr id="6149" name="Straight Connector 11"/>
          <p:cNvCxnSpPr>
            <a:cxnSpLocks noChangeShapeType="1"/>
          </p:cNvCxnSpPr>
          <p:nvPr/>
        </p:nvCxnSpPr>
        <p:spPr bwMode="auto">
          <a:xfrm>
            <a:off x="838200" y="3733800"/>
            <a:ext cx="2819400" cy="1588"/>
          </a:xfrm>
          <a:prstGeom prst="line">
            <a:avLst/>
          </a:prstGeom>
          <a:noFill/>
          <a:ln w="9525" algn="ctr">
            <a:solidFill>
              <a:schemeClr val="tx1"/>
            </a:solidFill>
            <a:round/>
            <a:headEnd/>
            <a:tailEnd/>
          </a:ln>
        </p:spPr>
      </p:cxnSp>
      <p:cxnSp>
        <p:nvCxnSpPr>
          <p:cNvPr id="6150" name="Straight Arrow Connector 13"/>
          <p:cNvCxnSpPr>
            <a:cxnSpLocks noChangeShapeType="1"/>
          </p:cNvCxnSpPr>
          <p:nvPr/>
        </p:nvCxnSpPr>
        <p:spPr bwMode="auto">
          <a:xfrm rot="5400000" flipH="1" flipV="1">
            <a:off x="1828800" y="2743200"/>
            <a:ext cx="762000" cy="609600"/>
          </a:xfrm>
          <a:prstGeom prst="straightConnector1">
            <a:avLst/>
          </a:prstGeom>
          <a:noFill/>
          <a:ln w="9525" algn="ctr">
            <a:solidFill>
              <a:schemeClr val="tx1"/>
            </a:solidFill>
            <a:round/>
            <a:headEnd/>
            <a:tailEnd type="arrow" w="med" len="med"/>
          </a:ln>
        </p:spPr>
      </p:cxnSp>
      <p:cxnSp>
        <p:nvCxnSpPr>
          <p:cNvPr id="6151" name="Straight Connector 15"/>
          <p:cNvCxnSpPr>
            <a:cxnSpLocks noChangeShapeType="1"/>
          </p:cNvCxnSpPr>
          <p:nvPr/>
        </p:nvCxnSpPr>
        <p:spPr bwMode="auto">
          <a:xfrm rot="5400000">
            <a:off x="4914901" y="3162300"/>
            <a:ext cx="1752600" cy="3175"/>
          </a:xfrm>
          <a:prstGeom prst="line">
            <a:avLst/>
          </a:prstGeom>
          <a:noFill/>
          <a:ln w="9525" algn="ctr">
            <a:solidFill>
              <a:schemeClr val="tx1"/>
            </a:solidFill>
            <a:round/>
            <a:headEnd/>
            <a:tailEnd/>
          </a:ln>
        </p:spPr>
      </p:cxnSp>
      <p:cxnSp>
        <p:nvCxnSpPr>
          <p:cNvPr id="6152" name="Straight Connector 17"/>
          <p:cNvCxnSpPr>
            <a:cxnSpLocks noChangeShapeType="1"/>
          </p:cNvCxnSpPr>
          <p:nvPr/>
        </p:nvCxnSpPr>
        <p:spPr bwMode="auto">
          <a:xfrm>
            <a:off x="5791200" y="4038600"/>
            <a:ext cx="1752600" cy="1588"/>
          </a:xfrm>
          <a:prstGeom prst="line">
            <a:avLst/>
          </a:prstGeom>
          <a:noFill/>
          <a:ln w="9525" algn="ctr">
            <a:solidFill>
              <a:schemeClr val="tx1"/>
            </a:solidFill>
            <a:round/>
            <a:headEnd/>
            <a:tailEnd/>
          </a:ln>
        </p:spPr>
      </p:cxnSp>
      <p:cxnSp>
        <p:nvCxnSpPr>
          <p:cNvPr id="6153" name="Straight Connector 19"/>
          <p:cNvCxnSpPr>
            <a:cxnSpLocks noChangeShapeType="1"/>
          </p:cNvCxnSpPr>
          <p:nvPr/>
        </p:nvCxnSpPr>
        <p:spPr bwMode="auto">
          <a:xfrm rot="10800000" flipV="1">
            <a:off x="4724400" y="4038600"/>
            <a:ext cx="1066800" cy="990600"/>
          </a:xfrm>
          <a:prstGeom prst="line">
            <a:avLst/>
          </a:prstGeom>
          <a:noFill/>
          <a:ln w="9525" algn="ctr">
            <a:solidFill>
              <a:schemeClr val="tx1"/>
            </a:solidFill>
            <a:round/>
            <a:headEnd/>
            <a:tailEnd/>
          </a:ln>
        </p:spPr>
      </p:cxnSp>
      <p:cxnSp>
        <p:nvCxnSpPr>
          <p:cNvPr id="6154" name="Straight Arrow Connector 21"/>
          <p:cNvCxnSpPr>
            <a:cxnSpLocks noChangeShapeType="1"/>
          </p:cNvCxnSpPr>
          <p:nvPr/>
        </p:nvCxnSpPr>
        <p:spPr bwMode="auto">
          <a:xfrm rot="5400000" flipH="1" flipV="1">
            <a:off x="6096000" y="2743200"/>
            <a:ext cx="990600" cy="838200"/>
          </a:xfrm>
          <a:prstGeom prst="straightConnector1">
            <a:avLst/>
          </a:prstGeom>
          <a:noFill/>
          <a:ln w="9525" algn="ctr">
            <a:solidFill>
              <a:schemeClr val="tx1"/>
            </a:solidFill>
            <a:round/>
            <a:headEnd/>
            <a:tailEnd type="arrow" w="med" len="med"/>
          </a:ln>
        </p:spPr>
      </p:cxnSp>
      <p:sp>
        <p:nvSpPr>
          <p:cNvPr id="6155" name="TextBox 22"/>
          <p:cNvSpPr txBox="1">
            <a:spLocks noChangeArrowheads="1"/>
          </p:cNvSpPr>
          <p:nvPr/>
        </p:nvSpPr>
        <p:spPr bwMode="auto">
          <a:xfrm>
            <a:off x="3733800" y="3581400"/>
            <a:ext cx="300038" cy="369888"/>
          </a:xfrm>
          <a:prstGeom prst="rect">
            <a:avLst/>
          </a:prstGeom>
          <a:noFill/>
          <a:ln w="9525">
            <a:noFill/>
            <a:miter lim="800000"/>
            <a:headEnd/>
            <a:tailEnd/>
          </a:ln>
        </p:spPr>
        <p:txBody>
          <a:bodyPr wrap="none">
            <a:spAutoFit/>
          </a:bodyPr>
          <a:lstStyle/>
          <a:p>
            <a:r>
              <a:rPr lang="en-US">
                <a:latin typeface="Times New Roman" pitchFamily="-109" charset="0"/>
              </a:rPr>
              <a:t>x</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7812"/>
            <a:ext cx="8229600" cy="1779588"/>
          </a:xfrm>
        </p:spPr>
        <p:txBody>
          <a:bodyPr/>
          <a:lstStyle/>
          <a:p>
            <a:pPr algn="l"/>
            <a:r>
              <a:rPr lang="en-US" dirty="0" smtClean="0"/>
              <a:t>Geometric Properties of the Cross Product</a:t>
            </a:r>
            <a:br>
              <a:rPr lang="en-US" dirty="0" smtClean="0"/>
            </a:br>
            <a:endParaRPr lang="en-US" dirty="0"/>
          </a:p>
        </p:txBody>
      </p:sp>
      <p:sp>
        <p:nvSpPr>
          <p:cNvPr id="6" name="Content Placeholder 5"/>
          <p:cNvSpPr>
            <a:spLocks noGrp="1"/>
          </p:cNvSpPr>
          <p:nvPr>
            <p:ph idx="1"/>
          </p:nvPr>
        </p:nvSpPr>
        <p:spPr/>
        <p:txBody>
          <a:bodyPr/>
          <a:lstStyle/>
          <a:p>
            <a:pPr marL="137160" indent="0">
              <a:buNone/>
            </a:pPr>
            <a:r>
              <a:rPr lang="en-US" dirty="0" smtClean="0"/>
              <a:t>Theorem: If </a:t>
            </a:r>
            <a:r>
              <a:rPr lang="en-US" i="1" dirty="0" smtClean="0"/>
              <a:t>u</a:t>
            </a:r>
            <a:r>
              <a:rPr lang="en-US" dirty="0" smtClean="0"/>
              <a:t> and </a:t>
            </a:r>
            <a:r>
              <a:rPr lang="en-US" i="1" dirty="0" smtClean="0"/>
              <a:t>v </a:t>
            </a:r>
            <a:r>
              <a:rPr lang="en-US" dirty="0" smtClean="0"/>
              <a:t>are vectors in 3-space, then:</a:t>
            </a:r>
          </a:p>
          <a:p>
            <a:pPr marL="137160" indent="0">
              <a:buNone/>
            </a:pPr>
            <a:r>
              <a:rPr lang="en-US" dirty="0" smtClean="0"/>
              <a:t>a) u. (u x v) = 0        (u x v is orthogonal to u)</a:t>
            </a:r>
          </a:p>
          <a:p>
            <a:pPr marL="137160" indent="0">
              <a:buNone/>
            </a:pPr>
            <a:r>
              <a:rPr lang="en-US" dirty="0" smtClean="0"/>
              <a:t>b) v. (u x v) = 0	     (u x v is orthogonal to v)</a:t>
            </a:r>
          </a:p>
          <a:p>
            <a:pPr>
              <a:buNone/>
            </a:pPr>
            <a:endParaRPr lang="en-US" dirty="0" smtClean="0"/>
          </a:p>
          <a:p>
            <a:pPr>
              <a:buNone/>
            </a:pPr>
            <a:r>
              <a:rPr lang="en-US" dirty="0" smtClean="0"/>
              <a:t>                  u x v</a:t>
            </a:r>
          </a:p>
          <a:p>
            <a:pPr>
              <a:buNone/>
            </a:pPr>
            <a:r>
              <a:rPr lang="en-US" dirty="0" smtClean="0"/>
              <a:t>                             </a:t>
            </a:r>
          </a:p>
          <a:p>
            <a:pPr>
              <a:buNone/>
            </a:pPr>
            <a:r>
              <a:rPr lang="en-US" dirty="0" smtClean="0"/>
              <a:t>                                  u</a:t>
            </a:r>
          </a:p>
          <a:p>
            <a:pPr>
              <a:buNone/>
            </a:pPr>
            <a:r>
              <a:rPr lang="en-US" dirty="0" smtClean="0"/>
              <a:t>                           v   </a:t>
            </a:r>
            <a:endParaRPr lang="en-US" dirty="0"/>
          </a:p>
        </p:txBody>
      </p:sp>
      <p:cxnSp>
        <p:nvCxnSpPr>
          <p:cNvPr id="10" name="Straight Arrow Connector 9"/>
          <p:cNvCxnSpPr/>
          <p:nvPr/>
        </p:nvCxnSpPr>
        <p:spPr bwMode="auto">
          <a:xfrm rot="5400000" flipH="1" flipV="1">
            <a:off x="1372394" y="4266406"/>
            <a:ext cx="16764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Straight Arrow Connector 13"/>
          <p:cNvCxnSpPr/>
          <p:nvPr/>
        </p:nvCxnSpPr>
        <p:spPr bwMode="auto">
          <a:xfrm>
            <a:off x="2209800" y="5105400"/>
            <a:ext cx="20574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8" name="Straight Arrow Connector 17"/>
          <p:cNvCxnSpPr/>
          <p:nvPr/>
        </p:nvCxnSpPr>
        <p:spPr bwMode="auto">
          <a:xfrm>
            <a:off x="2209800" y="5105400"/>
            <a:ext cx="1752600" cy="990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0" name="Elbow Connector 19"/>
          <p:cNvCxnSpPr/>
          <p:nvPr/>
        </p:nvCxnSpPr>
        <p:spPr bwMode="auto">
          <a:xfrm>
            <a:off x="2209800" y="4953000"/>
            <a:ext cx="304800" cy="152400"/>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Elbow Connector 21"/>
          <p:cNvCxnSpPr/>
          <p:nvPr/>
        </p:nvCxnSpPr>
        <p:spPr bwMode="auto">
          <a:xfrm>
            <a:off x="2209800" y="5029200"/>
            <a:ext cx="228600" cy="152400"/>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28600" y="4648200"/>
            <a:ext cx="8229600" cy="1981200"/>
          </a:xfrm>
        </p:spPr>
        <p:txBody>
          <a:bodyPr/>
          <a:lstStyle/>
          <a:p>
            <a:pPr algn="l" eaLnBrk="1" hangingPunct="1"/>
            <a:r>
              <a:rPr lang="en-US" sz="2400" b="0" dirty="0" smtClean="0">
                <a:ea typeface="ＭＳ Ｐゴシック" pitchFamily="-109" charset="-128"/>
              </a:rPr>
              <a:t>(d)  The area A of the triangle  is half the area of the parallelogram determined by the vectors u = AB and v = AC.</a:t>
            </a:r>
            <a:br>
              <a:rPr lang="en-US" sz="2400" b="0" dirty="0" smtClean="0">
                <a:ea typeface="ＭＳ Ｐゴシック" pitchFamily="-109" charset="-128"/>
              </a:rPr>
            </a:br>
            <a:r>
              <a:rPr lang="en-US" sz="2400" b="0" dirty="0" smtClean="0">
                <a:ea typeface="ＭＳ Ｐゴシック" pitchFamily="-109" charset="-128"/>
              </a:rPr>
              <a:t>(e)  Distance between a point and a line L through points A and B </a:t>
            </a:r>
            <a:endParaRPr lang="en-US" sz="1800" b="0" dirty="0" smtClean="0">
              <a:ea typeface="ＭＳ Ｐゴシック" pitchFamily="-109" charset="-128"/>
            </a:endParaRPr>
          </a:p>
        </p:txBody>
      </p:sp>
      <p:pic>
        <p:nvPicPr>
          <p:cNvPr id="37891" name="Picture 3"/>
          <p:cNvPicPr>
            <a:picLocks noChangeAspect="1"/>
          </p:cNvPicPr>
          <p:nvPr/>
        </p:nvPicPr>
        <p:blipFill>
          <a:blip r:embed="rId2"/>
          <a:srcRect/>
          <a:stretch>
            <a:fillRect/>
          </a:stretch>
        </p:blipFill>
        <p:spPr bwMode="auto">
          <a:xfrm>
            <a:off x="0" y="1295400"/>
            <a:ext cx="9093200" cy="3162300"/>
          </a:xfrm>
          <a:prstGeom prst="rect">
            <a:avLst/>
          </a:prstGeom>
          <a:noFill/>
          <a:ln w="9525">
            <a:noFill/>
            <a:miter lim="800000"/>
            <a:headEnd/>
            <a:tailEnd/>
          </a:ln>
        </p:spPr>
      </p:pic>
      <p:sp>
        <p:nvSpPr>
          <p:cNvPr id="4" name="TextBox 3"/>
          <p:cNvSpPr txBox="1"/>
          <p:nvPr/>
        </p:nvSpPr>
        <p:spPr>
          <a:xfrm>
            <a:off x="381000" y="457200"/>
            <a:ext cx="7467600" cy="861774"/>
          </a:xfrm>
          <a:prstGeom prst="rect">
            <a:avLst/>
          </a:prstGeom>
          <a:noFill/>
        </p:spPr>
        <p:txBody>
          <a:bodyPr wrap="square" rtlCol="0">
            <a:spAutoFit/>
          </a:bodyPr>
          <a:lstStyle/>
          <a:p>
            <a:r>
              <a:rPr lang="en-US" sz="3200" dirty="0" smtClean="0">
                <a:solidFill>
                  <a:schemeClr val="bg1">
                    <a:lumMod val="40000"/>
                    <a:lumOff val="60000"/>
                  </a:schemeClr>
                </a:solidFill>
              </a:rPr>
              <a:t>Application of Cross (Vector) Product</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33400" y="5486400"/>
            <a:ext cx="8229600" cy="762000"/>
          </a:xfrm>
        </p:spPr>
        <p:txBody>
          <a:bodyPr/>
          <a:lstStyle/>
          <a:p>
            <a:pPr algn="l" eaLnBrk="1" hangingPunct="1"/>
            <a:r>
              <a:rPr lang="en-US" sz="2400" b="1" smtClean="0">
                <a:ea typeface="ＭＳ Ｐゴシック" pitchFamily="-109" charset="-128"/>
              </a:rPr>
              <a:t>Figure 11.4.3  (p. 799)</a:t>
            </a:r>
            <a:endParaRPr lang="en-US" sz="1800" smtClean="0">
              <a:ea typeface="ＭＳ Ｐゴシック" pitchFamily="-109" charset="-128"/>
            </a:endParaRPr>
          </a:p>
        </p:txBody>
      </p:sp>
      <p:pic>
        <p:nvPicPr>
          <p:cNvPr id="38915" name="Picture 3"/>
          <p:cNvPicPr>
            <a:picLocks noChangeAspect="1"/>
          </p:cNvPicPr>
          <p:nvPr/>
        </p:nvPicPr>
        <p:blipFill>
          <a:blip r:embed="rId2"/>
          <a:srcRect/>
          <a:stretch>
            <a:fillRect/>
          </a:stretch>
        </p:blipFill>
        <p:spPr bwMode="auto">
          <a:xfrm>
            <a:off x="1352550" y="533400"/>
            <a:ext cx="6438900" cy="4686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Cross Product of vectors </a:t>
            </a:r>
            <a:r>
              <a:rPr lang="en-US" dirty="0" err="1" smtClean="0"/>
              <a:t>i</a:t>
            </a:r>
            <a:r>
              <a:rPr lang="en-US" dirty="0" smtClean="0"/>
              <a:t>, j k</a:t>
            </a:r>
            <a:endParaRPr lang="en-US" dirty="0"/>
          </a:p>
        </p:txBody>
      </p:sp>
      <p:sp>
        <p:nvSpPr>
          <p:cNvPr id="6" name="Content Placeholder 5"/>
          <p:cNvSpPr>
            <a:spLocks noGrp="1"/>
          </p:cNvSpPr>
          <p:nvPr>
            <p:ph idx="1"/>
          </p:nvPr>
        </p:nvSpPr>
        <p:spPr>
          <a:xfrm>
            <a:off x="457200" y="1524000"/>
            <a:ext cx="8229600" cy="4530725"/>
          </a:xfrm>
        </p:spPr>
        <p:txBody>
          <a:bodyPr/>
          <a:lstStyle/>
          <a:p>
            <a:pPr>
              <a:buNone/>
            </a:pPr>
            <a:r>
              <a:rPr lang="en-US" dirty="0" smtClean="0"/>
              <a:t>        </a:t>
            </a:r>
            <a:r>
              <a:rPr lang="en-US" sz="2000" dirty="0" smtClean="0"/>
              <a:t>k</a:t>
            </a:r>
          </a:p>
          <a:p>
            <a:pPr>
              <a:buNone/>
            </a:pPr>
            <a:endParaRPr lang="en-US" sz="2000" dirty="0" smtClean="0"/>
          </a:p>
          <a:p>
            <a:pPr>
              <a:buNone/>
            </a:pPr>
            <a:endParaRPr lang="en-US" sz="2000" dirty="0" smtClean="0"/>
          </a:p>
          <a:p>
            <a:pPr>
              <a:buNone/>
            </a:pPr>
            <a:r>
              <a:rPr lang="en-US" sz="1800" dirty="0" smtClean="0"/>
              <a:t>                                         j</a:t>
            </a:r>
          </a:p>
          <a:p>
            <a:pPr>
              <a:buNone/>
            </a:pPr>
            <a:endParaRPr lang="en-US" sz="2000" dirty="0" smtClean="0"/>
          </a:p>
          <a:p>
            <a:pPr>
              <a:buNone/>
            </a:pPr>
            <a:r>
              <a:rPr lang="en-US" sz="2000" dirty="0" smtClean="0"/>
              <a:t>     k</a:t>
            </a:r>
            <a:endParaRPr lang="en-US" sz="2000" dirty="0"/>
          </a:p>
        </p:txBody>
      </p:sp>
      <p:cxnSp>
        <p:nvCxnSpPr>
          <p:cNvPr id="10" name="Straight Arrow Connector 9"/>
          <p:cNvCxnSpPr/>
          <p:nvPr/>
        </p:nvCxnSpPr>
        <p:spPr bwMode="auto">
          <a:xfrm rot="5400000" flipH="1" flipV="1">
            <a:off x="914400" y="2514600"/>
            <a:ext cx="13716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 name="Straight Arrow Connector 11"/>
          <p:cNvCxnSpPr/>
          <p:nvPr/>
        </p:nvCxnSpPr>
        <p:spPr bwMode="auto">
          <a:xfrm>
            <a:off x="1600200" y="3200400"/>
            <a:ext cx="12192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Straight Arrow Connector 13"/>
          <p:cNvCxnSpPr/>
          <p:nvPr/>
        </p:nvCxnSpPr>
        <p:spPr bwMode="auto">
          <a:xfrm rot="5400000">
            <a:off x="762000" y="3276600"/>
            <a:ext cx="914400" cy="762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7" name="TextBox 16"/>
          <p:cNvSpPr txBox="1"/>
          <p:nvPr/>
        </p:nvSpPr>
        <p:spPr>
          <a:xfrm>
            <a:off x="3581400" y="2133600"/>
            <a:ext cx="4191000" cy="461665"/>
          </a:xfrm>
          <a:prstGeom prst="rect">
            <a:avLst/>
          </a:prstGeom>
          <a:noFill/>
        </p:spPr>
        <p:txBody>
          <a:bodyPr wrap="square" rtlCol="0">
            <a:spAutoFit/>
          </a:bodyPr>
          <a:lstStyle/>
          <a:p>
            <a:r>
              <a:rPr lang="en-US" sz="2400" dirty="0" err="1" smtClean="0"/>
              <a:t>i</a:t>
            </a:r>
            <a:r>
              <a:rPr lang="en-US" sz="2400" dirty="0" smtClean="0"/>
              <a:t> x j = k,    j x k = </a:t>
            </a:r>
            <a:r>
              <a:rPr lang="en-US" sz="2400" dirty="0" err="1" smtClean="0"/>
              <a:t>i</a:t>
            </a:r>
            <a:r>
              <a:rPr lang="en-US" sz="2400" dirty="0" smtClean="0"/>
              <a:t>,      k x </a:t>
            </a:r>
            <a:r>
              <a:rPr lang="en-US" sz="2400" dirty="0" err="1" smtClean="0"/>
              <a:t>i</a:t>
            </a:r>
            <a:r>
              <a:rPr lang="en-US" sz="2400" dirty="0" smtClean="0"/>
              <a:t> = j</a:t>
            </a:r>
            <a:endParaRPr lang="en-US"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Exercise 11.4</a:t>
            </a:r>
            <a:endParaRPr lang="en-US" dirty="0"/>
          </a:p>
        </p:txBody>
      </p:sp>
      <p:sp>
        <p:nvSpPr>
          <p:cNvPr id="6" name="Content Placeholder 5"/>
          <p:cNvSpPr>
            <a:spLocks noGrp="1"/>
          </p:cNvSpPr>
          <p:nvPr>
            <p:ph idx="1"/>
          </p:nvPr>
        </p:nvSpPr>
        <p:spPr/>
        <p:txBody>
          <a:bodyPr/>
          <a:lstStyle/>
          <a:p>
            <a:pPr marL="137160" indent="0">
              <a:buNone/>
            </a:pPr>
            <a:r>
              <a:rPr lang="en-US" dirty="0" smtClean="0"/>
              <a:t>4. Find u x v</a:t>
            </a:r>
            <a:r>
              <a:rPr lang="en-US" i="1" dirty="0" smtClean="0"/>
              <a:t> </a:t>
            </a:r>
            <a:r>
              <a:rPr lang="en-US" dirty="0" smtClean="0"/>
              <a:t>and check that it is orthogonal to both </a:t>
            </a:r>
          </a:p>
          <a:p>
            <a:pPr marL="137160" indent="0">
              <a:buNone/>
            </a:pPr>
            <a:r>
              <a:rPr lang="en-US" dirty="0" smtClean="0"/>
              <a:t>u = 3i +2j - k and v = - 1i – 3j + k.</a:t>
            </a:r>
          </a:p>
          <a:p>
            <a:pPr marL="137160" indent="0">
              <a:buNone/>
            </a:pPr>
            <a:r>
              <a:rPr lang="en-US" dirty="0" smtClean="0"/>
              <a:t>7. Let u = &lt;2, -1, 3&gt;, v =&lt;0, 1, 7&gt; and </a:t>
            </a:r>
          </a:p>
          <a:p>
            <a:pPr marL="137160" indent="0">
              <a:buNone/>
            </a:pPr>
            <a:r>
              <a:rPr lang="en-US" dirty="0" smtClean="0"/>
              <a:t>w = &lt;1, 4, 5&gt;. Find </a:t>
            </a:r>
          </a:p>
          <a:p>
            <a:pPr marL="137160" indent="0">
              <a:buNone/>
            </a:pPr>
            <a:r>
              <a:rPr lang="en-US" dirty="0" smtClean="0"/>
              <a:t>a) u x ( v x w)	                  b) (u x v) x (v x w)</a:t>
            </a:r>
          </a:p>
          <a:p>
            <a:pPr marL="137160" indent="0">
              <a:buNone/>
            </a:pPr>
            <a:r>
              <a:rPr lang="en-US" dirty="0" smtClean="0"/>
              <a:t>10. Find two unit vectors that are orthogonal to both u = -7i + 3j + k  and   v =  2i + 4k. </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11. 4</a:t>
            </a:r>
            <a:endParaRPr lang="en-US" dirty="0"/>
          </a:p>
        </p:txBody>
      </p:sp>
      <p:sp>
        <p:nvSpPr>
          <p:cNvPr id="3" name="Content Placeholder 2"/>
          <p:cNvSpPr>
            <a:spLocks noGrp="1"/>
          </p:cNvSpPr>
          <p:nvPr>
            <p:ph idx="1"/>
          </p:nvPr>
        </p:nvSpPr>
        <p:spPr/>
        <p:txBody>
          <a:bodyPr/>
          <a:lstStyle/>
          <a:p>
            <a:pPr marL="137160" indent="0">
              <a:buNone/>
            </a:pPr>
            <a:endParaRPr lang="en-US" i="1" dirty="0" smtClean="0"/>
          </a:p>
          <a:p>
            <a:pPr marL="137160" indent="0">
              <a:buNone/>
            </a:pPr>
            <a:r>
              <a:rPr lang="en-US" dirty="0" smtClean="0"/>
              <a:t>18. Find the area of the parallelogram that has </a:t>
            </a:r>
          </a:p>
          <a:p>
            <a:pPr marL="137160" indent="0">
              <a:buNone/>
            </a:pPr>
            <a:r>
              <a:rPr lang="en-US" dirty="0" smtClean="0"/>
              <a:t>u = 2i + 3j and v = -</a:t>
            </a:r>
            <a:r>
              <a:rPr lang="en-US" dirty="0" err="1" smtClean="0"/>
              <a:t>i</a:t>
            </a:r>
            <a:r>
              <a:rPr lang="en-US" dirty="0" smtClean="0"/>
              <a:t> + 2j – 2k as adjacent sides.</a:t>
            </a:r>
          </a:p>
          <a:p>
            <a:pPr marL="137160" indent="0">
              <a:buNone/>
            </a:pPr>
            <a:r>
              <a:rPr lang="en-US" dirty="0" smtClean="0"/>
              <a:t>20. Find the area of the triangle with vertices P(2, 0, -3), Q(1, 4, 5), R(7, 2, 9).</a:t>
            </a:r>
          </a:p>
          <a:p>
            <a:endParaRPr lang="en-US" dirty="0" smtClean="0"/>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Scalar Triple Products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137160" indent="0">
                  <a:buNone/>
                </a:pPr>
                <a:r>
                  <a:rPr lang="en-US" dirty="0" smtClean="0"/>
                  <a:t>Definition:</a:t>
                </a:r>
              </a:p>
              <a:p>
                <a:pPr marL="137160" indent="0">
                  <a:buNone/>
                </a:pPr>
                <a:r>
                  <a:rPr lang="en-US" dirty="0" smtClean="0"/>
                  <a:t>If </a:t>
                </a:r>
                <a14:m>
                  <m:oMath xmlns:m="http://schemas.openxmlformats.org/officeDocument/2006/math">
                    <m:r>
                      <a:rPr lang="en-US" b="0" i="1" smtClean="0">
                        <a:latin typeface="Cambria Math"/>
                      </a:rPr>
                      <m:t>𝑢</m:t>
                    </m:r>
                    <m:r>
                      <a:rPr lang="en-US" b="0" i="1" smtClean="0">
                        <a:latin typeface="Cambria Math"/>
                      </a:rPr>
                      <m:t>= &lt;</m:t>
                    </m:r>
                    <m:sSub>
                      <m:sSubPr>
                        <m:ctrlPr>
                          <a:rPr lang="en-US" b="0" i="1" smtClean="0">
                            <a:latin typeface="Cambria Math"/>
                          </a:rPr>
                        </m:ctrlPr>
                      </m:sSubPr>
                      <m:e>
                        <m:r>
                          <a:rPr lang="en-US" b="0" i="1" smtClean="0">
                            <a:latin typeface="Cambria Math"/>
                          </a:rPr>
                          <m:t>𝑢</m:t>
                        </m:r>
                      </m:e>
                      <m:sub>
                        <m:r>
                          <a:rPr lang="en-US" b="0" i="1" smtClean="0">
                            <a:latin typeface="Cambria Math"/>
                          </a:rPr>
                          <m:t>1</m:t>
                        </m:r>
                      </m:sub>
                    </m:sSub>
                  </m:oMath>
                </a14:m>
                <a:r>
                  <a:rPr lang="en-US" dirty="0" smtClean="0"/>
                  <a:t>, </a:t>
                </a:r>
                <a14:m>
                  <m:oMath xmlns:m="http://schemas.openxmlformats.org/officeDocument/2006/math">
                    <m:sSub>
                      <m:sSubPr>
                        <m:ctrlPr>
                          <a:rPr lang="en-US" i="1" dirty="0" smtClean="0">
                            <a:latin typeface="Cambria Math"/>
                          </a:rPr>
                        </m:ctrlPr>
                      </m:sSubPr>
                      <m:e>
                        <m:r>
                          <a:rPr lang="en-US" b="0" i="1" dirty="0" smtClean="0">
                            <a:latin typeface="Cambria Math"/>
                          </a:rPr>
                          <m:t>𝑢</m:t>
                        </m:r>
                      </m:e>
                      <m:sub>
                        <m:r>
                          <a:rPr lang="en-US" b="0" i="1" dirty="0" smtClean="0">
                            <a:latin typeface="Cambria Math"/>
                          </a:rPr>
                          <m:t>2</m:t>
                        </m:r>
                      </m:sub>
                    </m:sSub>
                  </m:oMath>
                </a14:m>
                <a:r>
                  <a:rPr lang="en-US" dirty="0" smtClean="0"/>
                  <a:t>, </a:t>
                </a:r>
                <a14:m>
                  <m:oMath xmlns:m="http://schemas.openxmlformats.org/officeDocument/2006/math">
                    <m:sSub>
                      <m:sSubPr>
                        <m:ctrlPr>
                          <a:rPr lang="en-US" i="1" dirty="0" smtClean="0">
                            <a:latin typeface="Cambria Math"/>
                          </a:rPr>
                        </m:ctrlPr>
                      </m:sSubPr>
                      <m:e>
                        <m:r>
                          <a:rPr lang="en-US" b="0" i="1" dirty="0" smtClean="0">
                            <a:latin typeface="Cambria Math"/>
                          </a:rPr>
                          <m:t>𝑢</m:t>
                        </m:r>
                      </m:e>
                      <m:sub>
                        <m:r>
                          <a:rPr lang="en-US" b="0" i="1" dirty="0" smtClean="0">
                            <a:latin typeface="Cambria Math"/>
                          </a:rPr>
                          <m:t>3</m:t>
                        </m:r>
                      </m:sub>
                    </m:sSub>
                  </m:oMath>
                </a14:m>
                <a:r>
                  <a:rPr lang="en-US" dirty="0" smtClean="0"/>
                  <a:t>&gt;, </a:t>
                </a:r>
                <a14:m>
                  <m:oMath xmlns:m="http://schemas.openxmlformats.org/officeDocument/2006/math">
                    <m:r>
                      <a:rPr lang="en-US" b="0" i="1" smtClean="0">
                        <a:latin typeface="Cambria Math"/>
                      </a:rPr>
                      <m:t>𝑣</m:t>
                    </m:r>
                    <m:r>
                      <a:rPr lang="en-US" i="1">
                        <a:latin typeface="Cambria Math"/>
                      </a:rPr>
                      <m:t>= &lt;</m:t>
                    </m:r>
                    <m:sSub>
                      <m:sSubPr>
                        <m:ctrlPr>
                          <a:rPr lang="en-US" i="1">
                            <a:latin typeface="Cambria Math"/>
                          </a:rPr>
                        </m:ctrlPr>
                      </m:sSubPr>
                      <m:e>
                        <m:r>
                          <a:rPr lang="en-US" b="0" i="1" smtClean="0">
                            <a:latin typeface="Cambria Math"/>
                          </a:rPr>
                          <m:t>𝑣</m:t>
                        </m:r>
                      </m:e>
                      <m:sub>
                        <m:r>
                          <a:rPr lang="en-US" i="1">
                            <a:latin typeface="Cambria Math"/>
                          </a:rPr>
                          <m:t>1</m:t>
                        </m:r>
                      </m:sub>
                    </m:sSub>
                  </m:oMath>
                </a14:m>
                <a:r>
                  <a:rPr lang="en-US" dirty="0"/>
                  <a:t>, </a:t>
                </a:r>
                <a14:m>
                  <m:oMath xmlns:m="http://schemas.openxmlformats.org/officeDocument/2006/math">
                    <m:sSub>
                      <m:sSubPr>
                        <m:ctrlPr>
                          <a:rPr lang="en-US" i="1" dirty="0">
                            <a:latin typeface="Cambria Math"/>
                          </a:rPr>
                        </m:ctrlPr>
                      </m:sSubPr>
                      <m:e>
                        <m:r>
                          <a:rPr lang="en-US" b="0" i="1" dirty="0" smtClean="0">
                            <a:latin typeface="Cambria Math"/>
                          </a:rPr>
                          <m:t>𝑣</m:t>
                        </m:r>
                      </m:e>
                      <m:sub>
                        <m:r>
                          <a:rPr lang="en-US" i="1" dirty="0">
                            <a:latin typeface="Cambria Math"/>
                          </a:rPr>
                          <m:t>2</m:t>
                        </m:r>
                      </m:sub>
                    </m:sSub>
                  </m:oMath>
                </a14:m>
                <a:r>
                  <a:rPr lang="en-US" dirty="0"/>
                  <a:t>, </a:t>
                </a:r>
                <a14:m>
                  <m:oMath xmlns:m="http://schemas.openxmlformats.org/officeDocument/2006/math">
                    <m:sSub>
                      <m:sSubPr>
                        <m:ctrlPr>
                          <a:rPr lang="en-US" i="1" dirty="0">
                            <a:latin typeface="Cambria Math"/>
                          </a:rPr>
                        </m:ctrlPr>
                      </m:sSubPr>
                      <m:e>
                        <m:r>
                          <a:rPr lang="en-US" b="0" i="1" dirty="0" smtClean="0">
                            <a:latin typeface="Cambria Math"/>
                          </a:rPr>
                          <m:t>𝑣</m:t>
                        </m:r>
                      </m:e>
                      <m:sub>
                        <m:r>
                          <a:rPr lang="en-US" i="1" dirty="0">
                            <a:latin typeface="Cambria Math"/>
                          </a:rPr>
                          <m:t>3</m:t>
                        </m:r>
                      </m:sub>
                    </m:sSub>
                  </m:oMath>
                </a14:m>
                <a:r>
                  <a:rPr lang="en-US" dirty="0" smtClean="0"/>
                  <a:t>&gt;, and </a:t>
                </a:r>
                <a14:m>
                  <m:oMath xmlns:m="http://schemas.openxmlformats.org/officeDocument/2006/math">
                    <m:r>
                      <a:rPr lang="en-US" b="0" i="1" smtClean="0">
                        <a:latin typeface="Cambria Math"/>
                      </a:rPr>
                      <m:t>𝑤</m:t>
                    </m:r>
                    <m:r>
                      <a:rPr lang="en-US" i="1">
                        <a:latin typeface="Cambria Math"/>
                      </a:rPr>
                      <m:t>= &lt;</m:t>
                    </m:r>
                    <m:sSub>
                      <m:sSubPr>
                        <m:ctrlPr>
                          <a:rPr lang="en-US" i="1">
                            <a:latin typeface="Cambria Math"/>
                          </a:rPr>
                        </m:ctrlPr>
                      </m:sSubPr>
                      <m:e>
                        <m:r>
                          <a:rPr lang="en-US" b="0" i="1" smtClean="0">
                            <a:latin typeface="Cambria Math"/>
                          </a:rPr>
                          <m:t>𝑤</m:t>
                        </m:r>
                      </m:e>
                      <m:sub>
                        <m:r>
                          <a:rPr lang="en-US" i="1">
                            <a:latin typeface="Cambria Math"/>
                          </a:rPr>
                          <m:t>1</m:t>
                        </m:r>
                      </m:sub>
                    </m:sSub>
                  </m:oMath>
                </a14:m>
                <a:r>
                  <a:rPr lang="en-US" dirty="0"/>
                  <a:t>, </a:t>
                </a:r>
                <a14:m>
                  <m:oMath xmlns:m="http://schemas.openxmlformats.org/officeDocument/2006/math">
                    <m:sSub>
                      <m:sSubPr>
                        <m:ctrlPr>
                          <a:rPr lang="en-US" i="1" dirty="0">
                            <a:latin typeface="Cambria Math"/>
                          </a:rPr>
                        </m:ctrlPr>
                      </m:sSubPr>
                      <m:e>
                        <m:r>
                          <a:rPr lang="en-US" b="0" i="1" dirty="0" smtClean="0">
                            <a:latin typeface="Cambria Math"/>
                          </a:rPr>
                          <m:t>𝑤</m:t>
                        </m:r>
                      </m:e>
                      <m:sub>
                        <m:r>
                          <a:rPr lang="en-US" i="1" dirty="0">
                            <a:latin typeface="Cambria Math"/>
                          </a:rPr>
                          <m:t>2</m:t>
                        </m:r>
                      </m:sub>
                    </m:sSub>
                  </m:oMath>
                </a14:m>
                <a:r>
                  <a:rPr lang="en-US" dirty="0"/>
                  <a:t>, </a:t>
                </a:r>
                <a14:m>
                  <m:oMath xmlns:m="http://schemas.openxmlformats.org/officeDocument/2006/math">
                    <m:sSub>
                      <m:sSubPr>
                        <m:ctrlPr>
                          <a:rPr lang="en-US" i="1" dirty="0">
                            <a:latin typeface="Cambria Math"/>
                          </a:rPr>
                        </m:ctrlPr>
                      </m:sSubPr>
                      <m:e>
                        <m:r>
                          <a:rPr lang="en-US" b="0" i="1" dirty="0" smtClean="0">
                            <a:latin typeface="Cambria Math"/>
                          </a:rPr>
                          <m:t>𝑤</m:t>
                        </m:r>
                      </m:e>
                      <m:sub>
                        <m:r>
                          <a:rPr lang="en-US" i="1" dirty="0">
                            <a:latin typeface="Cambria Math"/>
                          </a:rPr>
                          <m:t>3</m:t>
                        </m:r>
                      </m:sub>
                    </m:sSub>
                  </m:oMath>
                </a14:m>
                <a:r>
                  <a:rPr lang="en-US" dirty="0" smtClean="0"/>
                  <a:t>&gt; are vectors in 3-space, then the number</a:t>
                </a:r>
              </a:p>
              <a:p>
                <a:pPr marL="137160" indent="0">
                  <a:buNone/>
                </a:pPr>
                <a14:m>
                  <m:oMathPara xmlns:m="http://schemas.openxmlformats.org/officeDocument/2006/math">
                    <m:oMathParaPr>
                      <m:jc m:val="centerGroup"/>
                    </m:oMathParaPr>
                    <m:oMath xmlns:m="http://schemas.openxmlformats.org/officeDocument/2006/math">
                      <m:r>
                        <a:rPr lang="en-US" b="0" i="1" smtClean="0">
                          <a:latin typeface="Cambria Math"/>
                        </a:rPr>
                        <m:t>𝑢</m:t>
                      </m:r>
                      <m:r>
                        <a:rPr lang="en-US" b="0" i="1" smtClean="0">
                          <a:latin typeface="Cambria Math"/>
                        </a:rPr>
                        <m:t> .  (</m:t>
                      </m:r>
                      <m:r>
                        <a:rPr lang="en-US" b="0" i="1" smtClean="0">
                          <a:latin typeface="Cambria Math"/>
                        </a:rPr>
                        <m:t>𝑣</m:t>
                      </m:r>
                      <m:r>
                        <a:rPr lang="en-US" b="0" i="1" smtClean="0">
                          <a:latin typeface="Cambria Math"/>
                        </a:rPr>
                        <m:t> </m:t>
                      </m:r>
                      <m:r>
                        <a:rPr lang="en-US" b="0" i="1" smtClean="0">
                          <a:latin typeface="Cambria Math"/>
                        </a:rPr>
                        <m:t>𝑥</m:t>
                      </m:r>
                      <m:r>
                        <a:rPr lang="en-US" b="0" i="1" smtClean="0">
                          <a:latin typeface="Cambria Math"/>
                        </a:rPr>
                        <m:t> </m:t>
                      </m:r>
                      <m:r>
                        <a:rPr lang="en-US" b="0" i="1" smtClean="0">
                          <a:latin typeface="Cambria Math"/>
                        </a:rPr>
                        <m:t>𝑤</m:t>
                      </m:r>
                      <m:r>
                        <a:rPr lang="en-US" b="0" i="1" smtClean="0">
                          <a:latin typeface="Cambria Math"/>
                        </a:rPr>
                        <m:t> )</m:t>
                      </m:r>
                    </m:oMath>
                  </m:oMathPara>
                </a14:m>
                <a:endParaRPr lang="en-US" dirty="0" smtClean="0"/>
              </a:p>
              <a:p>
                <a:pPr marL="137160" indent="0">
                  <a:buNone/>
                </a:pPr>
                <a:r>
                  <a:rPr lang="en-US" dirty="0"/>
                  <a:t>i</a:t>
                </a:r>
                <a:r>
                  <a:rPr lang="en-US" dirty="0" smtClean="0"/>
                  <a:t>s called the scalar triple product of </a:t>
                </a:r>
                <a14:m>
                  <m:oMath xmlns:m="http://schemas.openxmlformats.org/officeDocument/2006/math">
                    <m:r>
                      <a:rPr lang="en-US" b="0" i="1" smtClean="0">
                        <a:latin typeface="Cambria Math"/>
                      </a:rPr>
                      <m:t> </m:t>
                    </m:r>
                    <m:r>
                      <a:rPr lang="en-US" b="0" i="1" smtClean="0">
                        <a:latin typeface="Cambria Math"/>
                      </a:rPr>
                      <m:t>𝑢</m:t>
                    </m:r>
                    <m:r>
                      <a:rPr lang="en-US" b="0" i="1" smtClean="0">
                        <a:latin typeface="Cambria Math"/>
                      </a:rPr>
                      <m:t>, </m:t>
                    </m:r>
                    <m:r>
                      <a:rPr lang="en-US" b="0" i="1" smtClean="0">
                        <a:latin typeface="Cambria Math"/>
                      </a:rPr>
                      <m:t>𝑣</m:t>
                    </m:r>
                    <m:r>
                      <a:rPr lang="en-US" b="0" i="1" smtClean="0">
                        <a:latin typeface="Cambria Math"/>
                      </a:rPr>
                      <m:t> </m:t>
                    </m:r>
                    <m:r>
                      <m:rPr>
                        <m:sty m:val="p"/>
                      </m:rPr>
                      <a:rPr lang="en-US" b="0" i="0" smtClean="0">
                        <a:latin typeface="Cambria Math"/>
                      </a:rPr>
                      <m:t>and</m:t>
                    </m:r>
                    <m:r>
                      <a:rPr lang="en-US" b="0" i="0" smtClean="0">
                        <a:latin typeface="Cambria Math"/>
                      </a:rPr>
                      <m:t> </m:t>
                    </m:r>
                    <m:r>
                      <a:rPr lang="en-US" b="0" i="1" smtClean="0">
                        <a:latin typeface="Cambria Math"/>
                      </a:rPr>
                      <m:t>𝑤</m:t>
                    </m:r>
                  </m:oMath>
                </a14:m>
                <a:r>
                  <a:rPr lang="en-US" dirty="0" smtClean="0"/>
                  <a:t>.</a:t>
                </a:r>
              </a:p>
              <a:p>
                <a:pPr marL="137160" indent="0">
                  <a:buNone/>
                </a:pPr>
                <a:endParaRPr lang="en-US" dirty="0"/>
              </a:p>
              <a:p>
                <a:pPr marL="137160" indent="0">
                  <a:buNone/>
                </a:pPr>
                <a14:m>
                  <m:oMathPara xmlns:m="http://schemas.openxmlformats.org/officeDocument/2006/math">
                    <m:oMathParaPr>
                      <m:jc m:val="centerGroup"/>
                    </m:oMathParaPr>
                    <m:oMath xmlns:m="http://schemas.openxmlformats.org/officeDocument/2006/math">
                      <m:r>
                        <a:rPr lang="en-US" b="0" i="1" smtClean="0">
                          <a:latin typeface="Cambria Math"/>
                        </a:rPr>
                        <m:t>𝑢</m:t>
                      </m:r>
                      <m:r>
                        <a:rPr lang="en-US" b="0" i="1" smtClean="0">
                          <a:latin typeface="Cambria Math"/>
                        </a:rPr>
                        <m:t> . </m:t>
                      </m:r>
                      <m:d>
                        <m:dPr>
                          <m:ctrlPr>
                            <a:rPr lang="en-US" b="0" i="1" smtClean="0">
                              <a:latin typeface="Cambria Math"/>
                            </a:rPr>
                          </m:ctrlPr>
                        </m:dPr>
                        <m:e>
                          <m:r>
                            <a:rPr lang="en-US" b="0" i="1" smtClean="0">
                              <a:latin typeface="Cambria Math"/>
                            </a:rPr>
                            <m:t>𝑣</m:t>
                          </m:r>
                          <m:r>
                            <a:rPr lang="en-US" b="0" i="1" smtClean="0">
                              <a:latin typeface="Cambria Math"/>
                            </a:rPr>
                            <m:t> </m:t>
                          </m:r>
                          <m:r>
                            <a:rPr lang="en-US" b="0" i="1" smtClean="0">
                              <a:latin typeface="Cambria Math"/>
                            </a:rPr>
                            <m:t>𝑥</m:t>
                          </m:r>
                          <m:r>
                            <a:rPr lang="en-US" b="0" i="1" smtClean="0">
                              <a:latin typeface="Cambria Math"/>
                            </a:rPr>
                            <m:t> </m:t>
                          </m:r>
                          <m:r>
                            <a:rPr lang="en-US" b="0" i="1" smtClean="0">
                              <a:latin typeface="Cambria Math"/>
                            </a:rPr>
                            <m:t>𝑤</m:t>
                          </m:r>
                          <m:r>
                            <a:rPr lang="en-US" b="0" i="1" smtClean="0">
                              <a:latin typeface="Cambria Math"/>
                            </a:rPr>
                            <m:t> </m:t>
                          </m:r>
                        </m:e>
                      </m:d>
                      <m:r>
                        <a:rPr lang="en-US" b="0" i="1" smtClean="0">
                          <a:latin typeface="Cambria Math"/>
                        </a:rPr>
                        <m:t>= </m:t>
                      </m:r>
                      <m:m>
                        <m:mPr>
                          <m:mcs>
                            <m:mc>
                              <m:mcPr>
                                <m:count m:val="3"/>
                                <m:mcJc m:val="center"/>
                              </m:mcPr>
                            </m:mc>
                          </m:mcs>
                          <m:ctrlPr>
                            <a:rPr lang="en-US" b="0" i="1" smtClean="0">
                              <a:latin typeface="Cambria Math"/>
                            </a:rPr>
                          </m:ctrlPr>
                        </m:mPr>
                        <m:mr>
                          <m:e>
                            <m:sSub>
                              <m:sSubPr>
                                <m:ctrlPr>
                                  <a:rPr lang="en-US" b="0" i="1" smtClean="0">
                                    <a:latin typeface="Cambria Math"/>
                                  </a:rPr>
                                </m:ctrlPr>
                              </m:sSubPr>
                              <m:e>
                                <m:r>
                                  <a:rPr lang="en-US" b="0" i="1" smtClean="0">
                                    <a:latin typeface="Cambria Math"/>
                                  </a:rPr>
                                  <m:t>𝑢</m:t>
                                </m:r>
                              </m:e>
                              <m:sub>
                                <m:r>
                                  <a:rPr lang="en-US" b="0" i="1" smtClean="0">
                                    <a:latin typeface="Cambria Math"/>
                                  </a:rPr>
                                  <m:t>1</m:t>
                                </m:r>
                              </m:sub>
                            </m:sSub>
                          </m:e>
                          <m:e>
                            <m:sSub>
                              <m:sSubPr>
                                <m:ctrlPr>
                                  <a:rPr lang="en-US" b="0" i="1" smtClean="0">
                                    <a:latin typeface="Cambria Math"/>
                                  </a:rPr>
                                </m:ctrlPr>
                              </m:sSubPr>
                              <m:e>
                                <m:r>
                                  <a:rPr lang="en-US" b="0" i="1" smtClean="0">
                                    <a:latin typeface="Cambria Math"/>
                                  </a:rPr>
                                  <m:t>𝑢</m:t>
                                </m:r>
                              </m:e>
                              <m:sub>
                                <m:r>
                                  <a:rPr lang="en-US" b="0" i="1" smtClean="0">
                                    <a:latin typeface="Cambria Math"/>
                                  </a:rPr>
                                  <m:t>2</m:t>
                                </m:r>
                              </m:sub>
                            </m:sSub>
                          </m:e>
                          <m:e>
                            <m:sSub>
                              <m:sSubPr>
                                <m:ctrlPr>
                                  <a:rPr lang="en-US" b="0" i="1" smtClean="0">
                                    <a:latin typeface="Cambria Math"/>
                                  </a:rPr>
                                </m:ctrlPr>
                              </m:sSubPr>
                              <m:e>
                                <m:r>
                                  <a:rPr lang="en-US" b="0" i="1" smtClean="0">
                                    <a:latin typeface="Cambria Math"/>
                                  </a:rPr>
                                  <m:t>𝑢</m:t>
                                </m:r>
                              </m:e>
                              <m:sub>
                                <m:r>
                                  <a:rPr lang="en-US" b="0" i="1" smtClean="0">
                                    <a:latin typeface="Cambria Math"/>
                                  </a:rPr>
                                  <m:t>3</m:t>
                                </m:r>
                              </m:sub>
                            </m:sSub>
                          </m:e>
                        </m:mr>
                        <m:mr>
                          <m:e>
                            <m:sSub>
                              <m:sSubPr>
                                <m:ctrlPr>
                                  <a:rPr lang="en-US" b="0" i="1" smtClean="0">
                                    <a:latin typeface="Cambria Math"/>
                                  </a:rPr>
                                </m:ctrlPr>
                              </m:sSubPr>
                              <m:e>
                                <m:r>
                                  <a:rPr lang="en-US" b="0" i="1" smtClean="0">
                                    <a:latin typeface="Cambria Math"/>
                                  </a:rPr>
                                  <m:t>𝑣</m:t>
                                </m:r>
                              </m:e>
                              <m:sub>
                                <m:r>
                                  <a:rPr lang="en-US" b="0" i="1" smtClean="0">
                                    <a:latin typeface="Cambria Math"/>
                                  </a:rPr>
                                  <m:t>1</m:t>
                                </m:r>
                              </m:sub>
                            </m:sSub>
                          </m:e>
                          <m:e>
                            <m:sSub>
                              <m:sSubPr>
                                <m:ctrlPr>
                                  <a:rPr lang="en-US" b="0" i="1" smtClean="0">
                                    <a:latin typeface="Cambria Math"/>
                                  </a:rPr>
                                </m:ctrlPr>
                              </m:sSubPr>
                              <m:e>
                                <m:r>
                                  <a:rPr lang="en-US" b="0" i="1" smtClean="0">
                                    <a:latin typeface="Cambria Math"/>
                                  </a:rPr>
                                  <m:t>𝑣</m:t>
                                </m:r>
                              </m:e>
                              <m:sub>
                                <m:r>
                                  <a:rPr lang="en-US" b="0" i="1" smtClean="0">
                                    <a:latin typeface="Cambria Math"/>
                                  </a:rPr>
                                  <m:t>2</m:t>
                                </m:r>
                              </m:sub>
                            </m:sSub>
                          </m:e>
                          <m:e>
                            <m:sSub>
                              <m:sSubPr>
                                <m:ctrlPr>
                                  <a:rPr lang="en-US" b="0" i="1" smtClean="0">
                                    <a:latin typeface="Cambria Math"/>
                                  </a:rPr>
                                </m:ctrlPr>
                              </m:sSubPr>
                              <m:e>
                                <m:r>
                                  <a:rPr lang="en-US" b="0" i="1" smtClean="0">
                                    <a:latin typeface="Cambria Math"/>
                                  </a:rPr>
                                  <m:t>𝑣</m:t>
                                </m:r>
                              </m:e>
                              <m:sub>
                                <m:r>
                                  <a:rPr lang="en-US" b="0" i="1" smtClean="0">
                                    <a:latin typeface="Cambria Math"/>
                                  </a:rPr>
                                  <m:t>3</m:t>
                                </m:r>
                              </m:sub>
                            </m:sSub>
                          </m:e>
                        </m:mr>
                        <m:mr>
                          <m:e>
                            <m:sSub>
                              <m:sSubPr>
                                <m:ctrlPr>
                                  <a:rPr lang="en-US" b="0" i="1" smtClean="0">
                                    <a:latin typeface="Cambria Math"/>
                                  </a:rPr>
                                </m:ctrlPr>
                              </m:sSubPr>
                              <m:e>
                                <m:r>
                                  <a:rPr lang="en-US" b="0" i="1" smtClean="0">
                                    <a:latin typeface="Cambria Math"/>
                                  </a:rPr>
                                  <m:t>𝑤</m:t>
                                </m:r>
                              </m:e>
                              <m:sub>
                                <m:r>
                                  <a:rPr lang="en-US" b="0" i="1" smtClean="0">
                                    <a:latin typeface="Cambria Math"/>
                                  </a:rPr>
                                  <m:t>1</m:t>
                                </m:r>
                              </m:sub>
                            </m:sSub>
                          </m:e>
                          <m:e>
                            <m:sSub>
                              <m:sSubPr>
                                <m:ctrlPr>
                                  <a:rPr lang="en-US" b="0" i="1" smtClean="0">
                                    <a:latin typeface="Cambria Math"/>
                                  </a:rPr>
                                </m:ctrlPr>
                              </m:sSubPr>
                              <m:e>
                                <m:r>
                                  <a:rPr lang="en-US" b="0" i="1" smtClean="0">
                                    <a:latin typeface="Cambria Math"/>
                                  </a:rPr>
                                  <m:t>𝑤</m:t>
                                </m:r>
                              </m:e>
                              <m:sub>
                                <m:r>
                                  <a:rPr lang="en-US" b="0" i="1" smtClean="0">
                                    <a:latin typeface="Cambria Math"/>
                                  </a:rPr>
                                  <m:t>2</m:t>
                                </m:r>
                              </m:sub>
                            </m:sSub>
                          </m:e>
                          <m:e>
                            <m:sSub>
                              <m:sSubPr>
                                <m:ctrlPr>
                                  <a:rPr lang="en-US" b="0" i="1" smtClean="0">
                                    <a:latin typeface="Cambria Math"/>
                                  </a:rPr>
                                </m:ctrlPr>
                              </m:sSubPr>
                              <m:e>
                                <m:r>
                                  <a:rPr lang="en-US" b="0" i="1" smtClean="0">
                                    <a:latin typeface="Cambria Math"/>
                                  </a:rPr>
                                  <m:t>𝑤</m:t>
                                </m:r>
                              </m:e>
                              <m:sub>
                                <m:r>
                                  <a:rPr lang="en-US" b="0" i="1" smtClean="0">
                                    <a:latin typeface="Cambria Math"/>
                                  </a:rPr>
                                  <m:t>3</m:t>
                                </m:r>
                              </m:sub>
                            </m:sSub>
                          </m:e>
                        </m:mr>
                      </m:m>
                    </m:oMath>
                  </m:oMathPara>
                </a14:m>
                <a:endParaRPr lang="en-US" dirty="0" smtClean="0"/>
              </a:p>
              <a:p>
                <a:pPr marL="137160" indent="0">
                  <a:buNone/>
                </a:pPr>
                <a:endParaRPr lang="en-US" dirty="0"/>
              </a:p>
              <a:p>
                <a:pPr marL="13716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2202" r="-2296"/>
                </a:stretch>
              </a:blipFill>
            </p:spPr>
            <p:txBody>
              <a:bodyPr/>
              <a:lstStyle/>
              <a:p>
                <a:r>
                  <a:rPr lang="en-US" dirty="0">
                    <a:noFill/>
                  </a:rPr>
                  <a:t> </a:t>
                </a:r>
              </a:p>
            </p:txBody>
          </p:sp>
        </mc:Fallback>
      </mc:AlternateContent>
    </p:spTree>
    <p:extLst>
      <p:ext uri="{BB962C8B-B14F-4D97-AF65-F5344CB8AC3E}">
        <p14:creationId xmlns:p14="http://schemas.microsoft.com/office/powerpoint/2010/main" val="7446760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Scalar Triple Product</a:t>
            </a:r>
            <a:endParaRPr lang="en-US" dirty="0"/>
          </a:p>
        </p:txBody>
      </p:sp>
      <p:pic>
        <p:nvPicPr>
          <p:cNvPr id="4" name="Picture 5"/>
          <p:cNvPicPr>
            <a:picLocks noGrp="1" noChangeAspect="1" noChangeArrowheads="1"/>
          </p:cNvPicPr>
          <p:nvPr>
            <p:ph idx="1"/>
          </p:nvPr>
        </p:nvPicPr>
        <p:blipFill>
          <a:blip r:embed="rId2"/>
          <a:srcRect/>
          <a:stretch>
            <a:fillRect/>
          </a:stretch>
        </p:blipFill>
        <p:spPr>
          <a:xfrm>
            <a:off x="1143000" y="1447800"/>
            <a:ext cx="5715000" cy="2438181"/>
          </a:xfrm>
        </p:spPr>
      </p:pic>
      <p:sp>
        <p:nvSpPr>
          <p:cNvPr id="6" name="TextBox 5"/>
          <p:cNvSpPr txBox="1"/>
          <p:nvPr/>
        </p:nvSpPr>
        <p:spPr>
          <a:xfrm>
            <a:off x="838200" y="4419600"/>
            <a:ext cx="6934200" cy="1384995"/>
          </a:xfrm>
          <a:prstGeom prst="rect">
            <a:avLst/>
          </a:prstGeom>
          <a:noFill/>
        </p:spPr>
        <p:txBody>
          <a:bodyPr wrap="square" rtlCol="0">
            <a:spAutoFit/>
          </a:bodyPr>
          <a:lstStyle/>
          <a:p>
            <a:r>
              <a:rPr lang="en-US" sz="2800" dirty="0" smtClean="0"/>
              <a:t>Algebraic Properties:</a:t>
            </a:r>
          </a:p>
          <a:p>
            <a:pPr marL="342900" indent="-342900">
              <a:buAutoNum type="arabicPeriod"/>
            </a:pPr>
            <a:r>
              <a:rPr lang="en-US" sz="2800" dirty="0" smtClean="0"/>
              <a:t>u.(v x w) = w.(u x v) = v. (w x u)</a:t>
            </a:r>
          </a:p>
          <a:p>
            <a:pPr marL="342900" indent="-342900">
              <a:buAutoNum type="arabicPeriod"/>
            </a:pPr>
            <a:r>
              <a:rPr lang="en-US" sz="2800" dirty="0"/>
              <a:t>u</a:t>
            </a:r>
            <a:r>
              <a:rPr lang="en-US" sz="2800" dirty="0" smtClean="0"/>
              <a:t>.(v x w) = (u x v).w  or  </a:t>
            </a:r>
            <a:r>
              <a:rPr lang="en-US" sz="2800" dirty="0" err="1" smtClean="0"/>
              <a:t>u.v</a:t>
            </a:r>
            <a:r>
              <a:rPr lang="en-US" sz="2800" dirty="0" smtClean="0"/>
              <a:t> x w = u x </a:t>
            </a:r>
            <a:r>
              <a:rPr lang="en-US" sz="2800" dirty="0" err="1" smtClean="0"/>
              <a:t>v.w</a:t>
            </a:r>
            <a:endParaRPr lang="en-US" sz="28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81000"/>
            <a:ext cx="8229600" cy="2057400"/>
          </a:xfrm>
        </p:spPr>
        <p:txBody>
          <a:bodyPr/>
          <a:lstStyle/>
          <a:p>
            <a:pPr algn="l"/>
            <a:r>
              <a:rPr lang="en-US" dirty="0" smtClean="0"/>
              <a:t>Geometric Properties and Application of Scalar Triple Product</a:t>
            </a:r>
            <a:endParaRPr lang="en-US" dirty="0"/>
          </a:p>
        </p:txBody>
      </p:sp>
      <p:pic>
        <p:nvPicPr>
          <p:cNvPr id="9" name="Picture 5"/>
          <p:cNvPicPr>
            <a:picLocks noGrp="1" noChangeAspect="1"/>
          </p:cNvPicPr>
          <p:nvPr>
            <p:ph idx="1"/>
          </p:nvPr>
        </p:nvPicPr>
        <p:blipFill>
          <a:blip r:embed="rId2"/>
          <a:srcRect/>
          <a:stretch>
            <a:fillRect/>
          </a:stretch>
        </p:blipFill>
        <p:spPr bwMode="auto">
          <a:xfrm>
            <a:off x="304800" y="2667000"/>
            <a:ext cx="8229600" cy="1951230"/>
          </a:xfrm>
          <a:prstGeom prst="rect">
            <a:avLst/>
          </a:prstGeom>
          <a:noFill/>
          <a:ln w="9525">
            <a:noFill/>
            <a:miter lim="800000"/>
            <a:headEnd/>
            <a:tailEnd/>
          </a:ln>
        </p:spPr>
      </p:pic>
      <p:sp>
        <p:nvSpPr>
          <p:cNvPr id="10" name="TextBox 9"/>
          <p:cNvSpPr txBox="1"/>
          <p:nvPr/>
        </p:nvSpPr>
        <p:spPr>
          <a:xfrm>
            <a:off x="685800" y="4495800"/>
            <a:ext cx="7696200" cy="369332"/>
          </a:xfrm>
          <a:prstGeom prst="rect">
            <a:avLst/>
          </a:prstGeom>
          <a:noFill/>
        </p:spPr>
        <p:txBody>
          <a:bodyPr wrap="square" rtlCol="0">
            <a:spAutoFit/>
          </a:bodyPr>
          <a:lstStyle/>
          <a:p>
            <a:endParaRPr lang="en-US" dirty="0"/>
          </a:p>
        </p:txBody>
      </p:sp>
      <p:sp>
        <p:nvSpPr>
          <p:cNvPr id="7" name="TextBox 6"/>
          <p:cNvSpPr txBox="1"/>
          <p:nvPr/>
        </p:nvSpPr>
        <p:spPr>
          <a:xfrm>
            <a:off x="457200" y="5029200"/>
            <a:ext cx="8153400" cy="646331"/>
          </a:xfrm>
          <a:prstGeom prst="rect">
            <a:avLst/>
          </a:prstGeom>
          <a:noFill/>
        </p:spPr>
        <p:txBody>
          <a:bodyPr wrap="square" rtlCol="0">
            <a:spAutoFit/>
          </a:bodyPr>
          <a:lstStyle/>
          <a:p>
            <a:r>
              <a:rPr lang="en-US" dirty="0" smtClean="0"/>
              <a:t>(c) The volume V of the tetrahedron (or pyramid) that has u, v, and w as adjacent edges is V= 1/6 | u. (v x w) |.</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33400" y="5486400"/>
            <a:ext cx="8229600" cy="762000"/>
          </a:xfrm>
        </p:spPr>
        <p:txBody>
          <a:bodyPr/>
          <a:lstStyle/>
          <a:p>
            <a:pPr algn="l" eaLnBrk="1" hangingPunct="1"/>
            <a:r>
              <a:rPr lang="en-US" sz="2400" b="1" smtClean="0">
                <a:ea typeface="ＭＳ Ｐゴシック" pitchFamily="-109" charset="-128"/>
              </a:rPr>
              <a:t>Figure 11.4.6  (p. 801)</a:t>
            </a:r>
            <a:endParaRPr lang="en-US" sz="1800" smtClean="0">
              <a:ea typeface="ＭＳ Ｐゴシック" pitchFamily="-109" charset="-128"/>
            </a:endParaRPr>
          </a:p>
        </p:txBody>
      </p:sp>
      <p:pic>
        <p:nvPicPr>
          <p:cNvPr id="40963" name="Picture 3"/>
          <p:cNvPicPr>
            <a:picLocks noGrp="1" noChangeAspect="1" noChangeArrowheads="1"/>
          </p:cNvPicPr>
          <p:nvPr>
            <p:ph type="clipArt" sz="half" idx="1"/>
          </p:nvPr>
        </p:nvPicPr>
        <p:blipFill>
          <a:blip r:embed="rId2"/>
          <a:srcRect/>
          <a:stretch>
            <a:fillRect/>
          </a:stretch>
        </p:blipFill>
        <p:spPr>
          <a:xfrm>
            <a:off x="3781425" y="228600"/>
            <a:ext cx="5143500" cy="5410200"/>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defRPr/>
            </a:pPr>
            <a:r>
              <a:rPr lang="en-US" dirty="0" smtClean="0"/>
              <a:t>Notations</a:t>
            </a:r>
            <a:endParaRPr lang="en-US" dirty="0"/>
          </a:p>
        </p:txBody>
      </p:sp>
      <p:sp>
        <p:nvSpPr>
          <p:cNvPr id="3" name="Content Placeholder 2"/>
          <p:cNvSpPr>
            <a:spLocks noGrp="1"/>
          </p:cNvSpPr>
          <p:nvPr>
            <p:ph idx="1"/>
          </p:nvPr>
        </p:nvSpPr>
        <p:spPr/>
        <p:txBody>
          <a:bodyPr/>
          <a:lstStyle/>
          <a:p>
            <a:pPr>
              <a:defRPr/>
            </a:pPr>
            <a:r>
              <a:rPr lang="en-US" dirty="0" smtClean="0"/>
              <a:t>For vectors,</a:t>
            </a:r>
          </a:p>
          <a:p>
            <a:pPr>
              <a:buFont typeface="Wingdings" pitchFamily="2" charset="2"/>
              <a:buNone/>
              <a:defRPr/>
            </a:pPr>
            <a:r>
              <a:rPr lang="en-US" dirty="0" smtClean="0"/>
              <a:t>Vectors are denoted by lowercase boldface type such as </a:t>
            </a:r>
            <a:r>
              <a:rPr lang="en-US" b="1" dirty="0" smtClean="0"/>
              <a:t>a</a:t>
            </a:r>
            <a:r>
              <a:rPr lang="en-US" dirty="0" smtClean="0"/>
              <a:t>, </a:t>
            </a:r>
            <a:r>
              <a:rPr lang="en-US" b="1" dirty="0" smtClean="0"/>
              <a:t>k</a:t>
            </a:r>
            <a:r>
              <a:rPr lang="en-US" dirty="0" smtClean="0"/>
              <a:t>, </a:t>
            </a:r>
            <a:r>
              <a:rPr lang="en-US" b="1" dirty="0" smtClean="0"/>
              <a:t>v</a:t>
            </a:r>
            <a:r>
              <a:rPr lang="en-US" dirty="0" smtClean="0"/>
              <a:t>, </a:t>
            </a:r>
            <a:r>
              <a:rPr lang="en-US" b="1" dirty="0" smtClean="0"/>
              <a:t>w</a:t>
            </a:r>
            <a:r>
              <a:rPr lang="en-US" dirty="0" smtClean="0"/>
              <a:t>, and </a:t>
            </a:r>
            <a:r>
              <a:rPr lang="en-US" b="1" dirty="0" smtClean="0"/>
              <a:t>x</a:t>
            </a:r>
            <a:r>
              <a:rPr lang="en-US" dirty="0" smtClean="0"/>
              <a:t>.</a:t>
            </a:r>
          </a:p>
          <a:p>
            <a:pPr>
              <a:defRPr/>
            </a:pPr>
            <a:r>
              <a:rPr lang="en-US" dirty="0" smtClean="0"/>
              <a:t>For scalars,</a:t>
            </a:r>
          </a:p>
          <a:p>
            <a:pPr>
              <a:buFont typeface="Wingdings" pitchFamily="2" charset="2"/>
              <a:buNone/>
              <a:defRPr/>
            </a:pPr>
            <a:r>
              <a:rPr lang="en-US" dirty="0" smtClean="0"/>
              <a:t>Scalars are denoted by lowercase italic type such as </a:t>
            </a:r>
            <a:r>
              <a:rPr lang="en-US" i="1" dirty="0" smtClean="0"/>
              <a:t>a</a:t>
            </a:r>
            <a:r>
              <a:rPr lang="en-US" dirty="0" smtClean="0"/>
              <a:t>, </a:t>
            </a:r>
            <a:r>
              <a:rPr lang="en-US" i="1" dirty="0" smtClean="0"/>
              <a:t>k</a:t>
            </a:r>
            <a:r>
              <a:rPr lang="en-US" dirty="0" smtClean="0"/>
              <a:t>, </a:t>
            </a:r>
            <a:r>
              <a:rPr lang="en-US" i="1" dirty="0" smtClean="0"/>
              <a:t>v</a:t>
            </a:r>
            <a:r>
              <a:rPr lang="en-US" dirty="0" smtClean="0"/>
              <a:t>, </a:t>
            </a:r>
            <a:r>
              <a:rPr lang="en-US" i="1" dirty="0" smtClean="0"/>
              <a:t>w</a:t>
            </a:r>
            <a:r>
              <a:rPr lang="en-US" dirty="0" smtClean="0"/>
              <a:t>, and </a:t>
            </a:r>
            <a:r>
              <a:rPr lang="en-US" i="1" dirty="0" smtClean="0"/>
              <a:t>x</a:t>
            </a:r>
            <a:r>
              <a:rPr lang="en-US" dirty="0" smtClean="0"/>
              <a:t>.</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Set 11.4</a:t>
            </a:r>
            <a:endParaRPr lang="en-US" dirty="0"/>
          </a:p>
        </p:txBody>
      </p:sp>
      <p:sp>
        <p:nvSpPr>
          <p:cNvPr id="3" name="Content Placeholder 2"/>
          <p:cNvSpPr>
            <a:spLocks noGrp="1"/>
          </p:cNvSpPr>
          <p:nvPr>
            <p:ph idx="1"/>
          </p:nvPr>
        </p:nvSpPr>
        <p:spPr>
          <a:xfrm>
            <a:off x="457200" y="1371600"/>
            <a:ext cx="8229600" cy="5181600"/>
          </a:xfrm>
        </p:spPr>
        <p:txBody>
          <a:bodyPr>
            <a:normAutofit/>
          </a:bodyPr>
          <a:lstStyle/>
          <a:p>
            <a:pPr marL="137160" indent="0">
              <a:buNone/>
            </a:pPr>
            <a:r>
              <a:rPr lang="en-US" dirty="0" smtClean="0"/>
              <a:t>24. Find u . (v x w) where u = i,  v = i + j, </a:t>
            </a:r>
          </a:p>
          <a:p>
            <a:pPr marL="137160" indent="0">
              <a:buNone/>
            </a:pPr>
            <a:r>
              <a:rPr lang="en-US" dirty="0" smtClean="0"/>
              <a:t>w = i + j + k.</a:t>
            </a:r>
          </a:p>
          <a:p>
            <a:pPr marL="137160" indent="0">
              <a:buNone/>
            </a:pPr>
            <a:r>
              <a:rPr lang="en-US" dirty="0" smtClean="0"/>
              <a:t>26. Find the volume of the parallelepiped that has u = 3i + j + 2k, v = 4i + 5j + k and, </a:t>
            </a:r>
          </a:p>
          <a:p>
            <a:pPr marL="137160" indent="0">
              <a:buNone/>
            </a:pPr>
            <a:r>
              <a:rPr lang="en-US" dirty="0" smtClean="0"/>
              <a:t>w = i + 2j + 4k as adjacent sides.</a:t>
            </a:r>
            <a:endParaRPr lang="en-US" dirty="0"/>
          </a:p>
        </p:txBody>
      </p:sp>
    </p:spTree>
    <p:extLst>
      <p:ext uri="{BB962C8B-B14F-4D97-AF65-F5344CB8AC3E}">
        <p14:creationId xmlns:p14="http://schemas.microsoft.com/office/powerpoint/2010/main" val="20855543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Set 11.4</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19200"/>
                <a:ext cx="8229600" cy="5410200"/>
              </a:xfrm>
            </p:spPr>
            <p:txBody>
              <a:bodyPr>
                <a:normAutofit fontScale="85000" lnSpcReduction="10000"/>
              </a:bodyPr>
              <a:lstStyle/>
              <a:p>
                <a:pPr marL="137160" indent="0">
                  <a:buNone/>
                </a:pPr>
                <a:r>
                  <a:rPr lang="en-US" dirty="0" smtClean="0"/>
                  <a:t>27b. Determine whether the vectors </a:t>
                </a:r>
                <a:r>
                  <a:rPr lang="en-US" i="1" dirty="0" smtClean="0"/>
                  <a:t>u = 5i – 2j  + k, </a:t>
                </a:r>
              </a:p>
              <a:p>
                <a:pPr marL="137160" indent="0">
                  <a:buNone/>
                </a:pPr>
                <a:r>
                  <a:rPr lang="en-US" i="1" dirty="0" smtClean="0"/>
                  <a:t>v = 4i – j + k, </a:t>
                </a:r>
                <a:r>
                  <a:rPr lang="en-US" dirty="0" smtClean="0"/>
                  <a:t>and</a:t>
                </a:r>
                <a:r>
                  <a:rPr lang="en-US" i="1" dirty="0" smtClean="0"/>
                  <a:t> w = i - j </a:t>
                </a:r>
                <a:r>
                  <a:rPr lang="en-US" dirty="0" smtClean="0"/>
                  <a:t>lie in the same plane.</a:t>
                </a:r>
              </a:p>
              <a:p>
                <a:pPr marL="137160" indent="0">
                  <a:buNone/>
                </a:pPr>
                <a:r>
                  <a:rPr lang="en-US" dirty="0" smtClean="0"/>
                  <a:t>30. Show that in 3-space, the distance </a:t>
                </a:r>
                <a:r>
                  <a:rPr lang="en-US" i="1" dirty="0" smtClean="0"/>
                  <a:t>d</a:t>
                </a:r>
                <a:r>
                  <a:rPr lang="en-US" dirty="0" smtClean="0"/>
                  <a:t> from a point </a:t>
                </a:r>
                <a:r>
                  <a:rPr lang="en-US" i="1" dirty="0" smtClean="0"/>
                  <a:t>P</a:t>
                </a:r>
                <a:r>
                  <a:rPr lang="en-US" dirty="0" smtClean="0"/>
                  <a:t> to the line </a:t>
                </a:r>
                <a:r>
                  <a:rPr lang="en-US" i="1" dirty="0" smtClean="0"/>
                  <a:t>L</a:t>
                </a:r>
                <a:r>
                  <a:rPr lang="en-US" dirty="0" smtClean="0"/>
                  <a:t> through points </a:t>
                </a:r>
                <a:r>
                  <a:rPr lang="en-US" i="1" dirty="0" smtClean="0"/>
                  <a:t>A</a:t>
                </a:r>
                <a:r>
                  <a:rPr lang="en-US" dirty="0" smtClean="0"/>
                  <a:t> and </a:t>
                </a:r>
                <a:r>
                  <a:rPr lang="en-US" i="1" dirty="0" smtClean="0"/>
                  <a:t>B</a:t>
                </a:r>
                <a:r>
                  <a:rPr lang="en-US" dirty="0" smtClean="0"/>
                  <a:t> can be expressed as </a:t>
                </a:r>
                <a:endParaRPr lang="en-US" dirty="0"/>
              </a:p>
              <a:p>
                <a:pPr marL="137160" indent="0">
                  <a:buNone/>
                </a:pPr>
                <a14:m>
                  <m:oMathPara xmlns:m="http://schemas.openxmlformats.org/officeDocument/2006/math">
                    <m:oMathParaPr>
                      <m:jc m:val="centerGroup"/>
                    </m:oMathParaPr>
                    <m:oMath xmlns:m="http://schemas.openxmlformats.org/officeDocument/2006/math">
                      <m:r>
                        <a:rPr lang="en-US" b="0" i="1" smtClean="0">
                          <a:latin typeface="Cambria Math"/>
                        </a:rPr>
                        <m:t>𝑑</m:t>
                      </m:r>
                      <m:r>
                        <a:rPr lang="en-US" b="0" i="1" smtClean="0">
                          <a:latin typeface="Cambria Math"/>
                        </a:rPr>
                        <m:t>= </m:t>
                      </m:r>
                      <m:f>
                        <m:fPr>
                          <m:ctrlPr>
                            <a:rPr lang="en-US" b="0" i="1" smtClean="0">
                              <a:latin typeface="Cambria Math"/>
                            </a:rPr>
                          </m:ctrlPr>
                        </m:fPr>
                        <m:num>
                          <m:r>
                            <a:rPr lang="en-US" b="0" i="1" smtClean="0">
                              <a:latin typeface="Cambria Math"/>
                            </a:rPr>
                            <m:t>ǁ</m:t>
                          </m:r>
                          <m:r>
                            <a:rPr lang="en-US" b="0" i="1" smtClean="0">
                              <a:latin typeface="Cambria Math"/>
                            </a:rPr>
                            <m:t>𝐴𝑃</m:t>
                          </m:r>
                          <m:r>
                            <a:rPr lang="en-US" b="0" i="1" smtClean="0">
                              <a:latin typeface="Cambria Math"/>
                            </a:rPr>
                            <m:t> </m:t>
                          </m:r>
                          <m:r>
                            <a:rPr lang="en-US" b="0" i="1" smtClean="0">
                              <a:latin typeface="Cambria Math"/>
                            </a:rPr>
                            <m:t>𝑥</m:t>
                          </m:r>
                          <m:r>
                            <a:rPr lang="en-US" b="0" i="1" smtClean="0">
                              <a:latin typeface="Cambria Math"/>
                            </a:rPr>
                            <m:t> </m:t>
                          </m:r>
                          <m:r>
                            <a:rPr lang="en-US" b="0" i="1" smtClean="0">
                              <a:latin typeface="Cambria Math"/>
                            </a:rPr>
                            <m:t>𝐴𝐵</m:t>
                          </m:r>
                          <m:r>
                            <a:rPr lang="en-US" b="0" i="1" smtClean="0">
                              <a:latin typeface="Cambria Math"/>
                            </a:rPr>
                            <m:t>ǁ</m:t>
                          </m:r>
                        </m:num>
                        <m:den>
                          <m:r>
                            <a:rPr lang="en-US" b="0" i="1" smtClean="0">
                              <a:latin typeface="Cambria Math"/>
                            </a:rPr>
                            <m:t>ǁ</m:t>
                          </m:r>
                          <m:r>
                            <a:rPr lang="en-US" b="0" i="1" smtClean="0">
                              <a:latin typeface="Cambria Math"/>
                            </a:rPr>
                            <m:t>𝐴𝐵</m:t>
                          </m:r>
                          <m:r>
                            <a:rPr lang="en-US" b="0" i="1" smtClean="0">
                              <a:latin typeface="Cambria Math"/>
                            </a:rPr>
                            <m:t>ǁ</m:t>
                          </m:r>
                        </m:den>
                      </m:f>
                    </m:oMath>
                  </m:oMathPara>
                </a14:m>
                <a:endParaRPr lang="en-US" dirty="0" smtClean="0"/>
              </a:p>
              <a:p>
                <a:pPr marL="137160" indent="0">
                  <a:buNone/>
                </a:pPr>
                <a:r>
                  <a:rPr lang="en-US" dirty="0" smtClean="0"/>
                  <a:t>31. Find the distance between  the point </a:t>
                </a:r>
                <a:r>
                  <a:rPr lang="en-US" i="1" dirty="0" smtClean="0"/>
                  <a:t>P</a:t>
                </a:r>
                <a:r>
                  <a:rPr lang="en-US" dirty="0" smtClean="0"/>
                  <a:t> (-3, 1, 2) and the line </a:t>
                </a:r>
                <a:r>
                  <a:rPr lang="en-US" i="1" dirty="0" smtClean="0"/>
                  <a:t>L</a:t>
                </a:r>
                <a:r>
                  <a:rPr lang="en-US" dirty="0" smtClean="0"/>
                  <a:t> through the points </a:t>
                </a:r>
                <a:r>
                  <a:rPr lang="en-US" i="1" dirty="0" smtClean="0"/>
                  <a:t>A</a:t>
                </a:r>
                <a:r>
                  <a:rPr lang="en-US" dirty="0" smtClean="0"/>
                  <a:t>(1, 1, 0) and </a:t>
                </a:r>
              </a:p>
              <a:p>
                <a:pPr marL="137160" indent="0">
                  <a:buNone/>
                </a:pPr>
                <a:r>
                  <a:rPr lang="en-US" i="1" dirty="0" smtClean="0"/>
                  <a:t>B</a:t>
                </a:r>
                <a:r>
                  <a:rPr lang="en-US" dirty="0" smtClean="0"/>
                  <a:t>(-2, 3, -4).</a:t>
                </a:r>
              </a:p>
              <a:p>
                <a:pPr marL="137160" indent="0">
                  <a:buNone/>
                </a:pPr>
                <a:r>
                  <a:rPr lang="en-US" dirty="0" smtClean="0"/>
                  <a:t>33. Find the volume of the tetrahedron with vertices P(-1, 2, 0), Q(2, 1, -3) R(1, 0, 1), S (3, -2, 3).</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19200"/>
                <a:ext cx="8229600" cy="5410200"/>
              </a:xfrm>
              <a:blipFill rotWithShape="1">
                <a:blip r:embed="rId2"/>
                <a:stretch>
                  <a:fillRect t="-1914" r="-2519"/>
                </a:stretch>
              </a:blipFill>
            </p:spPr>
            <p:txBody>
              <a:bodyPr/>
              <a:lstStyle/>
              <a:p>
                <a:r>
                  <a:rPr lang="en-US" dirty="0">
                    <a:noFill/>
                  </a:rPr>
                  <a:t> </a:t>
                </a:r>
              </a:p>
            </p:txBody>
          </p:sp>
        </mc:Fallback>
      </mc:AlternateContent>
    </p:spTree>
    <p:extLst>
      <p:ext uri="{BB962C8B-B14F-4D97-AF65-F5344CB8AC3E}">
        <p14:creationId xmlns:p14="http://schemas.microsoft.com/office/powerpoint/2010/main" val="428282732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in Space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pPr marL="137160" indent="0">
                  <a:buNone/>
                </a:pPr>
                <a:r>
                  <a:rPr lang="en-US" dirty="0" smtClean="0"/>
                  <a:t>Parametric Equations of a Line</a:t>
                </a:r>
              </a:p>
              <a:p>
                <a:pPr marL="137160" indent="0">
                  <a:buNone/>
                </a:pPr>
                <a:r>
                  <a:rPr lang="en-US" dirty="0" smtClean="0"/>
                  <a:t>- provide the most convenient form for representing lines algebraically.</a:t>
                </a:r>
              </a:p>
              <a:p>
                <a:pPr marL="137160" indent="0">
                  <a:buNone/>
                </a:pPr>
                <a:r>
                  <a:rPr lang="en-US" dirty="0" smtClean="0"/>
                  <a:t>1. Line determined by a Point and a Vector</a:t>
                </a:r>
              </a:p>
              <a:p>
                <a:pPr marL="137160" indent="0">
                  <a:buNone/>
                </a:pPr>
                <a:r>
                  <a:rPr lang="en-US" dirty="0" smtClean="0"/>
                  <a:t>Consider a line </a:t>
                </a:r>
                <a:r>
                  <a:rPr lang="en-US" i="1" dirty="0" smtClean="0"/>
                  <a:t>L </a:t>
                </a:r>
                <a:r>
                  <a:rPr lang="en-US" dirty="0" smtClean="0"/>
                  <a:t>in 3-space that passes through the point  </a:t>
                </a:r>
                <a14:m>
                  <m:oMath xmlns:m="http://schemas.openxmlformats.org/officeDocument/2006/math">
                    <m:sSub>
                      <m:sSubPr>
                        <m:ctrlPr>
                          <a:rPr lang="en-US" i="1" smtClean="0">
                            <a:latin typeface="Cambria Math"/>
                          </a:rPr>
                        </m:ctrlPr>
                      </m:sSubPr>
                      <m:e>
                        <m:r>
                          <a:rPr lang="en-US" b="0" i="1" smtClean="0">
                            <a:latin typeface="Cambria Math"/>
                          </a:rPr>
                          <m:t>𝑃</m:t>
                        </m:r>
                      </m:e>
                      <m:sub>
                        <m:r>
                          <a:rPr lang="en-US" b="0" i="1" smtClean="0">
                            <a:latin typeface="Cambria Math"/>
                          </a:rPr>
                          <m:t>0</m:t>
                        </m:r>
                      </m:sub>
                    </m:sSub>
                    <m:r>
                      <a:rPr lang="en-US" b="0" i="1" smtClean="0">
                        <a:latin typeface="Cambria Math"/>
                      </a:rPr>
                      <m:t> (</m:t>
                    </m:r>
                    <m:sSub>
                      <m:sSubPr>
                        <m:ctrlPr>
                          <a:rPr lang="en-US" b="0" i="1" smtClean="0">
                            <a:latin typeface="Cambria Math"/>
                          </a:rPr>
                        </m:ctrlPr>
                      </m:sSubPr>
                      <m:e>
                        <m:r>
                          <a:rPr lang="en-US" b="0" i="1" smtClean="0">
                            <a:latin typeface="Cambria Math"/>
                          </a:rPr>
                          <m:t>𝑥</m:t>
                        </m:r>
                      </m:e>
                      <m:sub>
                        <m:r>
                          <a:rPr lang="en-US" b="0" i="1" smtClean="0">
                            <a:latin typeface="Cambria Math"/>
                          </a:rPr>
                          <m:t>0</m:t>
                        </m:r>
                      </m:sub>
                    </m:sSub>
                    <m:r>
                      <a:rPr lang="en-US" b="0" i="1" smtClean="0">
                        <a:latin typeface="Cambria Math"/>
                      </a:rPr>
                      <m:t>,</m:t>
                    </m:r>
                    <m:sSub>
                      <m:sSubPr>
                        <m:ctrlPr>
                          <a:rPr lang="en-US" i="1" dirty="0" smtClean="0">
                            <a:latin typeface="Cambria Math"/>
                          </a:rPr>
                        </m:ctrlPr>
                      </m:sSubPr>
                      <m:e>
                        <m:r>
                          <a:rPr lang="en-US" b="0" i="1" dirty="0" smtClean="0">
                            <a:latin typeface="Cambria Math"/>
                          </a:rPr>
                          <m:t>𝑦</m:t>
                        </m:r>
                      </m:e>
                      <m:sub>
                        <m:r>
                          <a:rPr lang="en-US" b="0" i="1" dirty="0" smtClean="0">
                            <a:latin typeface="Cambria Math"/>
                          </a:rPr>
                          <m:t>0</m:t>
                        </m:r>
                      </m:sub>
                    </m:sSub>
                    <m:r>
                      <a:rPr lang="en-US" b="0" i="1" dirty="0" smtClean="0">
                        <a:latin typeface="Cambria Math"/>
                      </a:rPr>
                      <m:t>, </m:t>
                    </m:r>
                    <m:sSub>
                      <m:sSubPr>
                        <m:ctrlPr>
                          <a:rPr lang="en-US" b="0" i="1" dirty="0" smtClean="0">
                            <a:latin typeface="Cambria Math"/>
                          </a:rPr>
                        </m:ctrlPr>
                      </m:sSubPr>
                      <m:e>
                        <m:r>
                          <a:rPr lang="en-US" b="0" i="1" dirty="0" smtClean="0">
                            <a:latin typeface="Cambria Math"/>
                          </a:rPr>
                          <m:t>𝑧</m:t>
                        </m:r>
                      </m:e>
                      <m:sub>
                        <m:r>
                          <a:rPr lang="en-US" b="0" i="1" dirty="0" smtClean="0">
                            <a:latin typeface="Cambria Math"/>
                          </a:rPr>
                          <m:t>0</m:t>
                        </m:r>
                      </m:sub>
                    </m:sSub>
                  </m:oMath>
                </a14:m>
                <a:r>
                  <a:rPr lang="en-US" dirty="0" smtClean="0"/>
                  <a:t>) and is parallel to the nonzero vector </a:t>
                </a:r>
              </a:p>
              <a:p>
                <a:pPr marL="137160" indent="0">
                  <a:buNone/>
                </a:pPr>
                <a:r>
                  <a:rPr lang="en-US" i="1" dirty="0" smtClean="0"/>
                  <a:t>v = &lt;a, b, c&gt;. </a:t>
                </a:r>
                <a:r>
                  <a:rPr lang="en-US" dirty="0" smtClean="0"/>
                  <a:t>Then </a:t>
                </a:r>
                <a:r>
                  <a:rPr lang="en-US" i="1" dirty="0" smtClean="0"/>
                  <a:t>L</a:t>
                </a:r>
                <a:r>
                  <a:rPr lang="en-US" dirty="0" smtClean="0"/>
                  <a:t> consists of points </a:t>
                </a:r>
                <a:r>
                  <a:rPr lang="en-US" i="1" dirty="0" smtClean="0"/>
                  <a:t>P (x, y, z) </a:t>
                </a:r>
                <a:r>
                  <a:rPr lang="en-US" dirty="0" smtClean="0"/>
                  <a:t>for which the vector </a:t>
                </a:r>
                <a:r>
                  <a:rPr lang="en-US" i="1" dirty="0" smtClean="0"/>
                  <a:t>P</a:t>
                </a:r>
                <a:r>
                  <a:rPr lang="en-US" i="1" baseline="-25000" dirty="0" smtClean="0"/>
                  <a:t>0</a:t>
                </a:r>
                <a:r>
                  <a:rPr lang="en-US" i="1" dirty="0" smtClean="0"/>
                  <a:t> P</a:t>
                </a:r>
                <a:r>
                  <a:rPr lang="en-US" dirty="0" smtClean="0"/>
                  <a:t> is parallel to v. in other words, the point </a:t>
                </a:r>
                <a:r>
                  <a:rPr lang="en-US" i="1" dirty="0" smtClean="0"/>
                  <a:t>P (x, y, z) </a:t>
                </a:r>
                <a:r>
                  <a:rPr lang="en-US" dirty="0" smtClean="0"/>
                  <a:t>is on </a:t>
                </a:r>
                <a:r>
                  <a:rPr lang="en-US" i="1" dirty="0" smtClean="0"/>
                  <a:t>L</a:t>
                </a:r>
                <a:r>
                  <a:rPr lang="en-US" dirty="0" smtClean="0"/>
                  <a:t> if and only if </a:t>
                </a:r>
                <a14:m>
                  <m:oMath xmlns:m="http://schemas.openxmlformats.org/officeDocument/2006/math">
                    <m:sSub>
                      <m:sSubPr>
                        <m:ctrlPr>
                          <a:rPr lang="en-US" i="1" smtClean="0">
                            <a:latin typeface="Cambria Math"/>
                          </a:rPr>
                        </m:ctrlPr>
                      </m:sSubPr>
                      <m:e>
                        <m:r>
                          <a:rPr lang="en-US" b="0" i="1" smtClean="0">
                            <a:latin typeface="Cambria Math"/>
                          </a:rPr>
                          <m:t>𝑃</m:t>
                        </m:r>
                      </m:e>
                      <m:sub>
                        <m:r>
                          <a:rPr lang="en-US" b="0" i="1" smtClean="0">
                            <a:latin typeface="Cambria Math"/>
                          </a:rPr>
                          <m:t>0</m:t>
                        </m:r>
                      </m:sub>
                    </m:sSub>
                    <m:r>
                      <a:rPr lang="en-US" b="0" i="1" smtClean="0">
                        <a:latin typeface="Cambria Math"/>
                      </a:rPr>
                      <m:t>𝑃</m:t>
                    </m:r>
                  </m:oMath>
                </a14:m>
                <a:r>
                  <a:rPr lang="en-US" dirty="0" smtClean="0"/>
                  <a:t> is a scalar multiple of </a:t>
                </a:r>
                <a:r>
                  <a:rPr lang="en-US" i="1" dirty="0" smtClean="0"/>
                  <a:t>v</a:t>
                </a:r>
                <a:r>
                  <a:rPr lang="en-US" dirty="0" smtClean="0"/>
                  <a:t>, say</a:t>
                </a:r>
              </a:p>
              <a:p>
                <a:pPr marL="137160" indent="0">
                  <a:buNone/>
                </a:pPr>
                <a14:m>
                  <m:oMath xmlns:m="http://schemas.openxmlformats.org/officeDocument/2006/math">
                    <m:sSub>
                      <m:sSubPr>
                        <m:ctrlPr>
                          <a:rPr lang="en-US" b="0" i="1" smtClean="0">
                            <a:latin typeface="Cambria Math"/>
                          </a:rPr>
                        </m:ctrlPr>
                      </m:sSubPr>
                      <m:e>
                        <m:r>
                          <a:rPr lang="en-US" b="0" i="1" smtClean="0">
                            <a:latin typeface="Cambria Math"/>
                          </a:rPr>
                          <m:t>𝑃</m:t>
                        </m:r>
                      </m:e>
                      <m:sub>
                        <m:r>
                          <a:rPr lang="en-US" b="0" i="1" smtClean="0">
                            <a:latin typeface="Cambria Math"/>
                          </a:rPr>
                          <m:t>0</m:t>
                        </m:r>
                      </m:sub>
                    </m:sSub>
                    <m:r>
                      <a:rPr lang="en-US" b="0" i="1" smtClean="0">
                        <a:latin typeface="Cambria Math"/>
                      </a:rPr>
                      <m:t>𝑃</m:t>
                    </m:r>
                  </m:oMath>
                </a14:m>
                <a:r>
                  <a:rPr lang="en-US" i="1" dirty="0" smtClean="0"/>
                  <a:t> = t v</a:t>
                </a:r>
              </a:p>
              <a:p>
                <a:pPr marL="137160" indent="0">
                  <a:buNone/>
                </a:pPr>
                <a:r>
                  <a:rPr lang="en-US" dirty="0"/>
                  <a:t>o</a:t>
                </a:r>
                <a:r>
                  <a:rPr lang="en-US" dirty="0" smtClean="0"/>
                  <a:t>r 		</a:t>
                </a:r>
                <a14:m>
                  <m:oMath xmlns:m="http://schemas.openxmlformats.org/officeDocument/2006/math">
                    <m:r>
                      <a:rPr lang="en-US" b="0" i="1" smtClean="0">
                        <a:latin typeface="Cambria Math"/>
                      </a:rPr>
                      <m:t>&lt;</m:t>
                    </m:r>
                    <m:sSub>
                      <m:sSubPr>
                        <m:ctrlPr>
                          <a:rPr lang="en-US" b="0" i="1" smtClean="0">
                            <a:latin typeface="Cambria Math"/>
                          </a:rPr>
                        </m:ctrlPr>
                      </m:sSubPr>
                      <m:e>
                        <m:r>
                          <a:rPr lang="en-US" b="0" i="1" smtClean="0">
                            <a:latin typeface="Cambria Math"/>
                          </a:rPr>
                          <m:t>𝑥</m:t>
                        </m:r>
                        <m:r>
                          <a:rPr lang="en-US" b="0" i="1" smtClean="0">
                            <a:latin typeface="Cambria Math"/>
                          </a:rPr>
                          <m:t> −</m:t>
                        </m:r>
                        <m:r>
                          <a:rPr lang="en-US" b="0" i="1" smtClean="0">
                            <a:latin typeface="Cambria Math"/>
                          </a:rPr>
                          <m:t>𝑥</m:t>
                        </m:r>
                      </m:e>
                      <m:sub>
                        <m:r>
                          <a:rPr lang="en-US" b="0" i="1" smtClean="0">
                            <a:latin typeface="Cambria Math"/>
                          </a:rPr>
                          <m:t>0</m:t>
                        </m:r>
                      </m:sub>
                    </m:sSub>
                    <m:r>
                      <a:rPr lang="en-US" b="0" i="1" smtClean="0">
                        <a:latin typeface="Cambria Math"/>
                      </a:rPr>
                      <m:t>,  </m:t>
                    </m:r>
                    <m:r>
                      <a:rPr lang="en-US" b="0" i="1" smtClean="0">
                        <a:latin typeface="Cambria Math"/>
                      </a:rPr>
                      <m:t>𝑦</m:t>
                    </m:r>
                    <m:r>
                      <a:rPr lang="en-US" b="0" i="1" smtClean="0">
                        <a:latin typeface="Cambria Math"/>
                      </a:rPr>
                      <m:t> − </m:t>
                    </m:r>
                    <m:sSub>
                      <m:sSubPr>
                        <m:ctrlPr>
                          <a:rPr lang="en-US" b="0" i="1" smtClean="0">
                            <a:latin typeface="Cambria Math"/>
                          </a:rPr>
                        </m:ctrlPr>
                      </m:sSubPr>
                      <m:e>
                        <m:r>
                          <a:rPr lang="en-US" b="0" i="1" smtClean="0">
                            <a:latin typeface="Cambria Math"/>
                          </a:rPr>
                          <m:t>𝑦</m:t>
                        </m:r>
                      </m:e>
                      <m:sub>
                        <m:r>
                          <a:rPr lang="en-US" b="0" i="1" smtClean="0">
                            <a:latin typeface="Cambria Math"/>
                          </a:rPr>
                          <m:t>0</m:t>
                        </m:r>
                      </m:sub>
                    </m:sSub>
                    <m:r>
                      <a:rPr lang="en-US" b="0" i="1" smtClean="0">
                        <a:latin typeface="Cambria Math"/>
                      </a:rPr>
                      <m:t>,</m:t>
                    </m:r>
                    <m:r>
                      <a:rPr lang="en-US" b="0" i="1" smtClean="0">
                        <a:latin typeface="Cambria Math"/>
                      </a:rPr>
                      <m:t>𝑧</m:t>
                    </m:r>
                    <m:r>
                      <a:rPr lang="en-US" b="0" i="1" smtClean="0">
                        <a:latin typeface="Cambria Math"/>
                      </a:rPr>
                      <m:t> −</m:t>
                    </m:r>
                    <m:sSub>
                      <m:sSubPr>
                        <m:ctrlPr>
                          <a:rPr lang="en-US" b="0" i="1" smtClean="0">
                            <a:latin typeface="Cambria Math"/>
                          </a:rPr>
                        </m:ctrlPr>
                      </m:sSubPr>
                      <m:e>
                        <m:r>
                          <a:rPr lang="en-US" b="0" i="1" smtClean="0">
                            <a:latin typeface="Cambria Math"/>
                          </a:rPr>
                          <m:t>𝑧</m:t>
                        </m:r>
                      </m:e>
                      <m:sub>
                        <m:r>
                          <a:rPr lang="en-US" b="0" i="1" smtClean="0">
                            <a:latin typeface="Cambria Math"/>
                          </a:rPr>
                          <m:t>0</m:t>
                        </m:r>
                      </m:sub>
                    </m:sSub>
                    <m:r>
                      <a:rPr lang="en-US" b="0" i="1" smtClean="0">
                        <a:latin typeface="Cambria Math"/>
                      </a:rPr>
                      <m:t>&gt; = &lt;</m:t>
                    </m:r>
                    <m:r>
                      <a:rPr lang="en-US" b="0" i="1" smtClean="0">
                        <a:latin typeface="Cambria Math"/>
                      </a:rPr>
                      <m:t>𝑡𝑎</m:t>
                    </m:r>
                    <m:r>
                      <a:rPr lang="en-US" b="0" i="1" smtClean="0">
                        <a:latin typeface="Cambria Math"/>
                      </a:rPr>
                      <m:t>, </m:t>
                    </m:r>
                    <m:r>
                      <a:rPr lang="en-US" b="0" i="1" smtClean="0">
                        <a:latin typeface="Cambria Math"/>
                      </a:rPr>
                      <m:t>𝑡𝑏</m:t>
                    </m:r>
                    <m:r>
                      <a:rPr lang="en-US" b="0" i="1" smtClean="0">
                        <a:latin typeface="Cambria Math"/>
                      </a:rPr>
                      <m:t>, </m:t>
                    </m:r>
                    <m:r>
                      <a:rPr lang="en-US" b="0" i="1" smtClean="0">
                        <a:latin typeface="Cambria Math"/>
                      </a:rPr>
                      <m:t>𝑡𝑐</m:t>
                    </m:r>
                    <m:r>
                      <a:rPr lang="en-US" b="0" i="1" smtClean="0">
                        <a:latin typeface="Cambria Math"/>
                      </a:rPr>
                      <m:t>&gt;</m:t>
                    </m:r>
                  </m:oMath>
                </a14:m>
                <a:endParaRPr lang="en-US" b="0" dirty="0" smtClean="0"/>
              </a:p>
              <a:p>
                <a:pPr marL="137160" indent="0">
                  <a:buNone/>
                </a:pPr>
                <a:r>
                  <a:rPr lang="en-US" dirty="0"/>
                  <a:t>w</a:t>
                </a:r>
                <a:r>
                  <a:rPr lang="en-US" dirty="0" smtClean="0"/>
                  <a:t>hich implies that</a:t>
                </a:r>
              </a:p>
              <a:p>
                <a:pPr marL="137160" indent="0">
                  <a:buNone/>
                </a:pPr>
                <a14:m>
                  <m:oMath xmlns:m="http://schemas.openxmlformats.org/officeDocument/2006/math">
                    <m:r>
                      <a:rPr lang="en-US" b="0" i="1" smtClean="0">
                        <a:latin typeface="Cambria Math"/>
                      </a:rPr>
                      <m:t>                    </m:t>
                    </m:r>
                    <m:r>
                      <a:rPr lang="en-US" b="0" i="1" smtClean="0">
                        <a:latin typeface="Cambria Math"/>
                      </a:rPr>
                      <m:t>𝑥</m:t>
                    </m:r>
                    <m:r>
                      <a:rPr lang="en-US" b="0" i="1" smtClean="0">
                        <a:latin typeface="Cambria Math"/>
                      </a:rPr>
                      <m:t> − </m:t>
                    </m:r>
                    <m:sSub>
                      <m:sSubPr>
                        <m:ctrlPr>
                          <a:rPr lang="en-US" b="0" i="1" smtClean="0">
                            <a:latin typeface="Cambria Math"/>
                          </a:rPr>
                        </m:ctrlPr>
                      </m:sSubPr>
                      <m:e>
                        <m:r>
                          <a:rPr lang="en-US" b="0" i="1" smtClean="0">
                            <a:latin typeface="Cambria Math"/>
                          </a:rPr>
                          <m:t>𝑥</m:t>
                        </m:r>
                      </m:e>
                      <m:sub>
                        <m:r>
                          <a:rPr lang="en-US" b="0" i="1" smtClean="0">
                            <a:latin typeface="Cambria Math"/>
                          </a:rPr>
                          <m:t>0</m:t>
                        </m:r>
                      </m:sub>
                    </m:sSub>
                  </m:oMath>
                </a14:m>
                <a:r>
                  <a:rPr lang="en-US" i="1" dirty="0" smtClean="0"/>
                  <a:t> = at , y – </a:t>
                </a:r>
                <a14:m>
                  <m:oMath xmlns:m="http://schemas.openxmlformats.org/officeDocument/2006/math">
                    <m:sSub>
                      <m:sSubPr>
                        <m:ctrlPr>
                          <a:rPr lang="en-US" i="1" dirty="0" smtClean="0">
                            <a:latin typeface="Cambria Math"/>
                          </a:rPr>
                        </m:ctrlPr>
                      </m:sSubPr>
                      <m:e>
                        <m:r>
                          <a:rPr lang="en-US" b="0" i="1" dirty="0" smtClean="0">
                            <a:latin typeface="Cambria Math"/>
                          </a:rPr>
                          <m:t>𝑦</m:t>
                        </m:r>
                      </m:e>
                      <m:sub>
                        <m:r>
                          <a:rPr lang="en-US" b="0" i="1" dirty="0" smtClean="0">
                            <a:latin typeface="Cambria Math"/>
                          </a:rPr>
                          <m:t>0</m:t>
                        </m:r>
                      </m:sub>
                    </m:sSub>
                  </m:oMath>
                </a14:m>
                <a:r>
                  <a:rPr lang="en-US" i="1" dirty="0" smtClean="0"/>
                  <a:t> =  </a:t>
                </a:r>
                <a:r>
                  <a:rPr lang="en-US" i="1" dirty="0" err="1" smtClean="0"/>
                  <a:t>bt</a:t>
                </a:r>
                <a:r>
                  <a:rPr lang="en-US" i="1" dirty="0" smtClean="0"/>
                  <a:t>,  z – </a:t>
                </a:r>
                <a14:m>
                  <m:oMath xmlns:m="http://schemas.openxmlformats.org/officeDocument/2006/math">
                    <m:sSub>
                      <m:sSubPr>
                        <m:ctrlPr>
                          <a:rPr lang="en-US" i="1" dirty="0" smtClean="0">
                            <a:latin typeface="Cambria Math"/>
                          </a:rPr>
                        </m:ctrlPr>
                      </m:sSubPr>
                      <m:e>
                        <m:r>
                          <a:rPr lang="en-US" b="0" i="1" dirty="0" smtClean="0">
                            <a:latin typeface="Cambria Math"/>
                          </a:rPr>
                          <m:t>𝑧</m:t>
                        </m:r>
                      </m:e>
                      <m:sub>
                        <m:r>
                          <a:rPr lang="en-US" b="0" i="1" dirty="0" smtClean="0">
                            <a:latin typeface="Cambria Math"/>
                          </a:rPr>
                          <m:t>𝑜</m:t>
                        </m:r>
                      </m:sub>
                    </m:sSub>
                  </m:oMath>
                </a14:m>
                <a:r>
                  <a:rPr lang="en-US" i="1" dirty="0" smtClean="0"/>
                  <a:t> = </a:t>
                </a:r>
                <a:r>
                  <a:rPr lang="en-US" i="1" dirty="0" err="1" smtClean="0"/>
                  <a:t>ct</a:t>
                </a:r>
                <a:endParaRPr lang="en-US" i="1" dirty="0" smtClean="0"/>
              </a:p>
              <a:p>
                <a:pPr marL="137160" indent="0">
                  <a:buNone/>
                </a:pPr>
                <a:r>
                  <a:rPr lang="en-US" dirty="0" smtClean="0"/>
                  <a:t>Thus,           </a:t>
                </a:r>
                <a14:m>
                  <m:oMath xmlns:m="http://schemas.openxmlformats.org/officeDocument/2006/math">
                    <m:r>
                      <a:rPr lang="en-US" b="0" i="1" smtClean="0">
                        <a:latin typeface="Cambria Math"/>
                      </a:rPr>
                      <m:t>𝑥</m:t>
                    </m:r>
                    <m:r>
                      <a:rPr lang="en-US" b="0" i="1" smtClean="0">
                        <a:latin typeface="Cambria Math"/>
                      </a:rPr>
                      <m:t>= </m:t>
                    </m:r>
                    <m:sSub>
                      <m:sSubPr>
                        <m:ctrlPr>
                          <a:rPr lang="en-US" b="0" i="1" smtClean="0">
                            <a:latin typeface="Cambria Math"/>
                          </a:rPr>
                        </m:ctrlPr>
                      </m:sSubPr>
                      <m:e>
                        <m:r>
                          <a:rPr lang="en-US" b="0" i="1" smtClean="0">
                            <a:latin typeface="Cambria Math"/>
                          </a:rPr>
                          <m:t>𝑥</m:t>
                        </m:r>
                      </m:e>
                      <m:sub>
                        <m:r>
                          <a:rPr lang="en-US" b="0" i="1" smtClean="0">
                            <a:latin typeface="Cambria Math"/>
                          </a:rPr>
                          <m:t>0</m:t>
                        </m:r>
                      </m:sub>
                    </m:sSub>
                    <m:r>
                      <a:rPr lang="en-US" b="0" i="1" smtClean="0">
                        <a:latin typeface="Cambria Math"/>
                      </a:rPr>
                      <m:t>+</m:t>
                    </m:r>
                    <m:r>
                      <a:rPr lang="en-US" b="0" i="1" smtClean="0">
                        <a:latin typeface="Cambria Math"/>
                      </a:rPr>
                      <m:t>𝑎𝑡</m:t>
                    </m:r>
                    <m:r>
                      <a:rPr lang="en-US" b="0" i="1" smtClean="0">
                        <a:latin typeface="Cambria Math"/>
                      </a:rPr>
                      <m:t>,    </m:t>
                    </m:r>
                    <m:r>
                      <a:rPr lang="en-US" b="0" i="1" smtClean="0">
                        <a:latin typeface="Cambria Math"/>
                      </a:rPr>
                      <m:t>𝑦</m:t>
                    </m:r>
                    <m:r>
                      <a:rPr lang="en-US" b="0" i="1" smtClean="0">
                        <a:latin typeface="Cambria Math"/>
                      </a:rPr>
                      <m:t>= </m:t>
                    </m:r>
                    <m:sSub>
                      <m:sSubPr>
                        <m:ctrlPr>
                          <a:rPr lang="en-US" b="0" i="1" smtClean="0">
                            <a:latin typeface="Cambria Math"/>
                          </a:rPr>
                        </m:ctrlPr>
                      </m:sSubPr>
                      <m:e>
                        <m:r>
                          <a:rPr lang="en-US" b="0" i="1" smtClean="0">
                            <a:latin typeface="Cambria Math"/>
                          </a:rPr>
                          <m:t>𝑦</m:t>
                        </m:r>
                      </m:e>
                      <m:sub>
                        <m:r>
                          <a:rPr lang="en-US" b="0" i="1" smtClean="0">
                            <a:latin typeface="Cambria Math"/>
                          </a:rPr>
                          <m:t>0</m:t>
                        </m:r>
                      </m:sub>
                    </m:sSub>
                    <m:r>
                      <a:rPr lang="en-US" b="0" i="1" smtClean="0">
                        <a:latin typeface="Cambria Math"/>
                      </a:rPr>
                      <m:t>+</m:t>
                    </m:r>
                    <m:r>
                      <a:rPr lang="en-US" b="0" i="1" smtClean="0">
                        <a:latin typeface="Cambria Math"/>
                      </a:rPr>
                      <m:t>𝑏𝑡</m:t>
                    </m:r>
                    <m:r>
                      <a:rPr lang="en-US" b="0" i="1" smtClean="0">
                        <a:latin typeface="Cambria Math"/>
                      </a:rPr>
                      <m:t>,   </m:t>
                    </m:r>
                    <m:r>
                      <a:rPr lang="en-US" b="0" i="1" smtClean="0">
                        <a:latin typeface="Cambria Math"/>
                      </a:rPr>
                      <m:t>𝑧</m:t>
                    </m:r>
                    <m:r>
                      <a:rPr lang="en-US" b="0" i="1" smtClean="0">
                        <a:latin typeface="Cambria Math"/>
                      </a:rPr>
                      <m:t>=</m:t>
                    </m:r>
                    <m:sSub>
                      <m:sSubPr>
                        <m:ctrlPr>
                          <a:rPr lang="en-US" b="0" i="1" smtClean="0">
                            <a:latin typeface="Cambria Math"/>
                          </a:rPr>
                        </m:ctrlPr>
                      </m:sSubPr>
                      <m:e>
                        <m:r>
                          <a:rPr lang="en-US" b="0" i="1" smtClean="0">
                            <a:latin typeface="Cambria Math"/>
                          </a:rPr>
                          <m:t>𝑧</m:t>
                        </m:r>
                      </m:e>
                      <m:sub>
                        <m:r>
                          <a:rPr lang="en-US" b="0" i="1" smtClean="0">
                            <a:latin typeface="Cambria Math"/>
                          </a:rPr>
                          <m:t>0</m:t>
                        </m:r>
                      </m:sub>
                    </m:sSub>
                    <m:r>
                      <a:rPr lang="en-US" b="0" i="1" smtClean="0">
                        <a:latin typeface="Cambria Math"/>
                      </a:rPr>
                      <m:t>+</m:t>
                    </m:r>
                    <m:r>
                      <a:rPr lang="en-US" b="0" i="1" smtClean="0">
                        <a:latin typeface="Cambria Math"/>
                      </a:rPr>
                      <m:t>𝑐𝑡</m:t>
                    </m:r>
                    <m:r>
                      <a:rPr lang="en-US" b="0" i="1" smtClean="0">
                        <a:latin typeface="Cambria Math"/>
                      </a:rPr>
                      <m:t>       </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943" r="-1852"/>
                </a:stretch>
              </a:blipFill>
            </p:spPr>
            <p:txBody>
              <a:bodyPr/>
              <a:lstStyle/>
              <a:p>
                <a:r>
                  <a:rPr lang="en-US" dirty="0">
                    <a:noFill/>
                  </a:rPr>
                  <a:t> </a:t>
                </a:r>
              </a:p>
            </p:txBody>
          </p:sp>
        </mc:Fallback>
      </mc:AlternateContent>
    </p:spTree>
    <p:extLst>
      <p:ext uri="{BB962C8B-B14F-4D97-AF65-F5344CB8AC3E}">
        <p14:creationId xmlns:p14="http://schemas.microsoft.com/office/powerpoint/2010/main" val="215392183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533400" y="5562600"/>
            <a:ext cx="3886200" cy="715963"/>
          </a:xfrm>
        </p:spPr>
        <p:txBody>
          <a:bodyPr/>
          <a:lstStyle/>
          <a:p>
            <a:pPr algn="l" eaLnBrk="1" hangingPunct="1"/>
            <a:r>
              <a:rPr lang="en-US" sz="2400" b="1" smtClean="0">
                <a:ea typeface="ＭＳ Ｐゴシック" pitchFamily="-109" charset="-128"/>
              </a:rPr>
              <a:t>Figure 11.5.2  (p. 806)</a:t>
            </a:r>
          </a:p>
        </p:txBody>
      </p:sp>
      <p:sp>
        <p:nvSpPr>
          <p:cNvPr id="43011" name="Rectangle 4"/>
          <p:cNvSpPr>
            <a:spLocks noChangeArrowheads="1"/>
          </p:cNvSpPr>
          <p:nvPr/>
        </p:nvSpPr>
        <p:spPr bwMode="auto">
          <a:xfrm>
            <a:off x="685800" y="5867400"/>
            <a:ext cx="8229600" cy="762000"/>
          </a:xfrm>
          <a:prstGeom prst="rect">
            <a:avLst/>
          </a:prstGeom>
          <a:noFill/>
          <a:ln w="9525">
            <a:noFill/>
            <a:miter lim="800000"/>
            <a:headEnd/>
            <a:tailEnd/>
          </a:ln>
        </p:spPr>
        <p:txBody>
          <a:bodyPr anchor="ctr"/>
          <a:lstStyle/>
          <a:p>
            <a:endParaRPr lang="en-US">
              <a:solidFill>
                <a:schemeClr val="tx2"/>
              </a:solidFill>
            </a:endParaRPr>
          </a:p>
        </p:txBody>
      </p:sp>
      <p:pic>
        <p:nvPicPr>
          <p:cNvPr id="43012" name="Picture 5"/>
          <p:cNvPicPr>
            <a:picLocks noGrp="1" noChangeAspect="1" noChangeArrowheads="1"/>
          </p:cNvPicPr>
          <p:nvPr>
            <p:ph sz="half" idx="2"/>
          </p:nvPr>
        </p:nvPicPr>
        <p:blipFill>
          <a:blip r:embed="rId2"/>
          <a:srcRect/>
          <a:stretch>
            <a:fillRect/>
          </a:stretch>
        </p:blipFill>
        <p:spPr>
          <a:xfrm>
            <a:off x="3048000" y="304800"/>
            <a:ext cx="5715000" cy="5348288"/>
          </a:xfrm>
          <a:noFill/>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28600" y="5562600"/>
            <a:ext cx="3886200" cy="715963"/>
          </a:xfrm>
        </p:spPr>
        <p:txBody>
          <a:bodyPr/>
          <a:lstStyle/>
          <a:p>
            <a:pPr algn="l" eaLnBrk="1" hangingPunct="1"/>
            <a:r>
              <a:rPr lang="en-US" sz="2400" b="1" smtClean="0">
                <a:ea typeface="ＭＳ Ｐゴシック" pitchFamily="-109" charset="-128"/>
              </a:rPr>
              <a:t>Theorem 11.5.1  (p. 806)</a:t>
            </a:r>
            <a:endParaRPr lang="en-US" sz="1800" smtClean="0">
              <a:ea typeface="ＭＳ Ｐゴシック" pitchFamily="-109" charset="-128"/>
            </a:endParaRPr>
          </a:p>
        </p:txBody>
      </p:sp>
      <p:pic>
        <p:nvPicPr>
          <p:cNvPr id="41987" name="Picture 3"/>
          <p:cNvPicPr>
            <a:picLocks noChangeAspect="1"/>
          </p:cNvPicPr>
          <p:nvPr/>
        </p:nvPicPr>
        <p:blipFill>
          <a:blip r:embed="rId2"/>
          <a:srcRect/>
          <a:stretch>
            <a:fillRect/>
          </a:stretch>
        </p:blipFill>
        <p:spPr bwMode="auto">
          <a:xfrm>
            <a:off x="19050" y="1219200"/>
            <a:ext cx="9105900" cy="335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in Space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5257800"/>
              </a:xfrm>
            </p:spPr>
            <p:txBody>
              <a:bodyPr>
                <a:normAutofit fontScale="40000" lnSpcReduction="20000"/>
              </a:bodyPr>
              <a:lstStyle/>
              <a:p>
                <a:pPr marL="137160" indent="0">
                  <a:buNone/>
                </a:pPr>
                <a:r>
                  <a:rPr lang="en-US" sz="6000" dirty="0" smtClean="0"/>
                  <a:t>Parametric Equations of a Line Segment</a:t>
                </a:r>
              </a:p>
              <a:p>
                <a:pPr>
                  <a:buFontTx/>
                  <a:buChar char="-"/>
                </a:pPr>
                <a:r>
                  <a:rPr lang="en-US" sz="6000" dirty="0" smtClean="0"/>
                  <a:t>obtained by finding parametric equations for the entire line, and then restricting the parameter so that only the desired segment is generated.</a:t>
                </a:r>
              </a:p>
              <a:p>
                <a:pPr marL="137160" indent="0">
                  <a:buNone/>
                </a:pPr>
                <a:r>
                  <a:rPr lang="en-US" sz="6000" dirty="0" smtClean="0"/>
                  <a:t>Vector Equation of a Line</a:t>
                </a:r>
              </a:p>
              <a:p>
                <a:pPr marL="137160" indent="0">
                  <a:buNone/>
                </a:pPr>
                <a:r>
                  <a:rPr lang="en-US" sz="6000" dirty="0" smtClean="0"/>
                  <a:t>- vector notation can express the parametric equations of a line more compactly.</a:t>
                </a:r>
              </a:p>
              <a:p>
                <a:pPr marL="137160" indent="0">
                  <a:buNone/>
                </a:pPr>
                <a14:m>
                  <m:oMathPara xmlns:m="http://schemas.openxmlformats.org/officeDocument/2006/math">
                    <m:oMathParaPr>
                      <m:jc m:val="centerGroup"/>
                    </m:oMathParaPr>
                    <m:oMath xmlns:m="http://schemas.openxmlformats.org/officeDocument/2006/math">
                      <m:r>
                        <a:rPr lang="en-US" sz="6000" b="0" i="1" smtClean="0">
                          <a:latin typeface="Cambria Math"/>
                        </a:rPr>
                        <m:t>&lt;</m:t>
                      </m:r>
                      <m:r>
                        <a:rPr lang="en-US" sz="6000" b="0" i="1" smtClean="0">
                          <a:latin typeface="Cambria Math"/>
                        </a:rPr>
                        <m:t>𝑥</m:t>
                      </m:r>
                      <m:r>
                        <a:rPr lang="en-US" sz="6000" b="0" i="1" smtClean="0">
                          <a:latin typeface="Cambria Math"/>
                        </a:rPr>
                        <m:t>,</m:t>
                      </m:r>
                      <m:r>
                        <a:rPr lang="en-US" sz="6000" b="0" i="1" smtClean="0">
                          <a:latin typeface="Cambria Math"/>
                        </a:rPr>
                        <m:t>𝑦</m:t>
                      </m:r>
                      <m:r>
                        <a:rPr lang="en-US" sz="6000" b="0" i="1" smtClean="0">
                          <a:latin typeface="Cambria Math"/>
                        </a:rPr>
                        <m:t>&gt; = &lt;</m:t>
                      </m:r>
                      <m:sSub>
                        <m:sSubPr>
                          <m:ctrlPr>
                            <a:rPr lang="en-US" sz="6000" b="0" i="1" smtClean="0">
                              <a:latin typeface="Cambria Math"/>
                            </a:rPr>
                          </m:ctrlPr>
                        </m:sSubPr>
                        <m:e>
                          <m:r>
                            <a:rPr lang="en-US" sz="6000" b="0" i="1" smtClean="0">
                              <a:latin typeface="Cambria Math"/>
                            </a:rPr>
                            <m:t>𝑥</m:t>
                          </m:r>
                        </m:e>
                        <m:sub>
                          <m:r>
                            <a:rPr lang="en-US" sz="6000" b="0" i="1" smtClean="0">
                              <a:latin typeface="Cambria Math"/>
                            </a:rPr>
                            <m:t>0</m:t>
                          </m:r>
                        </m:sub>
                      </m:sSub>
                      <m:r>
                        <a:rPr lang="en-US" sz="6000" b="0" i="1" smtClean="0">
                          <a:latin typeface="Cambria Math"/>
                        </a:rPr>
                        <m:t>+</m:t>
                      </m:r>
                      <m:r>
                        <a:rPr lang="en-US" sz="6000" b="0" i="1" smtClean="0">
                          <a:latin typeface="Cambria Math"/>
                        </a:rPr>
                        <m:t>𝑎𝑡</m:t>
                      </m:r>
                      <m:r>
                        <a:rPr lang="en-US" sz="6000" b="0" i="1" smtClean="0">
                          <a:latin typeface="Cambria Math"/>
                        </a:rPr>
                        <m:t>,  </m:t>
                      </m:r>
                      <m:sSub>
                        <m:sSubPr>
                          <m:ctrlPr>
                            <a:rPr lang="en-US" sz="6000" b="0" i="1" smtClean="0">
                              <a:latin typeface="Cambria Math"/>
                            </a:rPr>
                          </m:ctrlPr>
                        </m:sSubPr>
                        <m:e>
                          <m:r>
                            <a:rPr lang="en-US" sz="6000" b="0" i="1" smtClean="0">
                              <a:latin typeface="Cambria Math"/>
                            </a:rPr>
                            <m:t>𝑦</m:t>
                          </m:r>
                        </m:e>
                        <m:sub>
                          <m:r>
                            <a:rPr lang="en-US" sz="6000" b="0" i="1" smtClean="0">
                              <a:latin typeface="Cambria Math"/>
                            </a:rPr>
                            <m:t>0</m:t>
                          </m:r>
                        </m:sub>
                      </m:sSub>
                      <m:r>
                        <a:rPr lang="en-US" sz="6000" b="0" i="1" smtClean="0">
                          <a:latin typeface="Cambria Math"/>
                        </a:rPr>
                        <m:t>+</m:t>
                      </m:r>
                      <m:r>
                        <a:rPr lang="en-US" sz="6000" b="0" i="1" smtClean="0">
                          <a:latin typeface="Cambria Math"/>
                        </a:rPr>
                        <m:t>𝑏𝑡</m:t>
                      </m:r>
                      <m:r>
                        <a:rPr lang="en-US" sz="6000" b="0" i="1" smtClean="0">
                          <a:latin typeface="Cambria Math"/>
                        </a:rPr>
                        <m:t>&gt;</m:t>
                      </m:r>
                    </m:oMath>
                  </m:oMathPara>
                </a14:m>
                <a:endParaRPr lang="en-US" sz="6000" dirty="0" smtClean="0"/>
              </a:p>
              <a:p>
                <a:pPr marL="137160" indent="0">
                  <a:buNone/>
                </a:pPr>
                <a14:m>
                  <m:oMathPara xmlns:m="http://schemas.openxmlformats.org/officeDocument/2006/math">
                    <m:oMathParaPr>
                      <m:jc m:val="centerGroup"/>
                    </m:oMathParaPr>
                    <m:oMath xmlns:m="http://schemas.openxmlformats.org/officeDocument/2006/math">
                      <m:r>
                        <a:rPr lang="en-US" sz="6000" i="1">
                          <a:latin typeface="Cambria Math"/>
                        </a:rPr>
                        <m:t>&lt;</m:t>
                      </m:r>
                      <m:r>
                        <a:rPr lang="en-US" sz="6000" i="1">
                          <a:latin typeface="Cambria Math"/>
                        </a:rPr>
                        <m:t>𝑥</m:t>
                      </m:r>
                      <m:r>
                        <a:rPr lang="en-US" sz="6000" i="1">
                          <a:latin typeface="Cambria Math"/>
                        </a:rPr>
                        <m:t>,</m:t>
                      </m:r>
                      <m:r>
                        <a:rPr lang="en-US" sz="6000" i="1">
                          <a:latin typeface="Cambria Math"/>
                        </a:rPr>
                        <m:t>𝑦</m:t>
                      </m:r>
                      <m:r>
                        <a:rPr lang="en-US" sz="6000" b="0" i="1" smtClean="0">
                          <a:latin typeface="Cambria Math"/>
                        </a:rPr>
                        <m:t>, </m:t>
                      </m:r>
                      <m:r>
                        <a:rPr lang="en-US" sz="6000" b="0" i="1" smtClean="0">
                          <a:latin typeface="Cambria Math"/>
                        </a:rPr>
                        <m:t>𝑧</m:t>
                      </m:r>
                      <m:r>
                        <a:rPr lang="en-US" sz="6000" i="1">
                          <a:latin typeface="Cambria Math"/>
                        </a:rPr>
                        <m:t>&gt; = &lt;</m:t>
                      </m:r>
                      <m:sSub>
                        <m:sSubPr>
                          <m:ctrlPr>
                            <a:rPr lang="en-US" sz="6000" i="1">
                              <a:latin typeface="Cambria Math"/>
                            </a:rPr>
                          </m:ctrlPr>
                        </m:sSubPr>
                        <m:e>
                          <m:r>
                            <a:rPr lang="en-US" sz="6000" i="1">
                              <a:latin typeface="Cambria Math"/>
                            </a:rPr>
                            <m:t>𝑥</m:t>
                          </m:r>
                        </m:e>
                        <m:sub>
                          <m:r>
                            <a:rPr lang="en-US" sz="6000" i="1">
                              <a:latin typeface="Cambria Math"/>
                            </a:rPr>
                            <m:t>0</m:t>
                          </m:r>
                        </m:sub>
                      </m:sSub>
                      <m:r>
                        <a:rPr lang="en-US" sz="6000" i="1">
                          <a:latin typeface="Cambria Math"/>
                        </a:rPr>
                        <m:t>+</m:t>
                      </m:r>
                      <m:r>
                        <a:rPr lang="en-US" sz="6000" i="1">
                          <a:latin typeface="Cambria Math"/>
                        </a:rPr>
                        <m:t>𝑎𝑡</m:t>
                      </m:r>
                      <m:r>
                        <a:rPr lang="en-US" sz="6000" i="1">
                          <a:latin typeface="Cambria Math"/>
                        </a:rPr>
                        <m:t>,  </m:t>
                      </m:r>
                      <m:sSub>
                        <m:sSubPr>
                          <m:ctrlPr>
                            <a:rPr lang="en-US" sz="6000" i="1">
                              <a:latin typeface="Cambria Math"/>
                            </a:rPr>
                          </m:ctrlPr>
                        </m:sSubPr>
                        <m:e>
                          <m:r>
                            <a:rPr lang="en-US" sz="6000" i="1">
                              <a:latin typeface="Cambria Math"/>
                            </a:rPr>
                            <m:t>𝑦</m:t>
                          </m:r>
                        </m:e>
                        <m:sub>
                          <m:r>
                            <a:rPr lang="en-US" sz="6000" i="1">
                              <a:latin typeface="Cambria Math"/>
                            </a:rPr>
                            <m:t>0</m:t>
                          </m:r>
                        </m:sub>
                      </m:sSub>
                      <m:r>
                        <a:rPr lang="en-US" sz="6000" i="1">
                          <a:latin typeface="Cambria Math"/>
                        </a:rPr>
                        <m:t>+</m:t>
                      </m:r>
                      <m:r>
                        <a:rPr lang="en-US" sz="6000" i="1">
                          <a:latin typeface="Cambria Math"/>
                        </a:rPr>
                        <m:t>𝑏𝑡</m:t>
                      </m:r>
                      <m:r>
                        <a:rPr lang="en-US" sz="6000" b="0" i="1" smtClean="0">
                          <a:latin typeface="Cambria Math"/>
                        </a:rPr>
                        <m:t>, </m:t>
                      </m:r>
                      <m:sSub>
                        <m:sSubPr>
                          <m:ctrlPr>
                            <a:rPr lang="en-US" sz="6000" b="0" i="1" smtClean="0">
                              <a:latin typeface="Cambria Math"/>
                            </a:rPr>
                          </m:ctrlPr>
                        </m:sSubPr>
                        <m:e>
                          <m:r>
                            <a:rPr lang="en-US" sz="6000" b="0" i="1" smtClean="0">
                              <a:latin typeface="Cambria Math"/>
                            </a:rPr>
                            <m:t>𝑧</m:t>
                          </m:r>
                        </m:e>
                        <m:sub>
                          <m:r>
                            <a:rPr lang="en-US" sz="6000" b="0" i="1" smtClean="0">
                              <a:latin typeface="Cambria Math"/>
                            </a:rPr>
                            <m:t>0</m:t>
                          </m:r>
                        </m:sub>
                      </m:sSub>
                      <m:r>
                        <a:rPr lang="en-US" sz="6000" b="0" i="1" smtClean="0">
                          <a:latin typeface="Cambria Math"/>
                        </a:rPr>
                        <m:t>+</m:t>
                      </m:r>
                      <m:r>
                        <a:rPr lang="en-US" sz="6000" b="0" i="1" smtClean="0">
                          <a:latin typeface="Cambria Math"/>
                        </a:rPr>
                        <m:t>𝑐𝑡</m:t>
                      </m:r>
                      <m:r>
                        <a:rPr lang="en-US" sz="6000" i="1">
                          <a:latin typeface="Cambria Math"/>
                        </a:rPr>
                        <m:t>&gt;</m:t>
                      </m:r>
                    </m:oMath>
                  </m:oMathPara>
                </a14:m>
                <a:endParaRPr lang="en-US" sz="6000" dirty="0" smtClean="0"/>
              </a:p>
              <a:p>
                <a:pPr marL="137160" indent="0">
                  <a:buNone/>
                </a:pPr>
                <a:endParaRPr lang="en-US" sz="6000" dirty="0" smtClean="0"/>
              </a:p>
              <a:p>
                <a:pPr marL="137160" indent="0">
                  <a:buNone/>
                </a:pPr>
                <a:r>
                  <a:rPr lang="en-US" sz="6000" dirty="0"/>
                  <a:t>o</a:t>
                </a:r>
                <a:r>
                  <a:rPr lang="en-US" sz="6000" dirty="0" smtClean="0"/>
                  <a:t>r, equivalently, </a:t>
                </a:r>
                <a:endParaRPr lang="en-US" sz="6000" dirty="0"/>
              </a:p>
              <a:p>
                <a:pPr marL="137160" indent="0">
                  <a:buNone/>
                </a:pPr>
                <a:endParaRPr lang="en-US" sz="6000" dirty="0" smtClean="0"/>
              </a:p>
              <a:p>
                <a:pPr marL="137160" indent="0">
                  <a:buNone/>
                </a:pPr>
                <a14:m>
                  <m:oMath xmlns:m="http://schemas.openxmlformats.org/officeDocument/2006/math">
                    <m:r>
                      <a:rPr lang="en-US" sz="6000" b="0" i="1" smtClean="0">
                        <a:latin typeface="Cambria Math"/>
                      </a:rPr>
                      <m:t>                     </m:t>
                    </m:r>
                    <m:r>
                      <a:rPr lang="en-US" sz="6000" i="1">
                        <a:latin typeface="Cambria Math"/>
                      </a:rPr>
                      <m:t>&lt;</m:t>
                    </m:r>
                    <m:r>
                      <a:rPr lang="en-US" sz="6000" i="1">
                        <a:latin typeface="Cambria Math"/>
                      </a:rPr>
                      <m:t>𝑥</m:t>
                    </m:r>
                    <m:r>
                      <a:rPr lang="en-US" sz="6000" i="1">
                        <a:latin typeface="Cambria Math"/>
                      </a:rPr>
                      <m:t>,</m:t>
                    </m:r>
                    <m:r>
                      <a:rPr lang="en-US" sz="6000" i="1">
                        <a:latin typeface="Cambria Math"/>
                      </a:rPr>
                      <m:t>𝑦</m:t>
                    </m:r>
                    <m:r>
                      <a:rPr lang="en-US" sz="6000" i="1">
                        <a:latin typeface="Cambria Math"/>
                      </a:rPr>
                      <m:t>&gt; = &lt;</m:t>
                    </m:r>
                    <m:sSub>
                      <m:sSubPr>
                        <m:ctrlPr>
                          <a:rPr lang="en-US" sz="6000" i="1">
                            <a:latin typeface="Cambria Math"/>
                          </a:rPr>
                        </m:ctrlPr>
                      </m:sSubPr>
                      <m:e>
                        <m:r>
                          <a:rPr lang="en-US" sz="6000" i="1">
                            <a:latin typeface="Cambria Math"/>
                          </a:rPr>
                          <m:t>𝑥</m:t>
                        </m:r>
                      </m:e>
                      <m:sub>
                        <m:r>
                          <a:rPr lang="en-US" sz="6000" i="1">
                            <a:latin typeface="Cambria Math"/>
                          </a:rPr>
                          <m:t>0</m:t>
                        </m:r>
                        <m:r>
                          <a:rPr lang="en-US" sz="6000" b="0" i="1" smtClean="0">
                            <a:latin typeface="Cambria Math"/>
                          </a:rPr>
                          <m:t>,</m:t>
                        </m:r>
                      </m:sub>
                    </m:sSub>
                    <m:r>
                      <a:rPr lang="en-US" sz="6000" b="0" i="1" smtClean="0">
                        <a:latin typeface="Cambria Math"/>
                      </a:rPr>
                      <m:t> </m:t>
                    </m:r>
                    <m:sSub>
                      <m:sSubPr>
                        <m:ctrlPr>
                          <a:rPr lang="en-US" sz="6000" b="0" i="1" smtClean="0">
                            <a:latin typeface="Cambria Math"/>
                          </a:rPr>
                        </m:ctrlPr>
                      </m:sSubPr>
                      <m:e>
                        <m:r>
                          <a:rPr lang="en-US" sz="6000" b="0" i="1" smtClean="0">
                            <a:latin typeface="Cambria Math"/>
                          </a:rPr>
                          <m:t>𝑦</m:t>
                        </m:r>
                      </m:e>
                      <m:sub>
                        <m:r>
                          <a:rPr lang="en-US" sz="6000" b="0" i="1" smtClean="0">
                            <a:latin typeface="Cambria Math"/>
                          </a:rPr>
                          <m:t>0</m:t>
                        </m:r>
                      </m:sub>
                    </m:sSub>
                    <m:r>
                      <a:rPr lang="en-US" sz="6000" b="0" i="1" smtClean="0">
                        <a:latin typeface="Cambria Math"/>
                      </a:rPr>
                      <m:t>&gt; + </m:t>
                    </m:r>
                    <m:r>
                      <a:rPr lang="en-US" sz="6000" b="0" i="1" smtClean="0">
                        <a:latin typeface="Cambria Math"/>
                      </a:rPr>
                      <m:t>𝑡</m:t>
                    </m:r>
                    <m:r>
                      <a:rPr lang="en-US" sz="6000" b="0" i="1" smtClean="0">
                        <a:latin typeface="Cambria Math"/>
                      </a:rPr>
                      <m:t>&lt;</m:t>
                    </m:r>
                    <m:r>
                      <a:rPr lang="en-US" sz="6000" b="0" i="1" smtClean="0">
                        <a:latin typeface="Cambria Math"/>
                      </a:rPr>
                      <m:t>𝑎</m:t>
                    </m:r>
                    <m:r>
                      <a:rPr lang="en-US" sz="6000" b="0" i="1" smtClean="0">
                        <a:latin typeface="Cambria Math"/>
                      </a:rPr>
                      <m:t>,  </m:t>
                    </m:r>
                    <m:r>
                      <a:rPr lang="en-US" sz="6000" b="0" i="1" smtClean="0">
                        <a:latin typeface="Cambria Math"/>
                      </a:rPr>
                      <m:t>𝑏</m:t>
                    </m:r>
                    <m:r>
                      <a:rPr lang="en-US" sz="6000" i="1">
                        <a:latin typeface="Cambria Math"/>
                      </a:rPr>
                      <m:t>&gt;</m:t>
                    </m:r>
                  </m:oMath>
                </a14:m>
                <a:r>
                  <a:rPr lang="en-US" sz="6000" dirty="0" smtClean="0">
                    <a:latin typeface="Times New Roman"/>
                    <a:cs typeface="Times New Roman"/>
                  </a:rPr>
                  <a:t>→ (1)</a:t>
                </a:r>
                <a:endParaRPr lang="en-US" sz="6000" dirty="0" smtClean="0"/>
              </a:p>
              <a:p>
                <a:pPr marL="137160" indent="0">
                  <a:buNone/>
                </a:pPr>
                <a14:m>
                  <m:oMath xmlns:m="http://schemas.openxmlformats.org/officeDocument/2006/math">
                    <m:r>
                      <a:rPr lang="en-US" sz="6000" i="1">
                        <a:latin typeface="Cambria Math"/>
                      </a:rPr>
                      <m:t>&lt;</m:t>
                    </m:r>
                    <m:r>
                      <a:rPr lang="en-US" sz="6000" i="1">
                        <a:latin typeface="Cambria Math"/>
                      </a:rPr>
                      <m:t>𝑥</m:t>
                    </m:r>
                    <m:r>
                      <a:rPr lang="en-US" sz="6000" i="1">
                        <a:latin typeface="Cambria Math"/>
                      </a:rPr>
                      <m:t>,</m:t>
                    </m:r>
                    <m:r>
                      <a:rPr lang="en-US" sz="6000" i="1">
                        <a:latin typeface="Cambria Math"/>
                      </a:rPr>
                      <m:t>𝑦</m:t>
                    </m:r>
                    <m:r>
                      <a:rPr lang="en-US" sz="6000" i="1">
                        <a:latin typeface="Cambria Math"/>
                      </a:rPr>
                      <m:t>&gt; = &lt;</m:t>
                    </m:r>
                    <m:sSub>
                      <m:sSubPr>
                        <m:ctrlPr>
                          <a:rPr lang="en-US" sz="6000" i="1">
                            <a:latin typeface="Cambria Math"/>
                          </a:rPr>
                        </m:ctrlPr>
                      </m:sSubPr>
                      <m:e>
                        <m:r>
                          <a:rPr lang="en-US" sz="6000" i="1">
                            <a:latin typeface="Cambria Math"/>
                          </a:rPr>
                          <m:t>𝑥</m:t>
                        </m:r>
                      </m:e>
                      <m:sub>
                        <m:r>
                          <a:rPr lang="en-US" sz="6000" i="1">
                            <a:latin typeface="Cambria Math"/>
                          </a:rPr>
                          <m:t>0,</m:t>
                        </m:r>
                      </m:sub>
                    </m:sSub>
                    <m:r>
                      <a:rPr lang="en-US" sz="6000" i="1">
                        <a:latin typeface="Cambria Math"/>
                      </a:rPr>
                      <m:t> </m:t>
                    </m:r>
                    <m:sSub>
                      <m:sSubPr>
                        <m:ctrlPr>
                          <a:rPr lang="en-US" sz="6000" i="1">
                            <a:latin typeface="Cambria Math"/>
                          </a:rPr>
                        </m:ctrlPr>
                      </m:sSubPr>
                      <m:e>
                        <m:r>
                          <a:rPr lang="en-US" sz="6000" i="1">
                            <a:latin typeface="Cambria Math"/>
                          </a:rPr>
                          <m:t>𝑦</m:t>
                        </m:r>
                      </m:e>
                      <m:sub>
                        <m:r>
                          <a:rPr lang="en-US" sz="6000" i="1">
                            <a:latin typeface="Cambria Math"/>
                          </a:rPr>
                          <m:t>0</m:t>
                        </m:r>
                        <m:r>
                          <a:rPr lang="en-US" sz="6000" b="0" i="1" smtClean="0">
                            <a:latin typeface="Cambria Math"/>
                          </a:rPr>
                          <m:t>,</m:t>
                        </m:r>
                      </m:sub>
                    </m:sSub>
                    <m:sSub>
                      <m:sSubPr>
                        <m:ctrlPr>
                          <a:rPr lang="en-US" sz="6000" i="1" smtClean="0">
                            <a:latin typeface="Cambria Math"/>
                          </a:rPr>
                        </m:ctrlPr>
                      </m:sSubPr>
                      <m:e>
                        <m:r>
                          <a:rPr lang="en-US" sz="6000" b="0" i="1" smtClean="0">
                            <a:latin typeface="Cambria Math"/>
                          </a:rPr>
                          <m:t>𝑧</m:t>
                        </m:r>
                      </m:e>
                      <m:sub>
                        <m:r>
                          <a:rPr lang="en-US" sz="6000" b="0" i="1" smtClean="0">
                            <a:latin typeface="Cambria Math"/>
                          </a:rPr>
                          <m:t>0</m:t>
                        </m:r>
                      </m:sub>
                    </m:sSub>
                    <m:r>
                      <a:rPr lang="en-US" sz="6000" i="1">
                        <a:latin typeface="Cambria Math"/>
                      </a:rPr>
                      <m:t>&gt; + </m:t>
                    </m:r>
                    <m:r>
                      <a:rPr lang="en-US" sz="6000" i="1">
                        <a:latin typeface="Cambria Math"/>
                      </a:rPr>
                      <m:t>𝑡</m:t>
                    </m:r>
                    <m:r>
                      <a:rPr lang="en-US" sz="6000" i="1">
                        <a:latin typeface="Cambria Math"/>
                      </a:rPr>
                      <m:t>&lt;</m:t>
                    </m:r>
                    <m:r>
                      <a:rPr lang="en-US" sz="6000" i="1">
                        <a:latin typeface="Cambria Math"/>
                      </a:rPr>
                      <m:t>𝑎</m:t>
                    </m:r>
                    <m:r>
                      <a:rPr lang="en-US" sz="6000" i="1">
                        <a:latin typeface="Cambria Math"/>
                      </a:rPr>
                      <m:t>,  </m:t>
                    </m:r>
                    <m:r>
                      <a:rPr lang="en-US" sz="6000" i="1">
                        <a:latin typeface="Cambria Math"/>
                      </a:rPr>
                      <m:t>𝑏</m:t>
                    </m:r>
                    <m:r>
                      <a:rPr lang="en-US" sz="6000" b="0" i="1" smtClean="0">
                        <a:latin typeface="Cambria Math"/>
                      </a:rPr>
                      <m:t>,  </m:t>
                    </m:r>
                    <m:r>
                      <a:rPr lang="en-US" sz="6000" b="0" i="1" smtClean="0">
                        <a:latin typeface="Cambria Math"/>
                      </a:rPr>
                      <m:t>𝑐</m:t>
                    </m:r>
                    <m:r>
                      <a:rPr lang="en-US" sz="6000" i="1">
                        <a:latin typeface="Cambria Math"/>
                      </a:rPr>
                      <m:t>&gt;</m:t>
                    </m:r>
                  </m:oMath>
                </a14:m>
                <a:r>
                  <a:rPr lang="en-US" sz="6000" dirty="0" smtClean="0">
                    <a:latin typeface="Times New Roman"/>
                    <a:cs typeface="Times New Roman"/>
                  </a:rPr>
                  <a:t>→ (2)</a:t>
                </a:r>
                <a:endParaRPr lang="en-US" sz="6000" dirty="0"/>
              </a:p>
              <a:p>
                <a:pPr marL="137160" indent="0">
                  <a:buNone/>
                </a:pPr>
                <a:endParaRPr lang="en-US" sz="6000" dirty="0" smtClean="0"/>
              </a:p>
              <a:p>
                <a:pPr marL="137160" indent="0">
                  <a:buNone/>
                </a:pPr>
                <a:endParaRPr lang="en-US" sz="6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257800"/>
              </a:xfrm>
              <a:blipFill rotWithShape="1">
                <a:blip r:embed="rId2"/>
                <a:stretch>
                  <a:fillRect t="-2088" r="-1481"/>
                </a:stretch>
              </a:blipFill>
            </p:spPr>
            <p:txBody>
              <a:bodyPr/>
              <a:lstStyle/>
              <a:p>
                <a:r>
                  <a:rPr lang="en-US">
                    <a:noFill/>
                  </a:rPr>
                  <a:t> </a:t>
                </a:r>
              </a:p>
            </p:txBody>
          </p:sp>
        </mc:Fallback>
      </mc:AlternateContent>
    </p:spTree>
    <p:extLst>
      <p:ext uri="{BB962C8B-B14F-4D97-AF65-F5344CB8AC3E}">
        <p14:creationId xmlns:p14="http://schemas.microsoft.com/office/powerpoint/2010/main" val="318466488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in Space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600200"/>
                <a:ext cx="8991600" cy="4709160"/>
              </a:xfrm>
            </p:spPr>
            <p:txBody>
              <a:bodyPr>
                <a:normAutofit fontScale="77500" lnSpcReduction="20000"/>
              </a:bodyPr>
              <a:lstStyle/>
              <a:p>
                <a:pPr marL="137160" indent="0">
                  <a:buNone/>
                </a:pPr>
                <a:r>
                  <a:rPr lang="en-US" dirty="0" smtClean="0"/>
                  <a:t>In 2-space : </a:t>
                </a:r>
                <a:endParaRPr lang="en-US" b="0" i="1" dirty="0" smtClean="0">
                  <a:latin typeface="Cambria Math"/>
                </a:endParaRPr>
              </a:p>
              <a:p>
                <a:pPr marL="137160" indent="0">
                  <a:buNone/>
                </a:pPr>
                <a14:m>
                  <m:oMath xmlns:m="http://schemas.openxmlformats.org/officeDocument/2006/math">
                    <m:r>
                      <a:rPr lang="en-US" b="0" i="1" smtClean="0">
                        <a:latin typeface="Cambria Math"/>
                      </a:rPr>
                      <m:t> </m:t>
                    </m:r>
                    <m:r>
                      <a:rPr lang="en-US" b="0" i="1" smtClean="0">
                        <a:latin typeface="Cambria Math"/>
                      </a:rPr>
                      <m:t>𝑟</m:t>
                    </m:r>
                    <m:r>
                      <a:rPr lang="en-US" b="0" i="1" smtClean="0">
                        <a:latin typeface="Cambria Math"/>
                      </a:rPr>
                      <m:t>=&lt;</m:t>
                    </m:r>
                    <m:r>
                      <a:rPr lang="en-US" b="0" i="1" smtClean="0">
                        <a:latin typeface="Cambria Math"/>
                      </a:rPr>
                      <m:t>𝑥</m:t>
                    </m:r>
                    <m:r>
                      <a:rPr lang="en-US" b="0" i="1" smtClean="0">
                        <a:latin typeface="Cambria Math"/>
                      </a:rPr>
                      <m:t>, </m:t>
                    </m:r>
                    <m:r>
                      <a:rPr lang="en-US" b="0" i="1" smtClean="0">
                        <a:latin typeface="Cambria Math"/>
                      </a:rPr>
                      <m:t>𝑦</m:t>
                    </m:r>
                    <m:r>
                      <a:rPr lang="en-US" b="0" i="1" smtClean="0">
                        <a:latin typeface="Cambria Math"/>
                      </a:rPr>
                      <m:t>&gt;,  </m:t>
                    </m:r>
                    <m:sSub>
                      <m:sSubPr>
                        <m:ctrlPr>
                          <a:rPr lang="en-US" b="0" i="1" smtClean="0">
                            <a:latin typeface="Cambria Math"/>
                          </a:rPr>
                        </m:ctrlPr>
                      </m:sSubPr>
                      <m:e>
                        <m:r>
                          <a:rPr lang="en-US" b="0" i="1" smtClean="0">
                            <a:latin typeface="Cambria Math"/>
                          </a:rPr>
                          <m:t>𝑟</m:t>
                        </m:r>
                      </m:e>
                      <m:sub>
                        <m:r>
                          <a:rPr lang="en-US" b="0" i="1" smtClean="0">
                            <a:latin typeface="Cambria Math"/>
                          </a:rPr>
                          <m:t>0</m:t>
                        </m:r>
                      </m:sub>
                    </m:sSub>
                    <m:r>
                      <a:rPr lang="en-US" b="0" i="1" smtClean="0">
                        <a:latin typeface="Cambria Math"/>
                      </a:rPr>
                      <m:t>= &lt;</m:t>
                    </m:r>
                    <m:sSub>
                      <m:sSubPr>
                        <m:ctrlPr>
                          <a:rPr lang="en-US" b="0" i="1" smtClean="0">
                            <a:latin typeface="Cambria Math"/>
                          </a:rPr>
                        </m:ctrlPr>
                      </m:sSubPr>
                      <m:e>
                        <m:r>
                          <a:rPr lang="en-US" b="0" i="1" smtClean="0">
                            <a:latin typeface="Cambria Math"/>
                          </a:rPr>
                          <m:t>𝑥</m:t>
                        </m:r>
                      </m:e>
                      <m:sub>
                        <m:r>
                          <a:rPr lang="en-US" b="0" i="1" smtClean="0">
                            <a:latin typeface="Cambria Math"/>
                          </a:rPr>
                          <m:t>0</m:t>
                        </m:r>
                      </m:sub>
                    </m:sSub>
                    <m:r>
                      <a:rPr lang="en-US" b="0" i="1" smtClean="0">
                        <a:latin typeface="Cambria Math"/>
                      </a:rPr>
                      <m:t>, </m:t>
                    </m:r>
                    <m:sSub>
                      <m:sSubPr>
                        <m:ctrlPr>
                          <a:rPr lang="en-US" b="0" i="1" smtClean="0">
                            <a:latin typeface="Cambria Math"/>
                          </a:rPr>
                        </m:ctrlPr>
                      </m:sSubPr>
                      <m:e>
                        <m:r>
                          <a:rPr lang="en-US" b="0" i="1" smtClean="0">
                            <a:latin typeface="Cambria Math"/>
                          </a:rPr>
                          <m:t>𝑦</m:t>
                        </m:r>
                      </m:e>
                      <m:sub>
                        <m:r>
                          <a:rPr lang="en-US" b="0" i="1" smtClean="0">
                            <a:latin typeface="Cambria Math"/>
                          </a:rPr>
                          <m:t>0</m:t>
                        </m:r>
                      </m:sub>
                    </m:sSub>
                    <m:r>
                      <a:rPr lang="en-US" b="0" i="1" smtClean="0">
                        <a:latin typeface="Cambria Math"/>
                      </a:rPr>
                      <m:t>&gt;,  </m:t>
                    </m:r>
                    <m:r>
                      <a:rPr lang="en-US" b="0" i="1" smtClean="0">
                        <a:latin typeface="Cambria Math"/>
                      </a:rPr>
                      <m:t>𝑣</m:t>
                    </m:r>
                    <m:r>
                      <a:rPr lang="en-US" b="0" i="1" smtClean="0">
                        <a:latin typeface="Cambria Math"/>
                      </a:rPr>
                      <m:t>= &lt;</m:t>
                    </m:r>
                    <m:r>
                      <a:rPr lang="en-US" b="0" i="1" smtClean="0">
                        <a:latin typeface="Cambria Math"/>
                      </a:rPr>
                      <m:t>𝑎</m:t>
                    </m:r>
                    <m:r>
                      <a:rPr lang="en-US" b="0" i="1" smtClean="0">
                        <a:latin typeface="Cambria Math"/>
                      </a:rPr>
                      <m:t>, </m:t>
                    </m:r>
                    <m:r>
                      <a:rPr lang="en-US" b="0" i="1" smtClean="0">
                        <a:latin typeface="Cambria Math"/>
                      </a:rPr>
                      <m:t>𝑏</m:t>
                    </m:r>
                    <m:r>
                      <a:rPr lang="en-US" b="0" i="1" smtClean="0">
                        <a:latin typeface="Cambria Math"/>
                      </a:rPr>
                      <m:t>&gt;</m:t>
                    </m:r>
                  </m:oMath>
                </a14:m>
                <a:r>
                  <a:rPr lang="en-US" dirty="0" smtClean="0">
                    <a:latin typeface="Times New Roman"/>
                    <a:cs typeface="Times New Roman"/>
                  </a:rPr>
                  <a:t>→ (3)</a:t>
                </a:r>
                <a:endParaRPr lang="en-US" dirty="0" smtClean="0"/>
              </a:p>
              <a:p>
                <a:pPr marL="137160" indent="0">
                  <a:buNone/>
                </a:pPr>
                <a:r>
                  <a:rPr lang="en-US" dirty="0" smtClean="0"/>
                  <a:t>In 3-space:</a:t>
                </a:r>
              </a:p>
              <a:p>
                <a:pPr marL="137160" indent="0">
                  <a:buNone/>
                </a:pPr>
                <a14:m>
                  <m:oMath xmlns:m="http://schemas.openxmlformats.org/officeDocument/2006/math">
                    <m:r>
                      <a:rPr lang="en-US" i="1">
                        <a:latin typeface="Cambria Math"/>
                      </a:rPr>
                      <m:t> </m:t>
                    </m:r>
                    <m:r>
                      <a:rPr lang="en-US" i="1">
                        <a:latin typeface="Cambria Math"/>
                      </a:rPr>
                      <m:t>𝑟</m:t>
                    </m:r>
                    <m:r>
                      <a:rPr lang="en-US" i="1">
                        <a:latin typeface="Cambria Math"/>
                      </a:rPr>
                      <m:t>=&lt;</m:t>
                    </m:r>
                    <m:r>
                      <a:rPr lang="en-US" i="1">
                        <a:latin typeface="Cambria Math"/>
                      </a:rPr>
                      <m:t>𝑥</m:t>
                    </m:r>
                    <m:r>
                      <a:rPr lang="en-US" i="1">
                        <a:latin typeface="Cambria Math"/>
                      </a:rPr>
                      <m:t>, </m:t>
                    </m:r>
                    <m:r>
                      <a:rPr lang="en-US" i="1">
                        <a:latin typeface="Cambria Math"/>
                      </a:rPr>
                      <m:t>𝑦</m:t>
                    </m:r>
                    <m:r>
                      <a:rPr lang="en-US" b="0" i="1" smtClean="0">
                        <a:latin typeface="Cambria Math"/>
                      </a:rPr>
                      <m:t>, </m:t>
                    </m:r>
                    <m:r>
                      <a:rPr lang="en-US" b="0" i="1" smtClean="0">
                        <a:latin typeface="Cambria Math"/>
                      </a:rPr>
                      <m:t>𝑧</m:t>
                    </m:r>
                    <m:r>
                      <a:rPr lang="en-US" i="1">
                        <a:latin typeface="Cambria Math"/>
                      </a:rPr>
                      <m:t>&gt;,  </m:t>
                    </m:r>
                    <m:sSub>
                      <m:sSubPr>
                        <m:ctrlPr>
                          <a:rPr lang="en-US" i="1">
                            <a:latin typeface="Cambria Math"/>
                          </a:rPr>
                        </m:ctrlPr>
                      </m:sSubPr>
                      <m:e>
                        <m:r>
                          <a:rPr lang="en-US" i="1">
                            <a:latin typeface="Cambria Math"/>
                          </a:rPr>
                          <m:t>𝑟</m:t>
                        </m:r>
                      </m:e>
                      <m:sub>
                        <m:r>
                          <a:rPr lang="en-US" i="1">
                            <a:latin typeface="Cambria Math"/>
                          </a:rPr>
                          <m:t>0</m:t>
                        </m:r>
                      </m:sub>
                    </m:sSub>
                    <m:r>
                      <a:rPr lang="en-US" i="1">
                        <a:latin typeface="Cambria Math"/>
                      </a:rPr>
                      <m:t>= &lt;</m:t>
                    </m:r>
                    <m:sSub>
                      <m:sSubPr>
                        <m:ctrlPr>
                          <a:rPr lang="en-US" i="1">
                            <a:latin typeface="Cambria Math"/>
                          </a:rPr>
                        </m:ctrlPr>
                      </m:sSubPr>
                      <m:e>
                        <m:r>
                          <a:rPr lang="en-US" i="1">
                            <a:latin typeface="Cambria Math"/>
                          </a:rPr>
                          <m:t>𝑥</m:t>
                        </m:r>
                      </m:e>
                      <m:sub>
                        <m:r>
                          <a:rPr lang="en-US" i="1">
                            <a:latin typeface="Cambria Math"/>
                          </a:rPr>
                          <m:t>0</m:t>
                        </m:r>
                      </m:sub>
                    </m:sSub>
                    <m:r>
                      <a:rPr lang="en-US" i="1">
                        <a:latin typeface="Cambria Math"/>
                      </a:rPr>
                      <m:t>, </m:t>
                    </m:r>
                    <m:sSub>
                      <m:sSubPr>
                        <m:ctrlPr>
                          <a:rPr lang="en-US" i="1">
                            <a:latin typeface="Cambria Math"/>
                          </a:rPr>
                        </m:ctrlPr>
                      </m:sSubPr>
                      <m:e>
                        <m:r>
                          <a:rPr lang="en-US" i="1">
                            <a:latin typeface="Cambria Math"/>
                          </a:rPr>
                          <m:t>𝑦</m:t>
                        </m:r>
                      </m:e>
                      <m:sub>
                        <m:r>
                          <a:rPr lang="en-US" i="1">
                            <a:latin typeface="Cambria Math"/>
                          </a:rPr>
                          <m:t>0</m:t>
                        </m:r>
                        <m:r>
                          <a:rPr lang="en-US" b="0" i="1" smtClean="0">
                            <a:latin typeface="Cambria Math"/>
                          </a:rPr>
                          <m:t>, </m:t>
                        </m:r>
                      </m:sub>
                    </m:sSub>
                    <m:sSub>
                      <m:sSubPr>
                        <m:ctrlPr>
                          <a:rPr lang="en-US" i="1" smtClean="0">
                            <a:latin typeface="Cambria Math"/>
                          </a:rPr>
                        </m:ctrlPr>
                      </m:sSubPr>
                      <m:e>
                        <m:r>
                          <a:rPr lang="en-US" b="0" i="1" smtClean="0">
                            <a:latin typeface="Cambria Math"/>
                          </a:rPr>
                          <m:t>𝑧</m:t>
                        </m:r>
                      </m:e>
                      <m:sub>
                        <m:r>
                          <a:rPr lang="en-US" b="0" i="1" smtClean="0">
                            <a:latin typeface="Cambria Math"/>
                          </a:rPr>
                          <m:t>0</m:t>
                        </m:r>
                      </m:sub>
                    </m:sSub>
                    <m:r>
                      <a:rPr lang="en-US" i="1">
                        <a:latin typeface="Cambria Math"/>
                      </a:rPr>
                      <m:t>&gt;,  </m:t>
                    </m:r>
                    <m:r>
                      <a:rPr lang="en-US" i="1">
                        <a:latin typeface="Cambria Math"/>
                      </a:rPr>
                      <m:t>𝑣</m:t>
                    </m:r>
                    <m:r>
                      <a:rPr lang="en-US" i="1">
                        <a:latin typeface="Cambria Math"/>
                      </a:rPr>
                      <m:t>= &lt;</m:t>
                    </m:r>
                    <m:r>
                      <a:rPr lang="en-US" i="1">
                        <a:latin typeface="Cambria Math"/>
                      </a:rPr>
                      <m:t>𝑎</m:t>
                    </m:r>
                    <m:r>
                      <a:rPr lang="en-US" i="1">
                        <a:latin typeface="Cambria Math"/>
                      </a:rPr>
                      <m:t>, </m:t>
                    </m:r>
                    <m:r>
                      <a:rPr lang="en-US" i="1">
                        <a:latin typeface="Cambria Math"/>
                      </a:rPr>
                      <m:t>𝑏</m:t>
                    </m:r>
                    <m:r>
                      <a:rPr lang="en-US" b="0" i="1" smtClean="0">
                        <a:latin typeface="Cambria Math"/>
                      </a:rPr>
                      <m:t>, </m:t>
                    </m:r>
                    <m:r>
                      <a:rPr lang="en-US" b="0" i="1" smtClean="0">
                        <a:latin typeface="Cambria Math"/>
                      </a:rPr>
                      <m:t>𝑐</m:t>
                    </m:r>
                    <m:r>
                      <a:rPr lang="en-US" i="1">
                        <a:latin typeface="Cambria Math"/>
                      </a:rPr>
                      <m:t>&gt;</m:t>
                    </m:r>
                  </m:oMath>
                </a14:m>
                <a:r>
                  <a:rPr lang="en-US" dirty="0" smtClean="0">
                    <a:latin typeface="Times New Roman"/>
                    <a:cs typeface="Times New Roman"/>
                  </a:rPr>
                  <a:t>→ (4)</a:t>
                </a:r>
                <a:endParaRPr lang="en-US" dirty="0"/>
              </a:p>
              <a:p>
                <a:pPr marL="137160" indent="0">
                  <a:buNone/>
                </a:pPr>
                <a:endParaRPr lang="en-US" dirty="0" smtClean="0"/>
              </a:p>
              <a:p>
                <a:pPr marL="137160" indent="0">
                  <a:buNone/>
                </a:pPr>
                <a:r>
                  <a:rPr lang="en-US" dirty="0" smtClean="0"/>
                  <a:t>Substituting (3) and (4) in (1) and (2), respectively, yields</a:t>
                </a:r>
              </a:p>
              <a:p>
                <a:pPr marL="137160" indent="0">
                  <a:buNone/>
                </a:pPr>
                <a:endParaRPr lang="en-US" dirty="0" smtClean="0"/>
              </a:p>
              <a:p>
                <a:pPr marL="137160" indent="0">
                  <a:buNone/>
                </a:pPr>
                <a:r>
                  <a:rPr lang="en-US" dirty="0" smtClean="0"/>
                  <a:t>		    r = r</a:t>
                </a:r>
                <a:r>
                  <a:rPr lang="en-US" baseline="-25000" dirty="0" smtClean="0"/>
                  <a:t>0</a:t>
                </a:r>
                <a:r>
                  <a:rPr lang="en-US" dirty="0" smtClean="0"/>
                  <a:t> + </a:t>
                </a:r>
                <a:r>
                  <a:rPr lang="en-US" dirty="0" err="1" smtClean="0"/>
                  <a:t>tv</a:t>
                </a:r>
                <a:endParaRPr lang="en-US" dirty="0" smtClean="0"/>
              </a:p>
              <a:p>
                <a:pPr marL="137160" indent="0">
                  <a:buNone/>
                </a:pPr>
                <a:endParaRPr lang="en-US" dirty="0"/>
              </a:p>
              <a:p>
                <a:pPr marL="137160" indent="0">
                  <a:buNone/>
                </a:pPr>
                <a:r>
                  <a:rPr lang="en-US" dirty="0" smtClean="0"/>
                  <a:t>Note: Two lines in 3-space that are not parallel and do not intersect are called skew lines. Any two skew lines lie in parallel planes.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600200"/>
                <a:ext cx="8991600" cy="4709160"/>
              </a:xfrm>
              <a:blipFill rotWithShape="1">
                <a:blip r:embed="rId2"/>
                <a:stretch>
                  <a:fillRect t="-2591" b="-1684"/>
                </a:stretch>
              </a:blipFill>
            </p:spPr>
            <p:txBody>
              <a:bodyPr/>
              <a:lstStyle/>
              <a:p>
                <a:r>
                  <a:rPr lang="en-US">
                    <a:noFill/>
                  </a:rPr>
                  <a:t> </a:t>
                </a:r>
              </a:p>
            </p:txBody>
          </p:sp>
        </mc:Fallback>
      </mc:AlternateContent>
    </p:spTree>
    <p:extLst>
      <p:ext uri="{BB962C8B-B14F-4D97-AF65-F5344CB8AC3E}">
        <p14:creationId xmlns:p14="http://schemas.microsoft.com/office/powerpoint/2010/main" val="60940916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533400" y="5486400"/>
            <a:ext cx="8229600" cy="762000"/>
          </a:xfrm>
        </p:spPr>
        <p:txBody>
          <a:bodyPr/>
          <a:lstStyle/>
          <a:p>
            <a:pPr algn="l" eaLnBrk="1" hangingPunct="1"/>
            <a:r>
              <a:rPr lang="en-US" sz="2400" b="1" smtClean="0">
                <a:ea typeface="ＭＳ Ｐゴシック" pitchFamily="-109" charset="-128"/>
              </a:rPr>
              <a:t>Figure 11.5.4  (p. 809)</a:t>
            </a:r>
            <a:endParaRPr lang="en-US" sz="1800" smtClean="0">
              <a:ea typeface="ＭＳ Ｐゴシック" pitchFamily="-109" charset="-128"/>
            </a:endParaRPr>
          </a:p>
        </p:txBody>
      </p:sp>
      <p:pic>
        <p:nvPicPr>
          <p:cNvPr id="44035" name="Picture 3"/>
          <p:cNvPicPr>
            <a:picLocks noGrp="1" noChangeAspect="1" noChangeArrowheads="1"/>
          </p:cNvPicPr>
          <p:nvPr>
            <p:ph type="clipArt" sz="half" idx="1"/>
          </p:nvPr>
        </p:nvPicPr>
        <p:blipFill>
          <a:blip r:embed="rId2"/>
          <a:srcRect/>
          <a:stretch>
            <a:fillRect/>
          </a:stretch>
        </p:blipFill>
        <p:spPr>
          <a:xfrm>
            <a:off x="3756025" y="228600"/>
            <a:ext cx="5138738" cy="5410200"/>
          </a:xfr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Set 11.5</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137160" indent="0">
                  <a:buNone/>
                </a:pPr>
                <a:r>
                  <a:rPr lang="en-US" dirty="0" smtClean="0"/>
                  <a:t>4b. Find parametric equations for the line through </a:t>
                </a:r>
                <a14:m>
                  <m:oMath xmlns:m="http://schemas.openxmlformats.org/officeDocument/2006/math">
                    <m:sSub>
                      <m:sSubPr>
                        <m:ctrlPr>
                          <a:rPr lang="en-US" i="1" smtClean="0">
                            <a:latin typeface="Cambria Math"/>
                          </a:rPr>
                        </m:ctrlPr>
                      </m:sSubPr>
                      <m:e>
                        <m:r>
                          <a:rPr lang="en-US" b="0" i="1" smtClean="0">
                            <a:latin typeface="Cambria Math"/>
                          </a:rPr>
                          <m:t>𝑃</m:t>
                        </m:r>
                      </m:e>
                      <m:sub>
                        <m:r>
                          <a:rPr lang="en-US" b="0" i="1" smtClean="0">
                            <a:latin typeface="Cambria Math"/>
                          </a:rPr>
                          <m:t>1</m:t>
                        </m:r>
                      </m:sub>
                    </m:sSub>
                    <m:r>
                      <a:rPr lang="en-US" b="0" i="1" smtClean="0">
                        <a:latin typeface="Cambria Math"/>
                      </a:rPr>
                      <m:t> </m:t>
                    </m:r>
                    <m:d>
                      <m:dPr>
                        <m:ctrlPr>
                          <a:rPr lang="en-US" b="0" i="1" smtClean="0">
                            <a:latin typeface="Cambria Math"/>
                          </a:rPr>
                        </m:ctrlPr>
                      </m:dPr>
                      <m:e>
                        <m:r>
                          <a:rPr lang="en-US" b="0" i="1" smtClean="0">
                            <a:latin typeface="Cambria Math"/>
                          </a:rPr>
                          <m:t>−1, 3, 5</m:t>
                        </m:r>
                      </m:e>
                    </m:d>
                    <m:r>
                      <m:rPr>
                        <m:sty m:val="p"/>
                      </m:rPr>
                      <a:rPr lang="en-US" b="0" i="0" smtClean="0">
                        <a:latin typeface="Cambria Math"/>
                      </a:rPr>
                      <m:t>and</m:t>
                    </m:r>
                    <m:r>
                      <a:rPr lang="en-US" b="0" i="1" smtClean="0">
                        <a:latin typeface="Cambria Math"/>
                      </a:rPr>
                      <m:t> </m:t>
                    </m:r>
                    <m:sSub>
                      <m:sSubPr>
                        <m:ctrlPr>
                          <a:rPr lang="en-US" b="0" i="1" smtClean="0">
                            <a:latin typeface="Cambria Math"/>
                          </a:rPr>
                        </m:ctrlPr>
                      </m:sSubPr>
                      <m:e>
                        <m:r>
                          <a:rPr lang="en-US" b="0" i="1" smtClean="0">
                            <a:latin typeface="Cambria Math"/>
                          </a:rPr>
                          <m:t>𝑃</m:t>
                        </m:r>
                      </m:e>
                      <m:sub>
                        <m:r>
                          <a:rPr lang="en-US" b="0" i="1" smtClean="0">
                            <a:latin typeface="Cambria Math"/>
                          </a:rPr>
                          <m:t>2</m:t>
                        </m:r>
                      </m:sub>
                    </m:sSub>
                    <m:r>
                      <a:rPr lang="en-US" b="0" i="1" smtClean="0">
                        <a:latin typeface="Cambria Math"/>
                      </a:rPr>
                      <m:t> </m:t>
                    </m:r>
                    <m:d>
                      <m:dPr>
                        <m:ctrlPr>
                          <a:rPr lang="en-US" b="0" i="1" smtClean="0">
                            <a:latin typeface="Cambria Math"/>
                          </a:rPr>
                        </m:ctrlPr>
                      </m:dPr>
                      <m:e>
                        <m:r>
                          <a:rPr lang="en-US" b="0" i="1" smtClean="0">
                            <a:latin typeface="Cambria Math"/>
                          </a:rPr>
                          <m:t>−1, 3, 2</m:t>
                        </m:r>
                      </m:e>
                    </m:d>
                    <m:r>
                      <a:rPr lang="en-US" b="0" i="1" smtClean="0">
                        <a:latin typeface="Cambria Math"/>
                      </a:rPr>
                      <m:t>.</m:t>
                    </m:r>
                  </m:oMath>
                </a14:m>
                <a:endParaRPr lang="en-US" dirty="0" smtClean="0"/>
              </a:p>
              <a:p>
                <a:pPr marL="137160" indent="0">
                  <a:buNone/>
                </a:pPr>
                <a:r>
                  <a:rPr lang="en-US" dirty="0" smtClean="0"/>
                  <a:t>6b. Find parametric equations for the line whose vector equation is </a:t>
                </a:r>
                <a:r>
                  <a:rPr lang="en-US" i="1" dirty="0" smtClean="0"/>
                  <a:t>&lt;x, y, z&gt; = &lt;-1, 0, 2&gt; + </a:t>
                </a:r>
              </a:p>
              <a:p>
                <a:pPr marL="137160" indent="0">
                  <a:buNone/>
                </a:pPr>
                <a:r>
                  <a:rPr lang="en-US" i="1" dirty="0" smtClean="0"/>
                  <a:t>t &lt;-1, 3, 0&gt;.</a:t>
                </a:r>
              </a:p>
              <a:p>
                <a:pPr marL="137160" indent="0">
                  <a:buNone/>
                </a:pPr>
                <a:r>
                  <a:rPr lang="en-US" dirty="0" smtClean="0"/>
                  <a:t>8b.  Find a point </a:t>
                </a:r>
                <a:r>
                  <a:rPr lang="en-US" i="1" dirty="0" smtClean="0"/>
                  <a:t>P</a:t>
                </a:r>
                <a:r>
                  <a:rPr lang="en-US" dirty="0" smtClean="0"/>
                  <a:t> on the line and a vector </a:t>
                </a:r>
                <a:r>
                  <a:rPr lang="en-US" i="1" dirty="0" smtClean="0"/>
                  <a:t>v</a:t>
                </a:r>
                <a:r>
                  <a:rPr lang="en-US" dirty="0" smtClean="0"/>
                  <a:t> parallel to the line </a:t>
                </a:r>
                <a:r>
                  <a:rPr lang="en-US" i="1" dirty="0" smtClean="0"/>
                  <a:t>xi + </a:t>
                </a:r>
                <a:r>
                  <a:rPr lang="en-US" i="1" dirty="0" err="1" smtClean="0"/>
                  <a:t>yj</a:t>
                </a:r>
                <a:r>
                  <a:rPr lang="en-US" i="1" dirty="0" smtClean="0"/>
                  <a:t> + </a:t>
                </a:r>
                <a:r>
                  <a:rPr lang="en-US" i="1" dirty="0" err="1" smtClean="0"/>
                  <a:t>zk</a:t>
                </a:r>
                <a:r>
                  <a:rPr lang="en-US" i="1" dirty="0" smtClean="0"/>
                  <a:t> = (1i + j – 2k) + </a:t>
                </a:r>
                <a:r>
                  <a:rPr lang="en-US" i="1" dirty="0" err="1" smtClean="0"/>
                  <a:t>tj</a:t>
                </a:r>
                <a:r>
                  <a:rPr lang="en-US" dirty="0" smtClean="0"/>
                  <a:t>.</a:t>
                </a:r>
              </a:p>
              <a:p>
                <a:pPr marL="137160" indent="0">
                  <a:buNone/>
                </a:pPr>
                <a:r>
                  <a:rPr lang="en-US" dirty="0" smtClean="0"/>
                  <a:t>10a. Express the given parametric equations of a line </a:t>
                </a:r>
                <a:r>
                  <a:rPr lang="en-US" i="1" dirty="0" smtClean="0"/>
                  <a:t>x = t, y = -2 + t </a:t>
                </a:r>
                <a:r>
                  <a:rPr lang="en-US" dirty="0" smtClean="0"/>
                  <a:t>using bracket notation and </a:t>
                </a:r>
                <a:r>
                  <a:rPr lang="en-US" i="1" dirty="0" smtClean="0"/>
                  <a:t>i, j k </a:t>
                </a:r>
                <a:r>
                  <a:rPr lang="en-US" dirty="0" smtClean="0"/>
                  <a:t>notation.</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295" r="-1926" b="-3368"/>
                </a:stretch>
              </a:blipFill>
            </p:spPr>
            <p:txBody>
              <a:bodyPr/>
              <a:lstStyle/>
              <a:p>
                <a:r>
                  <a:rPr lang="en-US">
                    <a:noFill/>
                  </a:rPr>
                  <a:t> </a:t>
                </a:r>
              </a:p>
            </p:txBody>
          </p:sp>
        </mc:Fallback>
      </mc:AlternateContent>
    </p:spTree>
    <p:extLst>
      <p:ext uri="{BB962C8B-B14F-4D97-AF65-F5344CB8AC3E}">
        <p14:creationId xmlns:p14="http://schemas.microsoft.com/office/powerpoint/2010/main" val="220892645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Set 11.5</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marL="137160" indent="0">
                  <a:buNone/>
                </a:pPr>
                <a:r>
                  <a:rPr lang="en-US" dirty="0" smtClean="0"/>
                  <a:t>Find parametric equations of the line that satisfies the stated conditions.</a:t>
                </a:r>
              </a:p>
              <a:p>
                <a:pPr marL="137160" indent="0">
                  <a:buNone/>
                </a:pPr>
                <a:r>
                  <a:rPr lang="en-US" dirty="0" smtClean="0"/>
                  <a:t>16. The line through (0, 3) that is parallel to the line x = -5 + t, y = 1 – 2t.</a:t>
                </a:r>
              </a:p>
              <a:p>
                <a:pPr marL="137160" indent="0">
                  <a:buNone/>
                </a:pPr>
                <a:r>
                  <a:rPr lang="en-US" dirty="0" smtClean="0"/>
                  <a:t>18. The line is tangent to the parabola y = </a:t>
                </a:r>
                <a14:m>
                  <m:oMath xmlns:m="http://schemas.openxmlformats.org/officeDocument/2006/math">
                    <m:sSup>
                      <m:sSupPr>
                        <m:ctrlPr>
                          <a:rPr lang="en-US" i="1" smtClean="0">
                            <a:latin typeface="Cambria Math"/>
                          </a:rPr>
                        </m:ctrlPr>
                      </m:sSupPr>
                      <m:e>
                        <m:r>
                          <a:rPr lang="en-US" b="0" i="1" smtClean="0">
                            <a:latin typeface="Cambria Math"/>
                          </a:rPr>
                          <m:t>𝑥</m:t>
                        </m:r>
                      </m:e>
                      <m:sup>
                        <m:r>
                          <a:rPr lang="en-US" b="0" i="1" smtClean="0">
                            <a:latin typeface="Cambria Math"/>
                          </a:rPr>
                          <m:t>2</m:t>
                        </m:r>
                      </m:sup>
                    </m:sSup>
                  </m:oMath>
                </a14:m>
                <a:r>
                  <a:rPr lang="en-US" dirty="0" smtClean="0"/>
                  <a:t> at the point (-2, 4).</a:t>
                </a:r>
              </a:p>
              <a:p>
                <a:pPr marL="137160" indent="0">
                  <a:buNone/>
                </a:pPr>
                <a:r>
                  <a:rPr lang="en-US" dirty="0" smtClean="0"/>
                  <a:t>20. The line through (2, -1, 5) that is parallel to </a:t>
                </a:r>
              </a:p>
              <a:p>
                <a:pPr marL="137160" indent="0">
                  <a:buNone/>
                </a:pPr>
                <a:r>
                  <a:rPr lang="en-US" dirty="0" smtClean="0"/>
                  <a:t>&lt;-1, 2, 7&gt;.</a:t>
                </a:r>
              </a:p>
              <a:p>
                <a:pPr marL="137160" indent="0">
                  <a:buNone/>
                </a:pPr>
                <a:r>
                  <a:rPr lang="en-US" dirty="0" smtClean="0"/>
                  <a:t>22. The line through the origin that is parallel to the line given by x = t, y = -1 + t, z = 2.</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2202" r="-2296"/>
                </a:stretch>
              </a:blipFill>
            </p:spPr>
            <p:txBody>
              <a:bodyPr/>
              <a:lstStyle/>
              <a:p>
                <a:r>
                  <a:rPr lang="en-US">
                    <a:noFill/>
                  </a:rPr>
                  <a:t> </a:t>
                </a:r>
              </a:p>
            </p:txBody>
          </p:sp>
        </mc:Fallback>
      </mc:AlternateContent>
    </p:spTree>
    <p:extLst>
      <p:ext uri="{BB962C8B-B14F-4D97-AF65-F5344CB8AC3E}">
        <p14:creationId xmlns:p14="http://schemas.microsoft.com/office/powerpoint/2010/main" val="23631008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37160" algn="l">
              <a:defRPr/>
            </a:pPr>
            <a:r>
              <a:rPr lang="en-US" dirty="0" smtClean="0"/>
              <a:t/>
            </a:r>
            <a:br>
              <a:rPr lang="en-US" dirty="0" smtClean="0"/>
            </a:br>
            <a:r>
              <a:rPr lang="en-US" dirty="0" smtClean="0"/>
              <a:t>Equal (equivalent) vectors</a:t>
            </a:r>
            <a:br>
              <a:rPr lang="en-US" dirty="0" smtClean="0"/>
            </a:br>
            <a:endParaRPr lang="en-US" dirty="0"/>
          </a:p>
        </p:txBody>
      </p:sp>
      <p:sp>
        <p:nvSpPr>
          <p:cNvPr id="3" name="Content Placeholder 2"/>
          <p:cNvSpPr>
            <a:spLocks noGrp="1"/>
          </p:cNvSpPr>
          <p:nvPr>
            <p:ph idx="1"/>
          </p:nvPr>
        </p:nvSpPr>
        <p:spPr>
          <a:xfrm>
            <a:off x="457200" y="1600200"/>
            <a:ext cx="8229600" cy="5029200"/>
          </a:xfrm>
        </p:spPr>
        <p:txBody>
          <a:bodyPr/>
          <a:lstStyle/>
          <a:p>
            <a:pPr marL="137160" indent="0" algn="just">
              <a:buFont typeface="Wingdings" pitchFamily="2" charset="2"/>
              <a:buNone/>
              <a:defRPr/>
            </a:pPr>
            <a:r>
              <a:rPr lang="en-US" dirty="0" smtClean="0"/>
              <a:t>	Two vectors, </a:t>
            </a:r>
            <a:r>
              <a:rPr lang="en-US" i="1" dirty="0" smtClean="0"/>
              <a:t>v </a:t>
            </a:r>
            <a:r>
              <a:rPr lang="en-US" dirty="0" smtClean="0"/>
              <a:t>and</a:t>
            </a:r>
            <a:r>
              <a:rPr lang="en-US" i="1" dirty="0" smtClean="0"/>
              <a:t> w</a:t>
            </a:r>
            <a:r>
              <a:rPr lang="en-US" dirty="0" smtClean="0"/>
              <a:t>, are equal (also called equivalent) if they have the same length and same direction, in which case we write </a:t>
            </a:r>
            <a:r>
              <a:rPr lang="en-US" b="1" dirty="0" smtClean="0"/>
              <a:t>v </a:t>
            </a:r>
            <a:r>
              <a:rPr lang="en-US" dirty="0" smtClean="0"/>
              <a:t>= </a:t>
            </a:r>
            <a:r>
              <a:rPr lang="en-US" b="1" dirty="0" smtClean="0"/>
              <a:t>w</a:t>
            </a:r>
            <a:r>
              <a:rPr lang="en-US" dirty="0" smtClean="0"/>
              <a:t>.</a:t>
            </a:r>
          </a:p>
          <a:p>
            <a:pPr marL="137160" indent="0" algn="just">
              <a:buFont typeface="Wingdings" pitchFamily="2" charset="2"/>
              <a:buNone/>
              <a:defRPr/>
            </a:pPr>
            <a:r>
              <a:rPr lang="en-US" dirty="0" smtClean="0"/>
              <a:t>	Geometrically, two vectors are equal if they are translations of one another or they are in different positions.</a:t>
            </a:r>
          </a:p>
          <a:p>
            <a:pPr marL="137160" indent="0" algn="just">
              <a:buFont typeface="Wingdings" pitchFamily="2" charset="2"/>
              <a:buNone/>
              <a:defRPr/>
            </a:pPr>
            <a:endParaRPr lang="en-US" dirty="0"/>
          </a:p>
        </p:txBody>
      </p:sp>
      <p:cxnSp>
        <p:nvCxnSpPr>
          <p:cNvPr id="8196" name="Straight Arrow Connector 4"/>
          <p:cNvCxnSpPr>
            <a:cxnSpLocks noChangeShapeType="1"/>
          </p:cNvCxnSpPr>
          <p:nvPr/>
        </p:nvCxnSpPr>
        <p:spPr bwMode="auto">
          <a:xfrm flipV="1">
            <a:off x="1524000" y="4800600"/>
            <a:ext cx="1066800" cy="990600"/>
          </a:xfrm>
          <a:prstGeom prst="straightConnector1">
            <a:avLst/>
          </a:prstGeom>
          <a:noFill/>
          <a:ln w="9525" algn="ctr">
            <a:solidFill>
              <a:schemeClr val="tx1"/>
            </a:solidFill>
            <a:round/>
            <a:headEnd/>
            <a:tailEnd type="arrow" w="med" len="med"/>
          </a:ln>
        </p:spPr>
      </p:cxnSp>
      <p:cxnSp>
        <p:nvCxnSpPr>
          <p:cNvPr id="8197" name="Straight Arrow Connector 8"/>
          <p:cNvCxnSpPr>
            <a:cxnSpLocks noChangeShapeType="1"/>
          </p:cNvCxnSpPr>
          <p:nvPr/>
        </p:nvCxnSpPr>
        <p:spPr bwMode="auto">
          <a:xfrm flipV="1">
            <a:off x="1524000" y="5638800"/>
            <a:ext cx="914400" cy="838200"/>
          </a:xfrm>
          <a:prstGeom prst="straightConnector1">
            <a:avLst/>
          </a:prstGeom>
          <a:noFill/>
          <a:ln w="9525" algn="ctr">
            <a:solidFill>
              <a:schemeClr val="tx1"/>
            </a:solidFill>
            <a:round/>
            <a:headEnd/>
            <a:tailEnd type="arrow" w="med" len="med"/>
          </a:ln>
        </p:spPr>
      </p:cxnSp>
      <p:cxnSp>
        <p:nvCxnSpPr>
          <p:cNvPr id="8198" name="Straight Arrow Connector 10"/>
          <p:cNvCxnSpPr>
            <a:cxnSpLocks noChangeShapeType="1"/>
          </p:cNvCxnSpPr>
          <p:nvPr/>
        </p:nvCxnSpPr>
        <p:spPr bwMode="auto">
          <a:xfrm flipV="1">
            <a:off x="2438400" y="5486400"/>
            <a:ext cx="1066800" cy="990600"/>
          </a:xfrm>
          <a:prstGeom prst="straightConnector1">
            <a:avLst/>
          </a:prstGeom>
          <a:noFill/>
          <a:ln w="9525" algn="ctr">
            <a:solidFill>
              <a:schemeClr val="tx1"/>
            </a:solidFill>
            <a:round/>
            <a:headEnd/>
            <a:tailEnd type="arrow" w="med" len="med"/>
          </a:ln>
        </p:spPr>
      </p:cxn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Set 11.5</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marL="137160" indent="0">
                  <a:buNone/>
                </a:pPr>
                <a:r>
                  <a:rPr lang="en-US" dirty="0" smtClean="0"/>
                  <a:t>24. Where does the line &lt;x, y&gt; = &lt;4t, 3t&gt; intersect the circle </a:t>
                </a:r>
                <a14:m>
                  <m:oMath xmlns:m="http://schemas.openxmlformats.org/officeDocument/2006/math">
                    <m:sSup>
                      <m:sSupPr>
                        <m:ctrlPr>
                          <a:rPr lang="en-US" i="1" smtClean="0">
                            <a:latin typeface="Cambria Math"/>
                          </a:rPr>
                        </m:ctrlPr>
                      </m:sSupPr>
                      <m:e>
                        <m:r>
                          <a:rPr lang="en-US" b="0" i="1" smtClean="0">
                            <a:latin typeface="Cambria Math"/>
                          </a:rPr>
                          <m:t>𝑥</m:t>
                        </m:r>
                      </m:e>
                      <m:sup>
                        <m:r>
                          <a:rPr lang="en-US" b="0" i="1" smtClean="0">
                            <a:latin typeface="Cambria Math"/>
                          </a:rPr>
                          <m:t>2</m:t>
                        </m:r>
                      </m:sup>
                    </m:sSup>
                    <m:r>
                      <a:rPr lang="en-US" b="0" i="1" smtClean="0">
                        <a:latin typeface="Cambria Math"/>
                      </a:rPr>
                      <m:t>+ </m:t>
                    </m:r>
                    <m:sSup>
                      <m:sSupPr>
                        <m:ctrlPr>
                          <a:rPr lang="en-US" b="0" i="1" smtClean="0">
                            <a:latin typeface="Cambria Math"/>
                          </a:rPr>
                        </m:ctrlPr>
                      </m:sSupPr>
                      <m:e>
                        <m:r>
                          <a:rPr lang="en-US" b="0" i="1" smtClean="0">
                            <a:latin typeface="Cambria Math"/>
                          </a:rPr>
                          <m:t>𝑦</m:t>
                        </m:r>
                      </m:e>
                      <m:sup>
                        <m:r>
                          <a:rPr lang="en-US" b="0" i="1" smtClean="0">
                            <a:latin typeface="Cambria Math"/>
                          </a:rPr>
                          <m:t>2</m:t>
                        </m:r>
                      </m:sup>
                    </m:sSup>
                    <m:r>
                      <a:rPr lang="en-US" b="0" i="1" smtClean="0">
                        <a:latin typeface="Cambria Math"/>
                      </a:rPr>
                      <m:t>=25?</m:t>
                    </m:r>
                  </m:oMath>
                </a14:m>
                <a:endParaRPr lang="en-US" dirty="0" smtClean="0"/>
              </a:p>
              <a:p>
                <a:pPr marL="137160" indent="0">
                  <a:buNone/>
                </a:pPr>
                <a:r>
                  <a:rPr lang="en-US" dirty="0" smtClean="0"/>
                  <a:t>26. Find the intersections of the line x = -1 + t, </a:t>
                </a:r>
              </a:p>
              <a:p>
                <a:pPr marL="137160" indent="0">
                  <a:buNone/>
                </a:pPr>
                <a:r>
                  <a:rPr lang="en-US" dirty="0" smtClean="0"/>
                  <a:t>y = 3 + t, z = 4 – t with the </a:t>
                </a:r>
                <a:r>
                  <a:rPr lang="en-US" dirty="0" err="1" smtClean="0"/>
                  <a:t>xy</a:t>
                </a:r>
                <a:r>
                  <a:rPr lang="en-US" dirty="0" smtClean="0"/>
                  <a:t>-plane, the </a:t>
                </a:r>
                <a:r>
                  <a:rPr lang="en-US" dirty="0" err="1" smtClean="0"/>
                  <a:t>xz</a:t>
                </a:r>
                <a:r>
                  <a:rPr lang="en-US" dirty="0" smtClean="0"/>
                  <a:t>-plane, and the </a:t>
                </a:r>
                <a:r>
                  <a:rPr lang="en-US" dirty="0" err="1" smtClean="0"/>
                  <a:t>yz</a:t>
                </a:r>
                <a:r>
                  <a:rPr lang="en-US" dirty="0" smtClean="0"/>
                  <a:t>-plane.</a:t>
                </a:r>
              </a:p>
              <a:p>
                <a:pPr marL="137160" indent="0">
                  <a:buNone/>
                </a:pPr>
                <a:r>
                  <a:rPr lang="en-US" dirty="0" smtClean="0"/>
                  <a:t>52. Let </a:t>
                </a:r>
                <a:r>
                  <a:rPr lang="en-US" i="1" dirty="0" smtClean="0"/>
                  <a:t>L</a:t>
                </a:r>
                <a:r>
                  <a:rPr lang="en-US" dirty="0" smtClean="0"/>
                  <a:t> be the line that passes through the point  </a:t>
                </a:r>
                <a14:m>
                  <m:oMath xmlns:m="http://schemas.openxmlformats.org/officeDocument/2006/math">
                    <m:sSub>
                      <m:sSubPr>
                        <m:ctrlPr>
                          <a:rPr lang="en-US" i="1" smtClean="0">
                            <a:latin typeface="Cambria Math"/>
                          </a:rPr>
                        </m:ctrlPr>
                      </m:sSubPr>
                      <m:e>
                        <m:r>
                          <a:rPr lang="en-US" b="0" i="1" smtClean="0">
                            <a:latin typeface="Cambria Math"/>
                          </a:rPr>
                          <m:t>𝑃</m:t>
                        </m:r>
                      </m:e>
                      <m:sub>
                        <m:r>
                          <a:rPr lang="en-US" b="0" i="1" smtClean="0">
                            <a:latin typeface="Cambria Math"/>
                          </a:rPr>
                          <m:t>0</m:t>
                        </m:r>
                      </m:sub>
                    </m:sSub>
                    <m:r>
                      <a:rPr lang="en-US" b="0" i="1" smtClean="0">
                        <a:latin typeface="Cambria Math"/>
                      </a:rPr>
                      <m:t> (</m:t>
                    </m:r>
                    <m:sSub>
                      <m:sSubPr>
                        <m:ctrlPr>
                          <a:rPr lang="en-US" b="0" i="1" smtClean="0">
                            <a:latin typeface="Cambria Math"/>
                          </a:rPr>
                        </m:ctrlPr>
                      </m:sSubPr>
                      <m:e>
                        <m:r>
                          <a:rPr lang="en-US" b="0" i="1" smtClean="0">
                            <a:latin typeface="Cambria Math"/>
                          </a:rPr>
                          <m:t>𝑥</m:t>
                        </m:r>
                      </m:e>
                      <m:sub>
                        <m:r>
                          <a:rPr lang="en-US" b="0" i="1" smtClean="0">
                            <a:latin typeface="Cambria Math"/>
                          </a:rPr>
                          <m:t>0</m:t>
                        </m:r>
                      </m:sub>
                    </m:sSub>
                    <m:r>
                      <a:rPr lang="en-US" b="0" i="1" smtClean="0">
                        <a:latin typeface="Cambria Math"/>
                      </a:rPr>
                      <m:t>,  </m:t>
                    </m:r>
                    <m:sSub>
                      <m:sSubPr>
                        <m:ctrlPr>
                          <a:rPr lang="en-US" b="0" i="1" smtClean="0">
                            <a:latin typeface="Cambria Math"/>
                          </a:rPr>
                        </m:ctrlPr>
                      </m:sSubPr>
                      <m:e>
                        <m:r>
                          <a:rPr lang="en-US" b="0" i="1" smtClean="0">
                            <a:latin typeface="Cambria Math"/>
                          </a:rPr>
                          <m:t>𝑦</m:t>
                        </m:r>
                      </m:e>
                      <m:sub>
                        <m:r>
                          <a:rPr lang="en-US" b="0" i="1" smtClean="0">
                            <a:latin typeface="Cambria Math"/>
                          </a:rPr>
                          <m:t>0</m:t>
                        </m:r>
                      </m:sub>
                    </m:sSub>
                    <m:r>
                      <a:rPr lang="en-US" b="0" i="1" smtClean="0">
                        <a:latin typeface="Cambria Math"/>
                      </a:rPr>
                      <m:t>, </m:t>
                    </m:r>
                    <m:sSub>
                      <m:sSubPr>
                        <m:ctrlPr>
                          <a:rPr lang="en-US" b="0" i="1" smtClean="0">
                            <a:latin typeface="Cambria Math"/>
                          </a:rPr>
                        </m:ctrlPr>
                      </m:sSubPr>
                      <m:e>
                        <m:r>
                          <a:rPr lang="en-US" b="0" i="1" smtClean="0">
                            <a:latin typeface="Cambria Math"/>
                          </a:rPr>
                          <m:t>𝑧</m:t>
                        </m:r>
                      </m:e>
                      <m:sub>
                        <m:r>
                          <a:rPr lang="en-US" b="0" i="1" smtClean="0">
                            <a:latin typeface="Cambria Math"/>
                          </a:rPr>
                          <m:t>0</m:t>
                        </m:r>
                      </m:sub>
                    </m:sSub>
                    <m:r>
                      <a:rPr lang="en-US" b="0" i="1" smtClean="0">
                        <a:latin typeface="Cambria Math"/>
                      </a:rPr>
                      <m:t> )</m:t>
                    </m:r>
                  </m:oMath>
                </a14:m>
                <a:r>
                  <a:rPr lang="en-US" dirty="0" smtClean="0"/>
                  <a:t>and is parallel to the vector </a:t>
                </a:r>
                <a:r>
                  <a:rPr lang="en-US" i="1" dirty="0" smtClean="0"/>
                  <a:t>v = &lt;a, b, c&gt;, </a:t>
                </a:r>
                <a:r>
                  <a:rPr lang="en-US" dirty="0" smtClean="0"/>
                  <a:t>where </a:t>
                </a:r>
                <a:r>
                  <a:rPr lang="en-US" i="1" dirty="0" smtClean="0"/>
                  <a:t>a, b, </a:t>
                </a:r>
                <a:r>
                  <a:rPr lang="en-US" dirty="0" smtClean="0"/>
                  <a:t>and</a:t>
                </a:r>
                <a:r>
                  <a:rPr lang="en-US" i="1" dirty="0" smtClean="0"/>
                  <a:t> c </a:t>
                </a:r>
                <a:r>
                  <a:rPr lang="en-US" dirty="0" smtClean="0"/>
                  <a:t>are nonzero. Show that a point  </a:t>
                </a:r>
                <a:r>
                  <a:rPr lang="en-US" i="1" dirty="0" smtClean="0"/>
                  <a:t>P (x, y, z</a:t>
                </a:r>
                <a:r>
                  <a:rPr lang="en-US" dirty="0" smtClean="0"/>
                  <a:t>) lies on the line </a:t>
                </a:r>
                <a:r>
                  <a:rPr lang="en-US" i="1" dirty="0" smtClean="0"/>
                  <a:t>L </a:t>
                </a:r>
                <a:r>
                  <a:rPr lang="en-US" dirty="0" smtClean="0"/>
                  <a:t>if and only if</a:t>
                </a:r>
              </a:p>
              <a:p>
                <a:pPr marL="137160" indent="0">
                  <a:buNone/>
                </a:pPr>
                <a14:m>
                  <m:oMath xmlns:m="http://schemas.openxmlformats.org/officeDocument/2006/math">
                    <m:f>
                      <m:fPr>
                        <m:ctrlPr>
                          <a:rPr lang="en-US" i="1" smtClean="0">
                            <a:latin typeface="Cambria Math"/>
                          </a:rPr>
                        </m:ctrlPr>
                      </m:fPr>
                      <m:num>
                        <m:r>
                          <a:rPr lang="en-US" b="0" i="1" smtClean="0">
                            <a:latin typeface="Cambria Math"/>
                          </a:rPr>
                          <m:t>𝑥</m:t>
                        </m:r>
                        <m:r>
                          <a:rPr lang="en-US" b="0" i="1" smtClean="0">
                            <a:latin typeface="Cambria Math"/>
                          </a:rPr>
                          <m:t> − </m:t>
                        </m:r>
                        <m:sSub>
                          <m:sSubPr>
                            <m:ctrlPr>
                              <a:rPr lang="en-US" b="0" i="1" smtClean="0">
                                <a:latin typeface="Cambria Math"/>
                              </a:rPr>
                            </m:ctrlPr>
                          </m:sSubPr>
                          <m:e>
                            <m:r>
                              <a:rPr lang="en-US" b="0" i="1" smtClean="0">
                                <a:latin typeface="Cambria Math"/>
                              </a:rPr>
                              <m:t>𝑥</m:t>
                            </m:r>
                          </m:e>
                          <m:sub>
                            <m:r>
                              <a:rPr lang="en-US" b="0" i="1" smtClean="0">
                                <a:latin typeface="Cambria Math"/>
                              </a:rPr>
                              <m:t>0</m:t>
                            </m:r>
                          </m:sub>
                        </m:sSub>
                        <m:r>
                          <a:rPr lang="en-US" b="0" i="1" smtClean="0">
                            <a:latin typeface="Cambria Math"/>
                          </a:rPr>
                          <m:t> </m:t>
                        </m:r>
                      </m:num>
                      <m:den>
                        <m:r>
                          <a:rPr lang="en-US" b="0" i="1" smtClean="0">
                            <a:latin typeface="Cambria Math"/>
                          </a:rPr>
                          <m:t>𝑎</m:t>
                        </m:r>
                      </m:den>
                    </m:f>
                  </m:oMath>
                </a14:m>
                <a:r>
                  <a:rPr lang="en-US" dirty="0" smtClean="0"/>
                  <a:t> = </a:t>
                </a:r>
                <a14:m>
                  <m:oMath xmlns:m="http://schemas.openxmlformats.org/officeDocument/2006/math">
                    <m:f>
                      <m:fPr>
                        <m:ctrlPr>
                          <a:rPr lang="en-US" i="1" smtClean="0">
                            <a:latin typeface="Cambria Math"/>
                          </a:rPr>
                        </m:ctrlPr>
                      </m:fPr>
                      <m:num>
                        <m:r>
                          <a:rPr lang="en-US" b="0" i="1" smtClean="0">
                            <a:latin typeface="Cambria Math"/>
                          </a:rPr>
                          <m:t>𝑦</m:t>
                        </m:r>
                        <m:r>
                          <a:rPr lang="en-US" b="0" i="1" smtClean="0">
                            <a:latin typeface="Cambria Math"/>
                          </a:rPr>
                          <m:t> − </m:t>
                        </m:r>
                        <m:sSub>
                          <m:sSubPr>
                            <m:ctrlPr>
                              <a:rPr lang="en-US" b="0" i="1" smtClean="0">
                                <a:latin typeface="Cambria Math"/>
                              </a:rPr>
                            </m:ctrlPr>
                          </m:sSubPr>
                          <m:e>
                            <m:r>
                              <a:rPr lang="en-US" b="0" i="1" smtClean="0">
                                <a:latin typeface="Cambria Math"/>
                              </a:rPr>
                              <m:t>𝑦</m:t>
                            </m:r>
                          </m:e>
                          <m:sub>
                            <m:r>
                              <a:rPr lang="en-US" b="0" i="1" smtClean="0">
                                <a:latin typeface="Cambria Math"/>
                              </a:rPr>
                              <m:t>0</m:t>
                            </m:r>
                          </m:sub>
                        </m:sSub>
                      </m:num>
                      <m:den>
                        <m:r>
                          <a:rPr lang="en-US" b="0" i="1" smtClean="0">
                            <a:latin typeface="Cambria Math"/>
                          </a:rPr>
                          <m:t>𝑏</m:t>
                        </m:r>
                      </m:den>
                    </m:f>
                    <m:r>
                      <a:rPr lang="en-US" b="0" i="1" smtClean="0">
                        <a:latin typeface="Cambria Math"/>
                      </a:rPr>
                      <m:t>= </m:t>
                    </m:r>
                    <m:f>
                      <m:fPr>
                        <m:ctrlPr>
                          <a:rPr lang="en-US" b="0" i="1" smtClean="0">
                            <a:latin typeface="Cambria Math"/>
                          </a:rPr>
                        </m:ctrlPr>
                      </m:fPr>
                      <m:num>
                        <m:r>
                          <a:rPr lang="en-US" b="0" i="1" smtClean="0">
                            <a:latin typeface="Cambria Math"/>
                          </a:rPr>
                          <m:t>𝑧</m:t>
                        </m:r>
                        <m:r>
                          <a:rPr lang="en-US" b="0" i="1" smtClean="0">
                            <a:latin typeface="Cambria Math"/>
                          </a:rPr>
                          <m:t> − </m:t>
                        </m:r>
                        <m:sSub>
                          <m:sSubPr>
                            <m:ctrlPr>
                              <a:rPr lang="en-US" b="0" i="1" smtClean="0">
                                <a:latin typeface="Cambria Math"/>
                              </a:rPr>
                            </m:ctrlPr>
                          </m:sSubPr>
                          <m:e>
                            <m:r>
                              <a:rPr lang="en-US" b="0" i="1" smtClean="0">
                                <a:latin typeface="Cambria Math"/>
                              </a:rPr>
                              <m:t>𝑧</m:t>
                            </m:r>
                          </m:e>
                          <m:sub>
                            <m:r>
                              <a:rPr lang="en-US" b="0" i="1" smtClean="0">
                                <a:latin typeface="Cambria Math"/>
                              </a:rPr>
                              <m:t>0</m:t>
                            </m:r>
                          </m:sub>
                        </m:sSub>
                      </m:num>
                      <m:den>
                        <m:r>
                          <a:rPr lang="en-US" b="0" i="1" smtClean="0">
                            <a:latin typeface="Cambria Math"/>
                          </a:rPr>
                          <m:t>𝑐</m:t>
                        </m:r>
                      </m:den>
                    </m:f>
                  </m:oMath>
                </a14:m>
                <a:endParaRPr lang="en-US" dirty="0" smtClean="0"/>
              </a:p>
              <a:p>
                <a:pPr marL="137160" indent="0">
                  <a:buNone/>
                </a:pPr>
                <a:r>
                  <a:rPr lang="en-US" dirty="0" smtClean="0"/>
                  <a:t>These equations, which are called the </a:t>
                </a:r>
                <a:r>
                  <a:rPr lang="en-US" i="1" dirty="0" smtClean="0"/>
                  <a:t>symmetric equations of L</a:t>
                </a:r>
                <a:r>
                  <a:rPr lang="en-US" dirty="0" smtClean="0"/>
                  <a:t>, provide a nonparametric representation of </a:t>
                </a:r>
                <a:r>
                  <a:rPr lang="en-US" i="1" dirty="0" smtClean="0"/>
                  <a:t>L.</a:t>
                </a:r>
                <a:endParaRPr lang="en-US"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684" r="-741"/>
                </a:stretch>
              </a:blipFill>
            </p:spPr>
            <p:txBody>
              <a:bodyPr/>
              <a:lstStyle/>
              <a:p>
                <a:r>
                  <a:rPr lang="en-US">
                    <a:noFill/>
                  </a:rPr>
                  <a:t> </a:t>
                </a:r>
              </a:p>
            </p:txBody>
          </p:sp>
        </mc:Fallback>
      </mc:AlternateContent>
    </p:spTree>
    <p:extLst>
      <p:ext uri="{BB962C8B-B14F-4D97-AF65-F5344CB8AC3E}">
        <p14:creationId xmlns:p14="http://schemas.microsoft.com/office/powerpoint/2010/main" val="226179255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Set 11.5</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371600"/>
                <a:ext cx="8229600" cy="5181600"/>
              </a:xfrm>
            </p:spPr>
            <p:txBody>
              <a:bodyPr>
                <a:normAutofit/>
              </a:bodyPr>
              <a:lstStyle/>
              <a:p>
                <a:pPr marL="137160" indent="0">
                  <a:buNone/>
                </a:pPr>
                <a:r>
                  <a:rPr lang="en-US" sz="2400" dirty="0" smtClean="0"/>
                  <a:t>54. Consider the lines </a:t>
                </a:r>
                <a:r>
                  <a:rPr lang="en-US" sz="2400" i="1" dirty="0" smtClean="0"/>
                  <a:t>L</a:t>
                </a:r>
                <a:r>
                  <a:rPr lang="en-US" sz="2400" i="1" baseline="-25000" dirty="0" smtClean="0"/>
                  <a:t>1</a:t>
                </a:r>
                <a:r>
                  <a:rPr lang="en-US" sz="2400" dirty="0" smtClean="0"/>
                  <a:t>and </a:t>
                </a:r>
                <a:r>
                  <a:rPr lang="en-US" sz="2400" i="1" dirty="0" smtClean="0"/>
                  <a:t>L</a:t>
                </a:r>
                <a:r>
                  <a:rPr lang="en-US" sz="2400" i="1" baseline="-25000" dirty="0" smtClean="0"/>
                  <a:t>2</a:t>
                </a:r>
                <a:r>
                  <a:rPr lang="en-US" sz="2400" dirty="0" smtClean="0"/>
                  <a:t> whose symmetric equations are</a:t>
                </a:r>
              </a:p>
              <a:p>
                <a:pPr marL="137160" indent="0">
                  <a:buNone/>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𝐿</m:t>
                          </m:r>
                        </m:e>
                        <m:sub>
                          <m:r>
                            <a:rPr lang="en-US" sz="2400" b="0" i="1" smtClean="0">
                              <a:latin typeface="Cambria Math"/>
                            </a:rPr>
                            <m:t>1 </m:t>
                          </m:r>
                        </m:sub>
                      </m:sSub>
                      <m:r>
                        <a:rPr lang="en-US" sz="2400" b="0" i="1" smtClean="0">
                          <a:latin typeface="Cambria Math"/>
                        </a:rPr>
                        <m:t>: </m:t>
                      </m:r>
                      <m:f>
                        <m:fPr>
                          <m:ctrlPr>
                            <a:rPr lang="en-US" sz="2400" b="0" i="1" smtClean="0">
                              <a:latin typeface="Cambria Math"/>
                            </a:rPr>
                          </m:ctrlPr>
                        </m:fPr>
                        <m:num>
                          <m:r>
                            <a:rPr lang="en-US" sz="2400" b="0" i="1" smtClean="0">
                              <a:latin typeface="Cambria Math"/>
                            </a:rPr>
                            <m:t>𝑥</m:t>
                          </m:r>
                          <m:r>
                            <a:rPr lang="en-US" sz="2400" b="0" i="1" smtClean="0">
                              <a:latin typeface="Cambria Math"/>
                            </a:rPr>
                            <m:t> −1</m:t>
                          </m:r>
                        </m:num>
                        <m:den>
                          <m:r>
                            <a:rPr lang="en-US" sz="2400" b="0" i="1" smtClean="0">
                              <a:latin typeface="Cambria Math"/>
                            </a:rPr>
                            <m:t>2</m:t>
                          </m:r>
                        </m:den>
                      </m:f>
                      <m:r>
                        <a:rPr lang="en-US" sz="2400" b="0" i="1" smtClean="0">
                          <a:latin typeface="Cambria Math"/>
                        </a:rPr>
                        <m:t>= </m:t>
                      </m:r>
                      <m:f>
                        <m:fPr>
                          <m:ctrlPr>
                            <a:rPr lang="en-US" sz="2400" b="0" i="1" smtClean="0">
                              <a:latin typeface="Cambria Math"/>
                            </a:rPr>
                          </m:ctrlPr>
                        </m:fPr>
                        <m:num>
                          <m:r>
                            <a:rPr lang="en-US" sz="2400" b="0" i="1" smtClean="0">
                              <a:latin typeface="Cambria Math"/>
                            </a:rPr>
                            <m:t>𝑦</m:t>
                          </m:r>
                          <m:r>
                            <a:rPr lang="en-US" sz="2400" b="0" i="1" smtClean="0">
                              <a:latin typeface="Cambria Math"/>
                            </a:rPr>
                            <m:t> + </m:t>
                          </m:r>
                          <m:f>
                            <m:fPr>
                              <m:ctrlPr>
                                <a:rPr lang="en-US" sz="2400" b="0" i="1" smtClean="0">
                                  <a:latin typeface="Cambria Math"/>
                                </a:rPr>
                              </m:ctrlPr>
                            </m:fPr>
                            <m:num>
                              <m:r>
                                <a:rPr lang="en-US" sz="2400" b="0" i="1" smtClean="0">
                                  <a:latin typeface="Cambria Math"/>
                                </a:rPr>
                                <m:t>3</m:t>
                              </m:r>
                            </m:num>
                            <m:den>
                              <m:r>
                                <a:rPr lang="en-US" sz="2400" b="0" i="1" smtClean="0">
                                  <a:latin typeface="Cambria Math"/>
                                </a:rPr>
                                <m:t>2</m:t>
                              </m:r>
                            </m:den>
                          </m:f>
                        </m:num>
                        <m:den>
                          <m:r>
                            <a:rPr lang="en-US" sz="2400" b="0" i="1" smtClean="0">
                              <a:latin typeface="Cambria Math"/>
                            </a:rPr>
                            <m:t>1</m:t>
                          </m:r>
                        </m:den>
                      </m:f>
                      <m:r>
                        <a:rPr lang="en-US" sz="2400" b="0" i="1" smtClean="0">
                          <a:latin typeface="Cambria Math"/>
                        </a:rPr>
                        <m:t>= </m:t>
                      </m:r>
                      <m:f>
                        <m:fPr>
                          <m:ctrlPr>
                            <a:rPr lang="en-US" sz="2400" b="0" i="1" smtClean="0">
                              <a:latin typeface="Cambria Math"/>
                            </a:rPr>
                          </m:ctrlPr>
                        </m:fPr>
                        <m:num>
                          <m:r>
                            <a:rPr lang="en-US" sz="2400" b="0" i="1" smtClean="0">
                              <a:latin typeface="Cambria Math"/>
                            </a:rPr>
                            <m:t>𝑧</m:t>
                          </m:r>
                          <m:r>
                            <a:rPr lang="en-US" sz="2400" b="0" i="1" smtClean="0">
                              <a:latin typeface="Cambria Math"/>
                            </a:rPr>
                            <m:t> + 1</m:t>
                          </m:r>
                        </m:num>
                        <m:den>
                          <m:r>
                            <a:rPr lang="en-US" sz="2400" b="0" i="1" smtClean="0">
                              <a:latin typeface="Cambria Math"/>
                            </a:rPr>
                            <m:t>2</m:t>
                          </m:r>
                        </m:den>
                      </m:f>
                    </m:oMath>
                  </m:oMathPara>
                </a14:m>
                <a:endParaRPr lang="en-US" sz="2400" dirty="0" smtClean="0"/>
              </a:p>
              <a:p>
                <a:pPr marL="137160" indent="0">
                  <a:buNone/>
                </a:pPr>
                <a:endParaRPr lang="en-US" sz="2400" dirty="0"/>
              </a:p>
              <a:p>
                <a:pPr marL="13716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a:rPr>
                          </m:ctrlPr>
                        </m:sSubPr>
                        <m:e>
                          <m:r>
                            <a:rPr lang="en-US" sz="2400" i="1">
                              <a:latin typeface="Cambria Math"/>
                            </a:rPr>
                            <m:t>𝐿</m:t>
                          </m:r>
                        </m:e>
                        <m:sub>
                          <m:r>
                            <a:rPr lang="en-US" sz="2400" b="0" i="1" smtClean="0">
                              <a:latin typeface="Cambria Math"/>
                            </a:rPr>
                            <m:t>2</m:t>
                          </m:r>
                          <m:r>
                            <a:rPr lang="en-US" sz="2400" i="1">
                              <a:latin typeface="Cambria Math"/>
                            </a:rPr>
                            <m:t> </m:t>
                          </m:r>
                        </m:sub>
                      </m:sSub>
                      <m:r>
                        <a:rPr lang="en-US" sz="2400" i="1">
                          <a:latin typeface="Cambria Math"/>
                        </a:rPr>
                        <m:t>: </m:t>
                      </m:r>
                      <m:f>
                        <m:fPr>
                          <m:ctrlPr>
                            <a:rPr lang="en-US" sz="2400" i="1">
                              <a:latin typeface="Cambria Math"/>
                            </a:rPr>
                          </m:ctrlPr>
                        </m:fPr>
                        <m:num>
                          <m:r>
                            <a:rPr lang="en-US" sz="2400" i="1">
                              <a:latin typeface="Cambria Math"/>
                            </a:rPr>
                            <m:t>𝑥</m:t>
                          </m:r>
                          <m:r>
                            <a:rPr lang="en-US" sz="2400" i="1">
                              <a:latin typeface="Cambria Math"/>
                            </a:rPr>
                            <m:t> − 4</m:t>
                          </m:r>
                        </m:num>
                        <m:den>
                          <m:r>
                            <a:rPr lang="en-US" sz="2400" b="0" i="1" smtClean="0">
                              <a:latin typeface="Cambria Math"/>
                            </a:rPr>
                            <m:t>−1</m:t>
                          </m:r>
                        </m:den>
                      </m:f>
                      <m:r>
                        <a:rPr lang="en-US" sz="2400" i="1">
                          <a:latin typeface="Cambria Math"/>
                        </a:rPr>
                        <m:t>= </m:t>
                      </m:r>
                      <m:f>
                        <m:fPr>
                          <m:ctrlPr>
                            <a:rPr lang="en-US" sz="2400" i="1">
                              <a:latin typeface="Cambria Math"/>
                            </a:rPr>
                          </m:ctrlPr>
                        </m:fPr>
                        <m:num>
                          <m:r>
                            <a:rPr lang="en-US" sz="2400" i="1">
                              <a:latin typeface="Cambria Math"/>
                            </a:rPr>
                            <m:t>𝑦</m:t>
                          </m:r>
                          <m:r>
                            <a:rPr lang="en-US" sz="2400" i="1">
                              <a:latin typeface="Cambria Math"/>
                            </a:rPr>
                            <m:t>  − 3</m:t>
                          </m:r>
                        </m:num>
                        <m:den>
                          <m:r>
                            <a:rPr lang="en-US" sz="2400" b="0" i="1" smtClean="0">
                              <a:latin typeface="Cambria Math"/>
                            </a:rPr>
                            <m:t>−2</m:t>
                          </m:r>
                        </m:den>
                      </m:f>
                      <m:r>
                        <a:rPr lang="en-US" sz="2400" i="1">
                          <a:latin typeface="Cambria Math"/>
                        </a:rPr>
                        <m:t>= </m:t>
                      </m:r>
                      <m:f>
                        <m:fPr>
                          <m:ctrlPr>
                            <a:rPr lang="en-US" sz="2400" i="1">
                              <a:latin typeface="Cambria Math"/>
                            </a:rPr>
                          </m:ctrlPr>
                        </m:fPr>
                        <m:num>
                          <m:r>
                            <a:rPr lang="en-US" sz="2400" i="1">
                              <a:latin typeface="Cambria Math"/>
                            </a:rPr>
                            <m:t>𝑧</m:t>
                          </m:r>
                          <m:r>
                            <a:rPr lang="en-US" sz="2400" i="1">
                              <a:latin typeface="Cambria Math"/>
                            </a:rPr>
                            <m:t> + 4</m:t>
                          </m:r>
                        </m:num>
                        <m:den>
                          <m:r>
                            <a:rPr lang="en-US" sz="2400" i="1">
                              <a:latin typeface="Cambria Math"/>
                            </a:rPr>
                            <m:t>2</m:t>
                          </m:r>
                        </m:den>
                      </m:f>
                    </m:oMath>
                  </m:oMathPara>
                </a14:m>
                <a:endParaRPr lang="en-US" sz="2400" dirty="0" smtClean="0"/>
              </a:p>
              <a:p>
                <a:pPr marL="137160" indent="0">
                  <a:buNone/>
                </a:pPr>
                <a:endParaRPr lang="en-US" sz="2400" dirty="0" smtClean="0"/>
              </a:p>
              <a:p>
                <a:pPr marL="137160" indent="0">
                  <a:buNone/>
                </a:pPr>
                <a:r>
                  <a:rPr lang="en-US" sz="2400" dirty="0" smtClean="0"/>
                  <a:t>a) Are </a:t>
                </a:r>
                <a:r>
                  <a:rPr lang="en-US" sz="2400" i="1" dirty="0" smtClean="0"/>
                  <a:t>L</a:t>
                </a:r>
                <a:r>
                  <a:rPr lang="en-US" sz="2400" i="1" baseline="-25000" dirty="0" smtClean="0"/>
                  <a:t>1</a:t>
                </a:r>
                <a:r>
                  <a:rPr lang="en-US" sz="2400" dirty="0" smtClean="0"/>
                  <a:t>and</a:t>
                </a:r>
                <a:r>
                  <a:rPr lang="en-US" sz="2400" i="1" dirty="0" smtClean="0"/>
                  <a:t> L</a:t>
                </a:r>
                <a:r>
                  <a:rPr lang="en-US" sz="2400" i="1" baseline="-25000" dirty="0" smtClean="0"/>
                  <a:t>2</a:t>
                </a:r>
                <a:r>
                  <a:rPr lang="en-US" sz="2400" dirty="0" smtClean="0"/>
                  <a:t>parallel? Perpendicular?</a:t>
                </a:r>
              </a:p>
              <a:p>
                <a:pPr marL="137160" indent="0">
                  <a:buNone/>
                </a:pPr>
                <a:r>
                  <a:rPr lang="en-US" sz="2400" dirty="0" smtClean="0"/>
                  <a:t>b) Find parametric equations for </a:t>
                </a:r>
                <a:r>
                  <a:rPr lang="en-US" sz="2400" i="1" dirty="0" smtClean="0"/>
                  <a:t>L</a:t>
                </a:r>
                <a:r>
                  <a:rPr lang="en-US" sz="2400" i="1" baseline="-25000" dirty="0" smtClean="0"/>
                  <a:t>1</a:t>
                </a:r>
                <a:r>
                  <a:rPr lang="en-US" sz="2400" dirty="0" smtClean="0"/>
                  <a:t>and</a:t>
                </a:r>
                <a:r>
                  <a:rPr lang="en-US" sz="2400" i="1" dirty="0" smtClean="0"/>
                  <a:t> L</a:t>
                </a:r>
                <a:r>
                  <a:rPr lang="en-US" sz="2400" i="1" baseline="-25000" dirty="0" smtClean="0"/>
                  <a:t>2</a:t>
                </a:r>
                <a:r>
                  <a:rPr lang="en-US" sz="2400" dirty="0" smtClean="0"/>
                  <a:t>?</a:t>
                </a:r>
              </a:p>
              <a:p>
                <a:pPr marL="137160" indent="0">
                  <a:buNone/>
                </a:pPr>
                <a:r>
                  <a:rPr lang="en-US" sz="2400" dirty="0" smtClean="0"/>
                  <a:t>c) Do </a:t>
                </a:r>
                <a:r>
                  <a:rPr lang="en-US" sz="2400" i="1" dirty="0" smtClean="0"/>
                  <a:t>L</a:t>
                </a:r>
                <a:r>
                  <a:rPr lang="en-US" sz="2400" i="1" baseline="-25000" dirty="0" smtClean="0"/>
                  <a:t>1</a:t>
                </a:r>
                <a:r>
                  <a:rPr lang="en-US" sz="2400" dirty="0" smtClean="0"/>
                  <a:t>and</a:t>
                </a:r>
                <a:r>
                  <a:rPr lang="en-US" sz="2400" i="1" dirty="0" smtClean="0"/>
                  <a:t> L</a:t>
                </a:r>
                <a:r>
                  <a:rPr lang="en-US" sz="2400" i="1" baseline="-25000" dirty="0" smtClean="0"/>
                  <a:t>2</a:t>
                </a:r>
                <a:r>
                  <a:rPr lang="en-US" sz="2400" dirty="0" smtClean="0"/>
                  <a:t>intersect? If so, where?</a:t>
                </a:r>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371600"/>
                <a:ext cx="8229600" cy="5181600"/>
              </a:xfrm>
              <a:blipFill rotWithShape="1">
                <a:blip r:embed="rId2"/>
                <a:stretch>
                  <a:fillRect t="-1059"/>
                </a:stretch>
              </a:blipFill>
            </p:spPr>
            <p:txBody>
              <a:bodyPr/>
              <a:lstStyle/>
              <a:p>
                <a:r>
                  <a:rPr lang="en-PH">
                    <a:noFill/>
                  </a:rPr>
                  <a:t> </a:t>
                </a:r>
              </a:p>
            </p:txBody>
          </p:sp>
        </mc:Fallback>
      </mc:AlternateContent>
    </p:spTree>
    <p:extLst>
      <p:ext uri="{BB962C8B-B14F-4D97-AF65-F5344CB8AC3E}">
        <p14:creationId xmlns:p14="http://schemas.microsoft.com/office/powerpoint/2010/main" val="20130772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Set 11.5</a:t>
            </a:r>
            <a:endParaRPr lang="en-US" dirty="0"/>
          </a:p>
        </p:txBody>
      </p:sp>
      <p:sp>
        <p:nvSpPr>
          <p:cNvPr id="3" name="Content Placeholder 2"/>
          <p:cNvSpPr>
            <a:spLocks noGrp="1"/>
          </p:cNvSpPr>
          <p:nvPr>
            <p:ph idx="1"/>
          </p:nvPr>
        </p:nvSpPr>
        <p:spPr/>
        <p:txBody>
          <a:bodyPr>
            <a:normAutofit fontScale="70000" lnSpcReduction="20000"/>
          </a:bodyPr>
          <a:lstStyle/>
          <a:p>
            <a:pPr marL="137160" indent="0">
              <a:buNone/>
            </a:pPr>
            <a:r>
              <a:rPr lang="en-US" dirty="0" smtClean="0"/>
              <a:t>30. Show that the lines L</a:t>
            </a:r>
            <a:r>
              <a:rPr lang="en-US" baseline="-25000" dirty="0" smtClean="0"/>
              <a:t>1</a:t>
            </a:r>
            <a:r>
              <a:rPr lang="en-US" dirty="0" smtClean="0"/>
              <a:t> : x + 1 = 4t, y – 3 = 4t, z – 1 = 0 and L</a:t>
            </a:r>
            <a:r>
              <a:rPr lang="en-US" baseline="-25000" dirty="0" smtClean="0"/>
              <a:t>2</a:t>
            </a:r>
            <a:r>
              <a:rPr lang="en-US" dirty="0" smtClean="0"/>
              <a:t> : x + 13 = 12t,  y – 1 = 6t, z – 2 = 3t intersect, and find their point of intersection.</a:t>
            </a:r>
          </a:p>
          <a:p>
            <a:pPr marL="137160" indent="0">
              <a:buNone/>
            </a:pPr>
            <a:r>
              <a:rPr lang="en-US" dirty="0" smtClean="0"/>
              <a:t>32. Show that the lines L </a:t>
            </a:r>
            <a:r>
              <a:rPr lang="en-US" baseline="-25000" dirty="0" smtClean="0"/>
              <a:t>1</a:t>
            </a:r>
            <a:r>
              <a:rPr lang="en-US" dirty="0" smtClean="0"/>
              <a:t>: x = 2 + 8t, y = 6 – 8t, z = 10t and L</a:t>
            </a:r>
            <a:r>
              <a:rPr lang="en-US" baseline="-25000" dirty="0" smtClean="0"/>
              <a:t>2</a:t>
            </a:r>
            <a:r>
              <a:rPr lang="en-US" dirty="0" smtClean="0"/>
              <a:t> : x = 3 + 8t, y = 5 – 3t, z = 6 + t are skew lines.</a:t>
            </a:r>
          </a:p>
          <a:p>
            <a:pPr marL="137160" indent="0">
              <a:buNone/>
            </a:pPr>
            <a:r>
              <a:rPr lang="en-US" dirty="0" smtClean="0"/>
              <a:t>34. Determine whether the lines L </a:t>
            </a:r>
            <a:r>
              <a:rPr lang="en-US" baseline="-25000" dirty="0" smtClean="0"/>
              <a:t>1</a:t>
            </a:r>
            <a:r>
              <a:rPr lang="en-US" dirty="0" smtClean="0"/>
              <a:t>: x = 5 + 3t, y = 4 – 2t, </a:t>
            </a:r>
          </a:p>
          <a:p>
            <a:pPr marL="137160" indent="0">
              <a:buNone/>
            </a:pPr>
            <a:r>
              <a:rPr lang="en-US" dirty="0" smtClean="0"/>
              <a:t>z = -2 + 3t and L</a:t>
            </a:r>
            <a:r>
              <a:rPr lang="en-US" baseline="-25000" dirty="0" smtClean="0"/>
              <a:t>2</a:t>
            </a:r>
            <a:r>
              <a:rPr lang="en-US" dirty="0" smtClean="0"/>
              <a:t> : x = -1 + 9t, y = 5 – 6t, z = 3 + 8t are parallel.</a:t>
            </a:r>
          </a:p>
          <a:p>
            <a:pPr marL="137160" indent="0">
              <a:buNone/>
            </a:pPr>
            <a:r>
              <a:rPr lang="en-US" dirty="0" smtClean="0"/>
              <a:t>38. Show that the lines L</a:t>
            </a:r>
            <a:r>
              <a:rPr lang="en-US" baseline="-25000" dirty="0" smtClean="0"/>
              <a:t>1</a:t>
            </a:r>
            <a:r>
              <a:rPr lang="en-US" dirty="0" smtClean="0"/>
              <a:t> : x = 1 + 3t, y = -2 + t, z = 2t and L</a:t>
            </a:r>
            <a:r>
              <a:rPr lang="en-US" baseline="-25000" dirty="0" smtClean="0"/>
              <a:t>2</a:t>
            </a:r>
            <a:r>
              <a:rPr lang="en-US" dirty="0" smtClean="0"/>
              <a:t> : x = 4 – 6t, y = -1 – 2t, z = 2 - 4t are the same.</a:t>
            </a:r>
          </a:p>
          <a:p>
            <a:pPr marL="137160" indent="0">
              <a:buNone/>
            </a:pPr>
            <a:r>
              <a:rPr lang="en-US" dirty="0" smtClean="0"/>
              <a:t>36. Determine whether the points P</a:t>
            </a:r>
            <a:r>
              <a:rPr lang="en-US" baseline="-25000" dirty="0" smtClean="0"/>
              <a:t>1</a:t>
            </a:r>
            <a:r>
              <a:rPr lang="en-US" dirty="0" smtClean="0"/>
              <a:t> (1, 0, 1), P</a:t>
            </a:r>
            <a:r>
              <a:rPr lang="en-US" baseline="-25000" dirty="0" smtClean="0"/>
              <a:t>2</a:t>
            </a:r>
            <a:r>
              <a:rPr lang="en-US" dirty="0" smtClean="0"/>
              <a:t> (3, -4, -3), and P</a:t>
            </a:r>
            <a:r>
              <a:rPr lang="en-US" baseline="-25000" dirty="0" smtClean="0"/>
              <a:t>3</a:t>
            </a:r>
            <a:r>
              <a:rPr lang="en-US" dirty="0" smtClean="0"/>
              <a:t> (4, -6, -5) lie on the same line. </a:t>
            </a:r>
          </a:p>
          <a:p>
            <a:pPr marL="137160" indent="0">
              <a:buNone/>
            </a:pPr>
            <a:r>
              <a:rPr lang="en-US" dirty="0" smtClean="0"/>
              <a:t>44. Describe the line segment represented by the vector equation &lt;x, y, z&gt; = &lt;-2, 1, 4&gt; + t &lt;3, 0, -1&gt;   (0 </a:t>
            </a:r>
            <a:r>
              <a:rPr lang="en-US" dirty="0" smtClean="0">
                <a:latin typeface="Times New Roman"/>
                <a:cs typeface="Times New Roman"/>
              </a:rPr>
              <a:t>≤ t ≤ 3)</a:t>
            </a:r>
            <a:endParaRPr lang="en-US" dirty="0"/>
          </a:p>
        </p:txBody>
      </p:sp>
    </p:spTree>
    <p:extLst>
      <p:ext uri="{BB962C8B-B14F-4D97-AF65-F5344CB8AC3E}">
        <p14:creationId xmlns:p14="http://schemas.microsoft.com/office/powerpoint/2010/main" val="137178944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Plane in Space</a:t>
            </a:r>
            <a:endParaRPr lang="en-US" dirty="0"/>
          </a:p>
        </p:txBody>
      </p:sp>
      <p:sp>
        <p:nvSpPr>
          <p:cNvPr id="3" name="Content Placeholder 2"/>
          <p:cNvSpPr>
            <a:spLocks noGrp="1"/>
          </p:cNvSpPr>
          <p:nvPr>
            <p:ph idx="1"/>
          </p:nvPr>
        </p:nvSpPr>
        <p:spPr/>
        <p:txBody>
          <a:bodyPr>
            <a:normAutofit fontScale="70000" lnSpcReduction="20000"/>
          </a:bodyPr>
          <a:lstStyle/>
          <a:p>
            <a:pPr marL="137160" indent="0">
              <a:buNone/>
            </a:pPr>
            <a:r>
              <a:rPr lang="en-US" dirty="0" smtClean="0"/>
              <a:t>A. Plane Parallel to the Coordinate Planes</a:t>
            </a:r>
          </a:p>
          <a:p>
            <a:pPr marL="137160" indent="0">
              <a:buNone/>
            </a:pPr>
            <a:r>
              <a:rPr lang="en-US" dirty="0" smtClean="0"/>
              <a:t>1. x = a : plane through (a, 0, 0) that is parallel to the </a:t>
            </a:r>
          </a:p>
          <a:p>
            <a:pPr marL="137160" indent="0">
              <a:buNone/>
            </a:pPr>
            <a:r>
              <a:rPr lang="en-US" dirty="0" err="1" smtClean="0"/>
              <a:t>yz</a:t>
            </a:r>
            <a:r>
              <a:rPr lang="en-US" dirty="0" smtClean="0"/>
              <a:t>-plane.</a:t>
            </a:r>
          </a:p>
          <a:p>
            <a:pPr marL="137160" indent="0">
              <a:buNone/>
            </a:pPr>
            <a:r>
              <a:rPr lang="en-US" dirty="0" smtClean="0"/>
              <a:t>2. y = b : plane through (0, b, 0) that is parallel to the </a:t>
            </a:r>
          </a:p>
          <a:p>
            <a:pPr marL="137160" indent="0">
              <a:buNone/>
            </a:pPr>
            <a:r>
              <a:rPr lang="en-US" dirty="0" err="1" smtClean="0"/>
              <a:t>xz</a:t>
            </a:r>
            <a:r>
              <a:rPr lang="en-US" dirty="0" smtClean="0"/>
              <a:t>-plane.</a:t>
            </a:r>
          </a:p>
          <a:p>
            <a:pPr marL="137160" indent="0">
              <a:buNone/>
            </a:pPr>
            <a:r>
              <a:rPr lang="en-US" dirty="0" smtClean="0"/>
              <a:t>3. z = c : plane through (0, 0, c) that is parallel to the </a:t>
            </a:r>
          </a:p>
          <a:p>
            <a:pPr marL="137160" indent="0">
              <a:buNone/>
            </a:pPr>
            <a:r>
              <a:rPr lang="en-US" dirty="0" err="1" smtClean="0"/>
              <a:t>xy</a:t>
            </a:r>
            <a:r>
              <a:rPr lang="en-US" dirty="0" smtClean="0"/>
              <a:t>-plane.</a:t>
            </a:r>
          </a:p>
          <a:p>
            <a:pPr marL="137160" indent="0">
              <a:buNone/>
            </a:pPr>
            <a:r>
              <a:rPr lang="en-US" dirty="0" smtClean="0"/>
              <a:t>B. Determination of Plane </a:t>
            </a:r>
          </a:p>
          <a:p>
            <a:pPr marL="137160" indent="0">
              <a:buNone/>
            </a:pPr>
            <a:r>
              <a:rPr lang="en-US" dirty="0" smtClean="0"/>
              <a:t>a) by a Point and a Normal Vector</a:t>
            </a:r>
          </a:p>
          <a:p>
            <a:pPr>
              <a:buFontTx/>
              <a:buChar char="-"/>
            </a:pPr>
            <a:r>
              <a:rPr lang="en-US" dirty="0" smtClean="0"/>
              <a:t>A vector perpendicular to a plane is called a normal to the plane.</a:t>
            </a:r>
          </a:p>
          <a:p>
            <a:pPr marL="137160" indent="0">
              <a:buNone/>
            </a:pPr>
            <a:r>
              <a:rPr lang="en-US" dirty="0" smtClean="0"/>
              <a:t>Consider a plane passing through  </a:t>
            </a:r>
            <a:r>
              <a:rPr lang="en-US" i="1" dirty="0" smtClean="0"/>
              <a:t>P</a:t>
            </a:r>
            <a:r>
              <a:rPr lang="en-US" i="1" baseline="-25000" dirty="0" smtClean="0"/>
              <a:t>0</a:t>
            </a:r>
            <a:r>
              <a:rPr lang="en-US" i="1" dirty="0" smtClean="0"/>
              <a:t> (x</a:t>
            </a:r>
            <a:r>
              <a:rPr lang="en-US" i="1" baseline="-25000" dirty="0" smtClean="0"/>
              <a:t>0</a:t>
            </a:r>
            <a:r>
              <a:rPr lang="en-US" i="1" dirty="0" smtClean="0"/>
              <a:t> , y</a:t>
            </a:r>
            <a:r>
              <a:rPr lang="en-US" i="1" baseline="-25000" dirty="0" smtClean="0"/>
              <a:t>0</a:t>
            </a:r>
            <a:r>
              <a:rPr lang="en-US" i="1" dirty="0" smtClean="0"/>
              <a:t>, z</a:t>
            </a:r>
            <a:r>
              <a:rPr lang="en-US" i="1" baseline="-25000" dirty="0" smtClean="0"/>
              <a:t>0</a:t>
            </a:r>
            <a:r>
              <a:rPr lang="en-US" i="1" dirty="0" smtClean="0"/>
              <a:t> ) </a:t>
            </a:r>
            <a:r>
              <a:rPr lang="en-US" dirty="0" smtClean="0"/>
              <a:t>and perpendicular to the vector </a:t>
            </a:r>
            <a:r>
              <a:rPr lang="en-US" i="1" dirty="0" smtClean="0"/>
              <a:t>n = &lt;a, b, c&gt;.</a:t>
            </a:r>
          </a:p>
          <a:p>
            <a:pPr marL="137160" indent="0">
              <a:buNone/>
            </a:pPr>
            <a:endParaRPr lang="en-US" dirty="0"/>
          </a:p>
        </p:txBody>
      </p:sp>
    </p:spTree>
    <p:extLst>
      <p:ext uri="{BB962C8B-B14F-4D97-AF65-F5344CB8AC3E}">
        <p14:creationId xmlns:p14="http://schemas.microsoft.com/office/powerpoint/2010/main" val="325079023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533400" y="5486400"/>
            <a:ext cx="8229600" cy="762000"/>
          </a:xfrm>
        </p:spPr>
        <p:txBody>
          <a:bodyPr/>
          <a:lstStyle/>
          <a:p>
            <a:pPr algn="l" eaLnBrk="1" hangingPunct="1"/>
            <a:r>
              <a:rPr lang="en-US" sz="2400" b="1" smtClean="0">
                <a:ea typeface="ＭＳ Ｐゴシック" pitchFamily="-109" charset="-128"/>
              </a:rPr>
              <a:t>Figure 11.6.3  (p. 813)</a:t>
            </a:r>
            <a:endParaRPr lang="en-US" sz="1800" smtClean="0">
              <a:ea typeface="ＭＳ Ｐゴシック" pitchFamily="-109" charset="-128"/>
            </a:endParaRPr>
          </a:p>
        </p:txBody>
      </p:sp>
      <p:pic>
        <p:nvPicPr>
          <p:cNvPr id="46083" name="Picture 3"/>
          <p:cNvPicPr>
            <a:picLocks noGrp="1" noChangeAspect="1" noChangeArrowheads="1"/>
          </p:cNvPicPr>
          <p:nvPr>
            <p:ph type="clipArt" sz="half" idx="1"/>
          </p:nvPr>
        </p:nvPicPr>
        <p:blipFill>
          <a:blip r:embed="rId2"/>
          <a:srcRect/>
          <a:stretch>
            <a:fillRect/>
          </a:stretch>
        </p:blipFill>
        <p:spPr>
          <a:xfrm>
            <a:off x="2209800" y="228600"/>
            <a:ext cx="6677025" cy="5197475"/>
          </a:xfrm>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52400" y="5410200"/>
            <a:ext cx="8229600" cy="762000"/>
          </a:xfrm>
        </p:spPr>
        <p:txBody>
          <a:bodyPr/>
          <a:lstStyle/>
          <a:p>
            <a:pPr algn="l" eaLnBrk="1" hangingPunct="1"/>
            <a:r>
              <a:rPr lang="en-US" sz="2400" b="1" smtClean="0">
                <a:ea typeface="ＭＳ Ｐゴシック" pitchFamily="-109" charset="-128"/>
              </a:rPr>
              <a:t>Theorem 11.6.1  (p. 814)</a:t>
            </a:r>
            <a:endParaRPr lang="en-US" sz="1800" smtClean="0">
              <a:ea typeface="ＭＳ Ｐゴシック" pitchFamily="-109" charset="-128"/>
            </a:endParaRPr>
          </a:p>
        </p:txBody>
      </p:sp>
      <p:pic>
        <p:nvPicPr>
          <p:cNvPr id="47107" name="Picture 3"/>
          <p:cNvPicPr>
            <a:picLocks noChangeAspect="1"/>
          </p:cNvPicPr>
          <p:nvPr/>
        </p:nvPicPr>
        <p:blipFill>
          <a:blip r:embed="rId2"/>
          <a:srcRect/>
          <a:stretch>
            <a:fillRect/>
          </a:stretch>
        </p:blipFill>
        <p:spPr bwMode="auto">
          <a:xfrm>
            <a:off x="31750" y="1905000"/>
            <a:ext cx="9080500" cy="1993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Plane in Space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13716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𝑟</m:t>
                          </m:r>
                        </m:e>
                        <m:sub>
                          <m:r>
                            <a:rPr lang="en-US" b="0" i="1" smtClean="0">
                              <a:latin typeface="Cambria Math"/>
                            </a:rPr>
                            <m:t>0</m:t>
                          </m:r>
                        </m:sub>
                      </m:sSub>
                      <m:r>
                        <a:rPr lang="en-US" b="0" i="1" smtClean="0">
                          <a:latin typeface="Cambria Math"/>
                        </a:rPr>
                        <m:t>= &lt;</m:t>
                      </m:r>
                      <m:sSub>
                        <m:sSubPr>
                          <m:ctrlPr>
                            <a:rPr lang="en-US" b="0" i="1" smtClean="0">
                              <a:latin typeface="Cambria Math"/>
                            </a:rPr>
                          </m:ctrlPr>
                        </m:sSubPr>
                        <m:e>
                          <m:r>
                            <a:rPr lang="en-US" b="0" i="1" smtClean="0">
                              <a:latin typeface="Cambria Math"/>
                            </a:rPr>
                            <m:t>𝑥</m:t>
                          </m:r>
                        </m:e>
                        <m:sub>
                          <m:r>
                            <a:rPr lang="en-US" b="0" i="1" smtClean="0">
                              <a:latin typeface="Cambria Math"/>
                            </a:rPr>
                            <m:t>0</m:t>
                          </m:r>
                        </m:sub>
                      </m:sSub>
                      <m:r>
                        <a:rPr lang="en-US" b="0" i="1" smtClean="0">
                          <a:latin typeface="Cambria Math"/>
                        </a:rPr>
                        <m:t>, </m:t>
                      </m:r>
                      <m:sSub>
                        <m:sSubPr>
                          <m:ctrlPr>
                            <a:rPr lang="en-US" b="0" i="1" smtClean="0">
                              <a:latin typeface="Cambria Math"/>
                            </a:rPr>
                          </m:ctrlPr>
                        </m:sSubPr>
                        <m:e>
                          <m:r>
                            <a:rPr lang="en-US" b="0" i="1" smtClean="0">
                              <a:latin typeface="Cambria Math"/>
                            </a:rPr>
                            <m:t>𝑦</m:t>
                          </m:r>
                        </m:e>
                        <m:sub>
                          <m:r>
                            <a:rPr lang="en-US" b="0" i="1" smtClean="0">
                              <a:latin typeface="Cambria Math"/>
                            </a:rPr>
                            <m:t>0</m:t>
                          </m:r>
                        </m:sub>
                      </m:sSub>
                      <m:r>
                        <a:rPr lang="en-US" b="0" i="1" smtClean="0">
                          <a:latin typeface="Cambria Math"/>
                        </a:rPr>
                        <m:t>, </m:t>
                      </m:r>
                      <m:sSub>
                        <m:sSubPr>
                          <m:ctrlPr>
                            <a:rPr lang="en-US" b="0" i="1" smtClean="0">
                              <a:latin typeface="Cambria Math"/>
                            </a:rPr>
                          </m:ctrlPr>
                        </m:sSubPr>
                        <m:e>
                          <m:r>
                            <a:rPr lang="en-US" b="0" i="1" smtClean="0">
                              <a:latin typeface="Cambria Math"/>
                            </a:rPr>
                            <m:t>𝑧</m:t>
                          </m:r>
                        </m:e>
                        <m:sub>
                          <m:r>
                            <a:rPr lang="en-US" b="0" i="1" smtClean="0">
                              <a:latin typeface="Cambria Math"/>
                            </a:rPr>
                            <m:t>0</m:t>
                          </m:r>
                        </m:sub>
                      </m:sSub>
                      <m:r>
                        <a:rPr lang="en-US" b="0" i="1" smtClean="0">
                          <a:latin typeface="Cambria Math"/>
                        </a:rPr>
                        <m:t>&gt;</m:t>
                      </m:r>
                      <m:r>
                        <m:rPr>
                          <m:sty m:val="p"/>
                        </m:rPr>
                        <a:rPr lang="en-US" b="0" i="0" smtClean="0">
                          <a:latin typeface="Cambria Math"/>
                        </a:rPr>
                        <m:t>and</m:t>
                      </m:r>
                      <m:r>
                        <a:rPr lang="en-US" b="0" i="1" smtClean="0">
                          <a:latin typeface="Cambria Math"/>
                        </a:rPr>
                        <m:t> </m:t>
                      </m:r>
                      <m:r>
                        <a:rPr lang="en-US" b="0" i="1" smtClean="0">
                          <a:latin typeface="Cambria Math"/>
                        </a:rPr>
                        <m:t>𝑟</m:t>
                      </m:r>
                      <m:r>
                        <a:rPr lang="en-US" b="0" i="1" smtClean="0">
                          <a:latin typeface="Cambria Math"/>
                        </a:rPr>
                        <m:t>= &lt;</m:t>
                      </m:r>
                      <m:r>
                        <a:rPr lang="en-US" b="0" i="1" smtClean="0">
                          <a:latin typeface="Cambria Math"/>
                        </a:rPr>
                        <m:t>𝑥</m:t>
                      </m:r>
                      <m:r>
                        <a:rPr lang="en-US" b="0" i="1" smtClean="0">
                          <a:latin typeface="Cambria Math"/>
                        </a:rPr>
                        <m:t>, </m:t>
                      </m:r>
                      <m:r>
                        <a:rPr lang="en-US" b="0" i="1" smtClean="0">
                          <a:latin typeface="Cambria Math"/>
                        </a:rPr>
                        <m:t>𝑦</m:t>
                      </m:r>
                      <m:r>
                        <a:rPr lang="en-US" b="0" i="1" smtClean="0">
                          <a:latin typeface="Cambria Math"/>
                        </a:rPr>
                        <m:t>, </m:t>
                      </m:r>
                      <m:r>
                        <a:rPr lang="en-US" b="0" i="1" smtClean="0">
                          <a:latin typeface="Cambria Math"/>
                        </a:rPr>
                        <m:t>𝑧</m:t>
                      </m:r>
                      <m:r>
                        <a:rPr lang="en-US" b="0" i="1" smtClean="0">
                          <a:latin typeface="Cambria Math"/>
                        </a:rPr>
                        <m:t>&gt; </m:t>
                      </m:r>
                    </m:oMath>
                  </m:oMathPara>
                </a14:m>
                <a:endParaRPr lang="en-US" dirty="0" smtClean="0"/>
              </a:p>
              <a:p>
                <a:pPr marL="137160" indent="0">
                  <a:buNone/>
                </a:pPr>
                <a14:m>
                  <m:oMath xmlns:m="http://schemas.openxmlformats.org/officeDocument/2006/math">
                    <m:sSub>
                      <m:sSubPr>
                        <m:ctrlPr>
                          <a:rPr lang="en-US" i="1" smtClean="0">
                            <a:latin typeface="Cambria Math"/>
                          </a:rPr>
                        </m:ctrlPr>
                      </m:sSubPr>
                      <m:e>
                        <m:r>
                          <a:rPr lang="en-US" b="0" i="1" smtClean="0">
                            <a:latin typeface="Cambria Math"/>
                          </a:rPr>
                          <m:t>𝑟</m:t>
                        </m:r>
                        <m:r>
                          <a:rPr lang="en-US" b="0" i="1" smtClean="0">
                            <a:latin typeface="Cambria Math"/>
                          </a:rPr>
                          <m:t> − </m:t>
                        </m:r>
                        <m:r>
                          <a:rPr lang="en-US" b="0" i="1" smtClean="0">
                            <a:latin typeface="Cambria Math"/>
                          </a:rPr>
                          <m:t>𝑟</m:t>
                        </m:r>
                      </m:e>
                      <m:sub>
                        <m:r>
                          <a:rPr lang="en-US" b="0" i="1" smtClean="0">
                            <a:latin typeface="Cambria Math"/>
                          </a:rPr>
                          <m:t>0 </m:t>
                        </m:r>
                      </m:sub>
                    </m:sSub>
                    <m:r>
                      <m:rPr>
                        <m:sty m:val="p"/>
                      </m:rPr>
                      <a:rPr lang="en-US" b="0" i="0" smtClean="0">
                        <a:latin typeface="Cambria Math"/>
                      </a:rPr>
                      <m:t>is</m:t>
                    </m:r>
                    <m:r>
                      <a:rPr lang="en-US" b="0" i="0" smtClean="0">
                        <a:latin typeface="Cambria Math"/>
                      </a:rPr>
                      <m:t> </m:t>
                    </m:r>
                    <m:r>
                      <m:rPr>
                        <m:sty m:val="p"/>
                      </m:rPr>
                      <a:rPr lang="en-US" b="0" i="0" smtClean="0">
                        <a:latin typeface="Cambria Math"/>
                      </a:rPr>
                      <m:t>orthogonal</m:t>
                    </m:r>
                    <m:r>
                      <a:rPr lang="en-US" b="0" i="0" smtClean="0">
                        <a:latin typeface="Cambria Math"/>
                      </a:rPr>
                      <m:t> </m:t>
                    </m:r>
                    <m:r>
                      <m:rPr>
                        <m:sty m:val="p"/>
                      </m:rPr>
                      <a:rPr lang="en-US" b="0" i="0" smtClean="0">
                        <a:latin typeface="Cambria Math"/>
                      </a:rPr>
                      <m:t>to</m:t>
                    </m:r>
                    <m:r>
                      <a:rPr lang="en-US" b="0" i="0" smtClean="0">
                        <a:latin typeface="Cambria Math"/>
                      </a:rPr>
                      <m:t> </m:t>
                    </m:r>
                    <m:r>
                      <a:rPr lang="en-US" b="0" i="1" smtClean="0">
                        <a:latin typeface="Cambria Math"/>
                      </a:rPr>
                      <m:t>𝑛</m:t>
                    </m:r>
                  </m:oMath>
                </a14:m>
                <a:r>
                  <a:rPr lang="en-US" dirty="0" smtClean="0"/>
                  <a:t>or </a:t>
                </a:r>
                <a14:m>
                  <m:oMath xmlns:m="http://schemas.openxmlformats.org/officeDocument/2006/math">
                    <m:r>
                      <a:rPr lang="en-US" b="0" i="1" smtClean="0">
                        <a:latin typeface="Cambria Math"/>
                      </a:rPr>
                      <m:t>𝑛</m:t>
                    </m:r>
                    <m:r>
                      <a:rPr lang="en-US" b="0" i="1" smtClean="0">
                        <a:latin typeface="Cambria Math"/>
                      </a:rPr>
                      <m:t> . </m:t>
                    </m:r>
                    <m:d>
                      <m:dPr>
                        <m:ctrlPr>
                          <a:rPr lang="en-US" b="0" i="1" smtClean="0">
                            <a:latin typeface="Cambria Math"/>
                          </a:rPr>
                        </m:ctrlPr>
                      </m:dPr>
                      <m:e>
                        <m:r>
                          <a:rPr lang="en-US" b="0" i="1" smtClean="0">
                            <a:latin typeface="Cambria Math"/>
                          </a:rPr>
                          <m:t>𝑟</m:t>
                        </m:r>
                        <m:r>
                          <a:rPr lang="en-US" b="0" i="1" smtClean="0">
                            <a:latin typeface="Cambria Math"/>
                          </a:rPr>
                          <m:t> − </m:t>
                        </m:r>
                        <m:sSub>
                          <m:sSubPr>
                            <m:ctrlPr>
                              <a:rPr lang="en-US" b="0" i="1" smtClean="0">
                                <a:latin typeface="Cambria Math"/>
                              </a:rPr>
                            </m:ctrlPr>
                          </m:sSubPr>
                          <m:e>
                            <m:r>
                              <a:rPr lang="en-US" b="0" i="1" smtClean="0">
                                <a:latin typeface="Cambria Math"/>
                              </a:rPr>
                              <m:t>𝑟</m:t>
                            </m:r>
                          </m:e>
                          <m:sub>
                            <m:r>
                              <a:rPr lang="en-US" b="0" i="1" smtClean="0">
                                <a:latin typeface="Cambria Math"/>
                              </a:rPr>
                              <m:t>0</m:t>
                            </m:r>
                          </m:sub>
                        </m:sSub>
                      </m:e>
                    </m:d>
                    <m:r>
                      <a:rPr lang="en-US" b="0" i="1" smtClean="0">
                        <a:latin typeface="Cambria Math"/>
                      </a:rPr>
                      <m:t>=0</m:t>
                    </m:r>
                  </m:oMath>
                </a14:m>
                <a:endParaRPr lang="en-US" dirty="0" smtClean="0"/>
              </a:p>
              <a:p>
                <a:pPr marL="137160" indent="0">
                  <a:buNone/>
                </a:pPr>
                <a:r>
                  <a:rPr lang="en-US" dirty="0" smtClean="0"/>
                  <a:t>so &lt;a, b, c&gt; . </a:t>
                </a:r>
                <a14:m>
                  <m:oMath xmlns:m="http://schemas.openxmlformats.org/officeDocument/2006/math">
                    <m:r>
                      <a:rPr lang="en-US" b="0" i="1" smtClean="0">
                        <a:latin typeface="Cambria Math"/>
                      </a:rPr>
                      <m:t>&lt;</m:t>
                    </m:r>
                    <m:r>
                      <a:rPr lang="en-US" b="0" i="1" smtClean="0">
                        <a:latin typeface="Cambria Math"/>
                      </a:rPr>
                      <m:t>𝑥</m:t>
                    </m:r>
                    <m:r>
                      <a:rPr lang="en-US" b="0" i="1" smtClean="0">
                        <a:latin typeface="Cambria Math"/>
                      </a:rPr>
                      <m:t> − </m:t>
                    </m:r>
                    <m:sSub>
                      <m:sSubPr>
                        <m:ctrlPr>
                          <a:rPr lang="en-US" b="0" i="1" smtClean="0">
                            <a:latin typeface="Cambria Math"/>
                          </a:rPr>
                        </m:ctrlPr>
                      </m:sSubPr>
                      <m:e>
                        <m:r>
                          <a:rPr lang="en-US" b="0" i="1" smtClean="0">
                            <a:latin typeface="Cambria Math"/>
                          </a:rPr>
                          <m:t>𝑥</m:t>
                        </m:r>
                      </m:e>
                      <m:sub>
                        <m:r>
                          <a:rPr lang="en-US" b="0" i="1" smtClean="0">
                            <a:latin typeface="Cambria Math"/>
                          </a:rPr>
                          <m:t>0</m:t>
                        </m:r>
                      </m:sub>
                    </m:sSub>
                    <m:r>
                      <a:rPr lang="en-US" b="0" i="1" smtClean="0">
                        <a:latin typeface="Cambria Math"/>
                      </a:rPr>
                      <m:t>, </m:t>
                    </m:r>
                    <m:r>
                      <a:rPr lang="en-US" b="0" i="1" smtClean="0">
                        <a:latin typeface="Cambria Math"/>
                      </a:rPr>
                      <m:t>𝑦</m:t>
                    </m:r>
                    <m:r>
                      <a:rPr lang="en-US" b="0" i="1" smtClean="0">
                        <a:latin typeface="Cambria Math"/>
                      </a:rPr>
                      <m:t> − </m:t>
                    </m:r>
                    <m:sSub>
                      <m:sSubPr>
                        <m:ctrlPr>
                          <a:rPr lang="en-US" b="0" i="1" smtClean="0">
                            <a:latin typeface="Cambria Math"/>
                          </a:rPr>
                        </m:ctrlPr>
                      </m:sSubPr>
                      <m:e>
                        <m:r>
                          <a:rPr lang="en-US" b="0" i="1" smtClean="0">
                            <a:latin typeface="Cambria Math"/>
                          </a:rPr>
                          <m:t>𝑦</m:t>
                        </m:r>
                      </m:e>
                      <m:sub>
                        <m:r>
                          <a:rPr lang="en-US" b="0" i="1" smtClean="0">
                            <a:latin typeface="Cambria Math"/>
                          </a:rPr>
                          <m:t>0, </m:t>
                        </m:r>
                      </m:sub>
                    </m:sSub>
                    <m:r>
                      <a:rPr lang="en-US" b="0" i="1" smtClean="0">
                        <a:latin typeface="Cambria Math"/>
                      </a:rPr>
                      <m:t> </m:t>
                    </m:r>
                    <m:r>
                      <a:rPr lang="en-US" b="0" i="1" smtClean="0">
                        <a:latin typeface="Cambria Math"/>
                      </a:rPr>
                      <m:t>𝑧</m:t>
                    </m:r>
                    <m:r>
                      <a:rPr lang="en-US" b="0" i="1" smtClean="0">
                        <a:latin typeface="Cambria Math"/>
                      </a:rPr>
                      <m:t> − </m:t>
                    </m:r>
                    <m:sSub>
                      <m:sSubPr>
                        <m:ctrlPr>
                          <a:rPr lang="en-US" b="0" i="1" smtClean="0">
                            <a:latin typeface="Cambria Math"/>
                          </a:rPr>
                        </m:ctrlPr>
                      </m:sSubPr>
                      <m:e>
                        <m:r>
                          <a:rPr lang="en-US" b="0" i="1" smtClean="0">
                            <a:latin typeface="Cambria Math"/>
                          </a:rPr>
                          <m:t>𝑧</m:t>
                        </m:r>
                      </m:e>
                      <m:sub>
                        <m:r>
                          <a:rPr lang="en-US" b="0" i="1" smtClean="0">
                            <a:latin typeface="Cambria Math"/>
                          </a:rPr>
                          <m:t>0</m:t>
                        </m:r>
                      </m:sub>
                    </m:sSub>
                    <m:r>
                      <a:rPr lang="en-US" b="0" i="1" smtClean="0">
                        <a:latin typeface="Cambria Math"/>
                      </a:rPr>
                      <m:t>&gt; =0 </m:t>
                    </m:r>
                    <m:r>
                      <a:rPr lang="en-US" b="0" i="1" smtClean="0">
                        <a:latin typeface="Cambria Math"/>
                        <a:ea typeface="Cambria Math"/>
                      </a:rPr>
                      <m:t>→</m:t>
                    </m:r>
                  </m:oMath>
                </a14:m>
                <a:r>
                  <a:rPr lang="en-US" b="0" dirty="0" smtClean="0">
                    <a:ea typeface="Cambria Math"/>
                  </a:rPr>
                  <a:t> 1</a:t>
                </a:r>
              </a:p>
              <a:p>
                <a:pPr marL="137160" indent="0">
                  <a:buNone/>
                </a:pPr>
                <a:r>
                  <a:rPr lang="en-US" dirty="0" smtClean="0"/>
                  <a:t>Thus, </a:t>
                </a:r>
              </a:p>
              <a:p>
                <a:pPr marL="137160" indent="0">
                  <a:buNone/>
                </a:pPr>
                <a14:m>
                  <m:oMathPara xmlns:m="http://schemas.openxmlformats.org/officeDocument/2006/math">
                    <m:oMathParaPr>
                      <m:jc m:val="centerGroup"/>
                    </m:oMathParaPr>
                    <m:oMath xmlns:m="http://schemas.openxmlformats.org/officeDocument/2006/math">
                      <m:r>
                        <a:rPr lang="en-US" b="0" i="1" smtClean="0">
                          <a:latin typeface="Cambria Math"/>
                        </a:rPr>
                        <m:t>𝑎</m:t>
                      </m:r>
                      <m:r>
                        <a:rPr lang="en-US" b="0" i="1" smtClean="0">
                          <a:latin typeface="Cambria Math"/>
                        </a:rPr>
                        <m:t> </m:t>
                      </m:r>
                      <m:d>
                        <m:dPr>
                          <m:ctrlPr>
                            <a:rPr lang="en-US" b="0" i="1" smtClean="0">
                              <a:latin typeface="Cambria Math"/>
                            </a:rPr>
                          </m:ctrlPr>
                        </m:dPr>
                        <m:e>
                          <m:r>
                            <a:rPr lang="en-US" b="0" i="1" smtClean="0">
                              <a:latin typeface="Cambria Math"/>
                            </a:rPr>
                            <m:t>𝑥</m:t>
                          </m:r>
                          <m:r>
                            <a:rPr lang="en-US" b="0" i="1" smtClean="0">
                              <a:latin typeface="Cambria Math"/>
                            </a:rPr>
                            <m:t> − </m:t>
                          </m:r>
                          <m:sSub>
                            <m:sSubPr>
                              <m:ctrlPr>
                                <a:rPr lang="en-US" b="0" i="1" smtClean="0">
                                  <a:latin typeface="Cambria Math"/>
                                </a:rPr>
                              </m:ctrlPr>
                            </m:sSubPr>
                            <m:e>
                              <m:r>
                                <a:rPr lang="en-US" b="0" i="1" smtClean="0">
                                  <a:latin typeface="Cambria Math"/>
                                </a:rPr>
                                <m:t>𝑥</m:t>
                              </m:r>
                            </m:e>
                            <m:sub>
                              <m:r>
                                <a:rPr lang="en-US" b="0" i="1" smtClean="0">
                                  <a:latin typeface="Cambria Math"/>
                                </a:rPr>
                                <m:t>0</m:t>
                              </m:r>
                            </m:sub>
                          </m:sSub>
                        </m:e>
                      </m:d>
                      <m:r>
                        <a:rPr lang="en-US" b="0" i="1" smtClean="0">
                          <a:latin typeface="Cambria Math"/>
                        </a:rPr>
                        <m:t>+</m:t>
                      </m:r>
                      <m:r>
                        <a:rPr lang="en-US" b="0" i="1" smtClean="0">
                          <a:latin typeface="Cambria Math"/>
                        </a:rPr>
                        <m:t>𝑏</m:t>
                      </m:r>
                      <m:r>
                        <a:rPr lang="en-US" b="0" i="1" smtClean="0">
                          <a:latin typeface="Cambria Math"/>
                        </a:rPr>
                        <m:t> </m:t>
                      </m:r>
                      <m:d>
                        <m:dPr>
                          <m:ctrlPr>
                            <a:rPr lang="en-US" b="0" i="1" smtClean="0">
                              <a:latin typeface="Cambria Math"/>
                            </a:rPr>
                          </m:ctrlPr>
                        </m:dPr>
                        <m:e>
                          <m:r>
                            <a:rPr lang="en-US" b="0" i="1" smtClean="0">
                              <a:latin typeface="Cambria Math"/>
                            </a:rPr>
                            <m:t>𝑦</m:t>
                          </m:r>
                          <m:r>
                            <a:rPr lang="en-US" b="0" i="1" smtClean="0">
                              <a:latin typeface="Cambria Math"/>
                            </a:rPr>
                            <m:t> −</m:t>
                          </m:r>
                          <m:sSub>
                            <m:sSubPr>
                              <m:ctrlPr>
                                <a:rPr lang="en-US" b="0" i="1" smtClean="0">
                                  <a:latin typeface="Cambria Math"/>
                                </a:rPr>
                              </m:ctrlPr>
                            </m:sSubPr>
                            <m:e>
                              <m:r>
                                <a:rPr lang="en-US" b="0" i="1" smtClean="0">
                                  <a:latin typeface="Cambria Math"/>
                                </a:rPr>
                                <m:t>𝑦</m:t>
                              </m:r>
                            </m:e>
                            <m:sub>
                              <m:r>
                                <a:rPr lang="en-US" b="0" i="1" smtClean="0">
                                  <a:latin typeface="Cambria Math"/>
                                </a:rPr>
                                <m:t>0</m:t>
                              </m:r>
                            </m:sub>
                          </m:sSub>
                        </m:e>
                      </m:d>
                      <m:r>
                        <a:rPr lang="en-US" b="0" i="1" smtClean="0">
                          <a:latin typeface="Cambria Math"/>
                        </a:rPr>
                        <m:t>+</m:t>
                      </m:r>
                      <m:r>
                        <a:rPr lang="en-US" b="0" i="1" smtClean="0">
                          <a:latin typeface="Cambria Math"/>
                        </a:rPr>
                        <m:t>𝑐</m:t>
                      </m:r>
                      <m:r>
                        <a:rPr lang="en-US" b="0" i="1" smtClean="0">
                          <a:latin typeface="Cambria Math"/>
                        </a:rPr>
                        <m:t> </m:t>
                      </m:r>
                      <m:d>
                        <m:dPr>
                          <m:ctrlPr>
                            <a:rPr lang="en-US" b="0" i="1" smtClean="0">
                              <a:latin typeface="Cambria Math"/>
                            </a:rPr>
                          </m:ctrlPr>
                        </m:dPr>
                        <m:e>
                          <m:r>
                            <a:rPr lang="en-US" b="0" i="1" smtClean="0">
                              <a:latin typeface="Cambria Math"/>
                            </a:rPr>
                            <m:t>𝑧</m:t>
                          </m:r>
                          <m:r>
                            <a:rPr lang="en-US" b="0" i="1" smtClean="0">
                              <a:latin typeface="Cambria Math"/>
                            </a:rPr>
                            <m:t> − </m:t>
                          </m:r>
                          <m:sSub>
                            <m:sSubPr>
                              <m:ctrlPr>
                                <a:rPr lang="en-US" b="0" i="1" smtClean="0">
                                  <a:latin typeface="Cambria Math"/>
                                </a:rPr>
                              </m:ctrlPr>
                            </m:sSubPr>
                            <m:e>
                              <m:r>
                                <a:rPr lang="en-US" b="0" i="1" smtClean="0">
                                  <a:latin typeface="Cambria Math"/>
                                </a:rPr>
                                <m:t>𝑧</m:t>
                              </m:r>
                            </m:e>
                            <m:sub>
                              <m:r>
                                <a:rPr lang="en-US" b="0" i="1" smtClean="0">
                                  <a:latin typeface="Cambria Math"/>
                                </a:rPr>
                                <m:t>0</m:t>
                              </m:r>
                            </m:sub>
                          </m:sSub>
                        </m:e>
                      </m:d>
                      <m:r>
                        <a:rPr lang="en-US" b="0" i="1" smtClean="0">
                          <a:latin typeface="Cambria Math"/>
                        </a:rPr>
                        <m:t>=0</m:t>
                      </m:r>
                      <m:r>
                        <a:rPr lang="en-US" b="0" i="1" smtClean="0">
                          <a:latin typeface="Cambria Math"/>
                          <a:ea typeface="Cambria Math"/>
                        </a:rPr>
                        <m:t>→2</m:t>
                      </m:r>
                      <m:r>
                        <a:rPr lang="en-US" b="0" i="1" smtClean="0">
                          <a:latin typeface="Cambria Math"/>
                        </a:rPr>
                        <m:t> </m:t>
                      </m:r>
                    </m:oMath>
                  </m:oMathPara>
                </a14:m>
                <a:endParaRPr lang="en-US" b="0" dirty="0" smtClean="0"/>
              </a:p>
              <a:p>
                <a:pPr marL="137160" indent="0">
                  <a:buNone/>
                </a:pPr>
                <a:r>
                  <a:rPr lang="en-US" dirty="0" smtClean="0"/>
                  <a:t>                   a</a:t>
                </a:r>
                <a:r>
                  <a:rPr lang="en-US" b="0" dirty="0" smtClean="0"/>
                  <a:t>x + by + cz + d = 0 </a:t>
                </a:r>
                <a:r>
                  <a:rPr lang="en-US" b="0" dirty="0" smtClean="0">
                    <a:latin typeface="Times New Roman"/>
                    <a:cs typeface="Times New Roman"/>
                  </a:rPr>
                  <a:t>→ 3</a:t>
                </a:r>
                <a:endParaRPr lang="en-US" b="0" dirty="0" smtClean="0"/>
              </a:p>
              <a:p>
                <a:pPr marL="137160" indent="0">
                  <a:buNone/>
                </a:pPr>
                <a:r>
                  <a:rPr lang="en-US" b="0" dirty="0" smtClean="0"/>
                  <a:t>(1) vector form of the equation of the plane</a:t>
                </a:r>
              </a:p>
              <a:p>
                <a:pPr marL="137160" indent="0">
                  <a:buNone/>
                </a:pPr>
                <a:r>
                  <a:rPr lang="en-US" b="0" dirty="0" smtClean="0"/>
                  <a:t>(2) point-normal form of the equation of the plane</a:t>
                </a:r>
              </a:p>
              <a:p>
                <a:pPr marL="137160" indent="0">
                  <a:buNone/>
                </a:pPr>
                <a:r>
                  <a:rPr lang="en-US" b="0" dirty="0" smtClean="0"/>
                  <a:t>(3) general form of the equation of the plane</a:t>
                </a:r>
              </a:p>
              <a:p>
                <a:pPr marL="13716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r="-667" b="-259"/>
                </a:stretch>
              </a:blipFill>
            </p:spPr>
            <p:txBody>
              <a:bodyPr/>
              <a:lstStyle/>
              <a:p>
                <a:r>
                  <a:rPr lang="en-US">
                    <a:noFill/>
                  </a:rPr>
                  <a:t> </a:t>
                </a:r>
              </a:p>
            </p:txBody>
          </p:sp>
        </mc:Fallback>
      </mc:AlternateContent>
    </p:spTree>
    <p:extLst>
      <p:ext uri="{BB962C8B-B14F-4D97-AF65-F5344CB8AC3E}">
        <p14:creationId xmlns:p14="http://schemas.microsoft.com/office/powerpoint/2010/main" val="279867624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52400" y="5410200"/>
            <a:ext cx="8229600" cy="762000"/>
          </a:xfrm>
        </p:spPr>
        <p:txBody>
          <a:bodyPr/>
          <a:lstStyle/>
          <a:p>
            <a:pPr algn="l" eaLnBrk="1" hangingPunct="1"/>
            <a:r>
              <a:rPr lang="en-US" sz="2400" b="1" smtClean="0">
                <a:ea typeface="ＭＳ Ｐゴシック" pitchFamily="-109" charset="-128"/>
              </a:rPr>
              <a:t>Theorem 11.6.1  (p. 814)</a:t>
            </a:r>
            <a:endParaRPr lang="en-US" sz="1800" smtClean="0">
              <a:ea typeface="ＭＳ Ｐゴシック" pitchFamily="-109" charset="-128"/>
            </a:endParaRPr>
          </a:p>
        </p:txBody>
      </p:sp>
      <p:pic>
        <p:nvPicPr>
          <p:cNvPr id="47107" name="Picture 3"/>
          <p:cNvPicPr>
            <a:picLocks noChangeAspect="1"/>
          </p:cNvPicPr>
          <p:nvPr/>
        </p:nvPicPr>
        <p:blipFill>
          <a:blip r:embed="rId2"/>
          <a:srcRect/>
          <a:stretch>
            <a:fillRect/>
          </a:stretch>
        </p:blipFill>
        <p:spPr bwMode="auto">
          <a:xfrm>
            <a:off x="31750" y="1905000"/>
            <a:ext cx="9080500" cy="1993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a:bodyPr>
          <a:lstStyle/>
          <a:p>
            <a:pPr marL="137160" indent="0">
              <a:buNone/>
            </a:pPr>
            <a:r>
              <a:rPr lang="en-US" dirty="0" smtClean="0"/>
              <a:t>b) by a  Parallel Plane</a:t>
            </a:r>
          </a:p>
          <a:p>
            <a:pPr marL="137160" indent="0">
              <a:buNone/>
            </a:pPr>
            <a:r>
              <a:rPr lang="en-US" dirty="0" smtClean="0"/>
              <a:t>Geometrically, two planes are parallel if and only if their </a:t>
            </a:r>
            <a:r>
              <a:rPr lang="en-US" dirty="0" err="1" smtClean="0"/>
              <a:t>normals</a:t>
            </a:r>
            <a:r>
              <a:rPr lang="en-US" dirty="0" smtClean="0"/>
              <a:t> are parallel vectors. Mathematically, one normal is a scalar multiple of the other normal.</a:t>
            </a:r>
            <a:endParaRPr lang="en-US" dirty="0"/>
          </a:p>
        </p:txBody>
      </p:sp>
      <p:sp>
        <p:nvSpPr>
          <p:cNvPr id="4" name="Rectangle 3"/>
          <p:cNvSpPr/>
          <p:nvPr/>
        </p:nvSpPr>
        <p:spPr>
          <a:xfrm>
            <a:off x="2438400" y="660817"/>
            <a:ext cx="3785011" cy="769441"/>
          </a:xfrm>
          <a:prstGeom prst="rect">
            <a:avLst/>
          </a:prstGeom>
        </p:spPr>
        <p:txBody>
          <a:bodyPr wrap="none">
            <a:spAutoFit/>
          </a:bodyPr>
          <a:lstStyle/>
          <a:p>
            <a:pPr algn="ctr"/>
            <a:r>
              <a:rPr lang="en-US" sz="4100" dirty="0"/>
              <a:t>Plane</a:t>
            </a:r>
            <a:r>
              <a:rPr lang="en-US" sz="4400" dirty="0"/>
              <a:t> in Space</a:t>
            </a:r>
          </a:p>
        </p:txBody>
      </p:sp>
    </p:spTree>
    <p:extLst>
      <p:ext uri="{BB962C8B-B14F-4D97-AF65-F5344CB8AC3E}">
        <p14:creationId xmlns:p14="http://schemas.microsoft.com/office/powerpoint/2010/main" val="13497034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Plane in Space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371600"/>
                <a:ext cx="8229600" cy="5257800"/>
              </a:xfrm>
            </p:spPr>
            <p:txBody>
              <a:bodyPr/>
              <a:lstStyle/>
              <a:p>
                <a:pPr marL="137160" indent="0">
                  <a:buNone/>
                </a:pPr>
                <a:r>
                  <a:rPr lang="en-US" dirty="0" smtClean="0"/>
                  <a:t>c) By a point in the plane and two nonparallel vectors that are parallel to the plane</a:t>
                </a:r>
              </a:p>
              <a:p>
                <a:pPr marL="137160" indent="0">
                  <a:buNone/>
                </a:pPr>
                <a:r>
                  <a:rPr lang="en-US" dirty="0" smtClean="0"/>
                  <a:t>d) Three </a:t>
                </a:r>
                <a:r>
                  <a:rPr lang="en-US" dirty="0" err="1" smtClean="0"/>
                  <a:t>noncollinear</a:t>
                </a:r>
                <a:r>
                  <a:rPr lang="en-US" dirty="0" smtClean="0"/>
                  <a:t> points  that lie in the plane</a:t>
                </a:r>
              </a:p>
              <a:p>
                <a:pPr marL="137160" indent="0">
                  <a:buNone/>
                </a:pPr>
                <a:r>
                  <a:rPr lang="en-US" dirty="0" smtClean="0"/>
                  <a:t>C. Intersecting Planes</a:t>
                </a:r>
              </a:p>
              <a:p>
                <a:pPr>
                  <a:buFontTx/>
                  <a:buChar char="-"/>
                </a:pPr>
                <a:r>
                  <a:rPr lang="en-US" dirty="0" smtClean="0"/>
                  <a:t>Two positive angles of intersection – an acute angle and a supplement of that angle.</a:t>
                </a:r>
              </a:p>
              <a:p>
                <a:pPr>
                  <a:buFontTx/>
                  <a:buChar char="-"/>
                </a:pPr>
                <a:r>
                  <a:rPr lang="en-US" dirty="0" smtClean="0"/>
                  <a:t>The acute angle, </a:t>
                </a:r>
                <a:r>
                  <a:rPr lang="el-GR" i="1" dirty="0" smtClean="0">
                    <a:latin typeface="Times New Roman"/>
                    <a:cs typeface="Times New Roman"/>
                  </a:rPr>
                  <a:t>θ</a:t>
                </a:r>
                <a:r>
                  <a:rPr lang="en-US" dirty="0" smtClean="0">
                    <a:latin typeface="Times New Roman"/>
                    <a:cs typeface="Times New Roman"/>
                  </a:rPr>
                  <a:t>,</a:t>
                </a:r>
                <a:r>
                  <a:rPr lang="en-US" dirty="0" smtClean="0"/>
                  <a:t>  between the planes:</a:t>
                </a:r>
              </a:p>
              <a:p>
                <a:pPr marL="1362456" lvl="4" indent="0">
                  <a:buNone/>
                </a:pPr>
                <a:endParaRPr lang="en-US" dirty="0" smtClean="0"/>
              </a:p>
              <a:p>
                <a:pPr marL="1362456" lvl="4"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a:rPr>
                          </m:ctrlPr>
                        </m:funcPr>
                        <m:fName>
                          <m:r>
                            <a:rPr lang="en-US" sz="2400" b="0" i="1" smtClean="0">
                              <a:latin typeface="Cambria Math"/>
                            </a:rPr>
                            <m:t>𝑐𝑜𝑠</m:t>
                          </m:r>
                        </m:fName>
                        <m:e>
                          <m:r>
                            <a:rPr lang="el-GR" sz="2400" b="0" i="1" smtClean="0">
                              <a:latin typeface="Cambria Math"/>
                            </a:rPr>
                            <m:t>𝜃</m:t>
                          </m:r>
                          <m:r>
                            <a:rPr lang="en-US" sz="2400" b="0" i="1" smtClean="0">
                              <a:latin typeface="Cambria Math"/>
                            </a:rPr>
                            <m:t>= </m:t>
                          </m:r>
                          <m:f>
                            <m:fPr>
                              <m:ctrlPr>
                                <a:rPr lang="en-US" sz="2400" b="0" i="1" smtClean="0">
                                  <a:latin typeface="Cambria Math"/>
                                </a:rPr>
                              </m:ctrlPr>
                            </m:fPr>
                            <m:num>
                              <m:r>
                                <a:rPr lang="en-US" sz="2400" i="1">
                                  <a:latin typeface="Cambria Math"/>
                                </a:rPr>
                                <m:t>│</m:t>
                              </m:r>
                              <m:sSub>
                                <m:sSubPr>
                                  <m:ctrlPr>
                                    <a:rPr lang="en-US" sz="2400" b="0" i="1" smtClean="0">
                                      <a:latin typeface="Cambria Math"/>
                                    </a:rPr>
                                  </m:ctrlPr>
                                </m:sSubPr>
                                <m:e>
                                  <m:r>
                                    <a:rPr lang="en-US" sz="2400" b="0" i="1" smtClean="0">
                                      <a:latin typeface="Cambria Math"/>
                                    </a:rPr>
                                    <m:t>𝑛</m:t>
                                  </m:r>
                                </m:e>
                                <m:sub>
                                  <m:r>
                                    <a:rPr lang="en-US" sz="2400" b="0" i="1" smtClean="0">
                                      <a:latin typeface="Cambria Math"/>
                                    </a:rPr>
                                    <m:t>1</m:t>
                                  </m:r>
                                </m:sub>
                              </m:sSub>
                              <m:r>
                                <a:rPr lang="en-US" sz="2400" b="0" i="1" smtClean="0">
                                  <a:latin typeface="Cambria Math"/>
                                </a:rPr>
                                <m:t> . </m:t>
                              </m:r>
                              <m:sSub>
                                <m:sSubPr>
                                  <m:ctrlPr>
                                    <a:rPr lang="en-US" sz="2400" b="0" i="1" smtClean="0">
                                      <a:latin typeface="Cambria Math"/>
                                    </a:rPr>
                                  </m:ctrlPr>
                                </m:sSubPr>
                                <m:e>
                                  <m:r>
                                    <a:rPr lang="en-US" sz="2400" b="0" i="1" smtClean="0">
                                      <a:latin typeface="Cambria Math"/>
                                    </a:rPr>
                                    <m:t>𝑛</m:t>
                                  </m:r>
                                </m:e>
                                <m:sub>
                                  <m:r>
                                    <a:rPr lang="en-US" sz="2400" b="0" i="1" smtClean="0">
                                      <a:latin typeface="Cambria Math"/>
                                    </a:rPr>
                                    <m:t>2</m:t>
                                  </m:r>
                                </m:sub>
                              </m:sSub>
                              <m:r>
                                <a:rPr lang="en-US" sz="2400" b="0" i="1" smtClean="0">
                                  <a:latin typeface="Cambria Math"/>
                                </a:rPr>
                                <m:t>│</m:t>
                              </m:r>
                            </m:num>
                            <m:den>
                              <m:r>
                                <a:rPr lang="en-US" sz="2400" b="0" i="1" smtClean="0">
                                  <a:latin typeface="Cambria Math"/>
                                </a:rPr>
                                <m:t>ǁ</m:t>
                              </m:r>
                              <m:sSub>
                                <m:sSubPr>
                                  <m:ctrlPr>
                                    <a:rPr lang="en-US" sz="2400" b="0" i="1" smtClean="0">
                                      <a:latin typeface="Cambria Math"/>
                                    </a:rPr>
                                  </m:ctrlPr>
                                </m:sSubPr>
                                <m:e>
                                  <m:r>
                                    <a:rPr lang="en-US" sz="2400" b="0" i="1" smtClean="0">
                                      <a:latin typeface="Cambria Math"/>
                                    </a:rPr>
                                    <m:t>𝑛</m:t>
                                  </m:r>
                                </m:e>
                                <m:sub>
                                  <m:r>
                                    <a:rPr lang="en-US" sz="2400" b="0" i="1" smtClean="0">
                                      <a:latin typeface="Cambria Math"/>
                                    </a:rPr>
                                    <m:t>1</m:t>
                                  </m:r>
                                </m:sub>
                              </m:sSub>
                              <m:r>
                                <a:rPr lang="en-US" sz="2400" b="0" i="1" smtClean="0">
                                  <a:latin typeface="Cambria Math"/>
                                </a:rPr>
                                <m:t>ǁ ǁ</m:t>
                              </m:r>
                              <m:sSub>
                                <m:sSubPr>
                                  <m:ctrlPr>
                                    <a:rPr lang="en-US" sz="2400" b="0" i="1" smtClean="0">
                                      <a:latin typeface="Cambria Math"/>
                                    </a:rPr>
                                  </m:ctrlPr>
                                </m:sSubPr>
                                <m:e>
                                  <m:r>
                                    <a:rPr lang="en-US" sz="2400" b="0" i="1" smtClean="0">
                                      <a:latin typeface="Cambria Math"/>
                                    </a:rPr>
                                    <m:t>𝑛</m:t>
                                  </m:r>
                                </m:e>
                                <m:sub>
                                  <m:r>
                                    <a:rPr lang="en-US" sz="2400" b="0" i="1" smtClean="0">
                                      <a:latin typeface="Cambria Math"/>
                                    </a:rPr>
                                    <m:t>2</m:t>
                                  </m:r>
                                </m:sub>
                              </m:sSub>
                              <m:r>
                                <a:rPr lang="en-US" sz="2400" b="0" i="1" smtClean="0">
                                  <a:latin typeface="Cambria Math"/>
                                </a:rPr>
                                <m:t>ǁ</m:t>
                              </m:r>
                            </m:den>
                          </m:f>
                        </m:e>
                      </m:func>
                    </m:oMath>
                  </m:oMathPara>
                </a14:m>
                <a:endParaRPr lang="en-US" sz="2400" i="1" dirty="0" smtClean="0">
                  <a:latin typeface="Book Antiqua" pitchFamily="18" charset="0"/>
                </a:endParaRPr>
              </a:p>
              <a:p>
                <a:pPr>
                  <a:buFontTx/>
                  <a:buChar char="-"/>
                </a:pPr>
                <a:endParaRPr lang="en-US" dirty="0" smtClean="0"/>
              </a:p>
              <a:p>
                <a:pPr>
                  <a:buFontTx/>
                  <a:buChar cha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371600"/>
                <a:ext cx="8229600" cy="5257800"/>
              </a:xfrm>
              <a:blipFill rotWithShape="1">
                <a:blip r:embed="rId2"/>
                <a:stretch>
                  <a:fillRect t="-1159"/>
                </a:stretch>
              </a:blipFill>
            </p:spPr>
            <p:txBody>
              <a:bodyPr/>
              <a:lstStyle/>
              <a:p>
                <a:r>
                  <a:rPr lang="en-US">
                    <a:noFill/>
                  </a:rPr>
                  <a:t> </a:t>
                </a:r>
              </a:p>
            </p:txBody>
          </p:sp>
        </mc:Fallback>
      </mc:AlternateContent>
    </p:spTree>
    <p:extLst>
      <p:ext uri="{BB962C8B-B14F-4D97-AF65-F5344CB8AC3E}">
        <p14:creationId xmlns:p14="http://schemas.microsoft.com/office/powerpoint/2010/main" val="42760074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defRPr/>
            </a:pPr>
            <a:r>
              <a:rPr lang="en-US" dirty="0" smtClean="0"/>
              <a:t>Zero Vector</a:t>
            </a:r>
            <a:endParaRPr lang="en-US" dirty="0"/>
          </a:p>
        </p:txBody>
      </p:sp>
      <p:sp>
        <p:nvSpPr>
          <p:cNvPr id="3" name="Content Placeholder 2"/>
          <p:cNvSpPr>
            <a:spLocks noGrp="1"/>
          </p:cNvSpPr>
          <p:nvPr>
            <p:ph idx="1"/>
          </p:nvPr>
        </p:nvSpPr>
        <p:spPr/>
        <p:txBody>
          <a:bodyPr/>
          <a:lstStyle/>
          <a:p>
            <a:pPr>
              <a:defRPr/>
            </a:pPr>
            <a:r>
              <a:rPr lang="en-US" dirty="0" smtClean="0"/>
              <a:t>If the initial and terminal points of a vector coincide, then the vector has length zero; we call this the zero vector and denote it by 0. </a:t>
            </a:r>
          </a:p>
          <a:p>
            <a:pPr>
              <a:defRPr/>
            </a:pPr>
            <a:r>
              <a:rPr lang="en-US" dirty="0" smtClean="0"/>
              <a:t> The zero vector does not have a specific direction.</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Plane in Space</a:t>
            </a:r>
            <a:endParaRPr lang="en-US" dirty="0"/>
          </a:p>
        </p:txBody>
      </p:sp>
      <p:sp>
        <p:nvSpPr>
          <p:cNvPr id="3" name="Content Placeholder 2"/>
          <p:cNvSpPr>
            <a:spLocks noGrp="1"/>
          </p:cNvSpPr>
          <p:nvPr>
            <p:ph idx="1"/>
          </p:nvPr>
        </p:nvSpPr>
        <p:spPr/>
        <p:txBody>
          <a:bodyPr>
            <a:normAutofit fontScale="85000" lnSpcReduction="10000"/>
          </a:bodyPr>
          <a:lstStyle/>
          <a:p>
            <a:pPr marL="137160" indent="0">
              <a:buNone/>
            </a:pPr>
            <a:r>
              <a:rPr lang="en-US" dirty="0" smtClean="0"/>
              <a:t>Distance Problems Involving Planes</a:t>
            </a:r>
          </a:p>
          <a:p>
            <a:pPr marL="137160" indent="0">
              <a:buNone/>
            </a:pPr>
            <a:r>
              <a:rPr lang="en-US" dirty="0" smtClean="0"/>
              <a:t>a) Point and a Plane</a:t>
            </a:r>
          </a:p>
          <a:p>
            <a:pPr marL="137160" indent="0">
              <a:buNone/>
            </a:pPr>
            <a:r>
              <a:rPr lang="en-US" dirty="0" smtClean="0"/>
              <a:t>b) Two Parallel Planes</a:t>
            </a:r>
          </a:p>
          <a:p>
            <a:pPr marL="137160" indent="0">
              <a:buNone/>
            </a:pPr>
            <a:r>
              <a:rPr lang="en-US" dirty="0" smtClean="0"/>
              <a:t>c) Two Skew Lines</a:t>
            </a:r>
          </a:p>
          <a:p>
            <a:pPr marL="137160" indent="0">
              <a:buNone/>
            </a:pPr>
            <a:r>
              <a:rPr lang="en-US" dirty="0" smtClean="0"/>
              <a:t>The three problems are related. If the distance between a point and a plane is determined, the distance between parallel planes can be determined by computing the distance between one of the planes and an arbitrary point in the other plane. Moreover, the distance between two skew lines can be determined by computing the distance between parallel planes containing them.</a:t>
            </a:r>
            <a:endParaRPr lang="en-US" dirty="0"/>
          </a:p>
        </p:txBody>
      </p:sp>
    </p:spTree>
    <p:extLst>
      <p:ext uri="{BB962C8B-B14F-4D97-AF65-F5344CB8AC3E}">
        <p14:creationId xmlns:p14="http://schemas.microsoft.com/office/powerpoint/2010/main" val="5851660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Plane in Space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marL="137160" indent="0">
                  <a:buNone/>
                </a:pPr>
                <a:r>
                  <a:rPr lang="en-US" dirty="0" smtClean="0"/>
                  <a:t>Theorem: </a:t>
                </a:r>
              </a:p>
              <a:p>
                <a:pPr marL="137160" indent="0">
                  <a:buNone/>
                </a:pPr>
                <a:r>
                  <a:rPr lang="en-US" dirty="0" smtClean="0"/>
                  <a:t>1. The distance D between a point P (x , y, z) and the plane </a:t>
                </a:r>
              </a:p>
              <a:p>
                <a:pPr marL="137160" indent="0">
                  <a:buNone/>
                </a:pPr>
                <a:r>
                  <a:rPr lang="en-US" dirty="0" smtClean="0"/>
                  <a:t>ax + by + </a:t>
                </a:r>
                <a:r>
                  <a:rPr lang="en-US" dirty="0" err="1" smtClean="0"/>
                  <a:t>cz</a:t>
                </a:r>
                <a:r>
                  <a:rPr lang="en-US" dirty="0" smtClean="0"/>
                  <a:t> + d = 0 is</a:t>
                </a:r>
              </a:p>
              <a:p>
                <a:pPr marL="651510" indent="-514350">
                  <a:buAutoNum type="arabicPeriod"/>
                </a:pPr>
                <a:endParaRPr lang="en-US" dirty="0"/>
              </a:p>
              <a:p>
                <a:pPr marL="137160" indent="0">
                  <a:buNone/>
                </a:pPr>
                <a:r>
                  <a:rPr lang="en-US" sz="3300" i="1" dirty="0" smtClean="0">
                    <a:latin typeface="Book Antiqua" pitchFamily="18" charset="0"/>
                  </a:rPr>
                  <a:t>D = </a:t>
                </a:r>
                <a14:m>
                  <m:oMath xmlns:m="http://schemas.openxmlformats.org/officeDocument/2006/math">
                    <m:f>
                      <m:fPr>
                        <m:ctrlPr>
                          <a:rPr lang="en-US" sz="3300" i="1" smtClean="0">
                            <a:latin typeface="Cambria Math"/>
                          </a:rPr>
                        </m:ctrlPr>
                      </m:fPr>
                      <m:num>
                        <m:r>
                          <a:rPr lang="en-US" sz="3300" i="1" smtClean="0">
                            <a:latin typeface="Cambria Math"/>
                          </a:rPr>
                          <m:t>│</m:t>
                        </m:r>
                        <m:r>
                          <a:rPr lang="en-US" sz="3300" b="0" i="1" smtClean="0">
                            <a:latin typeface="Cambria Math"/>
                          </a:rPr>
                          <m:t>𝑎</m:t>
                        </m:r>
                        <m:sSub>
                          <m:sSubPr>
                            <m:ctrlPr>
                              <a:rPr lang="en-US" sz="3300" b="0" i="1" smtClean="0">
                                <a:latin typeface="Cambria Math"/>
                              </a:rPr>
                            </m:ctrlPr>
                          </m:sSubPr>
                          <m:e>
                            <m:r>
                              <a:rPr lang="en-US" sz="3300" b="0" i="1" smtClean="0">
                                <a:latin typeface="Cambria Math"/>
                              </a:rPr>
                              <m:t>𝑥</m:t>
                            </m:r>
                          </m:e>
                          <m:sub>
                            <m:r>
                              <a:rPr lang="en-US" sz="3300" b="0" i="1" smtClean="0">
                                <a:latin typeface="Cambria Math"/>
                              </a:rPr>
                              <m:t>0</m:t>
                            </m:r>
                          </m:sub>
                        </m:sSub>
                        <m:r>
                          <a:rPr lang="en-US" sz="3300" b="0" i="1" smtClean="0">
                            <a:latin typeface="Cambria Math"/>
                          </a:rPr>
                          <m:t>+</m:t>
                        </m:r>
                        <m:r>
                          <a:rPr lang="en-US" sz="3300" b="0" i="1" smtClean="0">
                            <a:latin typeface="Cambria Math"/>
                          </a:rPr>
                          <m:t>𝑏</m:t>
                        </m:r>
                        <m:sSub>
                          <m:sSubPr>
                            <m:ctrlPr>
                              <a:rPr lang="en-US" sz="3300" b="0" i="1" smtClean="0">
                                <a:latin typeface="Cambria Math"/>
                              </a:rPr>
                            </m:ctrlPr>
                          </m:sSubPr>
                          <m:e>
                            <m:r>
                              <a:rPr lang="en-US" sz="3300" b="0" i="1" smtClean="0">
                                <a:latin typeface="Cambria Math"/>
                              </a:rPr>
                              <m:t>𝑦</m:t>
                            </m:r>
                          </m:e>
                          <m:sub>
                            <m:r>
                              <a:rPr lang="en-US" sz="3300" b="0" i="1" smtClean="0">
                                <a:latin typeface="Cambria Math"/>
                              </a:rPr>
                              <m:t>0</m:t>
                            </m:r>
                          </m:sub>
                        </m:sSub>
                        <m:r>
                          <a:rPr lang="en-US" sz="3300" b="0" i="1" smtClean="0">
                            <a:latin typeface="Cambria Math"/>
                          </a:rPr>
                          <m:t>+</m:t>
                        </m:r>
                        <m:r>
                          <a:rPr lang="en-US" sz="3300" b="0" i="1" smtClean="0">
                            <a:latin typeface="Cambria Math"/>
                          </a:rPr>
                          <m:t>𝑐</m:t>
                        </m:r>
                        <m:sSub>
                          <m:sSubPr>
                            <m:ctrlPr>
                              <a:rPr lang="en-US" sz="3300" b="0" i="1" smtClean="0">
                                <a:latin typeface="Cambria Math"/>
                              </a:rPr>
                            </m:ctrlPr>
                          </m:sSubPr>
                          <m:e>
                            <m:r>
                              <a:rPr lang="en-US" sz="3300" b="0" i="1" smtClean="0">
                                <a:latin typeface="Cambria Math"/>
                              </a:rPr>
                              <m:t>𝑧</m:t>
                            </m:r>
                          </m:e>
                          <m:sub>
                            <m:r>
                              <a:rPr lang="en-US" sz="3300" b="0" i="1" smtClean="0">
                                <a:latin typeface="Cambria Math"/>
                              </a:rPr>
                              <m:t>0</m:t>
                            </m:r>
                          </m:sub>
                        </m:sSub>
                        <m:r>
                          <a:rPr lang="en-US" sz="3300" b="0" i="1" smtClean="0">
                            <a:latin typeface="Cambria Math"/>
                          </a:rPr>
                          <m:t>+</m:t>
                        </m:r>
                        <m:r>
                          <a:rPr lang="en-US" sz="3300" b="0" i="1" smtClean="0">
                            <a:latin typeface="Cambria Math"/>
                          </a:rPr>
                          <m:t>𝑑</m:t>
                        </m:r>
                        <m:r>
                          <a:rPr lang="en-US" sz="3300" b="0" i="1" smtClean="0">
                            <a:latin typeface="Cambria Math"/>
                          </a:rPr>
                          <m:t> │</m:t>
                        </m:r>
                      </m:num>
                      <m:den>
                        <m:rad>
                          <m:radPr>
                            <m:degHide m:val="on"/>
                            <m:ctrlPr>
                              <a:rPr lang="en-US" sz="3300" i="1" smtClean="0">
                                <a:latin typeface="Cambria Math"/>
                              </a:rPr>
                            </m:ctrlPr>
                          </m:radPr>
                          <m:deg/>
                          <m:e>
                            <m:sSup>
                              <m:sSupPr>
                                <m:ctrlPr>
                                  <a:rPr lang="en-US" sz="3300" i="1" smtClean="0">
                                    <a:latin typeface="Cambria Math"/>
                                  </a:rPr>
                                </m:ctrlPr>
                              </m:sSupPr>
                              <m:e>
                                <m:r>
                                  <a:rPr lang="en-US" sz="3300" b="0" i="1" smtClean="0">
                                    <a:latin typeface="Cambria Math"/>
                                  </a:rPr>
                                  <m:t>𝑎</m:t>
                                </m:r>
                              </m:e>
                              <m:sup>
                                <m:r>
                                  <a:rPr lang="en-US" sz="3300" b="0" i="1" smtClean="0">
                                    <a:latin typeface="Cambria Math"/>
                                  </a:rPr>
                                  <m:t>2</m:t>
                                </m:r>
                              </m:sup>
                            </m:sSup>
                            <m:r>
                              <a:rPr lang="en-US" sz="3300" b="0" i="1" smtClean="0">
                                <a:latin typeface="Cambria Math"/>
                              </a:rPr>
                              <m:t> + </m:t>
                            </m:r>
                            <m:sSup>
                              <m:sSupPr>
                                <m:ctrlPr>
                                  <a:rPr lang="en-US" sz="3300" b="0" i="1" smtClean="0">
                                    <a:latin typeface="Cambria Math"/>
                                  </a:rPr>
                                </m:ctrlPr>
                              </m:sSupPr>
                              <m:e>
                                <m:r>
                                  <a:rPr lang="en-US" sz="3300" b="0" i="1" smtClean="0">
                                    <a:latin typeface="Cambria Math"/>
                                  </a:rPr>
                                  <m:t>𝑏</m:t>
                                </m:r>
                              </m:e>
                              <m:sup>
                                <m:r>
                                  <a:rPr lang="en-US" sz="3300" b="0" i="1" smtClean="0">
                                    <a:latin typeface="Cambria Math"/>
                                  </a:rPr>
                                  <m:t>2</m:t>
                                </m:r>
                              </m:sup>
                            </m:sSup>
                            <m:r>
                              <a:rPr lang="en-US" sz="3300" b="0" i="1" smtClean="0">
                                <a:latin typeface="Cambria Math"/>
                              </a:rPr>
                              <m:t> + </m:t>
                            </m:r>
                            <m:sSup>
                              <m:sSupPr>
                                <m:ctrlPr>
                                  <a:rPr lang="en-US" sz="3300" b="0" i="1" smtClean="0">
                                    <a:latin typeface="Cambria Math"/>
                                  </a:rPr>
                                </m:ctrlPr>
                              </m:sSupPr>
                              <m:e>
                                <m:r>
                                  <a:rPr lang="en-US" sz="3300" b="0" i="1" smtClean="0">
                                    <a:latin typeface="Cambria Math"/>
                                  </a:rPr>
                                  <m:t>𝑐</m:t>
                                </m:r>
                              </m:e>
                              <m:sup>
                                <m:r>
                                  <a:rPr lang="en-US" sz="3300" b="0" i="1" smtClean="0">
                                    <a:latin typeface="Cambria Math"/>
                                  </a:rPr>
                                  <m:t>2</m:t>
                                </m:r>
                              </m:sup>
                            </m:sSup>
                          </m:e>
                        </m:rad>
                      </m:den>
                    </m:f>
                  </m:oMath>
                </a14:m>
                <a:endParaRPr lang="en-US" sz="3300" i="1" dirty="0" smtClean="0">
                  <a:latin typeface="Book Antiqua" pitchFamily="18" charset="0"/>
                </a:endParaRPr>
              </a:p>
              <a:p>
                <a:pPr marL="137160" indent="0">
                  <a:buNone/>
                </a:pPr>
                <a:endParaRPr lang="en-US" i="1" dirty="0" smtClean="0"/>
              </a:p>
              <a:p>
                <a:pPr marL="137160" indent="0">
                  <a:buNone/>
                </a:pPr>
                <a:r>
                  <a:rPr lang="en-US" dirty="0" smtClean="0"/>
                  <a:t>2. The distance D between parallel planes</a:t>
                </a:r>
              </a:p>
              <a:p>
                <a:pPr marL="137160" indent="0">
                  <a:buNone/>
                </a:pPr>
                <a:r>
                  <a:rPr lang="en-US" i="1" dirty="0"/>
                  <a:t>a</a:t>
                </a:r>
                <a:r>
                  <a:rPr lang="en-US" i="1" dirty="0" smtClean="0"/>
                  <a:t>x + by +</a:t>
                </a:r>
                <a:r>
                  <a:rPr lang="en-US" i="1" dirty="0" err="1" smtClean="0"/>
                  <a:t>cz</a:t>
                </a:r>
                <a:r>
                  <a:rPr lang="en-US" i="1" dirty="0" smtClean="0"/>
                  <a:t> + </a:t>
                </a:r>
                <a14:m>
                  <m:oMath xmlns:m="http://schemas.openxmlformats.org/officeDocument/2006/math">
                    <m:sSub>
                      <m:sSubPr>
                        <m:ctrlPr>
                          <a:rPr lang="en-US" i="1" smtClean="0">
                            <a:latin typeface="Cambria Math"/>
                          </a:rPr>
                        </m:ctrlPr>
                      </m:sSubPr>
                      <m:e>
                        <m:r>
                          <a:rPr lang="en-US" b="0" i="1" smtClean="0">
                            <a:latin typeface="Cambria Math"/>
                          </a:rPr>
                          <m:t>𝑑</m:t>
                        </m:r>
                      </m:e>
                      <m:sub>
                        <m:r>
                          <a:rPr lang="en-US" b="0" i="1" smtClean="0">
                            <a:latin typeface="Cambria Math"/>
                          </a:rPr>
                          <m:t>1</m:t>
                        </m:r>
                      </m:sub>
                    </m:sSub>
                    <m:r>
                      <a:rPr lang="en-US" b="0" i="1" smtClean="0">
                        <a:latin typeface="Cambria Math"/>
                      </a:rPr>
                      <m:t>=0 </m:t>
                    </m:r>
                  </m:oMath>
                </a14:m>
                <a:r>
                  <a:rPr lang="en-US" dirty="0" smtClean="0"/>
                  <a:t>and </a:t>
                </a:r>
                <a:r>
                  <a:rPr lang="en-US" i="1" dirty="0" smtClean="0"/>
                  <a:t>ax + by + </a:t>
                </a:r>
                <a:r>
                  <a:rPr lang="en-US" i="1" dirty="0" err="1" smtClean="0"/>
                  <a:t>cz</a:t>
                </a:r>
                <a:r>
                  <a:rPr lang="en-US" i="1" dirty="0" smtClean="0"/>
                  <a:t> + </a:t>
                </a:r>
                <a14:m>
                  <m:oMath xmlns:m="http://schemas.openxmlformats.org/officeDocument/2006/math">
                    <m:sSub>
                      <m:sSubPr>
                        <m:ctrlPr>
                          <a:rPr lang="en-US" i="1" smtClean="0">
                            <a:latin typeface="Cambria Math"/>
                          </a:rPr>
                        </m:ctrlPr>
                      </m:sSubPr>
                      <m:e>
                        <m:r>
                          <a:rPr lang="en-US" b="0" i="1" smtClean="0">
                            <a:latin typeface="Cambria Math"/>
                          </a:rPr>
                          <m:t>𝑑</m:t>
                        </m:r>
                      </m:e>
                      <m:sub>
                        <m:r>
                          <a:rPr lang="en-US" b="0" i="1" smtClean="0">
                            <a:latin typeface="Cambria Math"/>
                          </a:rPr>
                          <m:t>2</m:t>
                        </m:r>
                      </m:sub>
                    </m:sSub>
                    <m:r>
                      <a:rPr lang="en-US" b="0" i="1" smtClean="0">
                        <a:latin typeface="Cambria Math"/>
                      </a:rPr>
                      <m:t>=0  </m:t>
                    </m:r>
                  </m:oMath>
                </a14:m>
                <a:r>
                  <a:rPr lang="en-US" b="0" dirty="0" smtClean="0"/>
                  <a:t>is </a:t>
                </a:r>
              </a:p>
              <a:p>
                <a:pPr marL="137160" indent="0">
                  <a:buNone/>
                </a:pPr>
                <a:endParaRPr lang="en-US" dirty="0"/>
              </a:p>
              <a:p>
                <a:pPr marL="137160" indent="0">
                  <a:buNone/>
                </a:pPr>
                <a:r>
                  <a:rPr lang="en-US" sz="3300" b="0" i="1" dirty="0" smtClean="0"/>
                  <a:t>D = </a:t>
                </a:r>
                <a14:m>
                  <m:oMath xmlns:m="http://schemas.openxmlformats.org/officeDocument/2006/math">
                    <m:f>
                      <m:fPr>
                        <m:ctrlPr>
                          <a:rPr lang="en-US" sz="3300" b="0" i="1" smtClean="0">
                            <a:latin typeface="Cambria Math"/>
                          </a:rPr>
                        </m:ctrlPr>
                      </m:fPr>
                      <m:num>
                        <m:r>
                          <a:rPr lang="en-US" sz="3300" b="0" i="1" smtClean="0">
                            <a:latin typeface="Cambria Math"/>
                          </a:rPr>
                          <m:t>│</m:t>
                        </m:r>
                        <m:sSub>
                          <m:sSubPr>
                            <m:ctrlPr>
                              <a:rPr lang="en-US" sz="3300" b="0" i="1" smtClean="0">
                                <a:latin typeface="Cambria Math"/>
                              </a:rPr>
                            </m:ctrlPr>
                          </m:sSubPr>
                          <m:e>
                            <m:r>
                              <a:rPr lang="en-US" sz="3300" b="0" i="1" smtClean="0">
                                <a:latin typeface="Cambria Math"/>
                              </a:rPr>
                              <m:t>𝑑</m:t>
                            </m:r>
                          </m:e>
                          <m:sub>
                            <m:r>
                              <a:rPr lang="en-US" sz="3300" b="0" i="1" smtClean="0">
                                <a:latin typeface="Cambria Math"/>
                              </a:rPr>
                              <m:t>1</m:t>
                            </m:r>
                          </m:sub>
                        </m:sSub>
                        <m:r>
                          <a:rPr lang="en-US" sz="3300" b="0" i="1" smtClean="0">
                            <a:latin typeface="Cambria Math"/>
                          </a:rPr>
                          <m:t> − </m:t>
                        </m:r>
                        <m:sSub>
                          <m:sSubPr>
                            <m:ctrlPr>
                              <a:rPr lang="en-US" sz="3300" b="0" i="1" smtClean="0">
                                <a:latin typeface="Cambria Math"/>
                              </a:rPr>
                            </m:ctrlPr>
                          </m:sSubPr>
                          <m:e>
                            <m:r>
                              <a:rPr lang="en-US" sz="3300" b="0" i="1" smtClean="0">
                                <a:latin typeface="Cambria Math"/>
                              </a:rPr>
                              <m:t>𝑑</m:t>
                            </m:r>
                          </m:e>
                          <m:sub>
                            <m:r>
                              <a:rPr lang="en-US" sz="3300" b="0" i="1" smtClean="0">
                                <a:latin typeface="Cambria Math"/>
                              </a:rPr>
                              <m:t>2</m:t>
                            </m:r>
                          </m:sub>
                        </m:sSub>
                        <m:r>
                          <a:rPr lang="en-US" sz="3300" b="0" i="1" smtClean="0">
                            <a:latin typeface="Cambria Math"/>
                          </a:rPr>
                          <m:t>│</m:t>
                        </m:r>
                      </m:num>
                      <m:den>
                        <m:rad>
                          <m:radPr>
                            <m:degHide m:val="on"/>
                            <m:ctrlPr>
                              <a:rPr lang="en-US" sz="3300" b="0" i="1" smtClean="0">
                                <a:latin typeface="Cambria Math"/>
                              </a:rPr>
                            </m:ctrlPr>
                          </m:radPr>
                          <m:deg/>
                          <m:e>
                            <m:sSup>
                              <m:sSupPr>
                                <m:ctrlPr>
                                  <a:rPr lang="en-US" sz="3300" b="0" i="1" smtClean="0">
                                    <a:latin typeface="Cambria Math"/>
                                  </a:rPr>
                                </m:ctrlPr>
                              </m:sSupPr>
                              <m:e>
                                <m:r>
                                  <a:rPr lang="en-US" sz="3300" b="0" i="1" smtClean="0">
                                    <a:latin typeface="Cambria Math"/>
                                  </a:rPr>
                                  <m:t>𝑎</m:t>
                                </m:r>
                              </m:e>
                              <m:sup>
                                <m:r>
                                  <a:rPr lang="en-US" sz="3300" b="0" i="1" smtClean="0">
                                    <a:latin typeface="Cambria Math"/>
                                  </a:rPr>
                                  <m:t>2</m:t>
                                </m:r>
                              </m:sup>
                            </m:sSup>
                            <m:r>
                              <a:rPr lang="en-US" sz="3300" b="0" i="1" smtClean="0">
                                <a:latin typeface="Cambria Math"/>
                              </a:rPr>
                              <m:t>+ </m:t>
                            </m:r>
                            <m:sSup>
                              <m:sSupPr>
                                <m:ctrlPr>
                                  <a:rPr lang="en-US" sz="3300" b="0" i="1" smtClean="0">
                                    <a:latin typeface="Cambria Math"/>
                                  </a:rPr>
                                </m:ctrlPr>
                              </m:sSupPr>
                              <m:e>
                                <m:r>
                                  <a:rPr lang="en-US" sz="3300" b="0" i="1" smtClean="0">
                                    <a:latin typeface="Cambria Math"/>
                                  </a:rPr>
                                  <m:t>𝑏</m:t>
                                </m:r>
                              </m:e>
                              <m:sup>
                                <m:r>
                                  <a:rPr lang="en-US" sz="3300" b="0" i="1" smtClean="0">
                                    <a:latin typeface="Cambria Math"/>
                                  </a:rPr>
                                  <m:t>2</m:t>
                                </m:r>
                              </m:sup>
                            </m:sSup>
                            <m:r>
                              <a:rPr lang="en-US" sz="3300" b="0" i="1" smtClean="0">
                                <a:latin typeface="Cambria Math"/>
                              </a:rPr>
                              <m:t>+ </m:t>
                            </m:r>
                            <m:sSup>
                              <m:sSupPr>
                                <m:ctrlPr>
                                  <a:rPr lang="en-US" sz="3300" b="0" i="1" smtClean="0">
                                    <a:latin typeface="Cambria Math"/>
                                  </a:rPr>
                                </m:ctrlPr>
                              </m:sSupPr>
                              <m:e>
                                <m:r>
                                  <a:rPr lang="en-US" sz="3300" b="0" i="1" smtClean="0">
                                    <a:latin typeface="Cambria Math"/>
                                  </a:rPr>
                                  <m:t>𝑐</m:t>
                                </m:r>
                              </m:e>
                              <m:sup>
                                <m:r>
                                  <a:rPr lang="en-US" sz="3300" b="0" i="1" smtClean="0">
                                    <a:latin typeface="Cambria Math"/>
                                  </a:rPr>
                                  <m:t>2</m:t>
                                </m:r>
                              </m:sup>
                            </m:sSup>
                          </m:e>
                        </m:rad>
                      </m:den>
                    </m:f>
                  </m:oMath>
                </a14:m>
                <a:endParaRPr lang="en-US" sz="3300" b="0" i="1" dirty="0" smtClean="0"/>
              </a:p>
              <a:p>
                <a:pPr marL="137160" indent="0">
                  <a:buNone/>
                </a:pPr>
                <a:endParaRPr lang="en-US" sz="3300" b="0" i="1"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943"/>
                </a:stretch>
              </a:blipFill>
            </p:spPr>
            <p:txBody>
              <a:bodyPr/>
              <a:lstStyle/>
              <a:p>
                <a:r>
                  <a:rPr lang="en-US">
                    <a:noFill/>
                  </a:rPr>
                  <a:t> </a:t>
                </a:r>
              </a:p>
            </p:txBody>
          </p:sp>
        </mc:Fallback>
      </mc:AlternateContent>
    </p:spTree>
    <p:extLst>
      <p:ext uri="{BB962C8B-B14F-4D97-AF65-F5344CB8AC3E}">
        <p14:creationId xmlns:p14="http://schemas.microsoft.com/office/powerpoint/2010/main" val="82532201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04800" y="5486400"/>
            <a:ext cx="8229600" cy="762000"/>
          </a:xfrm>
        </p:spPr>
        <p:txBody>
          <a:bodyPr/>
          <a:lstStyle/>
          <a:p>
            <a:pPr algn="l" eaLnBrk="1" hangingPunct="1"/>
            <a:r>
              <a:rPr lang="en-US" sz="2400" b="1" smtClean="0">
                <a:ea typeface="ＭＳ Ｐゴシック" pitchFamily="-109" charset="-128"/>
              </a:rPr>
              <a:t>Figure 11.6.9  (p. 817)</a:t>
            </a:r>
            <a:endParaRPr lang="en-US" sz="1800" smtClean="0">
              <a:ea typeface="ＭＳ Ｐゴシック" pitchFamily="-109" charset="-128"/>
            </a:endParaRPr>
          </a:p>
        </p:txBody>
      </p:sp>
      <p:pic>
        <p:nvPicPr>
          <p:cNvPr id="49155" name="Picture 3"/>
          <p:cNvPicPr>
            <a:picLocks noGrp="1" noChangeAspect="1" noChangeArrowheads="1"/>
          </p:cNvPicPr>
          <p:nvPr>
            <p:ph type="clipArt" sz="half" idx="1"/>
          </p:nvPr>
        </p:nvPicPr>
        <p:blipFill>
          <a:blip r:embed="rId2"/>
          <a:srcRect/>
          <a:stretch>
            <a:fillRect/>
          </a:stretch>
        </p:blipFill>
        <p:spPr>
          <a:xfrm>
            <a:off x="2133600" y="228600"/>
            <a:ext cx="6772275" cy="5199063"/>
          </a:xfrm>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Set 11.6</a:t>
            </a:r>
            <a:endParaRPr lang="en-US" dirty="0"/>
          </a:p>
        </p:txBody>
      </p:sp>
      <p:sp>
        <p:nvSpPr>
          <p:cNvPr id="3" name="Content Placeholder 2"/>
          <p:cNvSpPr>
            <a:spLocks noGrp="1"/>
          </p:cNvSpPr>
          <p:nvPr>
            <p:ph idx="1"/>
          </p:nvPr>
        </p:nvSpPr>
        <p:spPr/>
        <p:txBody>
          <a:bodyPr>
            <a:normAutofit fontScale="70000" lnSpcReduction="20000"/>
          </a:bodyPr>
          <a:lstStyle/>
          <a:p>
            <a:pPr marL="137160" indent="0">
              <a:buNone/>
            </a:pPr>
            <a:r>
              <a:rPr lang="en-US" dirty="0" smtClean="0"/>
              <a:t>4. Find an equation of the plane that passes through the point P (-1, -1, 2) has the vector </a:t>
            </a:r>
            <a:r>
              <a:rPr lang="en-US" i="1" dirty="0" smtClean="0"/>
              <a:t>n = &lt;-1, 7, 6&gt; </a:t>
            </a:r>
            <a:r>
              <a:rPr lang="en-US" dirty="0" smtClean="0"/>
              <a:t>as a normal.</a:t>
            </a:r>
          </a:p>
          <a:p>
            <a:pPr marL="137160" indent="0">
              <a:buNone/>
            </a:pPr>
            <a:r>
              <a:rPr lang="en-US" dirty="0" smtClean="0"/>
              <a:t>12. Find an equation of the plane that passes through the points (3, 2, 1), (2, 1, -1), and (-1, 3, 2).</a:t>
            </a:r>
          </a:p>
          <a:p>
            <a:pPr marL="137160" indent="0">
              <a:buNone/>
            </a:pPr>
            <a:r>
              <a:rPr lang="en-US" dirty="0" smtClean="0"/>
              <a:t>20. Find the acute angle of intersection of the planes </a:t>
            </a:r>
          </a:p>
          <a:p>
            <a:pPr marL="137160" indent="0">
              <a:buNone/>
            </a:pPr>
            <a:r>
              <a:rPr lang="en-US" dirty="0" smtClean="0"/>
              <a:t>x +2y – 2z = 5 and 6x – 3y + 2z = 8.</a:t>
            </a:r>
          </a:p>
          <a:p>
            <a:pPr marL="137160" indent="0">
              <a:buNone/>
            </a:pPr>
            <a:r>
              <a:rPr lang="en-US" dirty="0" smtClean="0"/>
              <a:t>42. Find parametric equations of the line of intersection of the planes 3x – 5y + 2z = 0 and z = 0.</a:t>
            </a:r>
          </a:p>
          <a:p>
            <a:pPr marL="137160" indent="0">
              <a:buNone/>
            </a:pPr>
            <a:r>
              <a:rPr lang="en-US" dirty="0" smtClean="0"/>
              <a:t>44. Find the distance between the point P (0, 1, 5) and the plane 3x + 6y – 2z – 5 = 0.</a:t>
            </a:r>
          </a:p>
          <a:p>
            <a:pPr marL="137160" indent="0">
              <a:buNone/>
            </a:pPr>
            <a:r>
              <a:rPr lang="en-US" dirty="0" smtClean="0"/>
              <a:t>46. Find the distance between the parallel planes </a:t>
            </a:r>
          </a:p>
          <a:p>
            <a:pPr marL="137160" indent="0">
              <a:buNone/>
            </a:pPr>
            <a:r>
              <a:rPr lang="en-US" dirty="0" smtClean="0"/>
              <a:t>x + y + z = 1 and x + y + z = -1.</a:t>
            </a:r>
          </a:p>
          <a:p>
            <a:pPr marL="137160" indent="0">
              <a:buNone/>
            </a:pPr>
            <a:r>
              <a:rPr lang="en-US" dirty="0" smtClean="0"/>
              <a:t>48. Find the distance between the skew lines  L</a:t>
            </a:r>
            <a:r>
              <a:rPr lang="en-US" baseline="-25000" dirty="0" smtClean="0"/>
              <a:t>1</a:t>
            </a:r>
            <a:r>
              <a:rPr lang="en-US" dirty="0" smtClean="0"/>
              <a:t> : x = 3 – t, </a:t>
            </a:r>
          </a:p>
          <a:p>
            <a:pPr marL="137160" indent="0">
              <a:buNone/>
            </a:pPr>
            <a:r>
              <a:rPr lang="en-US" dirty="0" smtClean="0"/>
              <a:t>y = 4 + 4t, z = 1 + 2t  and  L</a:t>
            </a:r>
            <a:r>
              <a:rPr lang="en-US" baseline="-25000" dirty="0" smtClean="0"/>
              <a:t>2</a:t>
            </a:r>
            <a:r>
              <a:rPr lang="en-US" dirty="0" smtClean="0"/>
              <a:t> : x = t, y = 3, z = 2t. </a:t>
            </a:r>
            <a:endParaRPr lang="en-US" dirty="0"/>
          </a:p>
        </p:txBody>
      </p:sp>
    </p:spTree>
    <p:extLst>
      <p:ext uri="{BB962C8B-B14F-4D97-AF65-F5344CB8AC3E}">
        <p14:creationId xmlns:p14="http://schemas.microsoft.com/office/powerpoint/2010/main" val="75401501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Set 11.6</a:t>
            </a:r>
            <a:endParaRPr lang="en-US" dirty="0"/>
          </a:p>
        </p:txBody>
      </p:sp>
      <p:sp>
        <p:nvSpPr>
          <p:cNvPr id="3" name="Content Placeholder 2"/>
          <p:cNvSpPr>
            <a:spLocks noGrp="1"/>
          </p:cNvSpPr>
          <p:nvPr>
            <p:ph idx="1"/>
          </p:nvPr>
        </p:nvSpPr>
        <p:spPr/>
        <p:txBody>
          <a:bodyPr>
            <a:normAutofit fontScale="77500" lnSpcReduction="20000"/>
          </a:bodyPr>
          <a:lstStyle/>
          <a:p>
            <a:pPr marL="137160" indent="0">
              <a:buNone/>
            </a:pPr>
            <a:r>
              <a:rPr lang="en-US" dirty="0" smtClean="0"/>
              <a:t>14. Determine whether the planes a) 3x -2y + z = 4 and 6x – 4y + 3z = 7. b) y = 4x – 2z + 3 and </a:t>
            </a:r>
          </a:p>
          <a:p>
            <a:pPr marL="137160" indent="0">
              <a:buNone/>
            </a:pPr>
            <a:r>
              <a:rPr lang="en-US" dirty="0" smtClean="0"/>
              <a:t>x = ¼ y + ½ z. c) x + 4y + 7z = 3 and 5x – 3y  + z = 0 are parallel, perpendicular, or neither.</a:t>
            </a:r>
          </a:p>
          <a:p>
            <a:pPr marL="137160" indent="0">
              <a:buNone/>
            </a:pPr>
            <a:r>
              <a:rPr lang="en-US" dirty="0" smtClean="0"/>
              <a:t>16. Determine whether the line and plane a) x = 3 – t , y = 2 + t, z = 1 – 3t and 2x + 2y – 5 = 0. b) x = 1 – 2t, </a:t>
            </a:r>
          </a:p>
          <a:p>
            <a:pPr marL="137160" indent="0">
              <a:buNone/>
            </a:pPr>
            <a:r>
              <a:rPr lang="en-US" dirty="0" smtClean="0"/>
              <a:t>y = t, z = -t and 6x – 3y + 3z = 1. c) x = t, y = 1 – t, </a:t>
            </a:r>
          </a:p>
          <a:p>
            <a:pPr marL="137160" indent="0">
              <a:buNone/>
            </a:pPr>
            <a:r>
              <a:rPr lang="en-US" dirty="0" smtClean="0"/>
              <a:t>z = 2 + t and x + y + z  = 1.  are parallel, perpendicular, or neither.</a:t>
            </a:r>
          </a:p>
          <a:p>
            <a:pPr marL="137160" indent="0">
              <a:buNone/>
            </a:pPr>
            <a:r>
              <a:rPr lang="en-US" dirty="0" smtClean="0"/>
              <a:t>18. Determine whether the line and plane a) x = 3t, </a:t>
            </a:r>
          </a:p>
          <a:p>
            <a:pPr marL="137160" indent="0">
              <a:buNone/>
            </a:pPr>
            <a:r>
              <a:rPr lang="en-US" dirty="0" smtClean="0"/>
              <a:t>y = 5t, z = -t and 2x – y + z  + 1 = 0. b) x = 1 + t, </a:t>
            </a:r>
          </a:p>
          <a:p>
            <a:pPr marL="137160" indent="0">
              <a:buNone/>
            </a:pPr>
            <a:r>
              <a:rPr lang="en-US" dirty="0" smtClean="0"/>
              <a:t>y = -1 + 3t, z =  2 + 4t and x – y + 4z = 7  intersect.</a:t>
            </a:r>
            <a:endParaRPr lang="en-US" dirty="0"/>
          </a:p>
        </p:txBody>
      </p:sp>
    </p:spTree>
    <p:extLst>
      <p:ext uri="{BB962C8B-B14F-4D97-AF65-F5344CB8AC3E}">
        <p14:creationId xmlns:p14="http://schemas.microsoft.com/office/powerpoint/2010/main" val="328611728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Set 11.6</a:t>
            </a:r>
            <a:endParaRPr lang="en-US" dirty="0"/>
          </a:p>
        </p:txBody>
      </p:sp>
      <p:sp>
        <p:nvSpPr>
          <p:cNvPr id="3" name="Content Placeholder 2"/>
          <p:cNvSpPr>
            <a:spLocks noGrp="1"/>
          </p:cNvSpPr>
          <p:nvPr>
            <p:ph idx="1"/>
          </p:nvPr>
        </p:nvSpPr>
        <p:spPr/>
        <p:txBody>
          <a:bodyPr>
            <a:normAutofit fontScale="77500" lnSpcReduction="20000"/>
          </a:bodyPr>
          <a:lstStyle/>
          <a:p>
            <a:pPr marL="137160" indent="0">
              <a:buNone/>
            </a:pPr>
            <a:r>
              <a:rPr lang="en-US" dirty="0" smtClean="0"/>
              <a:t>Find an equation of the plane that satisfies the stated conditions.</a:t>
            </a:r>
          </a:p>
          <a:p>
            <a:pPr marL="137160" indent="0">
              <a:buNone/>
            </a:pPr>
            <a:r>
              <a:rPr lang="en-US" dirty="0" smtClean="0"/>
              <a:t>26. The plane that contains the line x = -2 + 3t, y = 4 + 2t, </a:t>
            </a:r>
          </a:p>
          <a:p>
            <a:pPr marL="137160" indent="0">
              <a:buNone/>
            </a:pPr>
            <a:r>
              <a:rPr lang="en-US" dirty="0" smtClean="0"/>
              <a:t>z = 3 – t  and is perpendicular to the plane x – 2y + z = 5.</a:t>
            </a:r>
          </a:p>
          <a:p>
            <a:pPr marL="137160" indent="0">
              <a:buNone/>
            </a:pPr>
            <a:r>
              <a:rPr lang="en-US" dirty="0" smtClean="0"/>
              <a:t>28. The plane through (-1, 4, -3) that is perpendicular to the line x – 2 = t, , y + 3 = 2t, z = -t.</a:t>
            </a:r>
          </a:p>
          <a:p>
            <a:pPr marL="137160" indent="0">
              <a:buNone/>
            </a:pPr>
            <a:r>
              <a:rPr lang="en-US" dirty="0" smtClean="0"/>
              <a:t>30. The plane through the points P </a:t>
            </a:r>
            <a:r>
              <a:rPr lang="en-US" baseline="-25000" dirty="0" smtClean="0"/>
              <a:t>1</a:t>
            </a:r>
            <a:r>
              <a:rPr lang="en-US" dirty="0" smtClean="0"/>
              <a:t>(-2, 1, 4) and P</a:t>
            </a:r>
            <a:r>
              <a:rPr lang="en-US" baseline="-25000" dirty="0" smtClean="0"/>
              <a:t>2</a:t>
            </a:r>
            <a:r>
              <a:rPr lang="en-US" dirty="0" smtClean="0"/>
              <a:t> (1, 0, 3) that is perpendicular to the plane 4x – y + 3z = 2. </a:t>
            </a:r>
          </a:p>
          <a:p>
            <a:pPr marL="137160" indent="0">
              <a:buNone/>
            </a:pPr>
            <a:r>
              <a:rPr lang="en-US" dirty="0" smtClean="0"/>
              <a:t>32. The plane that contains  the point  (2, 0, 3) and the line x =  -1 + t, y = t, z = -4 + 2t.</a:t>
            </a:r>
          </a:p>
          <a:p>
            <a:pPr marL="137160" indent="0">
              <a:buNone/>
            </a:pPr>
            <a:r>
              <a:rPr lang="en-US" dirty="0" smtClean="0"/>
              <a:t>34. The plane that contains the line x = 3t, y = 1 + t, z = 2t and is parallel to the intersection  of the planes  y + z = - 1 and 2x – y + z = 0.</a:t>
            </a:r>
            <a:endParaRPr lang="en-US" dirty="0"/>
          </a:p>
        </p:txBody>
      </p:sp>
    </p:spTree>
    <p:extLst>
      <p:ext uri="{BB962C8B-B14F-4D97-AF65-F5344CB8AC3E}">
        <p14:creationId xmlns:p14="http://schemas.microsoft.com/office/powerpoint/2010/main" val="246295390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Vector-Valued Functions</a:t>
            </a:r>
            <a:endParaRPr lang="en-US" dirty="0"/>
          </a:p>
        </p:txBody>
      </p:sp>
      <p:sp>
        <p:nvSpPr>
          <p:cNvPr id="3" name="Content Placeholder 2"/>
          <p:cNvSpPr>
            <a:spLocks noGrp="1"/>
          </p:cNvSpPr>
          <p:nvPr>
            <p:ph idx="1"/>
          </p:nvPr>
        </p:nvSpPr>
        <p:spPr/>
        <p:txBody>
          <a:bodyPr/>
          <a:lstStyle/>
          <a:p>
            <a:pPr marL="137160" indent="0">
              <a:buNone/>
            </a:pPr>
            <a:r>
              <a:rPr lang="en-US" dirty="0" smtClean="0"/>
              <a:t>- Functions whose values are vectors. Such functions provide a unified way of studying parametric curves in 2-space or 3-space and are a basic tool for analyzing  the motion of particles along curved paths.</a:t>
            </a:r>
          </a:p>
          <a:p>
            <a:pPr marL="137160" indent="0">
              <a:buNone/>
            </a:pPr>
            <a:r>
              <a:rPr lang="en-US" dirty="0" smtClean="0"/>
              <a:t>The calculus of vector-valued functions - differentiation and integration – will define three fundamental vectors that can be used to describe such basic characteristics of curves  as curvature and twisting tendencies. </a:t>
            </a:r>
            <a:endParaRPr lang="en-US" dirty="0"/>
          </a:p>
        </p:txBody>
      </p:sp>
    </p:spTree>
    <p:extLst>
      <p:ext uri="{BB962C8B-B14F-4D97-AF65-F5344CB8AC3E}">
        <p14:creationId xmlns:p14="http://schemas.microsoft.com/office/powerpoint/2010/main" val="184234679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Vector-Valued Functions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marL="137160" indent="0">
                  <a:buNone/>
                </a:pPr>
                <a:r>
                  <a:rPr lang="en-US" b="1" dirty="0" smtClean="0"/>
                  <a:t>Form:</a:t>
                </a:r>
              </a:p>
              <a:p>
                <a:pPr marL="137160" indent="0">
                  <a:buNone/>
                </a:pPr>
                <a:r>
                  <a:rPr lang="en-US" dirty="0" smtClean="0"/>
                  <a:t>2-space : </a:t>
                </a:r>
                <a14:m>
                  <m:oMath xmlns:m="http://schemas.openxmlformats.org/officeDocument/2006/math">
                    <m:r>
                      <a:rPr lang="en-US" b="0" i="1" smtClean="0">
                        <a:latin typeface="Cambria Math"/>
                      </a:rPr>
                      <m:t>𝑟</m:t>
                    </m:r>
                    <m:r>
                      <a:rPr lang="en-US" b="0" i="1" smtClean="0">
                        <a:latin typeface="Cambria Math"/>
                      </a:rPr>
                      <m:t>=</m:t>
                    </m:r>
                    <m:r>
                      <a:rPr lang="en-US" b="0" i="1" smtClean="0">
                        <a:latin typeface="Cambria Math"/>
                      </a:rPr>
                      <m:t>𝑟</m:t>
                    </m:r>
                    <m:d>
                      <m:dPr>
                        <m:ctrlPr>
                          <a:rPr lang="en-US" b="0" i="1" smtClean="0">
                            <a:latin typeface="Cambria Math"/>
                          </a:rPr>
                        </m:ctrlPr>
                      </m:dPr>
                      <m:e>
                        <m:r>
                          <a:rPr lang="en-US" b="0" i="1" smtClean="0">
                            <a:latin typeface="Cambria Math"/>
                          </a:rPr>
                          <m:t>𝑡</m:t>
                        </m:r>
                      </m:e>
                    </m:d>
                    <m:r>
                      <a:rPr lang="en-US" b="0" i="1" smtClean="0">
                        <a:latin typeface="Cambria Math"/>
                      </a:rPr>
                      <m:t>= &lt;</m:t>
                    </m:r>
                    <m:r>
                      <a:rPr lang="en-US" b="0" i="1" smtClean="0">
                        <a:latin typeface="Cambria Math"/>
                      </a:rPr>
                      <m:t>𝑥</m:t>
                    </m:r>
                    <m:d>
                      <m:dPr>
                        <m:ctrlPr>
                          <a:rPr lang="en-US" b="0" i="1" smtClean="0">
                            <a:latin typeface="Cambria Math"/>
                          </a:rPr>
                        </m:ctrlPr>
                      </m:dPr>
                      <m:e>
                        <m:r>
                          <a:rPr lang="en-US" b="0" i="1" smtClean="0">
                            <a:latin typeface="Cambria Math"/>
                          </a:rPr>
                          <m:t>𝑡</m:t>
                        </m:r>
                      </m:e>
                    </m:d>
                    <m:r>
                      <a:rPr lang="en-US" b="0" i="1" smtClean="0">
                        <a:latin typeface="Cambria Math"/>
                      </a:rPr>
                      <m:t>, </m:t>
                    </m:r>
                    <m:r>
                      <a:rPr lang="en-US" b="0" i="1" smtClean="0">
                        <a:latin typeface="Cambria Math"/>
                      </a:rPr>
                      <m:t>𝑦</m:t>
                    </m:r>
                    <m:d>
                      <m:dPr>
                        <m:ctrlPr>
                          <a:rPr lang="en-US" b="0" i="1" smtClean="0">
                            <a:latin typeface="Cambria Math"/>
                          </a:rPr>
                        </m:ctrlPr>
                      </m:dPr>
                      <m:e>
                        <m:r>
                          <a:rPr lang="en-US" b="0" i="1" smtClean="0">
                            <a:latin typeface="Cambria Math"/>
                          </a:rPr>
                          <m:t>𝑡</m:t>
                        </m:r>
                      </m:e>
                    </m:d>
                    <m:r>
                      <a:rPr lang="en-US" b="0" i="1" smtClean="0">
                        <a:latin typeface="Cambria Math"/>
                      </a:rPr>
                      <m:t>&gt; =</m:t>
                    </m:r>
                    <m:r>
                      <a:rPr lang="en-US" b="0" i="1" smtClean="0">
                        <a:latin typeface="Cambria Math"/>
                      </a:rPr>
                      <m:t>𝑥</m:t>
                    </m:r>
                    <m:d>
                      <m:dPr>
                        <m:ctrlPr>
                          <a:rPr lang="en-US" b="0" i="1" smtClean="0">
                            <a:latin typeface="Cambria Math"/>
                          </a:rPr>
                        </m:ctrlPr>
                      </m:dPr>
                      <m:e>
                        <m:r>
                          <a:rPr lang="en-US" b="0" i="1" smtClean="0">
                            <a:latin typeface="Cambria Math"/>
                          </a:rPr>
                          <m:t>𝑡</m:t>
                        </m:r>
                      </m:e>
                    </m:d>
                    <m:r>
                      <a:rPr lang="en-US" b="0" i="1" smtClean="0">
                        <a:latin typeface="Cambria Math"/>
                      </a:rPr>
                      <m:t>𝑖</m:t>
                    </m:r>
                    <m:r>
                      <a:rPr lang="en-US" b="0" i="1" smtClean="0">
                        <a:latin typeface="Cambria Math"/>
                      </a:rPr>
                      <m:t>+</m:t>
                    </m:r>
                    <m:r>
                      <a:rPr lang="en-US" b="0" i="1" smtClean="0">
                        <a:latin typeface="Cambria Math"/>
                      </a:rPr>
                      <m:t>𝑦</m:t>
                    </m:r>
                    <m:r>
                      <a:rPr lang="en-US" b="0" i="1" smtClean="0">
                        <a:latin typeface="Cambria Math"/>
                      </a:rPr>
                      <m:t> </m:t>
                    </m:r>
                    <m:d>
                      <m:dPr>
                        <m:ctrlPr>
                          <a:rPr lang="en-US" b="0" i="1" smtClean="0">
                            <a:latin typeface="Cambria Math"/>
                          </a:rPr>
                        </m:ctrlPr>
                      </m:dPr>
                      <m:e>
                        <m:r>
                          <a:rPr lang="en-US" b="0" i="1" smtClean="0">
                            <a:latin typeface="Cambria Math"/>
                          </a:rPr>
                          <m:t>𝑡</m:t>
                        </m:r>
                      </m:e>
                    </m:d>
                    <m:r>
                      <a:rPr lang="en-US" b="0" i="1" smtClean="0">
                        <a:latin typeface="Cambria Math"/>
                      </a:rPr>
                      <m:t>𝑗</m:t>
                    </m:r>
                  </m:oMath>
                </a14:m>
                <a:endParaRPr lang="en-US" dirty="0" smtClean="0"/>
              </a:p>
              <a:p>
                <a:pPr marL="137160" indent="0">
                  <a:buNone/>
                </a:pPr>
                <a:r>
                  <a:rPr lang="en-US" dirty="0" smtClean="0"/>
                  <a:t>3-space : </a:t>
                </a:r>
                <a14:m>
                  <m:oMath xmlns:m="http://schemas.openxmlformats.org/officeDocument/2006/math">
                    <m:r>
                      <a:rPr lang="en-US" b="0" i="1" smtClean="0">
                        <a:latin typeface="Cambria Math"/>
                      </a:rPr>
                      <m:t>𝑟</m:t>
                    </m:r>
                    <m:r>
                      <a:rPr lang="en-US" b="0" i="1" smtClean="0">
                        <a:latin typeface="Cambria Math"/>
                      </a:rPr>
                      <m:t>=</m:t>
                    </m:r>
                    <m:r>
                      <a:rPr lang="en-US" b="0" i="1" smtClean="0">
                        <a:latin typeface="Cambria Math"/>
                      </a:rPr>
                      <m:t>𝑟</m:t>
                    </m:r>
                    <m:d>
                      <m:dPr>
                        <m:ctrlPr>
                          <a:rPr lang="en-US" b="0" i="1" smtClean="0">
                            <a:latin typeface="Cambria Math"/>
                          </a:rPr>
                        </m:ctrlPr>
                      </m:dPr>
                      <m:e>
                        <m:r>
                          <a:rPr lang="en-US" b="0" i="1" smtClean="0">
                            <a:latin typeface="Cambria Math"/>
                          </a:rPr>
                          <m:t>𝑡</m:t>
                        </m:r>
                      </m:e>
                    </m:d>
                    <m:r>
                      <a:rPr lang="en-US" b="0" i="1" smtClean="0">
                        <a:latin typeface="Cambria Math"/>
                      </a:rPr>
                      <m:t>= &lt;</m:t>
                    </m:r>
                    <m:r>
                      <a:rPr lang="en-US" b="0" i="1" smtClean="0">
                        <a:latin typeface="Cambria Math"/>
                      </a:rPr>
                      <m:t>𝑥</m:t>
                    </m:r>
                    <m:d>
                      <m:dPr>
                        <m:ctrlPr>
                          <a:rPr lang="en-US" b="0" i="1" smtClean="0">
                            <a:latin typeface="Cambria Math"/>
                          </a:rPr>
                        </m:ctrlPr>
                      </m:dPr>
                      <m:e>
                        <m:r>
                          <a:rPr lang="en-US" b="0" i="1" smtClean="0">
                            <a:latin typeface="Cambria Math"/>
                          </a:rPr>
                          <m:t>𝑡</m:t>
                        </m:r>
                      </m:e>
                    </m:d>
                    <m:r>
                      <a:rPr lang="en-US" b="0" i="1" smtClean="0">
                        <a:latin typeface="Cambria Math"/>
                      </a:rPr>
                      <m:t>, </m:t>
                    </m:r>
                    <m:r>
                      <a:rPr lang="en-US" b="0" i="1" smtClean="0">
                        <a:latin typeface="Cambria Math"/>
                      </a:rPr>
                      <m:t>𝑦</m:t>
                    </m:r>
                    <m:d>
                      <m:dPr>
                        <m:ctrlPr>
                          <a:rPr lang="en-US" b="0" i="1" smtClean="0">
                            <a:latin typeface="Cambria Math"/>
                          </a:rPr>
                        </m:ctrlPr>
                      </m:dPr>
                      <m:e>
                        <m:r>
                          <a:rPr lang="en-US" b="0" i="1" smtClean="0">
                            <a:latin typeface="Cambria Math"/>
                          </a:rPr>
                          <m:t>𝑡</m:t>
                        </m:r>
                      </m:e>
                    </m:d>
                    <m:r>
                      <a:rPr lang="en-US" b="0" i="1" smtClean="0">
                        <a:latin typeface="Cambria Math"/>
                      </a:rPr>
                      <m:t>, </m:t>
                    </m:r>
                    <m:r>
                      <a:rPr lang="en-US" b="0" i="1" smtClean="0">
                        <a:latin typeface="Cambria Math"/>
                      </a:rPr>
                      <m:t>𝑧</m:t>
                    </m:r>
                    <m:d>
                      <m:dPr>
                        <m:ctrlPr>
                          <a:rPr lang="en-US" b="0" i="1" smtClean="0">
                            <a:latin typeface="Cambria Math"/>
                          </a:rPr>
                        </m:ctrlPr>
                      </m:dPr>
                      <m:e>
                        <m:r>
                          <a:rPr lang="en-US" b="0" i="1" smtClean="0">
                            <a:latin typeface="Cambria Math"/>
                          </a:rPr>
                          <m:t>𝑡</m:t>
                        </m:r>
                      </m:e>
                    </m:d>
                    <m:r>
                      <a:rPr lang="en-US" b="0" i="1" smtClean="0">
                        <a:latin typeface="Cambria Math"/>
                      </a:rPr>
                      <m:t>&gt; =</m:t>
                    </m:r>
                    <m:r>
                      <a:rPr lang="en-US" b="0" i="1" smtClean="0">
                        <a:latin typeface="Cambria Math"/>
                      </a:rPr>
                      <m:t>𝑥</m:t>
                    </m:r>
                    <m:d>
                      <m:dPr>
                        <m:ctrlPr>
                          <a:rPr lang="en-US" b="0" i="1" smtClean="0">
                            <a:latin typeface="Cambria Math"/>
                          </a:rPr>
                        </m:ctrlPr>
                      </m:dPr>
                      <m:e>
                        <m:r>
                          <a:rPr lang="en-US" b="0" i="1" smtClean="0">
                            <a:latin typeface="Cambria Math"/>
                          </a:rPr>
                          <m:t>𝑡</m:t>
                        </m:r>
                      </m:e>
                    </m:d>
                    <m:r>
                      <a:rPr lang="en-US" b="0" i="1" smtClean="0">
                        <a:latin typeface="Cambria Math"/>
                      </a:rPr>
                      <m:t>𝑖</m:t>
                    </m:r>
                    <m:r>
                      <a:rPr lang="en-US" b="0" i="1" smtClean="0">
                        <a:latin typeface="Cambria Math"/>
                      </a:rPr>
                      <m:t>+</m:t>
                    </m:r>
                    <m:r>
                      <a:rPr lang="en-US" b="0" i="1" smtClean="0">
                        <a:latin typeface="Cambria Math"/>
                      </a:rPr>
                      <m:t>𝑦</m:t>
                    </m:r>
                    <m:d>
                      <m:dPr>
                        <m:ctrlPr>
                          <a:rPr lang="en-US" b="0" i="1" smtClean="0">
                            <a:latin typeface="Cambria Math"/>
                          </a:rPr>
                        </m:ctrlPr>
                      </m:dPr>
                      <m:e>
                        <m:r>
                          <a:rPr lang="en-US" b="0" i="1" smtClean="0">
                            <a:latin typeface="Cambria Math"/>
                          </a:rPr>
                          <m:t>𝑡</m:t>
                        </m:r>
                      </m:e>
                    </m:d>
                    <m:r>
                      <a:rPr lang="en-US" b="0" i="1" smtClean="0">
                        <a:latin typeface="Cambria Math"/>
                      </a:rPr>
                      <m:t>𝑗</m:t>
                    </m:r>
                    <m:r>
                      <a:rPr lang="en-US" b="0" i="1" smtClean="0">
                        <a:latin typeface="Cambria Math"/>
                      </a:rPr>
                      <m:t>+</m:t>
                    </m:r>
                    <m:r>
                      <a:rPr lang="en-US" b="0" i="1" smtClean="0">
                        <a:latin typeface="Cambria Math"/>
                      </a:rPr>
                      <m:t>𝑧</m:t>
                    </m:r>
                    <m:d>
                      <m:dPr>
                        <m:ctrlPr>
                          <a:rPr lang="en-US" b="0" i="1" smtClean="0">
                            <a:latin typeface="Cambria Math"/>
                          </a:rPr>
                        </m:ctrlPr>
                      </m:dPr>
                      <m:e>
                        <m:r>
                          <a:rPr lang="en-US" b="0" i="1" smtClean="0">
                            <a:latin typeface="Cambria Math"/>
                          </a:rPr>
                          <m:t>𝑡</m:t>
                        </m:r>
                      </m:e>
                    </m:d>
                    <m:r>
                      <a:rPr lang="en-US" b="0" i="1" smtClean="0">
                        <a:latin typeface="Cambria Math"/>
                      </a:rPr>
                      <m:t>𝑘</m:t>
                    </m:r>
                    <m:r>
                      <a:rPr lang="en-US" b="0" i="1" smtClean="0">
                        <a:latin typeface="Cambria Math"/>
                      </a:rPr>
                      <m:t> </m:t>
                    </m:r>
                  </m:oMath>
                </a14:m>
                <a:endParaRPr lang="en-US" dirty="0" smtClean="0"/>
              </a:p>
              <a:p>
                <a:pPr marL="137160" indent="0">
                  <a:buNone/>
                </a:pPr>
                <a:r>
                  <a:rPr lang="en-US" b="1" dirty="0" smtClean="0"/>
                  <a:t>I. Derivatives</a:t>
                </a:r>
              </a:p>
              <a:p>
                <a:pPr marL="137160" indent="0">
                  <a:buNone/>
                </a:pPr>
                <a:r>
                  <a:rPr lang="en-US" dirty="0" smtClean="0"/>
                  <a:t>The derivative of a vector-valued function is defined by a limit similar to that for the derivative of a real-valued function.</a:t>
                </a:r>
              </a:p>
              <a:p>
                <a:pPr marL="137160" indent="0">
                  <a:buNone/>
                </a:pPr>
                <a:r>
                  <a:rPr lang="en-US" dirty="0" smtClean="0"/>
                  <a:t>1. Definition: </a:t>
                </a:r>
              </a:p>
              <a:p>
                <a:pPr marL="137160" indent="0">
                  <a:buNone/>
                </a:pPr>
                <a:r>
                  <a:rPr lang="en-US" dirty="0" smtClean="0"/>
                  <a:t>If r(t) is a vector-valued function, the derivative of r with respect to t is the vector-valued function r’ given by</a:t>
                </a:r>
              </a:p>
              <a:p>
                <a:pPr marL="13716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a:rPr>
                          </m:ctrlPr>
                        </m:sSupPr>
                        <m:e>
                          <m:r>
                            <a:rPr lang="en-US" b="0" i="1" smtClean="0">
                              <a:latin typeface="Cambria Math"/>
                            </a:rPr>
                            <m:t>𝑟</m:t>
                          </m:r>
                        </m:e>
                        <m:sup>
                          <m:r>
                            <a:rPr lang="en-US" b="0" i="1" smtClean="0">
                              <a:latin typeface="Cambria Math"/>
                            </a:rPr>
                            <m:t>′</m:t>
                          </m:r>
                        </m:sup>
                      </m:sSup>
                      <m:d>
                        <m:dPr>
                          <m:ctrlPr>
                            <a:rPr lang="en-US" b="0" i="1" smtClean="0">
                              <a:latin typeface="Cambria Math"/>
                            </a:rPr>
                          </m:ctrlPr>
                        </m:dPr>
                        <m:e>
                          <m:r>
                            <a:rPr lang="en-US" b="0" i="1" smtClean="0">
                              <a:latin typeface="Cambria Math"/>
                            </a:rPr>
                            <m:t>𝑡</m:t>
                          </m:r>
                        </m:e>
                      </m:d>
                      <m:r>
                        <a:rPr lang="en-US" b="0" i="1" smtClean="0">
                          <a:latin typeface="Cambria Math"/>
                        </a:rPr>
                        <m:t>=</m:t>
                      </m:r>
                      <m:func>
                        <m:funcPr>
                          <m:ctrlPr>
                            <a:rPr lang="en-US" b="0" i="1" smtClean="0">
                              <a:latin typeface="Cambria Math"/>
                            </a:rPr>
                          </m:ctrlPr>
                        </m:funcPr>
                        <m:fName>
                          <m:limLow>
                            <m:limLowPr>
                              <m:ctrlPr>
                                <a:rPr lang="en-US" b="0" i="1" smtClean="0">
                                  <a:latin typeface="Cambria Math"/>
                                </a:rPr>
                              </m:ctrlPr>
                            </m:limLowPr>
                            <m:e>
                              <m:r>
                                <m:rPr>
                                  <m:sty m:val="p"/>
                                </m:rPr>
                                <a:rPr lang="en-US" b="0" i="0" smtClean="0">
                                  <a:latin typeface="Cambria Math"/>
                                </a:rPr>
                                <m:t>lim</m:t>
                              </m:r>
                            </m:e>
                            <m:lim>
                              <m:r>
                                <a:rPr lang="en-US" b="0" i="1" smtClean="0">
                                  <a:latin typeface="Cambria Math"/>
                                </a:rPr>
                                <m:t>h</m:t>
                              </m:r>
                              <m:r>
                                <a:rPr lang="en-US" b="0" i="1" smtClean="0">
                                  <a:latin typeface="Cambria Math"/>
                                  <a:ea typeface="Cambria Math"/>
                                </a:rPr>
                                <m:t>→0</m:t>
                              </m:r>
                            </m:lim>
                          </m:limLow>
                        </m:fName>
                        <m:e>
                          <m:f>
                            <m:fPr>
                              <m:ctrlPr>
                                <a:rPr lang="en-US" b="0" i="1" smtClean="0">
                                  <a:latin typeface="Cambria Math"/>
                                </a:rPr>
                              </m:ctrlPr>
                            </m:fPr>
                            <m:num>
                              <m:r>
                                <a:rPr lang="en-US" b="0" i="1" smtClean="0">
                                  <a:latin typeface="Cambria Math"/>
                                </a:rPr>
                                <m:t>𝑟</m:t>
                              </m:r>
                              <m:d>
                                <m:dPr>
                                  <m:ctrlPr>
                                    <a:rPr lang="en-US" b="0" i="1" smtClean="0">
                                      <a:latin typeface="Cambria Math"/>
                                    </a:rPr>
                                  </m:ctrlPr>
                                </m:dPr>
                                <m:e>
                                  <m:r>
                                    <a:rPr lang="en-US" b="0" i="1" smtClean="0">
                                      <a:latin typeface="Cambria Math"/>
                                    </a:rPr>
                                    <m:t>𝑡</m:t>
                                  </m:r>
                                  <m:r>
                                    <a:rPr lang="en-US" b="0" i="1" smtClean="0">
                                      <a:latin typeface="Cambria Math"/>
                                    </a:rPr>
                                    <m:t>+</m:t>
                                  </m:r>
                                  <m:r>
                                    <a:rPr lang="en-US" b="0" i="1" smtClean="0">
                                      <a:latin typeface="Cambria Math"/>
                                    </a:rPr>
                                    <m:t>h</m:t>
                                  </m:r>
                                </m:e>
                              </m:d>
                              <m:r>
                                <a:rPr lang="en-US" b="0" i="1" smtClean="0">
                                  <a:latin typeface="Cambria Math"/>
                                </a:rPr>
                                <m:t>−</m:t>
                              </m:r>
                              <m:r>
                                <a:rPr lang="en-US" b="0" i="1" smtClean="0">
                                  <a:latin typeface="Cambria Math"/>
                                </a:rPr>
                                <m:t>𝑟</m:t>
                              </m:r>
                              <m:r>
                                <a:rPr lang="en-US" b="0" i="1" smtClean="0">
                                  <a:latin typeface="Cambria Math"/>
                                </a:rPr>
                                <m:t>(</m:t>
                              </m:r>
                              <m:r>
                                <a:rPr lang="en-US" b="0" i="1" smtClean="0">
                                  <a:latin typeface="Cambria Math"/>
                                </a:rPr>
                                <m:t>𝑡</m:t>
                              </m:r>
                              <m:r>
                                <a:rPr lang="en-US" b="0" i="1" smtClean="0">
                                  <a:latin typeface="Cambria Math"/>
                                </a:rPr>
                                <m:t>)</m:t>
                              </m:r>
                            </m:num>
                            <m:den>
                              <m:r>
                                <a:rPr lang="en-US" b="0" i="1" smtClean="0">
                                  <a:latin typeface="Cambria Math"/>
                                </a:rPr>
                                <m:t>h</m:t>
                              </m:r>
                            </m:den>
                          </m:f>
                        </m:e>
                      </m:func>
                    </m:oMath>
                  </m:oMathPara>
                </a14:m>
                <a:endParaRPr lang="en-US" dirty="0" smtClean="0"/>
              </a:p>
              <a:p>
                <a:pPr marL="137160" indent="0">
                  <a:buNone/>
                </a:pPr>
                <a:r>
                  <a:rPr lang="en-US" dirty="0" smtClean="0"/>
                  <a:t>The domain of r’ consists  of all values of t in the domain of r(t) for which the limit exists.</a:t>
                </a:r>
              </a:p>
              <a:p>
                <a:pPr marL="137160" indent="0">
                  <a:buNone/>
                </a:pPr>
                <a:r>
                  <a:rPr lang="en-US" dirty="0" smtClean="0"/>
                  <a:t>2. Standard notations: </a:t>
                </a:r>
                <a14:m>
                  <m:oMath xmlns:m="http://schemas.openxmlformats.org/officeDocument/2006/math">
                    <m:f>
                      <m:fPr>
                        <m:ctrlPr>
                          <a:rPr lang="en-US" i="1" smtClean="0">
                            <a:latin typeface="Cambria Math"/>
                          </a:rPr>
                        </m:ctrlPr>
                      </m:fPr>
                      <m:num>
                        <m:r>
                          <a:rPr lang="en-US" b="0" i="1" smtClean="0">
                            <a:latin typeface="Cambria Math"/>
                          </a:rPr>
                          <m:t>𝑑</m:t>
                        </m:r>
                      </m:num>
                      <m:den>
                        <m:r>
                          <a:rPr lang="en-US" b="0" i="1" smtClean="0">
                            <a:latin typeface="Cambria Math"/>
                          </a:rPr>
                          <m:t>𝑑𝑡</m:t>
                        </m:r>
                      </m:den>
                    </m:f>
                    <m:r>
                      <a:rPr lang="en-US" b="0" i="1" smtClean="0">
                        <a:latin typeface="Cambria Math"/>
                      </a:rPr>
                      <m:t> </m:t>
                    </m:r>
                    <m:d>
                      <m:dPr>
                        <m:begChr m:val="["/>
                        <m:endChr m:val="]"/>
                        <m:ctrlPr>
                          <a:rPr lang="en-US" b="0" i="1" smtClean="0">
                            <a:latin typeface="Cambria Math"/>
                          </a:rPr>
                        </m:ctrlPr>
                      </m:dPr>
                      <m:e>
                        <m:r>
                          <a:rPr lang="en-US" b="0" i="1" smtClean="0">
                            <a:latin typeface="Cambria Math"/>
                          </a:rPr>
                          <m:t>𝑟</m:t>
                        </m:r>
                        <m:d>
                          <m:dPr>
                            <m:ctrlPr>
                              <a:rPr lang="en-US" b="0" i="1" smtClean="0">
                                <a:latin typeface="Cambria Math"/>
                              </a:rPr>
                            </m:ctrlPr>
                          </m:dPr>
                          <m:e>
                            <m:r>
                              <a:rPr lang="en-US" b="0" i="1" smtClean="0">
                                <a:latin typeface="Cambria Math"/>
                              </a:rPr>
                              <m:t>𝑡</m:t>
                            </m:r>
                          </m:e>
                        </m:d>
                      </m:e>
                    </m:d>
                    <m:r>
                      <a:rPr lang="en-US" b="0" i="1" smtClean="0">
                        <a:latin typeface="Cambria Math"/>
                      </a:rPr>
                      <m:t>, </m:t>
                    </m:r>
                    <m:f>
                      <m:fPr>
                        <m:ctrlPr>
                          <a:rPr lang="en-US" b="0" i="1" smtClean="0">
                            <a:latin typeface="Cambria Math"/>
                          </a:rPr>
                        </m:ctrlPr>
                      </m:fPr>
                      <m:num>
                        <m:r>
                          <a:rPr lang="en-US" b="0" i="1" smtClean="0">
                            <a:latin typeface="Cambria Math"/>
                          </a:rPr>
                          <m:t>𝑑𝑟</m:t>
                        </m:r>
                      </m:num>
                      <m:den>
                        <m:r>
                          <a:rPr lang="en-US" b="0" i="1" smtClean="0">
                            <a:latin typeface="Cambria Math"/>
                          </a:rPr>
                          <m:t>𝑑𝑡</m:t>
                        </m:r>
                      </m:den>
                    </m:f>
                    <m:r>
                      <a:rPr lang="en-US" b="0" i="1" smtClean="0">
                        <a:latin typeface="Cambria Math"/>
                      </a:rPr>
                      <m:t>, </m:t>
                    </m:r>
                    <m:sSup>
                      <m:sSupPr>
                        <m:ctrlPr>
                          <a:rPr lang="en-US" b="0" i="1" smtClean="0">
                            <a:latin typeface="Cambria Math"/>
                          </a:rPr>
                        </m:ctrlPr>
                      </m:sSupPr>
                      <m:e>
                        <m:r>
                          <a:rPr lang="en-US" b="0" i="1" smtClean="0">
                            <a:latin typeface="Cambria Math"/>
                          </a:rPr>
                          <m:t>𝑟</m:t>
                        </m:r>
                      </m:e>
                      <m:sup>
                        <m:r>
                          <a:rPr lang="en-US" b="0" i="1" smtClean="0">
                            <a:latin typeface="Cambria Math"/>
                          </a:rPr>
                          <m:t>′</m:t>
                        </m:r>
                      </m:sup>
                    </m:sSup>
                    <m:d>
                      <m:dPr>
                        <m:ctrlPr>
                          <a:rPr lang="en-US" b="0" i="1" smtClean="0">
                            <a:latin typeface="Cambria Math"/>
                          </a:rPr>
                        </m:ctrlPr>
                      </m:dPr>
                      <m:e>
                        <m:r>
                          <a:rPr lang="en-US" b="0" i="1" smtClean="0">
                            <a:latin typeface="Cambria Math"/>
                          </a:rPr>
                          <m:t>𝑡</m:t>
                        </m:r>
                      </m:e>
                    </m:d>
                    <m:r>
                      <a:rPr lang="en-US" b="0" i="1" smtClean="0">
                        <a:latin typeface="Cambria Math"/>
                      </a:rPr>
                      <m:t>, </m:t>
                    </m:r>
                    <m:r>
                      <a:rPr lang="en-US" b="0" i="1" smtClean="0">
                        <a:latin typeface="Cambria Math"/>
                      </a:rPr>
                      <m:t>𝑟</m:t>
                    </m:r>
                    <m:r>
                      <a:rPr lang="en-US" b="0" i="1" smtClean="0">
                        <a:latin typeface="Cambria Math"/>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2073" r="-148" b="-389"/>
                </a:stretch>
              </a:blipFill>
            </p:spPr>
            <p:txBody>
              <a:bodyPr/>
              <a:lstStyle/>
              <a:p>
                <a:r>
                  <a:rPr lang="en-US">
                    <a:noFill/>
                  </a:rPr>
                  <a:t> </a:t>
                </a:r>
              </a:p>
            </p:txBody>
          </p:sp>
        </mc:Fallback>
      </mc:AlternateContent>
    </p:spTree>
    <p:extLst>
      <p:ext uri="{BB962C8B-B14F-4D97-AF65-F5344CB8AC3E}">
        <p14:creationId xmlns:p14="http://schemas.microsoft.com/office/powerpoint/2010/main" val="380071238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Vector-Valued Functions</a:t>
            </a:r>
            <a:endParaRPr lang="en-US" dirty="0"/>
          </a:p>
        </p:txBody>
      </p:sp>
      <p:sp>
        <p:nvSpPr>
          <p:cNvPr id="3" name="Content Placeholder 2"/>
          <p:cNvSpPr>
            <a:spLocks noGrp="1"/>
          </p:cNvSpPr>
          <p:nvPr>
            <p:ph idx="1"/>
          </p:nvPr>
        </p:nvSpPr>
        <p:spPr>
          <a:xfrm>
            <a:off x="381000" y="1219200"/>
            <a:ext cx="8229600" cy="4530725"/>
          </a:xfrm>
        </p:spPr>
        <p:txBody>
          <a:bodyPr/>
          <a:lstStyle/>
          <a:p>
            <a:pPr marL="137160" indent="0">
              <a:buNone/>
            </a:pPr>
            <a:r>
              <a:rPr lang="en-US" dirty="0" smtClean="0"/>
              <a:t>3. Derivative Rules</a:t>
            </a:r>
          </a:p>
          <a:p>
            <a:pPr marL="137160" indent="0">
              <a:buNone/>
            </a:pPr>
            <a:r>
              <a:rPr lang="en-US" dirty="0" smtClean="0"/>
              <a:t>Many of the rules for differentiating real-valued functions have analogs in the context of differentiating vector-valued functions.</a:t>
            </a:r>
          </a:p>
          <a:p>
            <a:pPr marL="137160" indent="0">
              <a:buNone/>
            </a:pPr>
            <a:r>
              <a:rPr lang="en-US" i="1" dirty="0" smtClean="0"/>
              <a:t>Theorem (Rules of Differentiation)</a:t>
            </a:r>
          </a:p>
          <a:p>
            <a:pPr marL="137160" indent="0">
              <a:buNone/>
            </a:pPr>
            <a:r>
              <a:rPr lang="en-US" i="1" dirty="0" smtClean="0"/>
              <a:t>Let r(t), r</a:t>
            </a:r>
            <a:r>
              <a:rPr lang="en-US" i="1" baseline="-25000" dirty="0" smtClean="0"/>
              <a:t>1 </a:t>
            </a:r>
            <a:r>
              <a:rPr lang="en-US" i="1" dirty="0" smtClean="0"/>
              <a:t>(t), and r</a:t>
            </a:r>
            <a:r>
              <a:rPr lang="en-US" i="1" baseline="-25000" dirty="0" smtClean="0"/>
              <a:t>2</a:t>
            </a:r>
            <a:r>
              <a:rPr lang="en-US" i="1" dirty="0" smtClean="0"/>
              <a:t> (t) be differentiable vector-valued functions that are all in 2-space or all in 3-space, and let f(t) be a differentiable real-valued function, k a scalar, and c a constant vector. Then the following rules of differentiation hold</a:t>
            </a:r>
            <a:r>
              <a:rPr lang="en-US" dirty="0" smtClean="0"/>
              <a:t>:</a:t>
            </a:r>
            <a:endParaRPr lang="en-US" dirty="0"/>
          </a:p>
        </p:txBody>
      </p:sp>
    </p:spTree>
    <p:extLst>
      <p:ext uri="{BB962C8B-B14F-4D97-AF65-F5344CB8AC3E}">
        <p14:creationId xmlns:p14="http://schemas.microsoft.com/office/powerpoint/2010/main" val="376360693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Vector-Valued Function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137160" indent="0">
                  <a:buNone/>
                </a:pPr>
                <a14:m>
                  <m:oMathPara xmlns:m="http://schemas.openxmlformats.org/officeDocument/2006/math">
                    <m:oMathParaPr>
                      <m:jc m:val="centerGroup"/>
                    </m:oMathParaPr>
                    <m:oMath xmlns:m="http://schemas.openxmlformats.org/officeDocument/2006/math">
                      <m:r>
                        <a:rPr lang="en-US" b="0" i="1" smtClean="0">
                          <a:latin typeface="Cambria Math"/>
                        </a:rPr>
                        <m:t>𝑎</m:t>
                      </m:r>
                      <m:r>
                        <a:rPr lang="en-US" b="0" i="1" smtClean="0">
                          <a:latin typeface="Cambria Math"/>
                        </a:rPr>
                        <m:t>) </m:t>
                      </m:r>
                      <m:f>
                        <m:fPr>
                          <m:ctrlPr>
                            <a:rPr lang="en-US" b="0" i="1" smtClean="0">
                              <a:latin typeface="Cambria Math"/>
                            </a:rPr>
                          </m:ctrlPr>
                        </m:fPr>
                        <m:num>
                          <m:r>
                            <a:rPr lang="en-US" b="0" i="1" smtClean="0">
                              <a:latin typeface="Cambria Math"/>
                            </a:rPr>
                            <m:t>𝑑</m:t>
                          </m:r>
                        </m:num>
                        <m:den>
                          <m:r>
                            <a:rPr lang="en-US" b="0" i="1" smtClean="0">
                              <a:latin typeface="Cambria Math"/>
                            </a:rPr>
                            <m:t>𝑑𝑡</m:t>
                          </m:r>
                        </m:den>
                      </m:f>
                      <m:r>
                        <a:rPr lang="en-US" b="0" i="1" smtClean="0">
                          <a:latin typeface="Cambria Math"/>
                        </a:rPr>
                        <m:t> </m:t>
                      </m:r>
                      <m:d>
                        <m:dPr>
                          <m:begChr m:val="["/>
                          <m:endChr m:val="]"/>
                          <m:ctrlPr>
                            <a:rPr lang="en-US" b="0" i="1" smtClean="0">
                              <a:latin typeface="Cambria Math"/>
                            </a:rPr>
                          </m:ctrlPr>
                        </m:dPr>
                        <m:e>
                          <m:r>
                            <a:rPr lang="en-US" b="0" i="1" smtClean="0">
                              <a:latin typeface="Cambria Math"/>
                            </a:rPr>
                            <m:t>𝑐</m:t>
                          </m:r>
                        </m:e>
                      </m:d>
                      <m:r>
                        <a:rPr lang="en-US" b="0" i="1" smtClean="0">
                          <a:latin typeface="Cambria Math"/>
                        </a:rPr>
                        <m:t>=0</m:t>
                      </m:r>
                    </m:oMath>
                  </m:oMathPara>
                </a14:m>
                <a:endParaRPr lang="en-US" b="0" dirty="0" smtClean="0"/>
              </a:p>
              <a:p>
                <a:pPr marL="137160" indent="0">
                  <a:buNone/>
                </a:pPr>
                <a14:m>
                  <m:oMathPara xmlns:m="http://schemas.openxmlformats.org/officeDocument/2006/math">
                    <m:oMathParaPr>
                      <m:jc m:val="centerGroup"/>
                    </m:oMathParaPr>
                    <m:oMath xmlns:m="http://schemas.openxmlformats.org/officeDocument/2006/math">
                      <m:r>
                        <a:rPr lang="en-US" b="0" i="1" smtClean="0">
                          <a:latin typeface="Cambria Math"/>
                        </a:rPr>
                        <m:t>𝑏</m:t>
                      </m:r>
                      <m:r>
                        <a:rPr lang="en-US" b="0" i="1" smtClean="0">
                          <a:latin typeface="Cambria Math"/>
                        </a:rPr>
                        <m:t>) </m:t>
                      </m:r>
                      <m:f>
                        <m:fPr>
                          <m:ctrlPr>
                            <a:rPr lang="en-US" b="0" i="1" smtClean="0">
                              <a:latin typeface="Cambria Math"/>
                            </a:rPr>
                          </m:ctrlPr>
                        </m:fPr>
                        <m:num>
                          <m:r>
                            <a:rPr lang="en-US" b="0" i="1" smtClean="0">
                              <a:latin typeface="Cambria Math"/>
                            </a:rPr>
                            <m:t>𝑑</m:t>
                          </m:r>
                        </m:num>
                        <m:den>
                          <m:r>
                            <a:rPr lang="en-US" b="0" i="1" smtClean="0">
                              <a:latin typeface="Cambria Math"/>
                            </a:rPr>
                            <m:t>𝑑𝑡</m:t>
                          </m:r>
                        </m:den>
                      </m:f>
                      <m:r>
                        <a:rPr lang="en-US" b="0" i="1" smtClean="0">
                          <a:latin typeface="Cambria Math"/>
                        </a:rPr>
                        <m:t> </m:t>
                      </m:r>
                      <m:d>
                        <m:dPr>
                          <m:begChr m:val="["/>
                          <m:endChr m:val="]"/>
                          <m:ctrlPr>
                            <a:rPr lang="en-US" b="0" i="1" smtClean="0">
                              <a:latin typeface="Cambria Math"/>
                            </a:rPr>
                          </m:ctrlPr>
                        </m:dPr>
                        <m:e>
                          <m:r>
                            <a:rPr lang="en-US" b="0" i="1" smtClean="0">
                              <a:latin typeface="Cambria Math"/>
                            </a:rPr>
                            <m:t>𝑘</m:t>
                          </m:r>
                          <m:r>
                            <a:rPr lang="en-US" b="0" i="1" smtClean="0">
                              <a:latin typeface="Cambria Math"/>
                            </a:rPr>
                            <m:t> </m:t>
                          </m:r>
                          <m:r>
                            <a:rPr lang="en-US" b="0" i="1" smtClean="0">
                              <a:latin typeface="Cambria Math"/>
                            </a:rPr>
                            <m:t>𝑟</m:t>
                          </m:r>
                          <m:d>
                            <m:dPr>
                              <m:ctrlPr>
                                <a:rPr lang="en-US" b="0" i="1" smtClean="0">
                                  <a:latin typeface="Cambria Math"/>
                                </a:rPr>
                              </m:ctrlPr>
                            </m:dPr>
                            <m:e>
                              <m:r>
                                <a:rPr lang="en-US" b="0" i="1" smtClean="0">
                                  <a:latin typeface="Cambria Math"/>
                                </a:rPr>
                                <m:t>𝑡</m:t>
                              </m:r>
                            </m:e>
                          </m:d>
                        </m:e>
                      </m:d>
                      <m:r>
                        <a:rPr lang="en-US" b="0" i="1" smtClean="0">
                          <a:latin typeface="Cambria Math"/>
                        </a:rPr>
                        <m:t>=</m:t>
                      </m:r>
                      <m:r>
                        <a:rPr lang="en-US" b="0" i="1" smtClean="0">
                          <a:latin typeface="Cambria Math"/>
                        </a:rPr>
                        <m:t>𝑘</m:t>
                      </m:r>
                      <m:r>
                        <a:rPr lang="en-US" b="0" i="1" smtClean="0">
                          <a:latin typeface="Cambria Math"/>
                        </a:rPr>
                        <m:t> </m:t>
                      </m:r>
                      <m:f>
                        <m:fPr>
                          <m:ctrlPr>
                            <a:rPr lang="en-US" b="0" i="1" smtClean="0">
                              <a:latin typeface="Cambria Math"/>
                            </a:rPr>
                          </m:ctrlPr>
                        </m:fPr>
                        <m:num>
                          <m:r>
                            <a:rPr lang="en-US" b="0" i="1" smtClean="0">
                              <a:latin typeface="Cambria Math"/>
                            </a:rPr>
                            <m:t>𝑑</m:t>
                          </m:r>
                        </m:num>
                        <m:den>
                          <m:r>
                            <a:rPr lang="en-US" b="0" i="1" smtClean="0">
                              <a:latin typeface="Cambria Math"/>
                            </a:rPr>
                            <m:t>𝑑𝑡</m:t>
                          </m:r>
                        </m:den>
                      </m:f>
                      <m:d>
                        <m:dPr>
                          <m:begChr m:val="["/>
                          <m:endChr m:val="]"/>
                          <m:ctrlPr>
                            <a:rPr lang="en-US" b="0" i="1" smtClean="0">
                              <a:latin typeface="Cambria Math"/>
                            </a:rPr>
                          </m:ctrlPr>
                        </m:dPr>
                        <m:e>
                          <m:r>
                            <a:rPr lang="en-US" b="0" i="1" smtClean="0">
                              <a:latin typeface="Cambria Math"/>
                            </a:rPr>
                            <m:t>𝑟</m:t>
                          </m:r>
                          <m:d>
                            <m:dPr>
                              <m:ctrlPr>
                                <a:rPr lang="en-US" b="0" i="1" smtClean="0">
                                  <a:latin typeface="Cambria Math"/>
                                </a:rPr>
                              </m:ctrlPr>
                            </m:dPr>
                            <m:e>
                              <m:r>
                                <a:rPr lang="en-US" b="0" i="1" smtClean="0">
                                  <a:latin typeface="Cambria Math"/>
                                </a:rPr>
                                <m:t>𝑡</m:t>
                              </m:r>
                            </m:e>
                          </m:d>
                        </m:e>
                      </m:d>
                    </m:oMath>
                  </m:oMathPara>
                </a14:m>
                <a:endParaRPr lang="en-US" b="0" dirty="0" smtClean="0"/>
              </a:p>
              <a:p>
                <a:pPr marL="137160" indent="0">
                  <a:buNone/>
                </a:pPr>
                <a14:m>
                  <m:oMathPara xmlns:m="http://schemas.openxmlformats.org/officeDocument/2006/math">
                    <m:oMathParaPr>
                      <m:jc m:val="centerGroup"/>
                    </m:oMathParaPr>
                    <m:oMath xmlns:m="http://schemas.openxmlformats.org/officeDocument/2006/math">
                      <m:r>
                        <a:rPr lang="en-US" b="0" i="1" smtClean="0">
                          <a:latin typeface="Cambria Math"/>
                        </a:rPr>
                        <m:t>𝑐</m:t>
                      </m:r>
                      <m:r>
                        <a:rPr lang="en-US" b="0" i="1" smtClean="0">
                          <a:latin typeface="Cambria Math"/>
                        </a:rPr>
                        <m:t>) </m:t>
                      </m:r>
                      <m:f>
                        <m:fPr>
                          <m:ctrlPr>
                            <a:rPr lang="en-US" b="0" i="1" smtClean="0">
                              <a:latin typeface="Cambria Math"/>
                            </a:rPr>
                          </m:ctrlPr>
                        </m:fPr>
                        <m:num>
                          <m:r>
                            <a:rPr lang="en-US" b="0" i="1" smtClean="0">
                              <a:latin typeface="Cambria Math"/>
                            </a:rPr>
                            <m:t>𝑑</m:t>
                          </m:r>
                        </m:num>
                        <m:den>
                          <m:r>
                            <a:rPr lang="en-US" b="0" i="1" smtClean="0">
                              <a:latin typeface="Cambria Math"/>
                            </a:rPr>
                            <m:t>𝑑𝑡</m:t>
                          </m:r>
                        </m:den>
                      </m:f>
                      <m:r>
                        <a:rPr lang="en-US" b="0" i="1" smtClean="0">
                          <a:latin typeface="Cambria Math"/>
                        </a:rPr>
                        <m:t> [ </m:t>
                      </m:r>
                      <m:sSub>
                        <m:sSubPr>
                          <m:ctrlPr>
                            <a:rPr lang="en-US" b="0" i="1" smtClean="0">
                              <a:latin typeface="Cambria Math"/>
                            </a:rPr>
                          </m:ctrlPr>
                        </m:sSubPr>
                        <m:e>
                          <m:r>
                            <a:rPr lang="en-US" b="0" i="1" smtClean="0">
                              <a:latin typeface="Cambria Math"/>
                            </a:rPr>
                            <m:t>𝑟</m:t>
                          </m:r>
                        </m:e>
                        <m:sub>
                          <m:r>
                            <a:rPr lang="en-US" b="0" i="1" smtClean="0">
                              <a:latin typeface="Cambria Math"/>
                            </a:rPr>
                            <m:t>1</m:t>
                          </m:r>
                        </m:sub>
                      </m:sSub>
                      <m:d>
                        <m:dPr>
                          <m:ctrlPr>
                            <a:rPr lang="en-US" b="0" i="1" smtClean="0">
                              <a:latin typeface="Cambria Math"/>
                            </a:rPr>
                          </m:ctrlPr>
                        </m:dPr>
                        <m:e>
                          <m:r>
                            <a:rPr lang="en-US" b="0" i="1" smtClean="0">
                              <a:latin typeface="Cambria Math"/>
                            </a:rPr>
                            <m:t>𝑡</m:t>
                          </m:r>
                        </m:e>
                      </m:d>
                      <m:r>
                        <a:rPr lang="en-US" b="0" i="1" smtClean="0">
                          <a:latin typeface="Cambria Math"/>
                        </a:rPr>
                        <m:t>+ </m:t>
                      </m:r>
                      <m:sSub>
                        <m:sSubPr>
                          <m:ctrlPr>
                            <a:rPr lang="en-US" b="0" i="1" smtClean="0">
                              <a:latin typeface="Cambria Math"/>
                            </a:rPr>
                          </m:ctrlPr>
                        </m:sSubPr>
                        <m:e>
                          <m:r>
                            <a:rPr lang="en-US" b="0" i="1" smtClean="0">
                              <a:latin typeface="Cambria Math"/>
                            </a:rPr>
                            <m:t>𝑟</m:t>
                          </m:r>
                        </m:e>
                        <m:sub>
                          <m:r>
                            <a:rPr lang="en-US" b="0" i="1" smtClean="0">
                              <a:latin typeface="Cambria Math"/>
                            </a:rPr>
                            <m:t>2</m:t>
                          </m:r>
                        </m:sub>
                      </m:sSub>
                      <m:d>
                        <m:dPr>
                          <m:ctrlPr>
                            <a:rPr lang="en-US" b="0" i="1" smtClean="0">
                              <a:latin typeface="Cambria Math"/>
                            </a:rPr>
                          </m:ctrlPr>
                        </m:dPr>
                        <m:e>
                          <m:r>
                            <a:rPr lang="en-US" b="0" i="1" smtClean="0">
                              <a:latin typeface="Cambria Math"/>
                            </a:rPr>
                            <m:t>𝑡</m:t>
                          </m:r>
                        </m:e>
                      </m:d>
                      <m:r>
                        <a:rPr lang="en-US" b="0" i="1" smtClean="0">
                          <a:latin typeface="Cambria Math"/>
                        </a:rPr>
                        <m:t>= </m:t>
                      </m:r>
                      <m:f>
                        <m:fPr>
                          <m:ctrlPr>
                            <a:rPr lang="en-US" b="0" i="1" smtClean="0">
                              <a:latin typeface="Cambria Math"/>
                            </a:rPr>
                          </m:ctrlPr>
                        </m:fPr>
                        <m:num>
                          <m:r>
                            <a:rPr lang="en-US" b="0" i="1" smtClean="0">
                              <a:latin typeface="Cambria Math"/>
                            </a:rPr>
                            <m:t>𝑑</m:t>
                          </m:r>
                        </m:num>
                        <m:den>
                          <m:r>
                            <a:rPr lang="en-US" b="0" i="1" smtClean="0">
                              <a:latin typeface="Cambria Math"/>
                            </a:rPr>
                            <m:t>𝑑𝑡</m:t>
                          </m:r>
                        </m:den>
                      </m:f>
                      <m:r>
                        <a:rPr lang="en-US" b="0" i="1" smtClean="0">
                          <a:latin typeface="Cambria Math"/>
                        </a:rPr>
                        <m:t> </m:t>
                      </m:r>
                      <m:d>
                        <m:dPr>
                          <m:begChr m:val="["/>
                          <m:endChr m:val="]"/>
                          <m:ctrlPr>
                            <a:rPr lang="en-US" b="0" i="1" smtClean="0">
                              <a:latin typeface="Cambria Math"/>
                            </a:rPr>
                          </m:ctrlPr>
                        </m:dPr>
                        <m:e>
                          <m:r>
                            <a:rPr lang="en-US" b="0" i="1" smtClean="0">
                              <a:latin typeface="Cambria Math"/>
                            </a:rPr>
                            <m:t> </m:t>
                          </m:r>
                          <m:sSub>
                            <m:sSubPr>
                              <m:ctrlPr>
                                <a:rPr lang="en-US" b="0" i="1" smtClean="0">
                                  <a:latin typeface="Cambria Math"/>
                                </a:rPr>
                              </m:ctrlPr>
                            </m:sSubPr>
                            <m:e>
                              <m:r>
                                <a:rPr lang="en-US" b="0" i="1" smtClean="0">
                                  <a:latin typeface="Cambria Math"/>
                                </a:rPr>
                                <m:t>𝑟</m:t>
                              </m:r>
                            </m:e>
                            <m:sub>
                              <m:r>
                                <a:rPr lang="en-US" b="0" i="1" smtClean="0">
                                  <a:latin typeface="Cambria Math"/>
                                </a:rPr>
                                <m:t>1</m:t>
                              </m:r>
                            </m:sub>
                          </m:sSub>
                          <m:r>
                            <a:rPr lang="en-US" b="0" i="1" smtClean="0">
                              <a:latin typeface="Cambria Math"/>
                            </a:rPr>
                            <m:t> </m:t>
                          </m:r>
                          <m:d>
                            <m:dPr>
                              <m:ctrlPr>
                                <a:rPr lang="en-US" b="0" i="1" smtClean="0">
                                  <a:latin typeface="Cambria Math"/>
                                </a:rPr>
                              </m:ctrlPr>
                            </m:dPr>
                            <m:e>
                              <m:r>
                                <a:rPr lang="en-US" b="0" i="1" smtClean="0">
                                  <a:latin typeface="Cambria Math"/>
                                </a:rPr>
                                <m:t>𝑡</m:t>
                              </m:r>
                            </m:e>
                          </m:d>
                        </m:e>
                      </m:d>
                      <m:r>
                        <a:rPr lang="en-US" b="0" i="1" smtClean="0">
                          <a:latin typeface="Cambria Math"/>
                        </a:rPr>
                        <m:t>+ </m:t>
                      </m:r>
                      <m:f>
                        <m:fPr>
                          <m:ctrlPr>
                            <a:rPr lang="en-US" b="0" i="1" smtClean="0">
                              <a:latin typeface="Cambria Math"/>
                            </a:rPr>
                          </m:ctrlPr>
                        </m:fPr>
                        <m:num>
                          <m:r>
                            <a:rPr lang="en-US" b="0" i="1" smtClean="0">
                              <a:latin typeface="Cambria Math"/>
                            </a:rPr>
                            <m:t>𝑑</m:t>
                          </m:r>
                        </m:num>
                        <m:den>
                          <m:r>
                            <a:rPr lang="en-US" b="0" i="1" smtClean="0">
                              <a:latin typeface="Cambria Math"/>
                            </a:rPr>
                            <m:t>𝑑𝑡</m:t>
                          </m:r>
                        </m:den>
                      </m:f>
                      <m:r>
                        <a:rPr lang="en-US" b="0" i="1" smtClean="0">
                          <a:latin typeface="Cambria Math"/>
                        </a:rPr>
                        <m:t> [ </m:t>
                      </m:r>
                      <m:sSub>
                        <m:sSubPr>
                          <m:ctrlPr>
                            <a:rPr lang="en-US" b="0" i="1" smtClean="0">
                              <a:latin typeface="Cambria Math"/>
                            </a:rPr>
                          </m:ctrlPr>
                        </m:sSubPr>
                        <m:e>
                          <m:r>
                            <a:rPr lang="en-US" b="0" i="1" smtClean="0">
                              <a:latin typeface="Cambria Math"/>
                            </a:rPr>
                            <m:t>𝑟</m:t>
                          </m:r>
                        </m:e>
                        <m:sub>
                          <m:r>
                            <a:rPr lang="en-US" b="0" i="1" smtClean="0">
                              <a:latin typeface="Cambria Math"/>
                            </a:rPr>
                            <m:t>2</m:t>
                          </m:r>
                        </m:sub>
                      </m:sSub>
                      <m:d>
                        <m:dPr>
                          <m:ctrlPr>
                            <a:rPr lang="en-US" b="0" i="1" smtClean="0">
                              <a:latin typeface="Cambria Math"/>
                            </a:rPr>
                          </m:ctrlPr>
                        </m:dPr>
                        <m:e>
                          <m:r>
                            <a:rPr lang="en-US" b="0" i="1" smtClean="0">
                              <a:latin typeface="Cambria Math"/>
                            </a:rPr>
                            <m:t>𝑡</m:t>
                          </m:r>
                        </m:e>
                      </m:d>
                      <m:r>
                        <a:rPr lang="en-US" b="0" i="1" smtClean="0">
                          <a:latin typeface="Cambria Math"/>
                        </a:rPr>
                        <m:t>]</m:t>
                      </m:r>
                    </m:oMath>
                  </m:oMathPara>
                </a14:m>
                <a:endParaRPr lang="en-US" b="0" dirty="0" smtClean="0"/>
              </a:p>
              <a:p>
                <a:pPr marL="137160" indent="0">
                  <a:buNone/>
                </a:pPr>
                <a14:m>
                  <m:oMathPara xmlns:m="http://schemas.openxmlformats.org/officeDocument/2006/math">
                    <m:oMathParaPr>
                      <m:jc m:val="centerGroup"/>
                    </m:oMathParaPr>
                    <m:oMath xmlns:m="http://schemas.openxmlformats.org/officeDocument/2006/math">
                      <m:r>
                        <a:rPr lang="en-US" b="0" i="1" smtClean="0">
                          <a:latin typeface="Cambria Math"/>
                        </a:rPr>
                        <m:t>𝑑</m:t>
                      </m:r>
                      <m:r>
                        <a:rPr lang="en-US" b="0" i="1" smtClean="0">
                          <a:latin typeface="Cambria Math"/>
                        </a:rPr>
                        <m:t>) </m:t>
                      </m:r>
                      <m:f>
                        <m:fPr>
                          <m:ctrlPr>
                            <a:rPr lang="en-US" b="0" i="1" smtClean="0">
                              <a:latin typeface="Cambria Math"/>
                            </a:rPr>
                          </m:ctrlPr>
                        </m:fPr>
                        <m:num>
                          <m:r>
                            <a:rPr lang="en-US" b="0" i="1" smtClean="0">
                              <a:latin typeface="Cambria Math"/>
                            </a:rPr>
                            <m:t>𝑑</m:t>
                          </m:r>
                        </m:num>
                        <m:den>
                          <m:r>
                            <a:rPr lang="en-US" b="0" i="1" smtClean="0">
                              <a:latin typeface="Cambria Math"/>
                            </a:rPr>
                            <m:t>𝑑𝑡</m:t>
                          </m:r>
                        </m:den>
                      </m:f>
                      <m:r>
                        <a:rPr lang="en-US" b="0" i="1" smtClean="0">
                          <a:latin typeface="Cambria Math"/>
                        </a:rPr>
                        <m:t> </m:t>
                      </m:r>
                      <m:d>
                        <m:dPr>
                          <m:begChr m:val="["/>
                          <m:endChr m:val="]"/>
                          <m:ctrlPr>
                            <a:rPr lang="en-US" b="0" i="1" smtClean="0">
                              <a:latin typeface="Cambria Math"/>
                            </a:rPr>
                          </m:ctrlPr>
                        </m:dPr>
                        <m:e>
                          <m:sSub>
                            <m:sSubPr>
                              <m:ctrlPr>
                                <a:rPr lang="en-US" b="0" i="1" smtClean="0">
                                  <a:latin typeface="Cambria Math"/>
                                </a:rPr>
                              </m:ctrlPr>
                            </m:sSubPr>
                            <m:e>
                              <m:r>
                                <a:rPr lang="en-US" b="0" i="1" smtClean="0">
                                  <a:latin typeface="Cambria Math"/>
                                </a:rPr>
                                <m:t>𝑟</m:t>
                              </m:r>
                            </m:e>
                            <m:sub>
                              <m:r>
                                <a:rPr lang="en-US" b="0" i="1" smtClean="0">
                                  <a:latin typeface="Cambria Math"/>
                                </a:rPr>
                                <m:t>1</m:t>
                              </m:r>
                            </m:sub>
                          </m:sSub>
                          <m:d>
                            <m:dPr>
                              <m:ctrlPr>
                                <a:rPr lang="en-US" b="0" i="1" smtClean="0">
                                  <a:latin typeface="Cambria Math"/>
                                </a:rPr>
                              </m:ctrlPr>
                            </m:dPr>
                            <m:e>
                              <m:r>
                                <a:rPr lang="en-US" b="0" i="1" smtClean="0">
                                  <a:latin typeface="Cambria Math"/>
                                </a:rPr>
                                <m:t>𝑡</m:t>
                              </m:r>
                            </m:e>
                          </m:d>
                          <m:r>
                            <a:rPr lang="en-US" b="0" i="1" smtClean="0">
                              <a:latin typeface="Cambria Math"/>
                            </a:rPr>
                            <m:t> − </m:t>
                          </m:r>
                          <m:sSub>
                            <m:sSubPr>
                              <m:ctrlPr>
                                <a:rPr lang="en-US" b="0" i="1" smtClean="0">
                                  <a:latin typeface="Cambria Math"/>
                                </a:rPr>
                              </m:ctrlPr>
                            </m:sSubPr>
                            <m:e>
                              <m:r>
                                <a:rPr lang="en-US" b="0" i="1" smtClean="0">
                                  <a:latin typeface="Cambria Math"/>
                                </a:rPr>
                                <m:t>𝑟</m:t>
                              </m:r>
                            </m:e>
                            <m:sub>
                              <m:r>
                                <a:rPr lang="en-US" b="0" i="1" smtClean="0">
                                  <a:latin typeface="Cambria Math"/>
                                </a:rPr>
                                <m:t>2</m:t>
                              </m:r>
                            </m:sub>
                          </m:sSub>
                          <m:r>
                            <a:rPr lang="en-US" b="0" i="1" smtClean="0">
                              <a:latin typeface="Cambria Math"/>
                            </a:rPr>
                            <m:t> </m:t>
                          </m:r>
                          <m:d>
                            <m:dPr>
                              <m:ctrlPr>
                                <a:rPr lang="en-US" b="0" i="1" smtClean="0">
                                  <a:latin typeface="Cambria Math"/>
                                </a:rPr>
                              </m:ctrlPr>
                            </m:dPr>
                            <m:e>
                              <m:r>
                                <a:rPr lang="en-US" b="0" i="1" smtClean="0">
                                  <a:latin typeface="Cambria Math"/>
                                </a:rPr>
                                <m:t>𝑡</m:t>
                              </m:r>
                            </m:e>
                          </m:d>
                        </m:e>
                      </m:d>
                      <m:r>
                        <a:rPr lang="en-US" b="0" i="1" smtClean="0">
                          <a:latin typeface="Cambria Math"/>
                        </a:rPr>
                        <m:t>= </m:t>
                      </m:r>
                      <m:f>
                        <m:fPr>
                          <m:ctrlPr>
                            <a:rPr lang="en-US" b="0" i="1" smtClean="0">
                              <a:latin typeface="Cambria Math"/>
                            </a:rPr>
                          </m:ctrlPr>
                        </m:fPr>
                        <m:num>
                          <m:r>
                            <a:rPr lang="en-US" b="0" i="1" smtClean="0">
                              <a:latin typeface="Cambria Math"/>
                            </a:rPr>
                            <m:t>𝑑</m:t>
                          </m:r>
                        </m:num>
                        <m:den>
                          <m:r>
                            <a:rPr lang="en-US" b="0" i="1" smtClean="0">
                              <a:latin typeface="Cambria Math"/>
                            </a:rPr>
                            <m:t>𝑑𝑡</m:t>
                          </m:r>
                        </m:den>
                      </m:f>
                      <m:r>
                        <a:rPr lang="en-US" b="0" i="1" smtClean="0">
                          <a:latin typeface="Cambria Math"/>
                        </a:rPr>
                        <m:t> </m:t>
                      </m:r>
                      <m:d>
                        <m:dPr>
                          <m:begChr m:val="["/>
                          <m:endChr m:val="]"/>
                          <m:ctrlPr>
                            <a:rPr lang="en-US" b="0" i="1" smtClean="0">
                              <a:latin typeface="Cambria Math"/>
                            </a:rPr>
                          </m:ctrlPr>
                        </m:dPr>
                        <m:e>
                          <m:sSub>
                            <m:sSubPr>
                              <m:ctrlPr>
                                <a:rPr lang="en-US" b="0" i="1" smtClean="0">
                                  <a:latin typeface="Cambria Math"/>
                                </a:rPr>
                              </m:ctrlPr>
                            </m:sSubPr>
                            <m:e>
                              <m:r>
                                <a:rPr lang="en-US" b="0" i="1" smtClean="0">
                                  <a:latin typeface="Cambria Math"/>
                                </a:rPr>
                                <m:t>𝑟</m:t>
                              </m:r>
                            </m:e>
                            <m:sub>
                              <m:r>
                                <a:rPr lang="en-US" b="0" i="1" smtClean="0">
                                  <a:latin typeface="Cambria Math"/>
                                </a:rPr>
                                <m:t>1</m:t>
                              </m:r>
                            </m:sub>
                          </m:sSub>
                          <m:r>
                            <a:rPr lang="en-US" b="0" i="1" smtClean="0">
                              <a:latin typeface="Cambria Math"/>
                            </a:rPr>
                            <m:t> </m:t>
                          </m:r>
                          <m:d>
                            <m:dPr>
                              <m:ctrlPr>
                                <a:rPr lang="en-US" b="0" i="1" smtClean="0">
                                  <a:latin typeface="Cambria Math"/>
                                </a:rPr>
                              </m:ctrlPr>
                            </m:dPr>
                            <m:e>
                              <m:r>
                                <a:rPr lang="en-US" b="0" i="1" smtClean="0">
                                  <a:latin typeface="Cambria Math"/>
                                </a:rPr>
                                <m:t>𝑡</m:t>
                              </m:r>
                            </m:e>
                          </m:d>
                        </m:e>
                      </m:d>
                      <m:r>
                        <a:rPr lang="en-US" b="0" i="1" smtClean="0">
                          <a:latin typeface="Cambria Math"/>
                        </a:rPr>
                        <m:t>− </m:t>
                      </m:r>
                      <m:f>
                        <m:fPr>
                          <m:ctrlPr>
                            <a:rPr lang="en-US" b="0" i="1" smtClean="0">
                              <a:latin typeface="Cambria Math"/>
                            </a:rPr>
                          </m:ctrlPr>
                        </m:fPr>
                        <m:num>
                          <m:r>
                            <a:rPr lang="en-US" b="0" i="1" smtClean="0">
                              <a:latin typeface="Cambria Math"/>
                            </a:rPr>
                            <m:t>𝑑</m:t>
                          </m:r>
                        </m:num>
                        <m:den>
                          <m:r>
                            <a:rPr lang="en-US" b="0" i="1" smtClean="0">
                              <a:latin typeface="Cambria Math"/>
                            </a:rPr>
                            <m:t>𝑑𝑡</m:t>
                          </m:r>
                        </m:den>
                      </m:f>
                      <m:r>
                        <a:rPr lang="en-US" b="0" i="1" smtClean="0">
                          <a:latin typeface="Cambria Math"/>
                        </a:rPr>
                        <m:t> </m:t>
                      </m:r>
                      <m:d>
                        <m:dPr>
                          <m:begChr m:val="["/>
                          <m:endChr m:val="]"/>
                          <m:ctrlPr>
                            <a:rPr lang="en-US" b="0" i="1" smtClean="0">
                              <a:latin typeface="Cambria Math"/>
                            </a:rPr>
                          </m:ctrlPr>
                        </m:dPr>
                        <m:e>
                          <m:sSub>
                            <m:sSubPr>
                              <m:ctrlPr>
                                <a:rPr lang="en-US" b="0" i="1" smtClean="0">
                                  <a:latin typeface="Cambria Math"/>
                                </a:rPr>
                              </m:ctrlPr>
                            </m:sSubPr>
                            <m:e>
                              <m:r>
                                <a:rPr lang="en-US" b="0" i="1" smtClean="0">
                                  <a:latin typeface="Cambria Math"/>
                                </a:rPr>
                                <m:t>𝑟</m:t>
                              </m:r>
                            </m:e>
                            <m:sub>
                              <m:r>
                                <a:rPr lang="en-US" b="0" i="1" smtClean="0">
                                  <a:latin typeface="Cambria Math"/>
                                </a:rPr>
                                <m:t>2</m:t>
                              </m:r>
                            </m:sub>
                          </m:sSub>
                          <m:d>
                            <m:dPr>
                              <m:ctrlPr>
                                <a:rPr lang="en-US" b="0" i="1" smtClean="0">
                                  <a:latin typeface="Cambria Math"/>
                                </a:rPr>
                              </m:ctrlPr>
                            </m:dPr>
                            <m:e>
                              <m:r>
                                <a:rPr lang="en-US" b="0" i="1" smtClean="0">
                                  <a:latin typeface="Cambria Math"/>
                                </a:rPr>
                                <m:t>𝑡</m:t>
                              </m:r>
                            </m:e>
                          </m:d>
                        </m:e>
                      </m:d>
                    </m:oMath>
                  </m:oMathPara>
                </a14:m>
                <a:endParaRPr lang="en-US" b="0" i="1" dirty="0" smtClean="0">
                  <a:latin typeface="Cambria Math"/>
                </a:endParaRPr>
              </a:p>
              <a:p>
                <a:pPr marL="137160" indent="0">
                  <a:buNone/>
                </a:pPr>
                <a14:m>
                  <m:oMathPara xmlns:m="http://schemas.openxmlformats.org/officeDocument/2006/math">
                    <m:oMathParaPr>
                      <m:jc m:val="centerGroup"/>
                    </m:oMathParaPr>
                    <m:oMath xmlns:m="http://schemas.openxmlformats.org/officeDocument/2006/math">
                      <m:r>
                        <a:rPr lang="en-US" b="0" i="1" smtClean="0">
                          <a:latin typeface="Cambria Math"/>
                        </a:rPr>
                        <m:t>𝑒</m:t>
                      </m:r>
                      <m:r>
                        <a:rPr lang="en-US" b="0" i="1" smtClean="0">
                          <a:latin typeface="Cambria Math"/>
                        </a:rPr>
                        <m:t>) </m:t>
                      </m:r>
                      <m:f>
                        <m:fPr>
                          <m:ctrlPr>
                            <a:rPr lang="en-US" b="0" i="1" smtClean="0">
                              <a:latin typeface="Cambria Math"/>
                            </a:rPr>
                          </m:ctrlPr>
                        </m:fPr>
                        <m:num>
                          <m:r>
                            <a:rPr lang="en-US" b="0" i="1" smtClean="0">
                              <a:latin typeface="Cambria Math"/>
                            </a:rPr>
                            <m:t>𝑑</m:t>
                          </m:r>
                        </m:num>
                        <m:den>
                          <m:r>
                            <a:rPr lang="en-US" b="0" i="1" smtClean="0">
                              <a:latin typeface="Cambria Math"/>
                            </a:rPr>
                            <m:t>𝑑𝑡</m:t>
                          </m:r>
                        </m:den>
                      </m:f>
                      <m:d>
                        <m:dPr>
                          <m:begChr m:val="["/>
                          <m:endChr m:val="]"/>
                          <m:ctrlPr>
                            <a:rPr lang="en-US" b="0" i="1" smtClean="0">
                              <a:latin typeface="Cambria Math"/>
                            </a:rPr>
                          </m:ctrlPr>
                        </m:dPr>
                        <m:e>
                          <m:r>
                            <a:rPr lang="en-US" b="0" i="1" smtClean="0">
                              <a:latin typeface="Cambria Math"/>
                            </a:rPr>
                            <m:t>𝑓</m:t>
                          </m:r>
                          <m:d>
                            <m:dPr>
                              <m:ctrlPr>
                                <a:rPr lang="en-US" b="0" i="1" smtClean="0">
                                  <a:latin typeface="Cambria Math"/>
                                </a:rPr>
                              </m:ctrlPr>
                            </m:dPr>
                            <m:e>
                              <m:r>
                                <a:rPr lang="en-US" b="0" i="1" smtClean="0">
                                  <a:latin typeface="Cambria Math"/>
                                </a:rPr>
                                <m:t>𝑡</m:t>
                              </m:r>
                            </m:e>
                          </m:d>
                          <m:r>
                            <a:rPr lang="en-US" b="0" i="1" smtClean="0">
                              <a:latin typeface="Cambria Math"/>
                            </a:rPr>
                            <m:t>𝑟</m:t>
                          </m:r>
                          <m:d>
                            <m:dPr>
                              <m:ctrlPr>
                                <a:rPr lang="en-US" b="0" i="1" smtClean="0">
                                  <a:latin typeface="Cambria Math"/>
                                </a:rPr>
                              </m:ctrlPr>
                            </m:dPr>
                            <m:e>
                              <m:r>
                                <a:rPr lang="en-US" b="0" i="1" smtClean="0">
                                  <a:latin typeface="Cambria Math"/>
                                </a:rPr>
                                <m:t>𝑡</m:t>
                              </m:r>
                            </m:e>
                          </m:d>
                        </m:e>
                      </m:d>
                      <m:r>
                        <a:rPr lang="en-US" b="0" i="1" smtClean="0">
                          <a:latin typeface="Cambria Math"/>
                        </a:rPr>
                        <m:t>=</m:t>
                      </m:r>
                      <m:r>
                        <a:rPr lang="en-US" b="0" i="1" smtClean="0">
                          <a:latin typeface="Cambria Math"/>
                        </a:rPr>
                        <m:t>𝑓</m:t>
                      </m:r>
                      <m:d>
                        <m:dPr>
                          <m:ctrlPr>
                            <a:rPr lang="en-US" b="0" i="1" smtClean="0">
                              <a:latin typeface="Cambria Math"/>
                            </a:rPr>
                          </m:ctrlPr>
                        </m:dPr>
                        <m:e>
                          <m:r>
                            <a:rPr lang="en-US" b="0" i="1" smtClean="0">
                              <a:latin typeface="Cambria Math"/>
                            </a:rPr>
                            <m:t>𝑡</m:t>
                          </m:r>
                        </m:e>
                      </m:d>
                      <m:r>
                        <a:rPr lang="en-US" b="0" i="1" smtClean="0">
                          <a:latin typeface="Cambria Math"/>
                        </a:rPr>
                        <m:t> </m:t>
                      </m:r>
                      <m:f>
                        <m:fPr>
                          <m:ctrlPr>
                            <a:rPr lang="en-US" b="0" i="1" smtClean="0">
                              <a:latin typeface="Cambria Math"/>
                            </a:rPr>
                          </m:ctrlPr>
                        </m:fPr>
                        <m:num>
                          <m:r>
                            <a:rPr lang="en-US" b="0" i="1" smtClean="0">
                              <a:latin typeface="Cambria Math"/>
                            </a:rPr>
                            <m:t>𝑑</m:t>
                          </m:r>
                        </m:num>
                        <m:den>
                          <m:r>
                            <a:rPr lang="en-US" b="0" i="1" smtClean="0">
                              <a:latin typeface="Cambria Math"/>
                            </a:rPr>
                            <m:t>𝑑𝑡</m:t>
                          </m:r>
                        </m:den>
                      </m:f>
                      <m:d>
                        <m:dPr>
                          <m:begChr m:val="["/>
                          <m:endChr m:val="]"/>
                          <m:ctrlPr>
                            <a:rPr lang="en-US" b="0" i="1" smtClean="0">
                              <a:latin typeface="Cambria Math"/>
                            </a:rPr>
                          </m:ctrlPr>
                        </m:dPr>
                        <m:e>
                          <m:r>
                            <a:rPr lang="en-US" b="0" i="1" smtClean="0">
                              <a:latin typeface="Cambria Math"/>
                            </a:rPr>
                            <m:t>𝑟</m:t>
                          </m:r>
                          <m:d>
                            <m:dPr>
                              <m:ctrlPr>
                                <a:rPr lang="en-US" b="0" i="1" smtClean="0">
                                  <a:latin typeface="Cambria Math"/>
                                </a:rPr>
                              </m:ctrlPr>
                            </m:dPr>
                            <m:e>
                              <m:r>
                                <a:rPr lang="en-US" b="0" i="1" smtClean="0">
                                  <a:latin typeface="Cambria Math"/>
                                </a:rPr>
                                <m:t>𝑡</m:t>
                              </m:r>
                            </m:e>
                          </m:d>
                        </m:e>
                      </m:d>
                      <m:r>
                        <a:rPr lang="en-US" b="0" i="1" smtClean="0">
                          <a:latin typeface="Cambria Math"/>
                        </a:rPr>
                        <m:t>+ </m:t>
                      </m:r>
                      <m:f>
                        <m:fPr>
                          <m:ctrlPr>
                            <a:rPr lang="en-US" b="0" i="1" smtClean="0">
                              <a:latin typeface="Cambria Math"/>
                            </a:rPr>
                          </m:ctrlPr>
                        </m:fPr>
                        <m:num>
                          <m:r>
                            <a:rPr lang="en-US" b="0" i="1" smtClean="0">
                              <a:latin typeface="Cambria Math"/>
                            </a:rPr>
                            <m:t>𝑑</m:t>
                          </m:r>
                        </m:num>
                        <m:den>
                          <m:r>
                            <a:rPr lang="en-US" b="0" i="1" smtClean="0">
                              <a:latin typeface="Cambria Math"/>
                            </a:rPr>
                            <m:t>𝑑𝑡</m:t>
                          </m:r>
                        </m:den>
                      </m:f>
                      <m:r>
                        <a:rPr lang="en-US" b="0" i="1" smtClean="0">
                          <a:latin typeface="Cambria Math"/>
                        </a:rPr>
                        <m:t>[</m:t>
                      </m:r>
                      <m:r>
                        <a:rPr lang="en-US" b="0" i="1" smtClean="0">
                          <a:latin typeface="Cambria Math"/>
                        </a:rPr>
                        <m:t>𝑓</m:t>
                      </m:r>
                      <m:d>
                        <m:dPr>
                          <m:ctrlPr>
                            <a:rPr lang="en-US" b="0" i="1" smtClean="0">
                              <a:latin typeface="Cambria Math"/>
                            </a:rPr>
                          </m:ctrlPr>
                        </m:dPr>
                        <m:e>
                          <m:r>
                            <a:rPr lang="en-US" b="0" i="1" smtClean="0">
                              <a:latin typeface="Cambria Math"/>
                            </a:rPr>
                            <m:t>𝑡</m:t>
                          </m:r>
                        </m:e>
                      </m:d>
                      <m:r>
                        <a:rPr lang="en-US" b="0" i="1" smtClean="0">
                          <a:latin typeface="Cambria Math"/>
                        </a:rPr>
                        <m:t>]</m:t>
                      </m:r>
                      <m:r>
                        <a:rPr lang="en-US" b="0" i="1" smtClean="0">
                          <a:latin typeface="Cambria Math"/>
                        </a:rPr>
                        <m:t>𝑟</m:t>
                      </m:r>
                      <m:r>
                        <a:rPr lang="en-US" b="0" i="1" smtClean="0">
                          <a:latin typeface="Cambria Math"/>
                        </a:rPr>
                        <m:t>(</m:t>
                      </m:r>
                      <m:r>
                        <a:rPr lang="en-US" b="0" i="1" smtClean="0">
                          <a:latin typeface="Cambria Math"/>
                        </a:rPr>
                        <m:t>𝑡</m:t>
                      </m:r>
                      <m:r>
                        <a:rPr lang="en-US" b="0" i="1" smtClean="0">
                          <a:latin typeface="Cambria Math"/>
                        </a:rPr>
                        <m:t>) </m:t>
                      </m:r>
                    </m:oMath>
                  </m:oMathPara>
                </a14:m>
                <a:endParaRPr lang="en-US" b="0" dirty="0" smtClean="0"/>
              </a:p>
              <a:p>
                <a:pPr marL="137160" indent="0">
                  <a:buNone/>
                </a:pPr>
                <a:endParaRPr lang="en-US" b="0" dirty="0" smtClean="0"/>
              </a:p>
              <a:p>
                <a:pPr marL="13716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598333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defRPr/>
            </a:pPr>
            <a:r>
              <a:rPr lang="en-US" dirty="0" smtClean="0"/>
              <a:t>Vector v = AB</a:t>
            </a:r>
            <a:endParaRPr lang="en-US" dirty="0"/>
          </a:p>
        </p:txBody>
      </p:sp>
      <p:sp>
        <p:nvSpPr>
          <p:cNvPr id="3" name="Content Placeholder 2"/>
          <p:cNvSpPr>
            <a:spLocks noGrp="1"/>
          </p:cNvSpPr>
          <p:nvPr>
            <p:ph idx="1"/>
          </p:nvPr>
        </p:nvSpPr>
        <p:spPr>
          <a:xfrm>
            <a:off x="457200" y="1600200"/>
            <a:ext cx="8229600" cy="5257800"/>
          </a:xfrm>
        </p:spPr>
        <p:txBody>
          <a:bodyPr/>
          <a:lstStyle/>
          <a:p>
            <a:pPr>
              <a:defRPr/>
            </a:pPr>
            <a:r>
              <a:rPr lang="en-US" dirty="0" smtClean="0"/>
              <a:t>If the initial point of </a:t>
            </a:r>
            <a:r>
              <a:rPr lang="en-US" b="1" dirty="0" smtClean="0"/>
              <a:t>v </a:t>
            </a:r>
            <a:r>
              <a:rPr lang="en-US" dirty="0" smtClean="0"/>
              <a:t>is A and the terminal point is B, then we write </a:t>
            </a:r>
            <a:r>
              <a:rPr lang="en-US" b="1" dirty="0" smtClean="0"/>
              <a:t>v</a:t>
            </a:r>
            <a:r>
              <a:rPr lang="en-US" dirty="0" smtClean="0"/>
              <a:t> = AB.</a:t>
            </a:r>
          </a:p>
          <a:p>
            <a:pPr>
              <a:buNone/>
              <a:defRPr/>
            </a:pPr>
            <a:r>
              <a:rPr lang="en-US" sz="1800" dirty="0" smtClean="0"/>
              <a:t>                                                                                                                     y        v</a:t>
            </a:r>
          </a:p>
          <a:p>
            <a:pPr marL="137160" indent="0">
              <a:buFont typeface="Wingdings" pitchFamily="2" charset="2"/>
              <a:buNone/>
              <a:defRPr/>
            </a:pPr>
            <a:endParaRPr lang="en-US" dirty="0" smtClean="0"/>
          </a:p>
          <a:p>
            <a:pPr marL="137160" indent="0">
              <a:buFont typeface="Wingdings" pitchFamily="2" charset="2"/>
              <a:buNone/>
              <a:defRPr/>
            </a:pPr>
            <a:r>
              <a:rPr lang="en-US" dirty="0" smtClean="0"/>
              <a:t>Vector with Initial Point at the Origin	</a:t>
            </a:r>
          </a:p>
          <a:p>
            <a:pPr marL="137160" indent="0" algn="just">
              <a:buFont typeface="Wingdings" pitchFamily="2" charset="2"/>
              <a:buNone/>
              <a:defRPr/>
            </a:pPr>
            <a:r>
              <a:rPr lang="en-US" dirty="0" smtClean="0"/>
              <a:t> 	A  vector </a:t>
            </a:r>
            <a:r>
              <a:rPr lang="en-US" b="1" dirty="0" smtClean="0"/>
              <a:t>v</a:t>
            </a:r>
            <a:r>
              <a:rPr lang="en-US" i="1" dirty="0" smtClean="0"/>
              <a:t> </a:t>
            </a:r>
            <a:r>
              <a:rPr lang="en-US" dirty="0" smtClean="0"/>
              <a:t>is positioned with its initial point at the origin and terminal point </a:t>
            </a:r>
            <a:r>
              <a:rPr lang="en-US" i="1" dirty="0" smtClean="0"/>
              <a:t>(</a:t>
            </a:r>
            <a:r>
              <a:rPr lang="en-US" dirty="0" smtClean="0"/>
              <a:t>v</a:t>
            </a:r>
            <a:r>
              <a:rPr lang="en-US" baseline="-25000" dirty="0" smtClean="0"/>
              <a:t>1</a:t>
            </a:r>
            <a:r>
              <a:rPr lang="en-US" dirty="0" smtClean="0"/>
              <a:t> , v</a:t>
            </a:r>
            <a:r>
              <a:rPr lang="en-US" baseline="-25000" dirty="0" smtClean="0"/>
              <a:t>2</a:t>
            </a:r>
            <a:r>
              <a:rPr lang="en-US" dirty="0" smtClean="0"/>
              <a:t> </a:t>
            </a:r>
            <a:r>
              <a:rPr lang="en-US" i="1" dirty="0" smtClean="0"/>
              <a:t>) </a:t>
            </a:r>
            <a:r>
              <a:rPr lang="en-US" dirty="0" smtClean="0"/>
              <a:t>or </a:t>
            </a:r>
            <a:r>
              <a:rPr lang="en-US" i="1" dirty="0" smtClean="0"/>
              <a:t>(</a:t>
            </a:r>
            <a:r>
              <a:rPr lang="en-US" dirty="0" smtClean="0"/>
              <a:t>v</a:t>
            </a:r>
            <a:r>
              <a:rPr lang="en-US" baseline="-25000" dirty="0" smtClean="0"/>
              <a:t>1</a:t>
            </a:r>
            <a:r>
              <a:rPr lang="en-US" dirty="0" smtClean="0"/>
              <a:t> , v</a:t>
            </a:r>
            <a:r>
              <a:rPr lang="en-US" baseline="-25000" dirty="0" smtClean="0"/>
              <a:t>2</a:t>
            </a:r>
            <a:r>
              <a:rPr lang="en-US" dirty="0" smtClean="0"/>
              <a:t> , v</a:t>
            </a:r>
            <a:r>
              <a:rPr lang="en-US" baseline="-25000" dirty="0" smtClean="0"/>
              <a:t>3</a:t>
            </a:r>
            <a:r>
              <a:rPr lang="en-US" dirty="0" smtClean="0"/>
              <a:t> </a:t>
            </a:r>
            <a:r>
              <a:rPr lang="en-US" i="1" dirty="0" smtClean="0"/>
              <a:t>)</a:t>
            </a:r>
            <a:r>
              <a:rPr lang="en-US" dirty="0" smtClean="0"/>
              <a:t>. The coordinates of the terminal point of </a:t>
            </a:r>
            <a:r>
              <a:rPr lang="en-US" i="1" dirty="0" smtClean="0"/>
              <a:t>v</a:t>
            </a:r>
            <a:r>
              <a:rPr lang="en-US" dirty="0" smtClean="0"/>
              <a:t> are called the components of </a:t>
            </a:r>
            <a:r>
              <a:rPr lang="en-US" b="1" dirty="0" smtClean="0"/>
              <a:t>v</a:t>
            </a:r>
            <a:r>
              <a:rPr lang="en-US" dirty="0" smtClean="0"/>
              <a:t>. Thus, </a:t>
            </a:r>
          </a:p>
          <a:p>
            <a:pPr marL="137160" indent="0">
              <a:buFont typeface="Wingdings" pitchFamily="2" charset="2"/>
              <a:buNone/>
              <a:defRPr/>
            </a:pPr>
            <a:r>
              <a:rPr lang="en-US" dirty="0" smtClean="0"/>
              <a:t>		</a:t>
            </a:r>
            <a:r>
              <a:rPr lang="en-US" b="1" dirty="0" smtClean="0"/>
              <a:t>v</a:t>
            </a:r>
            <a:r>
              <a:rPr lang="en-US" i="1" dirty="0" smtClean="0"/>
              <a:t> = &lt;</a:t>
            </a:r>
            <a:r>
              <a:rPr lang="en-US" dirty="0" smtClean="0"/>
              <a:t>v</a:t>
            </a:r>
            <a:r>
              <a:rPr lang="en-US" baseline="-25000" dirty="0" smtClean="0"/>
              <a:t>1</a:t>
            </a:r>
            <a:r>
              <a:rPr lang="en-US" dirty="0" smtClean="0"/>
              <a:t> , v</a:t>
            </a:r>
            <a:r>
              <a:rPr lang="en-US" baseline="-25000" dirty="0" smtClean="0"/>
              <a:t>2</a:t>
            </a:r>
            <a:r>
              <a:rPr lang="en-US" i="1" dirty="0" smtClean="0"/>
              <a:t> &gt;  or  </a:t>
            </a:r>
            <a:r>
              <a:rPr lang="en-US" b="1" dirty="0" smtClean="0"/>
              <a:t>v</a:t>
            </a:r>
            <a:r>
              <a:rPr lang="en-US" i="1" dirty="0" smtClean="0"/>
              <a:t> = &lt;</a:t>
            </a:r>
            <a:r>
              <a:rPr lang="en-US" dirty="0" smtClean="0"/>
              <a:t>v</a:t>
            </a:r>
            <a:r>
              <a:rPr lang="en-US" baseline="-25000" dirty="0" smtClean="0"/>
              <a:t>1</a:t>
            </a:r>
            <a:r>
              <a:rPr lang="en-US" dirty="0" smtClean="0"/>
              <a:t> , v</a:t>
            </a:r>
            <a:r>
              <a:rPr lang="en-US" baseline="-25000" dirty="0" smtClean="0"/>
              <a:t>2</a:t>
            </a:r>
            <a:r>
              <a:rPr lang="en-US" dirty="0" smtClean="0"/>
              <a:t> , v</a:t>
            </a:r>
            <a:r>
              <a:rPr lang="en-US" baseline="-25000" dirty="0" smtClean="0"/>
              <a:t>3</a:t>
            </a:r>
            <a:r>
              <a:rPr lang="en-US" dirty="0" smtClean="0"/>
              <a:t> </a:t>
            </a:r>
            <a:r>
              <a:rPr lang="en-US" i="1" dirty="0" smtClean="0"/>
              <a:t>&gt; </a:t>
            </a:r>
          </a:p>
          <a:p>
            <a:pPr>
              <a:defRPr/>
            </a:pPr>
            <a:endParaRPr lang="en-US" dirty="0"/>
          </a:p>
        </p:txBody>
      </p:sp>
      <p:cxnSp>
        <p:nvCxnSpPr>
          <p:cNvPr id="10244" name="Straight Arrow Connector 4"/>
          <p:cNvCxnSpPr>
            <a:cxnSpLocks noChangeShapeType="1"/>
          </p:cNvCxnSpPr>
          <p:nvPr/>
        </p:nvCxnSpPr>
        <p:spPr bwMode="auto">
          <a:xfrm>
            <a:off x="5562600" y="2209800"/>
            <a:ext cx="533400" cy="1588"/>
          </a:xfrm>
          <a:prstGeom prst="straightConnector1">
            <a:avLst/>
          </a:prstGeom>
          <a:noFill/>
          <a:ln w="9525" algn="ctr">
            <a:solidFill>
              <a:schemeClr val="tx1"/>
            </a:solidFill>
            <a:round/>
            <a:headEnd/>
            <a:tailEnd type="arrow" w="med" len="med"/>
          </a:ln>
        </p:spPr>
      </p:cxnSp>
      <p:cxnSp>
        <p:nvCxnSpPr>
          <p:cNvPr id="10245" name="Straight Arrow Connector 7"/>
          <p:cNvCxnSpPr>
            <a:cxnSpLocks noChangeShapeType="1"/>
          </p:cNvCxnSpPr>
          <p:nvPr/>
        </p:nvCxnSpPr>
        <p:spPr bwMode="auto">
          <a:xfrm>
            <a:off x="3200400" y="457200"/>
            <a:ext cx="838200" cy="1588"/>
          </a:xfrm>
          <a:prstGeom prst="straightConnector1">
            <a:avLst/>
          </a:prstGeom>
          <a:noFill/>
          <a:ln w="9525" algn="ctr">
            <a:solidFill>
              <a:schemeClr val="tx1"/>
            </a:solidFill>
            <a:round/>
            <a:headEnd/>
            <a:tailEnd type="arrow" w="med" len="med"/>
          </a:ln>
        </p:spPr>
      </p:cxnSp>
      <p:cxnSp>
        <p:nvCxnSpPr>
          <p:cNvPr id="9" name="Straight Connector 8"/>
          <p:cNvCxnSpPr/>
          <p:nvPr/>
        </p:nvCxnSpPr>
        <p:spPr bwMode="auto">
          <a:xfrm rot="5400000">
            <a:off x="6743700" y="3162300"/>
            <a:ext cx="12954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6553200" y="3276600"/>
            <a:ext cx="2362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Arrow Connector 12"/>
          <p:cNvCxnSpPr/>
          <p:nvPr/>
        </p:nvCxnSpPr>
        <p:spPr bwMode="auto">
          <a:xfrm flipV="1">
            <a:off x="7391400" y="2362200"/>
            <a:ext cx="1143000" cy="914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4" name="TextBox 13"/>
          <p:cNvSpPr txBox="1"/>
          <p:nvPr/>
        </p:nvSpPr>
        <p:spPr>
          <a:xfrm>
            <a:off x="8001000" y="3200400"/>
            <a:ext cx="381000" cy="381000"/>
          </a:xfrm>
          <a:prstGeom prst="rect">
            <a:avLst/>
          </a:prstGeom>
          <a:noFill/>
        </p:spPr>
        <p:txBody>
          <a:bodyPr wrap="square" rtlCol="0">
            <a:spAutoFit/>
          </a:bodyPr>
          <a:lstStyle/>
          <a:p>
            <a:r>
              <a:rPr lang="en-US" dirty="0" smtClean="0"/>
              <a:t> x</a:t>
            </a:r>
            <a:endParaRPr lang="en-US" dirty="0"/>
          </a:p>
        </p:txBody>
      </p:sp>
      <p:sp>
        <p:nvSpPr>
          <p:cNvPr id="15" name="TextBox 14"/>
          <p:cNvSpPr txBox="1"/>
          <p:nvPr/>
        </p:nvSpPr>
        <p:spPr>
          <a:xfrm>
            <a:off x="7315200" y="3200400"/>
            <a:ext cx="457200" cy="369332"/>
          </a:xfrm>
          <a:prstGeom prst="rect">
            <a:avLst/>
          </a:prstGeom>
          <a:noFill/>
        </p:spPr>
        <p:txBody>
          <a:bodyPr wrap="square" rtlCol="0">
            <a:spAutoFit/>
          </a:bodyPr>
          <a:lstStyle/>
          <a:p>
            <a:r>
              <a:rPr lang="en-US" dirty="0" smtClean="0"/>
              <a:t> A</a:t>
            </a:r>
            <a:endParaRPr lang="en-US" dirty="0"/>
          </a:p>
        </p:txBody>
      </p:sp>
      <p:sp>
        <p:nvSpPr>
          <p:cNvPr id="16" name="TextBox 15"/>
          <p:cNvSpPr txBox="1"/>
          <p:nvPr/>
        </p:nvSpPr>
        <p:spPr>
          <a:xfrm>
            <a:off x="8305800" y="2133600"/>
            <a:ext cx="457200" cy="369332"/>
          </a:xfrm>
          <a:prstGeom prst="rect">
            <a:avLst/>
          </a:prstGeom>
          <a:noFill/>
        </p:spPr>
        <p:txBody>
          <a:bodyPr wrap="square" rtlCol="0">
            <a:spAutoFit/>
          </a:bodyPr>
          <a:lstStyle/>
          <a:p>
            <a:r>
              <a:rPr lang="en-US" dirty="0" smtClean="0"/>
              <a:t> B</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Vector-Valued Functions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pPr marL="137160" indent="0">
                  <a:buNone/>
                </a:pPr>
                <a14:m>
                  <m:oMathPara xmlns:m="http://schemas.openxmlformats.org/officeDocument/2006/math">
                    <m:oMathParaPr>
                      <m:jc m:val="centerGroup"/>
                    </m:oMathParaPr>
                    <m:oMath xmlns:m="http://schemas.openxmlformats.org/officeDocument/2006/math">
                      <m:f>
                        <m:fPr>
                          <m:ctrlPr>
                            <a:rPr lang="en-US" i="1" smtClean="0">
                              <a:latin typeface="Cambria Math"/>
                            </a:rPr>
                          </m:ctrlPr>
                        </m:fPr>
                        <m:num>
                          <m:r>
                            <a:rPr lang="en-US" b="0" i="1" smtClean="0">
                              <a:latin typeface="Cambria Math"/>
                            </a:rPr>
                            <m:t>𝑑</m:t>
                          </m:r>
                        </m:num>
                        <m:den>
                          <m:r>
                            <a:rPr lang="en-US" b="0" i="1" smtClean="0">
                              <a:latin typeface="Cambria Math"/>
                            </a:rPr>
                            <m:t>𝑑𝑡</m:t>
                          </m:r>
                        </m:den>
                      </m:f>
                      <m:r>
                        <a:rPr lang="en-US" b="0" i="1" smtClean="0">
                          <a:latin typeface="Cambria Math"/>
                        </a:rPr>
                        <m:t> </m:t>
                      </m:r>
                      <m:sSub>
                        <m:sSubPr>
                          <m:ctrlPr>
                            <a:rPr lang="en-US" b="0" i="1" smtClean="0">
                              <a:latin typeface="Cambria Math"/>
                            </a:rPr>
                          </m:ctrlPr>
                        </m:sSubPr>
                        <m:e>
                          <m:r>
                            <a:rPr lang="en-US" b="0" i="1" smtClean="0">
                              <a:latin typeface="Cambria Math"/>
                            </a:rPr>
                            <m:t>[</m:t>
                          </m:r>
                          <m:r>
                            <a:rPr lang="en-US" b="0" i="1" smtClean="0">
                              <a:latin typeface="Cambria Math"/>
                            </a:rPr>
                            <m:t>𝑟</m:t>
                          </m:r>
                        </m:e>
                        <m:sub>
                          <m:r>
                            <a:rPr lang="en-US" b="0" i="1" smtClean="0">
                              <a:latin typeface="Cambria Math"/>
                            </a:rPr>
                            <m:t>1</m:t>
                          </m:r>
                        </m:sub>
                      </m:sSub>
                      <m:d>
                        <m:dPr>
                          <m:ctrlPr>
                            <a:rPr lang="en-US" b="0" i="1" smtClean="0">
                              <a:latin typeface="Cambria Math"/>
                            </a:rPr>
                          </m:ctrlPr>
                        </m:dPr>
                        <m:e>
                          <m:r>
                            <a:rPr lang="en-US" b="0" i="1" smtClean="0">
                              <a:latin typeface="Cambria Math"/>
                            </a:rPr>
                            <m:t>𝑡</m:t>
                          </m:r>
                        </m:e>
                      </m:d>
                      <m:r>
                        <a:rPr lang="en-US" b="0" i="1" smtClean="0">
                          <a:latin typeface="Cambria Math"/>
                        </a:rPr>
                        <m:t>. </m:t>
                      </m:r>
                      <m:sSub>
                        <m:sSubPr>
                          <m:ctrlPr>
                            <a:rPr lang="en-US" b="0" i="1" smtClean="0">
                              <a:latin typeface="Cambria Math"/>
                            </a:rPr>
                          </m:ctrlPr>
                        </m:sSubPr>
                        <m:e>
                          <m:r>
                            <a:rPr lang="en-US" b="0" i="1" smtClean="0">
                              <a:latin typeface="Cambria Math"/>
                            </a:rPr>
                            <m:t>𝑟</m:t>
                          </m:r>
                        </m:e>
                        <m:sub>
                          <m:r>
                            <a:rPr lang="en-US" b="0" i="1" smtClean="0">
                              <a:latin typeface="Cambria Math"/>
                            </a:rPr>
                            <m:t>2</m:t>
                          </m:r>
                        </m:sub>
                      </m:sSub>
                      <m:r>
                        <a:rPr lang="en-US" b="0" i="1" smtClean="0">
                          <a:latin typeface="Cambria Math"/>
                        </a:rPr>
                        <m:t> (</m:t>
                      </m:r>
                      <m:r>
                        <a:rPr lang="en-US" b="0" i="1" smtClean="0">
                          <a:latin typeface="Cambria Math"/>
                        </a:rPr>
                        <m:t>𝑡</m:t>
                      </m:r>
                      <m:r>
                        <a:rPr lang="en-US" b="0" i="1" smtClean="0">
                          <a:latin typeface="Cambria Math"/>
                        </a:rPr>
                        <m:t>)]= </m:t>
                      </m:r>
                      <m:sSub>
                        <m:sSubPr>
                          <m:ctrlPr>
                            <a:rPr lang="en-US" b="0" i="1" smtClean="0">
                              <a:latin typeface="Cambria Math"/>
                            </a:rPr>
                          </m:ctrlPr>
                        </m:sSubPr>
                        <m:e>
                          <m:r>
                            <a:rPr lang="en-US" b="0" i="1" smtClean="0">
                              <a:latin typeface="Cambria Math"/>
                            </a:rPr>
                            <m:t>𝑟</m:t>
                          </m:r>
                        </m:e>
                        <m:sub>
                          <m:r>
                            <a:rPr lang="en-US" b="0" i="1" smtClean="0">
                              <a:latin typeface="Cambria Math"/>
                            </a:rPr>
                            <m:t>1</m:t>
                          </m:r>
                        </m:sub>
                      </m:sSub>
                      <m:r>
                        <a:rPr lang="en-US" b="0" i="1" smtClean="0">
                          <a:latin typeface="Cambria Math"/>
                        </a:rPr>
                        <m:t> (</m:t>
                      </m:r>
                      <m:r>
                        <a:rPr lang="en-US" b="0" i="1" smtClean="0">
                          <a:latin typeface="Cambria Math"/>
                        </a:rPr>
                        <m:t>𝑡</m:t>
                      </m:r>
                      <m:r>
                        <a:rPr lang="en-US" b="0" i="1" smtClean="0">
                          <a:latin typeface="Cambria Math"/>
                        </a:rPr>
                        <m:t>) . </m:t>
                      </m:r>
                      <m:f>
                        <m:fPr>
                          <m:ctrlPr>
                            <a:rPr lang="en-US" b="0" i="1" smtClean="0">
                              <a:latin typeface="Cambria Math"/>
                            </a:rPr>
                          </m:ctrlPr>
                        </m:fPr>
                        <m:num>
                          <m:sSub>
                            <m:sSubPr>
                              <m:ctrlPr>
                                <a:rPr lang="en-US" b="0" i="1" smtClean="0">
                                  <a:latin typeface="Cambria Math"/>
                                </a:rPr>
                              </m:ctrlPr>
                            </m:sSubPr>
                            <m:e>
                              <m:r>
                                <a:rPr lang="en-US" b="0" i="1" smtClean="0">
                                  <a:latin typeface="Cambria Math"/>
                                </a:rPr>
                                <m:t>𝑑𝑟</m:t>
                              </m:r>
                            </m:e>
                            <m:sub>
                              <m:r>
                                <a:rPr lang="en-US" b="0" i="1" smtClean="0">
                                  <a:latin typeface="Cambria Math"/>
                                </a:rPr>
                                <m:t>2</m:t>
                              </m:r>
                            </m:sub>
                          </m:sSub>
                        </m:num>
                        <m:den>
                          <m:r>
                            <a:rPr lang="en-US" b="0" i="1" smtClean="0">
                              <a:latin typeface="Cambria Math"/>
                            </a:rPr>
                            <m:t>𝑑𝑡</m:t>
                          </m:r>
                        </m:den>
                      </m:f>
                      <m:r>
                        <a:rPr lang="en-US" b="0" i="1" smtClean="0">
                          <a:latin typeface="Cambria Math"/>
                        </a:rPr>
                        <m:t> + </m:t>
                      </m:r>
                      <m:f>
                        <m:fPr>
                          <m:ctrlPr>
                            <a:rPr lang="en-US" b="0" i="1" smtClean="0">
                              <a:latin typeface="Cambria Math"/>
                            </a:rPr>
                          </m:ctrlPr>
                        </m:fPr>
                        <m:num>
                          <m:sSub>
                            <m:sSubPr>
                              <m:ctrlPr>
                                <a:rPr lang="en-US" b="0" i="1" smtClean="0">
                                  <a:latin typeface="Cambria Math"/>
                                </a:rPr>
                              </m:ctrlPr>
                            </m:sSubPr>
                            <m:e>
                              <m:r>
                                <a:rPr lang="en-US" b="0" i="1" smtClean="0">
                                  <a:latin typeface="Cambria Math"/>
                                </a:rPr>
                                <m:t>𝑑𝑟</m:t>
                              </m:r>
                            </m:e>
                            <m:sub>
                              <m:r>
                                <a:rPr lang="en-US" b="0" i="1" smtClean="0">
                                  <a:latin typeface="Cambria Math"/>
                                </a:rPr>
                                <m:t>1</m:t>
                              </m:r>
                            </m:sub>
                          </m:sSub>
                        </m:num>
                        <m:den>
                          <m:r>
                            <a:rPr lang="en-US" b="0" i="1" smtClean="0">
                              <a:latin typeface="Cambria Math"/>
                            </a:rPr>
                            <m:t>𝑑𝑡</m:t>
                          </m:r>
                        </m:den>
                      </m:f>
                      <m:r>
                        <a:rPr lang="en-US" b="0" i="1" smtClean="0">
                          <a:latin typeface="Cambria Math"/>
                        </a:rPr>
                        <m:t> . </m:t>
                      </m:r>
                      <m:sSub>
                        <m:sSubPr>
                          <m:ctrlPr>
                            <a:rPr lang="en-US" b="0" i="1" smtClean="0">
                              <a:latin typeface="Cambria Math"/>
                            </a:rPr>
                          </m:ctrlPr>
                        </m:sSubPr>
                        <m:e>
                          <m:r>
                            <a:rPr lang="en-US" b="0" i="1" smtClean="0">
                              <a:latin typeface="Cambria Math"/>
                            </a:rPr>
                            <m:t>𝑟</m:t>
                          </m:r>
                        </m:e>
                        <m:sub>
                          <m:r>
                            <a:rPr lang="en-US" b="0" i="1" smtClean="0">
                              <a:latin typeface="Cambria Math"/>
                            </a:rPr>
                            <m:t>2</m:t>
                          </m:r>
                        </m:sub>
                      </m:sSub>
                      <m:r>
                        <a:rPr lang="en-US" b="0" i="1" smtClean="0">
                          <a:latin typeface="Cambria Math"/>
                        </a:rPr>
                        <m:t>(</m:t>
                      </m:r>
                      <m:r>
                        <a:rPr lang="en-US" b="0" i="1" smtClean="0">
                          <a:latin typeface="Cambria Math"/>
                        </a:rPr>
                        <m:t>𝑡</m:t>
                      </m:r>
                      <m:r>
                        <a:rPr lang="en-US" b="0" i="1" smtClean="0">
                          <a:latin typeface="Cambria Math"/>
                        </a:rPr>
                        <m:t>)</m:t>
                      </m:r>
                    </m:oMath>
                  </m:oMathPara>
                </a14:m>
                <a:endParaRPr lang="en-US" b="0" dirty="0" smtClean="0"/>
              </a:p>
              <a:p>
                <a:pPr marL="137160" indent="0">
                  <a:buNone/>
                </a:pPr>
                <a14:m>
                  <m:oMathPara xmlns:m="http://schemas.openxmlformats.org/officeDocument/2006/math">
                    <m:oMathParaPr>
                      <m:jc m:val="centerGroup"/>
                    </m:oMathParaPr>
                    <m:oMath xmlns:m="http://schemas.openxmlformats.org/officeDocument/2006/math">
                      <m:f>
                        <m:fPr>
                          <m:ctrlPr>
                            <a:rPr lang="en-US" i="1">
                              <a:latin typeface="Cambria Math"/>
                            </a:rPr>
                          </m:ctrlPr>
                        </m:fPr>
                        <m:num>
                          <m:r>
                            <a:rPr lang="en-US" i="1">
                              <a:latin typeface="Cambria Math"/>
                            </a:rPr>
                            <m:t>𝑑</m:t>
                          </m:r>
                        </m:num>
                        <m:den>
                          <m:r>
                            <a:rPr lang="en-US" i="1">
                              <a:latin typeface="Cambria Math"/>
                            </a:rPr>
                            <m:t>𝑑𝑡</m:t>
                          </m:r>
                        </m:den>
                      </m:f>
                      <m:r>
                        <a:rPr lang="en-US" i="1">
                          <a:latin typeface="Cambria Math"/>
                        </a:rPr>
                        <m:t> </m:t>
                      </m:r>
                      <m:sSub>
                        <m:sSubPr>
                          <m:ctrlPr>
                            <a:rPr lang="en-US" i="1">
                              <a:latin typeface="Cambria Math"/>
                            </a:rPr>
                          </m:ctrlPr>
                        </m:sSubPr>
                        <m:e>
                          <m:r>
                            <a:rPr lang="en-US" i="1">
                              <a:latin typeface="Cambria Math"/>
                            </a:rPr>
                            <m:t>[</m:t>
                          </m:r>
                          <m:r>
                            <a:rPr lang="en-US" i="1">
                              <a:latin typeface="Cambria Math"/>
                            </a:rPr>
                            <m:t>𝑟</m:t>
                          </m:r>
                        </m:e>
                        <m:sub>
                          <m:r>
                            <a:rPr lang="en-US" i="1">
                              <a:latin typeface="Cambria Math"/>
                            </a:rPr>
                            <m:t>1</m:t>
                          </m:r>
                        </m:sub>
                      </m:sSub>
                      <m:d>
                        <m:dPr>
                          <m:ctrlPr>
                            <a:rPr lang="en-US" i="1">
                              <a:latin typeface="Cambria Math"/>
                            </a:rPr>
                          </m:ctrlPr>
                        </m:dPr>
                        <m:e>
                          <m:r>
                            <a:rPr lang="en-US" i="1">
                              <a:latin typeface="Cambria Math"/>
                            </a:rPr>
                            <m:t>𝑡</m:t>
                          </m:r>
                        </m:e>
                      </m:d>
                      <m:r>
                        <a:rPr lang="en-US" b="0" i="1" smtClean="0">
                          <a:latin typeface="Cambria Math"/>
                        </a:rPr>
                        <m:t> </m:t>
                      </m:r>
                      <m:r>
                        <a:rPr lang="en-US" b="0" i="1" smtClean="0">
                          <a:latin typeface="Cambria Math"/>
                        </a:rPr>
                        <m:t>𝑥</m:t>
                      </m:r>
                      <m:r>
                        <a:rPr lang="en-US" i="1">
                          <a:latin typeface="Cambria Math"/>
                        </a:rPr>
                        <m:t> </m:t>
                      </m:r>
                      <m:sSub>
                        <m:sSubPr>
                          <m:ctrlPr>
                            <a:rPr lang="en-US" i="1">
                              <a:latin typeface="Cambria Math"/>
                            </a:rPr>
                          </m:ctrlPr>
                        </m:sSubPr>
                        <m:e>
                          <m:r>
                            <a:rPr lang="en-US" i="1">
                              <a:latin typeface="Cambria Math"/>
                            </a:rPr>
                            <m:t>𝑟</m:t>
                          </m:r>
                        </m:e>
                        <m:sub>
                          <m:r>
                            <a:rPr lang="en-US" i="1">
                              <a:latin typeface="Cambria Math"/>
                            </a:rPr>
                            <m:t>2</m:t>
                          </m:r>
                        </m:sub>
                      </m:sSub>
                      <m:r>
                        <a:rPr lang="en-US" i="1">
                          <a:latin typeface="Cambria Math"/>
                        </a:rPr>
                        <m:t> (</m:t>
                      </m:r>
                      <m:r>
                        <a:rPr lang="en-US" i="1">
                          <a:latin typeface="Cambria Math"/>
                        </a:rPr>
                        <m:t>𝑡</m:t>
                      </m:r>
                      <m:r>
                        <a:rPr lang="en-US" i="1">
                          <a:latin typeface="Cambria Math"/>
                        </a:rPr>
                        <m:t>)]= </m:t>
                      </m:r>
                      <m:sSub>
                        <m:sSubPr>
                          <m:ctrlPr>
                            <a:rPr lang="en-US" i="1">
                              <a:latin typeface="Cambria Math"/>
                            </a:rPr>
                          </m:ctrlPr>
                        </m:sSubPr>
                        <m:e>
                          <m:r>
                            <a:rPr lang="en-US" i="1">
                              <a:latin typeface="Cambria Math"/>
                            </a:rPr>
                            <m:t>𝑟</m:t>
                          </m:r>
                        </m:e>
                        <m:sub>
                          <m:r>
                            <a:rPr lang="en-US" i="1">
                              <a:latin typeface="Cambria Math"/>
                            </a:rPr>
                            <m:t>1</m:t>
                          </m:r>
                        </m:sub>
                      </m:sSub>
                      <m:r>
                        <a:rPr lang="en-US" i="1">
                          <a:latin typeface="Cambria Math"/>
                        </a:rPr>
                        <m:t> (</m:t>
                      </m:r>
                      <m:r>
                        <a:rPr lang="en-US" i="1">
                          <a:latin typeface="Cambria Math"/>
                        </a:rPr>
                        <m:t>𝑡</m:t>
                      </m:r>
                      <m:r>
                        <a:rPr lang="en-US" i="1">
                          <a:latin typeface="Cambria Math"/>
                        </a:rPr>
                        <m:t>) </m:t>
                      </m:r>
                      <m:r>
                        <a:rPr lang="en-US" b="0" i="1" smtClean="0">
                          <a:latin typeface="Cambria Math"/>
                        </a:rPr>
                        <m:t>𝑥</m:t>
                      </m:r>
                      <m:r>
                        <a:rPr lang="en-US" b="0" i="1" smtClean="0">
                          <a:latin typeface="Cambria Math"/>
                        </a:rPr>
                        <m:t> </m:t>
                      </m:r>
                      <m:f>
                        <m:fPr>
                          <m:ctrlPr>
                            <a:rPr lang="en-US" i="1">
                              <a:latin typeface="Cambria Math"/>
                            </a:rPr>
                          </m:ctrlPr>
                        </m:fPr>
                        <m:num>
                          <m:sSub>
                            <m:sSubPr>
                              <m:ctrlPr>
                                <a:rPr lang="en-US" i="1">
                                  <a:latin typeface="Cambria Math"/>
                                </a:rPr>
                              </m:ctrlPr>
                            </m:sSubPr>
                            <m:e>
                              <m:r>
                                <a:rPr lang="en-US" i="1">
                                  <a:latin typeface="Cambria Math"/>
                                </a:rPr>
                                <m:t>𝑑𝑟</m:t>
                              </m:r>
                            </m:e>
                            <m:sub>
                              <m:r>
                                <a:rPr lang="en-US" i="1">
                                  <a:latin typeface="Cambria Math"/>
                                </a:rPr>
                                <m:t>2</m:t>
                              </m:r>
                            </m:sub>
                          </m:sSub>
                        </m:num>
                        <m:den>
                          <m:r>
                            <a:rPr lang="en-US" i="1">
                              <a:latin typeface="Cambria Math"/>
                            </a:rPr>
                            <m:t>𝑑𝑡</m:t>
                          </m:r>
                        </m:den>
                      </m:f>
                      <m:r>
                        <a:rPr lang="en-US" i="1">
                          <a:latin typeface="Cambria Math"/>
                        </a:rPr>
                        <m:t> + </m:t>
                      </m:r>
                      <m:f>
                        <m:fPr>
                          <m:ctrlPr>
                            <a:rPr lang="en-US" i="1">
                              <a:latin typeface="Cambria Math"/>
                            </a:rPr>
                          </m:ctrlPr>
                        </m:fPr>
                        <m:num>
                          <m:sSub>
                            <m:sSubPr>
                              <m:ctrlPr>
                                <a:rPr lang="en-US" i="1">
                                  <a:latin typeface="Cambria Math"/>
                                </a:rPr>
                              </m:ctrlPr>
                            </m:sSubPr>
                            <m:e>
                              <m:r>
                                <a:rPr lang="en-US" i="1">
                                  <a:latin typeface="Cambria Math"/>
                                </a:rPr>
                                <m:t>𝑑𝑟</m:t>
                              </m:r>
                            </m:e>
                            <m:sub>
                              <m:r>
                                <a:rPr lang="en-US" i="1">
                                  <a:latin typeface="Cambria Math"/>
                                </a:rPr>
                                <m:t>1</m:t>
                              </m:r>
                            </m:sub>
                          </m:sSub>
                        </m:num>
                        <m:den>
                          <m:r>
                            <a:rPr lang="en-US" i="1">
                              <a:latin typeface="Cambria Math"/>
                            </a:rPr>
                            <m:t>𝑑𝑡</m:t>
                          </m:r>
                        </m:den>
                      </m:f>
                      <m:r>
                        <a:rPr lang="en-US" i="1">
                          <a:latin typeface="Cambria Math"/>
                        </a:rPr>
                        <m:t> </m:t>
                      </m:r>
                      <m:r>
                        <a:rPr lang="en-US" b="0" i="1" smtClean="0">
                          <a:latin typeface="Cambria Math"/>
                        </a:rPr>
                        <m:t>𝑥</m:t>
                      </m:r>
                      <m:r>
                        <a:rPr lang="en-US" i="1">
                          <a:latin typeface="Cambria Math"/>
                        </a:rPr>
                        <m:t> </m:t>
                      </m:r>
                      <m:sSub>
                        <m:sSubPr>
                          <m:ctrlPr>
                            <a:rPr lang="en-US" i="1">
                              <a:latin typeface="Cambria Math"/>
                            </a:rPr>
                          </m:ctrlPr>
                        </m:sSubPr>
                        <m:e>
                          <m:r>
                            <a:rPr lang="en-US" i="1">
                              <a:latin typeface="Cambria Math"/>
                            </a:rPr>
                            <m:t>𝑟</m:t>
                          </m:r>
                        </m:e>
                        <m:sub>
                          <m:r>
                            <a:rPr lang="en-US" i="1">
                              <a:latin typeface="Cambria Math"/>
                            </a:rPr>
                            <m:t>2</m:t>
                          </m:r>
                        </m:sub>
                      </m:sSub>
                      <m:r>
                        <a:rPr lang="en-US" i="1">
                          <a:latin typeface="Cambria Math"/>
                        </a:rPr>
                        <m:t>(</m:t>
                      </m:r>
                      <m:r>
                        <a:rPr lang="en-US" i="1">
                          <a:latin typeface="Cambria Math"/>
                        </a:rPr>
                        <m:t>𝑡</m:t>
                      </m:r>
                      <m:r>
                        <a:rPr lang="en-US" i="1">
                          <a:latin typeface="Cambria Math"/>
                        </a:rPr>
                        <m:t>)</m:t>
                      </m:r>
                    </m:oMath>
                  </m:oMathPara>
                </a14:m>
                <a:endParaRPr lang="en-US" dirty="0" smtClean="0"/>
              </a:p>
              <a:p>
                <a:pPr marL="137160" indent="0">
                  <a:buNone/>
                </a:pPr>
                <a:r>
                  <a:rPr lang="en-US" dirty="0" err="1" smtClean="0"/>
                  <a:t>II.Antiderivatives</a:t>
                </a:r>
                <a:endParaRPr lang="en-US" dirty="0" smtClean="0"/>
              </a:p>
              <a:p>
                <a:pPr marL="137160" indent="0">
                  <a:buNone/>
                </a:pPr>
                <a:r>
                  <a:rPr lang="en-US" dirty="0" smtClean="0"/>
                  <a:t>An </a:t>
                </a:r>
                <a:r>
                  <a:rPr lang="en-US" dirty="0" err="1" smtClean="0"/>
                  <a:t>antiderivative</a:t>
                </a:r>
                <a:r>
                  <a:rPr lang="en-US" dirty="0" smtClean="0"/>
                  <a:t> for a vector-valued function r(t) is a vector-valued function R(t) such that</a:t>
                </a:r>
              </a:p>
              <a:p>
                <a:pPr marL="13716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a:rPr>
                          </m:ctrlPr>
                        </m:sSupPr>
                        <m:e>
                          <m:r>
                            <a:rPr lang="en-US" b="0" i="1" smtClean="0">
                              <a:latin typeface="Cambria Math"/>
                            </a:rPr>
                            <m:t>𝑅</m:t>
                          </m:r>
                        </m:e>
                        <m:sup>
                          <m:r>
                            <a:rPr lang="en-US" b="0" i="1" smtClean="0">
                              <a:latin typeface="Cambria Math"/>
                            </a:rPr>
                            <m:t>′</m:t>
                          </m:r>
                        </m:sup>
                      </m:sSup>
                      <m:d>
                        <m:dPr>
                          <m:ctrlPr>
                            <a:rPr lang="en-US" b="0" i="1" smtClean="0">
                              <a:latin typeface="Cambria Math"/>
                            </a:rPr>
                          </m:ctrlPr>
                        </m:dPr>
                        <m:e>
                          <m:r>
                            <a:rPr lang="en-US" b="0" i="1" smtClean="0">
                              <a:latin typeface="Cambria Math"/>
                            </a:rPr>
                            <m:t>𝑡</m:t>
                          </m:r>
                        </m:e>
                      </m:d>
                      <m:r>
                        <a:rPr lang="en-US" b="0" i="1" smtClean="0">
                          <a:latin typeface="Cambria Math"/>
                        </a:rPr>
                        <m:t>=</m:t>
                      </m:r>
                      <m:r>
                        <a:rPr lang="en-US" b="0" i="1" smtClean="0">
                          <a:latin typeface="Cambria Math"/>
                        </a:rPr>
                        <m:t>𝑟</m:t>
                      </m:r>
                      <m:d>
                        <m:dPr>
                          <m:ctrlPr>
                            <a:rPr lang="en-US" b="0" i="1" smtClean="0">
                              <a:latin typeface="Cambria Math"/>
                            </a:rPr>
                          </m:ctrlPr>
                        </m:dPr>
                        <m:e>
                          <m:r>
                            <a:rPr lang="en-US" b="0" i="1" smtClean="0">
                              <a:latin typeface="Cambria Math"/>
                            </a:rPr>
                            <m:t>𝑡</m:t>
                          </m:r>
                        </m:e>
                      </m:d>
                    </m:oMath>
                  </m:oMathPara>
                </a14:m>
                <a:endParaRPr lang="en-US" b="0" dirty="0" smtClean="0"/>
              </a:p>
              <a:p>
                <a:pPr marL="137160" indent="0">
                  <a:buNone/>
                </a:pPr>
                <a:r>
                  <a:rPr lang="en-US" dirty="0" smtClean="0"/>
                  <a:t>Using integral notation,</a:t>
                </a:r>
              </a:p>
              <a:p>
                <a:pPr marL="137160" indent="0">
                  <a:buNone/>
                </a:pPr>
                <a14:m>
                  <m:oMathPara xmlns:m="http://schemas.openxmlformats.org/officeDocument/2006/math">
                    <m:oMathParaPr>
                      <m:jc m:val="centerGroup"/>
                    </m:oMathParaPr>
                    <m:oMath xmlns:m="http://schemas.openxmlformats.org/officeDocument/2006/math">
                      <m:nary>
                        <m:naryPr>
                          <m:limLoc m:val="undOvr"/>
                          <m:subHide m:val="on"/>
                          <m:supHide m:val="on"/>
                          <m:ctrlPr>
                            <a:rPr lang="en-US" i="1" smtClean="0">
                              <a:latin typeface="Cambria Math"/>
                            </a:rPr>
                          </m:ctrlPr>
                        </m:naryPr>
                        <m:sub/>
                        <m:sup/>
                        <m:e>
                          <m:r>
                            <a:rPr lang="en-US" b="0" i="1" smtClean="0">
                              <a:latin typeface="Cambria Math"/>
                            </a:rPr>
                            <m:t>𝑟</m:t>
                          </m:r>
                          <m:d>
                            <m:dPr>
                              <m:ctrlPr>
                                <a:rPr lang="en-US" b="0" i="1" smtClean="0">
                                  <a:latin typeface="Cambria Math"/>
                                </a:rPr>
                              </m:ctrlPr>
                            </m:dPr>
                            <m:e>
                              <m:r>
                                <a:rPr lang="en-US" b="0" i="1" smtClean="0">
                                  <a:latin typeface="Cambria Math"/>
                                </a:rPr>
                                <m:t>𝑡</m:t>
                              </m:r>
                            </m:e>
                          </m:d>
                          <m:r>
                            <a:rPr lang="en-US" b="0" i="1" smtClean="0">
                              <a:latin typeface="Cambria Math"/>
                            </a:rPr>
                            <m:t> </m:t>
                          </m:r>
                          <m:r>
                            <a:rPr lang="en-US" b="0" i="1" smtClean="0">
                              <a:latin typeface="Cambria Math"/>
                            </a:rPr>
                            <m:t>𝑑𝑡</m:t>
                          </m:r>
                          <m:r>
                            <a:rPr lang="en-US" b="0" i="1" smtClean="0">
                              <a:latin typeface="Cambria Math"/>
                            </a:rPr>
                            <m:t>=  </m:t>
                          </m:r>
                          <m:r>
                            <a:rPr lang="en-US" b="0" i="1" smtClean="0">
                              <a:latin typeface="Cambria Math"/>
                            </a:rPr>
                            <m:t>𝑅</m:t>
                          </m:r>
                          <m:d>
                            <m:dPr>
                              <m:ctrlPr>
                                <a:rPr lang="en-US" b="0" i="1" smtClean="0">
                                  <a:latin typeface="Cambria Math"/>
                                </a:rPr>
                              </m:ctrlPr>
                            </m:dPr>
                            <m:e>
                              <m:r>
                                <a:rPr lang="en-US" b="0" i="1" smtClean="0">
                                  <a:latin typeface="Cambria Math"/>
                                </a:rPr>
                                <m:t>𝑡</m:t>
                              </m:r>
                            </m:e>
                          </m:d>
                          <m:r>
                            <a:rPr lang="en-US" b="0" i="1" smtClean="0">
                              <a:latin typeface="Cambria Math"/>
                            </a:rPr>
                            <m:t>+</m:t>
                          </m:r>
                          <m:r>
                            <a:rPr lang="en-US" b="0" i="1" smtClean="0">
                              <a:latin typeface="Cambria Math"/>
                            </a:rPr>
                            <m:t>𝐶</m:t>
                          </m:r>
                        </m:e>
                      </m:nary>
                    </m:oMath>
                  </m:oMathPara>
                </a14:m>
                <a:endParaRPr lang="en-US" dirty="0" smtClean="0"/>
              </a:p>
              <a:p>
                <a:pPr marL="137160" indent="0">
                  <a:buNone/>
                </a:pPr>
                <a:r>
                  <a:rPr lang="en-US" dirty="0"/>
                  <a:t>w</a:t>
                </a:r>
                <a:r>
                  <a:rPr lang="en-US" dirty="0" smtClean="0"/>
                  <a:t>here C represents an arbitrary constant vector.</a:t>
                </a:r>
                <a:endParaRPr lang="en-US" dirty="0"/>
              </a:p>
              <a:p>
                <a:pPr marL="137160" indent="0">
                  <a:buNone/>
                </a:pPr>
                <a:endParaRPr lang="en-US" dirty="0"/>
              </a:p>
              <a:p>
                <a:pPr marL="13716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2890147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Valued Function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295400"/>
                <a:ext cx="8610600" cy="5257800"/>
              </a:xfrm>
            </p:spPr>
            <p:txBody>
              <a:bodyPr>
                <a:normAutofit fontScale="92500"/>
              </a:bodyPr>
              <a:lstStyle/>
              <a:p>
                <a:pPr marL="137160" indent="0">
                  <a:buNone/>
                </a:pPr>
                <a:r>
                  <a:rPr lang="en-US" dirty="0" smtClean="0"/>
                  <a:t>Definite Integrals </a:t>
                </a:r>
              </a:p>
              <a:p>
                <a:pPr marL="137160" indent="0" algn="just">
                  <a:buNone/>
                </a:pPr>
                <a:r>
                  <a:rPr lang="en-US" dirty="0" smtClean="0">
                    <a:cs typeface="Arial" pitchFamily="34" charset="0"/>
                  </a:rPr>
                  <a:t>If r(t) is a vector-valued function that is continuous on the interval a ≤ t ≤ b, then the definite integral of r(t) over this interval is the limit of Riemann sums, that is, </a:t>
                </a:r>
              </a:p>
              <a:p>
                <a:pPr marL="137160" indent="0">
                  <a:buNone/>
                </a:pPr>
                <a14:m>
                  <m:oMathPara xmlns:m="http://schemas.openxmlformats.org/officeDocument/2006/math">
                    <m:oMathParaPr>
                      <m:jc m:val="centerGroup"/>
                    </m:oMathParaPr>
                    <m:oMath xmlns:m="http://schemas.openxmlformats.org/officeDocument/2006/math">
                      <m:nary>
                        <m:naryPr>
                          <m:ctrlPr>
                            <a:rPr lang="en-US" i="1" smtClean="0">
                              <a:latin typeface="Cambria Math"/>
                            </a:rPr>
                          </m:ctrlPr>
                        </m:naryPr>
                        <m:sub>
                          <m:r>
                            <m:rPr>
                              <m:brk m:alnAt="23"/>
                            </m:rPr>
                            <a:rPr lang="en-US" b="0" i="1" smtClean="0">
                              <a:latin typeface="Cambria Math"/>
                            </a:rPr>
                            <m:t>𝑎</m:t>
                          </m:r>
                        </m:sub>
                        <m:sup>
                          <m:r>
                            <a:rPr lang="en-US" b="0" i="1" smtClean="0">
                              <a:latin typeface="Cambria Math"/>
                            </a:rPr>
                            <m:t>𝑏</m:t>
                          </m:r>
                        </m:sup>
                        <m:e>
                          <m:r>
                            <a:rPr lang="en-US" b="0" i="1" smtClean="0">
                              <a:latin typeface="Cambria Math"/>
                            </a:rPr>
                            <m:t>𝑟</m:t>
                          </m:r>
                          <m:d>
                            <m:dPr>
                              <m:ctrlPr>
                                <a:rPr lang="en-US" b="0" i="1" smtClean="0">
                                  <a:latin typeface="Cambria Math"/>
                                </a:rPr>
                              </m:ctrlPr>
                            </m:dPr>
                            <m:e>
                              <m:r>
                                <a:rPr lang="en-US" b="0" i="1" smtClean="0">
                                  <a:latin typeface="Cambria Math"/>
                                </a:rPr>
                                <m:t>𝑡</m:t>
                              </m:r>
                            </m:e>
                          </m:d>
                          <m:r>
                            <a:rPr lang="en-US" b="0" i="1" smtClean="0">
                              <a:latin typeface="Cambria Math"/>
                            </a:rPr>
                            <m:t>𝑑𝑡</m:t>
                          </m:r>
                          <m:r>
                            <a:rPr lang="en-US" b="0" i="1" smtClean="0">
                              <a:latin typeface="Cambria Math"/>
                            </a:rPr>
                            <m:t>=</m:t>
                          </m:r>
                          <m:func>
                            <m:funcPr>
                              <m:ctrlPr>
                                <a:rPr lang="en-US" b="0" i="1" smtClean="0">
                                  <a:latin typeface="Cambria Math"/>
                                </a:rPr>
                              </m:ctrlPr>
                            </m:funcPr>
                            <m:fName>
                              <m:limLow>
                                <m:limLowPr>
                                  <m:ctrlPr>
                                    <a:rPr lang="en-US" b="0" i="1" smtClean="0">
                                      <a:latin typeface="Cambria Math"/>
                                    </a:rPr>
                                  </m:ctrlPr>
                                </m:limLowPr>
                                <m:e>
                                  <m:r>
                                    <m:rPr>
                                      <m:sty m:val="p"/>
                                    </m:rPr>
                                    <a:rPr lang="en-US" b="0" i="0" smtClean="0">
                                      <a:latin typeface="Cambria Math"/>
                                    </a:rPr>
                                    <m:t>lim</m:t>
                                  </m:r>
                                </m:e>
                                <m:lim>
                                  <m:func>
                                    <m:funcPr>
                                      <m:ctrlPr>
                                        <a:rPr lang="en-US" b="0" i="1" smtClean="0">
                                          <a:latin typeface="Cambria Math"/>
                                        </a:rPr>
                                      </m:ctrlPr>
                                    </m:funcPr>
                                    <m:fName>
                                      <m:r>
                                        <m:rPr>
                                          <m:sty m:val="p"/>
                                        </m:rPr>
                                        <a:rPr lang="en-US" b="0" i="0" smtClean="0">
                                          <a:latin typeface="Cambria Math"/>
                                        </a:rPr>
                                        <m:t>max</m:t>
                                      </m:r>
                                    </m:fName>
                                    <m:e>
                                      <m:r>
                                        <a:rPr lang="en-US" b="0" i="1" smtClean="0">
                                          <a:latin typeface="Cambria Math"/>
                                          <a:ea typeface="Cambria Math"/>
                                        </a:rPr>
                                        <m:t>∆</m:t>
                                      </m:r>
                                      <m:sSub>
                                        <m:sSubPr>
                                          <m:ctrlPr>
                                            <a:rPr lang="en-US" b="0" i="1" smtClean="0">
                                              <a:latin typeface="Cambria Math"/>
                                              <a:ea typeface="Cambria Math"/>
                                            </a:rPr>
                                          </m:ctrlPr>
                                        </m:sSubPr>
                                        <m:e>
                                          <m:r>
                                            <a:rPr lang="en-US" b="0" i="1" smtClean="0">
                                              <a:latin typeface="Cambria Math"/>
                                              <a:ea typeface="Cambria Math"/>
                                            </a:rPr>
                                            <m:t>𝑡</m:t>
                                          </m:r>
                                        </m:e>
                                        <m:sub>
                                          <m:r>
                                            <a:rPr lang="en-US" b="0" i="1" smtClean="0">
                                              <a:latin typeface="Cambria Math"/>
                                              <a:ea typeface="Cambria Math"/>
                                            </a:rPr>
                                            <m:t>𝑘</m:t>
                                          </m:r>
                                        </m:sub>
                                      </m:sSub>
                                      <m:r>
                                        <a:rPr lang="en-US" b="0" i="1" smtClean="0">
                                          <a:latin typeface="Cambria Math"/>
                                          <a:ea typeface="Cambria Math"/>
                                        </a:rPr>
                                        <m:t>→0</m:t>
                                      </m:r>
                                    </m:e>
                                  </m:func>
                                </m:lim>
                              </m:limLow>
                            </m:fName>
                            <m:e/>
                          </m:func>
                          <m:nary>
                            <m:naryPr>
                              <m:chr m:val="∑"/>
                              <m:ctrlPr>
                                <a:rPr lang="en-US" b="0" i="1" smtClean="0">
                                  <a:latin typeface="Cambria Math"/>
                                </a:rPr>
                              </m:ctrlPr>
                            </m:naryPr>
                            <m:sub>
                              <m:r>
                                <m:rPr>
                                  <m:brk m:alnAt="23"/>
                                </m:rPr>
                                <a:rPr lang="en-US" b="0" i="1" smtClean="0">
                                  <a:latin typeface="Cambria Math"/>
                                </a:rPr>
                                <m:t> </m:t>
                              </m:r>
                              <m:r>
                                <a:rPr lang="en-US" b="0" i="1" smtClean="0">
                                  <a:latin typeface="Cambria Math"/>
                                </a:rPr>
                                <m:t>𝑘</m:t>
                              </m:r>
                              <m:r>
                                <a:rPr lang="en-US" b="0" i="1" smtClean="0">
                                  <a:latin typeface="Cambria Math"/>
                                </a:rPr>
                                <m:t>=1</m:t>
                              </m:r>
                            </m:sub>
                            <m:sup>
                              <m:r>
                                <a:rPr lang="en-US" b="0" i="1" smtClean="0">
                                  <a:latin typeface="Cambria Math"/>
                                </a:rPr>
                                <m:t>𝑛</m:t>
                              </m:r>
                            </m:sup>
                            <m:e>
                              <m:r>
                                <a:rPr lang="en-US" b="0" i="1" smtClean="0">
                                  <a:latin typeface="Cambria Math"/>
                                </a:rPr>
                                <m:t>𝑟</m:t>
                              </m:r>
                              <m:r>
                                <a:rPr lang="en-US" b="0" i="1" smtClean="0">
                                  <a:latin typeface="Cambria Math"/>
                                </a:rPr>
                                <m:t> </m:t>
                              </m:r>
                              <m:d>
                                <m:dPr>
                                  <m:ctrlPr>
                                    <a:rPr lang="en-US" b="0" i="1" smtClean="0">
                                      <a:latin typeface="Cambria Math"/>
                                    </a:rPr>
                                  </m:ctrlPr>
                                </m:dPr>
                                <m:e>
                                  <m:sSub>
                                    <m:sSubPr>
                                      <m:ctrlPr>
                                        <a:rPr lang="en-US" b="0" i="1" smtClean="0">
                                          <a:latin typeface="Cambria Math"/>
                                        </a:rPr>
                                      </m:ctrlPr>
                                    </m:sSubPr>
                                    <m:e>
                                      <m:r>
                                        <a:rPr lang="en-US" b="0" i="1" smtClean="0">
                                          <a:latin typeface="Cambria Math"/>
                                        </a:rPr>
                                        <m:t>𝑡</m:t>
                                      </m:r>
                                    </m:e>
                                    <m:sub>
                                      <m:r>
                                        <a:rPr lang="en-US" b="0" i="1" smtClean="0">
                                          <a:latin typeface="Cambria Math"/>
                                        </a:rPr>
                                        <m:t>𝑘</m:t>
                                      </m:r>
                                    </m:sub>
                                  </m:sSub>
                                </m:e>
                              </m:d>
                              <m:r>
                                <a:rPr lang="en-US" b="0" i="1" smtClean="0">
                                  <a:latin typeface="Cambria Math"/>
                                  <a:ea typeface="Cambria Math"/>
                                </a:rPr>
                                <m:t>∆</m:t>
                              </m:r>
                              <m:sSub>
                                <m:sSubPr>
                                  <m:ctrlPr>
                                    <a:rPr lang="en-US" b="0" i="1" smtClean="0">
                                      <a:latin typeface="Cambria Math"/>
                                      <a:ea typeface="Cambria Math"/>
                                    </a:rPr>
                                  </m:ctrlPr>
                                </m:sSubPr>
                                <m:e>
                                  <m:r>
                                    <a:rPr lang="en-US" b="0" i="1" smtClean="0">
                                      <a:latin typeface="Cambria Math"/>
                                      <a:ea typeface="Cambria Math"/>
                                    </a:rPr>
                                    <m:t>𝑡</m:t>
                                  </m:r>
                                </m:e>
                                <m:sub>
                                  <m:r>
                                    <a:rPr lang="en-US" b="0" i="1" smtClean="0">
                                      <a:latin typeface="Cambria Math"/>
                                      <a:ea typeface="Cambria Math"/>
                                    </a:rPr>
                                    <m:t>𝑘</m:t>
                                  </m:r>
                                </m:sub>
                              </m:sSub>
                            </m:e>
                          </m:nary>
                        </m:e>
                      </m:nary>
                    </m:oMath>
                  </m:oMathPara>
                </a14:m>
                <a:endParaRPr lang="en-US" dirty="0" smtClean="0"/>
              </a:p>
              <a:p>
                <a:pPr marL="137160" indent="0">
                  <a:buNone/>
                </a:pPr>
                <a:r>
                  <a:rPr lang="en-US" dirty="0" smtClean="0"/>
                  <a:t>2-space : </a:t>
                </a:r>
                <a14:m>
                  <m:oMath xmlns:m="http://schemas.openxmlformats.org/officeDocument/2006/math">
                    <m:nary>
                      <m:naryPr>
                        <m:ctrlPr>
                          <a:rPr lang="en-US" i="1" smtClean="0">
                            <a:latin typeface="Cambria Math"/>
                          </a:rPr>
                        </m:ctrlPr>
                      </m:naryPr>
                      <m:sub>
                        <m:r>
                          <m:rPr>
                            <m:brk m:alnAt="23"/>
                          </m:rPr>
                          <a:rPr lang="en-US" b="0" i="1" smtClean="0">
                            <a:latin typeface="Cambria Math"/>
                          </a:rPr>
                          <m:t>𝑎</m:t>
                        </m:r>
                      </m:sub>
                      <m:sup>
                        <m:r>
                          <a:rPr lang="en-US" b="0" i="1" smtClean="0">
                            <a:latin typeface="Cambria Math"/>
                          </a:rPr>
                          <m:t>𝑏</m:t>
                        </m:r>
                      </m:sup>
                      <m:e>
                        <m:r>
                          <a:rPr lang="en-US" b="0" i="1" smtClean="0">
                            <a:latin typeface="Cambria Math"/>
                          </a:rPr>
                          <m:t>𝑟</m:t>
                        </m:r>
                        <m:d>
                          <m:dPr>
                            <m:ctrlPr>
                              <a:rPr lang="en-US" b="0" i="1" smtClean="0">
                                <a:latin typeface="Cambria Math"/>
                              </a:rPr>
                            </m:ctrlPr>
                          </m:dPr>
                          <m:e>
                            <m:r>
                              <a:rPr lang="en-US" b="0" i="1" smtClean="0">
                                <a:latin typeface="Cambria Math"/>
                              </a:rPr>
                              <m:t>𝑡</m:t>
                            </m:r>
                          </m:e>
                        </m:d>
                        <m:r>
                          <a:rPr lang="en-US" b="0" i="1" smtClean="0">
                            <a:latin typeface="Cambria Math"/>
                          </a:rPr>
                          <m:t>𝑑𝑡</m:t>
                        </m:r>
                      </m:e>
                    </m:nary>
                    <m:r>
                      <a:rPr lang="en-US" b="0" i="1" smtClean="0">
                        <a:latin typeface="Cambria Math"/>
                      </a:rPr>
                      <m:t>=(</m:t>
                    </m:r>
                    <m:nary>
                      <m:naryPr>
                        <m:ctrlPr>
                          <a:rPr lang="en-US" b="0" i="1" smtClean="0">
                            <a:latin typeface="Cambria Math"/>
                          </a:rPr>
                        </m:ctrlPr>
                      </m:naryPr>
                      <m:sub>
                        <m:r>
                          <m:rPr>
                            <m:brk m:alnAt="23"/>
                          </m:rPr>
                          <a:rPr lang="en-US" b="0" i="1" smtClean="0">
                            <a:latin typeface="Cambria Math"/>
                          </a:rPr>
                          <m:t>𝑎</m:t>
                        </m:r>
                      </m:sub>
                      <m:sup>
                        <m:r>
                          <a:rPr lang="en-US" b="0" i="1" smtClean="0">
                            <a:latin typeface="Cambria Math"/>
                          </a:rPr>
                          <m:t>𝑏</m:t>
                        </m:r>
                      </m:sup>
                      <m:e>
                        <m:r>
                          <a:rPr lang="en-US" b="0" i="1" smtClean="0">
                            <a:latin typeface="Cambria Math"/>
                          </a:rPr>
                          <m:t>𝑥</m:t>
                        </m:r>
                        <m:d>
                          <m:dPr>
                            <m:ctrlPr>
                              <a:rPr lang="en-US" b="0" i="1" smtClean="0">
                                <a:latin typeface="Cambria Math"/>
                              </a:rPr>
                            </m:ctrlPr>
                          </m:dPr>
                          <m:e>
                            <m:r>
                              <a:rPr lang="en-US" b="0" i="1" smtClean="0">
                                <a:latin typeface="Cambria Math"/>
                              </a:rPr>
                              <m:t>𝑡</m:t>
                            </m:r>
                          </m:e>
                        </m:d>
                        <m:r>
                          <a:rPr lang="en-US" b="0" i="1" smtClean="0">
                            <a:latin typeface="Cambria Math"/>
                          </a:rPr>
                          <m:t>𝑑𝑡</m:t>
                        </m:r>
                        <m:r>
                          <a:rPr lang="en-US" b="0" i="1" smtClean="0">
                            <a:latin typeface="Cambria Math"/>
                          </a:rPr>
                          <m:t>) </m:t>
                        </m:r>
                        <m:r>
                          <a:rPr lang="en-US" b="0" i="1" smtClean="0">
                            <a:latin typeface="Cambria Math"/>
                          </a:rPr>
                          <m:t>𝑖</m:t>
                        </m:r>
                        <m:r>
                          <a:rPr lang="en-US" b="0" i="1" smtClean="0">
                            <a:latin typeface="Cambria Math"/>
                          </a:rPr>
                          <m:t>+(</m:t>
                        </m:r>
                        <m:nary>
                          <m:naryPr>
                            <m:ctrlPr>
                              <a:rPr lang="en-US" b="0" i="1" smtClean="0">
                                <a:latin typeface="Cambria Math"/>
                              </a:rPr>
                            </m:ctrlPr>
                          </m:naryPr>
                          <m:sub>
                            <m:r>
                              <m:rPr>
                                <m:brk m:alnAt="23"/>
                              </m:rPr>
                              <a:rPr lang="en-US" b="0" i="1" smtClean="0">
                                <a:latin typeface="Cambria Math"/>
                              </a:rPr>
                              <m:t>𝑎</m:t>
                            </m:r>
                          </m:sub>
                          <m:sup>
                            <m:r>
                              <a:rPr lang="en-US" b="0" i="1" smtClean="0">
                                <a:latin typeface="Cambria Math"/>
                              </a:rPr>
                              <m:t>𝑏</m:t>
                            </m:r>
                          </m:sup>
                          <m:e>
                            <m:r>
                              <a:rPr lang="en-US" b="0" i="1" smtClean="0">
                                <a:latin typeface="Cambria Math"/>
                              </a:rPr>
                              <m:t>𝑦</m:t>
                            </m:r>
                            <m:d>
                              <m:dPr>
                                <m:ctrlPr>
                                  <a:rPr lang="en-US" b="0" i="1" smtClean="0">
                                    <a:latin typeface="Cambria Math"/>
                                  </a:rPr>
                                </m:ctrlPr>
                              </m:dPr>
                              <m:e>
                                <m:r>
                                  <a:rPr lang="en-US" b="0" i="1" smtClean="0">
                                    <a:latin typeface="Cambria Math"/>
                                  </a:rPr>
                                  <m:t>𝑡</m:t>
                                </m:r>
                              </m:e>
                            </m:d>
                            <m:r>
                              <a:rPr lang="en-US" b="0" i="1" smtClean="0">
                                <a:latin typeface="Cambria Math"/>
                              </a:rPr>
                              <m:t>𝑑𝑡</m:t>
                            </m:r>
                            <m:r>
                              <a:rPr lang="en-US" b="0" i="1" smtClean="0">
                                <a:latin typeface="Cambria Math"/>
                              </a:rPr>
                              <m:t> ) </m:t>
                            </m:r>
                            <m:r>
                              <a:rPr lang="en-US" b="0" i="1" smtClean="0">
                                <a:latin typeface="Cambria Math"/>
                              </a:rPr>
                              <m:t>𝑗</m:t>
                            </m:r>
                          </m:e>
                        </m:nary>
                      </m:e>
                    </m:nary>
                  </m:oMath>
                </a14:m>
                <a:endParaRPr lang="en-US" dirty="0" smtClean="0"/>
              </a:p>
              <a:p>
                <a:pPr marL="137160" indent="0">
                  <a:buNone/>
                </a:pPr>
                <a:r>
                  <a:rPr lang="en-US" dirty="0" smtClean="0"/>
                  <a:t>3-space : </a:t>
                </a:r>
                <a14:m>
                  <m:oMath xmlns:m="http://schemas.openxmlformats.org/officeDocument/2006/math">
                    <m:nary>
                      <m:naryPr>
                        <m:ctrlPr>
                          <a:rPr lang="en-US" i="1" smtClean="0">
                            <a:latin typeface="Cambria Math"/>
                          </a:rPr>
                        </m:ctrlPr>
                      </m:naryPr>
                      <m:sub>
                        <m:r>
                          <m:rPr>
                            <m:brk m:alnAt="23"/>
                          </m:rPr>
                          <a:rPr lang="en-US" b="0" i="1" smtClean="0">
                            <a:latin typeface="Cambria Math"/>
                          </a:rPr>
                          <m:t>𝑎</m:t>
                        </m:r>
                      </m:sub>
                      <m:sup>
                        <m:r>
                          <a:rPr lang="en-US" b="0" i="1" smtClean="0">
                            <a:latin typeface="Cambria Math"/>
                          </a:rPr>
                          <m:t>𝑏</m:t>
                        </m:r>
                      </m:sup>
                      <m:e>
                        <m:r>
                          <a:rPr lang="en-US" b="0" i="1" smtClean="0">
                            <a:latin typeface="Cambria Math"/>
                          </a:rPr>
                          <m:t>𝑟</m:t>
                        </m:r>
                        <m:d>
                          <m:dPr>
                            <m:ctrlPr>
                              <a:rPr lang="en-US" b="0" i="1" smtClean="0">
                                <a:latin typeface="Cambria Math"/>
                              </a:rPr>
                            </m:ctrlPr>
                          </m:dPr>
                          <m:e>
                            <m:r>
                              <a:rPr lang="en-US" b="0" i="1" smtClean="0">
                                <a:latin typeface="Cambria Math"/>
                              </a:rPr>
                              <m:t>𝑡</m:t>
                            </m:r>
                          </m:e>
                        </m:d>
                        <m:r>
                          <a:rPr lang="en-US" b="0" i="1" smtClean="0">
                            <a:latin typeface="Cambria Math"/>
                          </a:rPr>
                          <m:t>𝑑𝑡</m:t>
                        </m:r>
                        <m:r>
                          <a:rPr lang="en-US" b="0" i="1" smtClean="0">
                            <a:latin typeface="Cambria Math"/>
                          </a:rPr>
                          <m:t>=(</m:t>
                        </m:r>
                        <m:nary>
                          <m:naryPr>
                            <m:ctrlPr>
                              <a:rPr lang="en-US" b="0" i="1" smtClean="0">
                                <a:latin typeface="Cambria Math"/>
                              </a:rPr>
                            </m:ctrlPr>
                          </m:naryPr>
                          <m:sub>
                            <m:r>
                              <m:rPr>
                                <m:brk m:alnAt="23"/>
                              </m:rPr>
                              <a:rPr lang="en-US" b="0" i="1" smtClean="0">
                                <a:latin typeface="Cambria Math"/>
                              </a:rPr>
                              <m:t>𝑎</m:t>
                            </m:r>
                          </m:sub>
                          <m:sup>
                            <m:r>
                              <a:rPr lang="en-US" b="0" i="1" smtClean="0">
                                <a:latin typeface="Cambria Math"/>
                              </a:rPr>
                              <m:t>𝑏</m:t>
                            </m:r>
                          </m:sup>
                          <m:e>
                            <m:d>
                              <m:dPr>
                                <m:ctrlPr>
                                  <a:rPr lang="en-US" b="0" i="1" smtClean="0">
                                    <a:latin typeface="Cambria Math"/>
                                  </a:rPr>
                                </m:ctrlPr>
                              </m:dPr>
                              <m:e>
                                <m:r>
                                  <a:rPr lang="en-US" b="0" i="1" smtClean="0">
                                    <a:latin typeface="Cambria Math"/>
                                  </a:rPr>
                                  <m:t>𝑥</m:t>
                                </m:r>
                              </m:e>
                            </m:d>
                            <m:r>
                              <a:rPr lang="en-US" b="0" i="1" smtClean="0">
                                <a:latin typeface="Cambria Math"/>
                              </a:rPr>
                              <m:t>𝑡</m:t>
                            </m:r>
                            <m:r>
                              <a:rPr lang="en-US" b="0" i="1" smtClean="0">
                                <a:latin typeface="Cambria Math"/>
                              </a:rPr>
                              <m:t> </m:t>
                            </m:r>
                            <m:r>
                              <a:rPr lang="en-US" b="0" i="1" smtClean="0">
                                <a:latin typeface="Cambria Math"/>
                              </a:rPr>
                              <m:t>𝑑𝑡</m:t>
                            </m:r>
                            <m:r>
                              <a:rPr lang="en-US" b="0" i="1" smtClean="0">
                                <a:latin typeface="Cambria Math"/>
                              </a:rPr>
                              <m:t>) </m:t>
                            </m:r>
                            <m:r>
                              <a:rPr lang="en-US" b="0" i="1" smtClean="0">
                                <a:latin typeface="Cambria Math"/>
                              </a:rPr>
                              <m:t>𝑖</m:t>
                            </m:r>
                            <m:r>
                              <a:rPr lang="en-US" b="0" i="1" smtClean="0">
                                <a:latin typeface="Cambria Math"/>
                              </a:rPr>
                              <m:t>+(</m:t>
                            </m:r>
                            <m:nary>
                              <m:naryPr>
                                <m:ctrlPr>
                                  <a:rPr lang="en-US" b="0" i="1" smtClean="0">
                                    <a:latin typeface="Cambria Math"/>
                                  </a:rPr>
                                </m:ctrlPr>
                              </m:naryPr>
                              <m:sub>
                                <m:r>
                                  <m:rPr>
                                    <m:brk m:alnAt="23"/>
                                  </m:rPr>
                                  <a:rPr lang="en-US" b="0" i="1" smtClean="0">
                                    <a:latin typeface="Cambria Math"/>
                                  </a:rPr>
                                  <m:t>𝑎</m:t>
                                </m:r>
                              </m:sub>
                              <m:sup>
                                <m:r>
                                  <a:rPr lang="en-US" b="0" i="1" smtClean="0">
                                    <a:latin typeface="Cambria Math"/>
                                  </a:rPr>
                                  <m:t>𝑏</m:t>
                                </m:r>
                              </m:sup>
                              <m:e>
                                <m:r>
                                  <a:rPr lang="en-US" b="0" i="1" smtClean="0">
                                    <a:latin typeface="Cambria Math"/>
                                  </a:rPr>
                                  <m:t>𝑦</m:t>
                                </m:r>
                                <m:d>
                                  <m:dPr>
                                    <m:ctrlPr>
                                      <a:rPr lang="en-US" b="0" i="1" smtClean="0">
                                        <a:latin typeface="Cambria Math"/>
                                      </a:rPr>
                                    </m:ctrlPr>
                                  </m:dPr>
                                  <m:e>
                                    <m:r>
                                      <a:rPr lang="en-US" b="0" i="1" smtClean="0">
                                        <a:latin typeface="Cambria Math"/>
                                      </a:rPr>
                                      <m:t>𝑡</m:t>
                                    </m:r>
                                  </m:e>
                                </m:d>
                                <m:r>
                                  <a:rPr lang="en-US" b="0" i="1" smtClean="0">
                                    <a:latin typeface="Cambria Math"/>
                                  </a:rPr>
                                  <m:t>𝑑𝑡</m:t>
                                </m:r>
                                <m:r>
                                  <a:rPr lang="en-US" b="0" i="1" smtClean="0">
                                    <a:latin typeface="Cambria Math"/>
                                  </a:rPr>
                                  <m:t> ) </m:t>
                                </m:r>
                                <m:r>
                                  <a:rPr lang="en-US" b="0" i="1" smtClean="0">
                                    <a:latin typeface="Cambria Math"/>
                                  </a:rPr>
                                  <m:t>𝑗</m:t>
                                </m:r>
                                <m:r>
                                  <a:rPr lang="en-US" b="0" i="1" smtClean="0">
                                    <a:latin typeface="Cambria Math"/>
                                  </a:rPr>
                                  <m:t>+(</m:t>
                                </m:r>
                                <m:nary>
                                  <m:naryPr>
                                    <m:ctrlPr>
                                      <a:rPr lang="en-US" b="0" i="1" smtClean="0">
                                        <a:latin typeface="Cambria Math"/>
                                      </a:rPr>
                                    </m:ctrlPr>
                                  </m:naryPr>
                                  <m:sub>
                                    <m:r>
                                      <m:rPr>
                                        <m:brk m:alnAt="23"/>
                                      </m:rPr>
                                      <a:rPr lang="en-US" b="0" i="1" smtClean="0">
                                        <a:latin typeface="Cambria Math"/>
                                      </a:rPr>
                                      <m:t>𝑎</m:t>
                                    </m:r>
                                  </m:sub>
                                  <m:sup>
                                    <m:r>
                                      <a:rPr lang="en-US" b="0" i="1" smtClean="0">
                                        <a:latin typeface="Cambria Math"/>
                                      </a:rPr>
                                      <m:t>𝑏</m:t>
                                    </m:r>
                                  </m:sup>
                                  <m:e>
                                    <m:r>
                                      <a:rPr lang="en-US" b="0" i="1" smtClean="0">
                                        <a:latin typeface="Cambria Math"/>
                                      </a:rPr>
                                      <m:t>𝑧</m:t>
                                    </m:r>
                                    <m:d>
                                      <m:dPr>
                                        <m:ctrlPr>
                                          <a:rPr lang="en-US" b="0" i="1" smtClean="0">
                                            <a:latin typeface="Cambria Math"/>
                                          </a:rPr>
                                        </m:ctrlPr>
                                      </m:dPr>
                                      <m:e>
                                        <m:r>
                                          <a:rPr lang="en-US" b="0" i="1" smtClean="0">
                                            <a:latin typeface="Cambria Math"/>
                                          </a:rPr>
                                          <m:t>𝑡</m:t>
                                        </m:r>
                                      </m:e>
                                    </m:d>
                                    <m:r>
                                      <a:rPr lang="en-US" b="0" i="1" smtClean="0">
                                        <a:latin typeface="Cambria Math"/>
                                      </a:rPr>
                                      <m:t>𝑑𝑡</m:t>
                                    </m:r>
                                    <m:r>
                                      <a:rPr lang="en-US" b="0" i="1" smtClean="0">
                                        <a:latin typeface="Cambria Math"/>
                                      </a:rPr>
                                      <m:t> ) </m:t>
                                    </m:r>
                                    <m:r>
                                      <a:rPr lang="en-US" b="0" i="1" smtClean="0">
                                        <a:latin typeface="Cambria Math"/>
                                      </a:rPr>
                                      <m:t>𝑘</m:t>
                                    </m:r>
                                  </m:e>
                                </m:nary>
                              </m:e>
                            </m:nary>
                          </m:e>
                        </m:nary>
                      </m:e>
                    </m:nary>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295400"/>
                <a:ext cx="8610600" cy="5257800"/>
              </a:xfrm>
              <a:blipFill rotWithShape="1">
                <a:blip r:embed="rId2"/>
                <a:stretch>
                  <a:fillRect t="-1044" r="-1275"/>
                </a:stretch>
              </a:blipFill>
            </p:spPr>
            <p:txBody>
              <a:bodyPr/>
              <a:lstStyle/>
              <a:p>
                <a:r>
                  <a:rPr lang="en-US">
                    <a:noFill/>
                  </a:rPr>
                  <a:t> </a:t>
                </a:r>
              </a:p>
            </p:txBody>
          </p:sp>
        </mc:Fallback>
      </mc:AlternateContent>
    </p:spTree>
    <p:extLst>
      <p:ext uri="{BB962C8B-B14F-4D97-AF65-F5344CB8AC3E}">
        <p14:creationId xmlns:p14="http://schemas.microsoft.com/office/powerpoint/2010/main" val="50847964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Vector-Valued Functions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137160" indent="0">
                  <a:buNone/>
                </a:pPr>
                <a:r>
                  <a:rPr lang="en-US" dirty="0" smtClean="0"/>
                  <a:t>Rules of Integration</a:t>
                </a:r>
              </a:p>
              <a:p>
                <a:pPr marL="137160" indent="0" algn="just">
                  <a:buNone/>
                </a:pPr>
                <a:r>
                  <a:rPr lang="en-US" dirty="0" smtClean="0"/>
                  <a:t>As with differentiation, many of the rules for integrating real-valued functions have analogs for vector-valued functions.</a:t>
                </a:r>
              </a:p>
              <a:p>
                <a:pPr marL="137160" indent="0" algn="just">
                  <a:buNone/>
                </a:pPr>
                <a:r>
                  <a:rPr lang="en-US" i="1" dirty="0" smtClean="0"/>
                  <a:t>Theorem: Let r(t), r (t), and r(t) be vector-valued functions in 2-space or 3-space that are continuous on the interval a </a:t>
                </a:r>
                <a:r>
                  <a:rPr lang="en-US" i="1" dirty="0" smtClean="0">
                    <a:latin typeface="Times New Roman"/>
                    <a:cs typeface="Times New Roman"/>
                  </a:rPr>
                  <a:t>≤ t ≤ b, and let k be a scalar. Then the following rules of integration hold:</a:t>
                </a:r>
              </a:p>
              <a:p>
                <a:pPr marL="137160" indent="0">
                  <a:buNone/>
                </a:pPr>
                <a14:m>
                  <m:oMathPara xmlns:m="http://schemas.openxmlformats.org/officeDocument/2006/math">
                    <m:oMathParaPr>
                      <m:jc m:val="centerGroup"/>
                    </m:oMathParaPr>
                    <m:oMath xmlns:m="http://schemas.openxmlformats.org/officeDocument/2006/math">
                      <m:r>
                        <a:rPr lang="en-US" b="0" i="1" smtClean="0">
                          <a:latin typeface="Cambria Math"/>
                        </a:rPr>
                        <m:t>𝑎</m:t>
                      </m:r>
                      <m:r>
                        <a:rPr lang="en-US" b="0" i="1" smtClean="0">
                          <a:latin typeface="Cambria Math"/>
                        </a:rPr>
                        <m:t>) </m:t>
                      </m:r>
                      <m:nary>
                        <m:naryPr>
                          <m:ctrlPr>
                            <a:rPr lang="en-US" b="0" i="1" smtClean="0">
                              <a:latin typeface="Cambria Math"/>
                            </a:rPr>
                          </m:ctrlPr>
                        </m:naryPr>
                        <m:sub>
                          <m:r>
                            <m:rPr>
                              <m:brk m:alnAt="23"/>
                            </m:rPr>
                            <a:rPr lang="en-US" b="0" i="1" smtClean="0">
                              <a:latin typeface="Cambria Math"/>
                            </a:rPr>
                            <m:t>𝑎</m:t>
                          </m:r>
                        </m:sub>
                        <m:sup>
                          <m:r>
                            <a:rPr lang="en-US" b="0" i="1" smtClean="0">
                              <a:latin typeface="Cambria Math"/>
                            </a:rPr>
                            <m:t>𝑏</m:t>
                          </m:r>
                        </m:sup>
                        <m:e>
                          <m:r>
                            <a:rPr lang="en-US" b="0" i="1" smtClean="0">
                              <a:latin typeface="Cambria Math"/>
                            </a:rPr>
                            <m:t>𝑘</m:t>
                          </m:r>
                          <m:r>
                            <a:rPr lang="en-US" b="0" i="1" smtClean="0">
                              <a:latin typeface="Cambria Math"/>
                            </a:rPr>
                            <m:t> </m:t>
                          </m:r>
                          <m:r>
                            <a:rPr lang="en-US" b="0" i="1" smtClean="0">
                              <a:latin typeface="Cambria Math"/>
                            </a:rPr>
                            <m:t>𝑟</m:t>
                          </m:r>
                          <m:d>
                            <m:dPr>
                              <m:ctrlPr>
                                <a:rPr lang="en-US" b="0" i="1" smtClean="0">
                                  <a:latin typeface="Cambria Math"/>
                                </a:rPr>
                              </m:ctrlPr>
                            </m:dPr>
                            <m:e>
                              <m:r>
                                <a:rPr lang="en-US" b="0" i="1" smtClean="0">
                                  <a:latin typeface="Cambria Math"/>
                                </a:rPr>
                                <m:t>𝑡</m:t>
                              </m:r>
                            </m:e>
                          </m:d>
                          <m:r>
                            <a:rPr lang="en-US" b="0" i="1" smtClean="0">
                              <a:latin typeface="Cambria Math"/>
                            </a:rPr>
                            <m:t>𝑑𝑡</m:t>
                          </m:r>
                          <m:r>
                            <a:rPr lang="en-US" b="0" i="1" smtClean="0">
                              <a:latin typeface="Cambria Math"/>
                            </a:rPr>
                            <m:t>=</m:t>
                          </m:r>
                          <m:r>
                            <a:rPr lang="en-US" b="0" i="1" smtClean="0">
                              <a:latin typeface="Cambria Math"/>
                            </a:rPr>
                            <m:t>𝑘</m:t>
                          </m:r>
                        </m:e>
                      </m:nary>
                      <m:nary>
                        <m:naryPr>
                          <m:ctrlPr>
                            <a:rPr lang="en-US" i="1" dirty="0" smtClean="0">
                              <a:latin typeface="Cambria Math"/>
                            </a:rPr>
                          </m:ctrlPr>
                        </m:naryPr>
                        <m:sub>
                          <m:r>
                            <m:rPr>
                              <m:brk m:alnAt="23"/>
                            </m:rPr>
                            <a:rPr lang="en-US" b="0" i="1" dirty="0" smtClean="0">
                              <a:latin typeface="Cambria Math"/>
                            </a:rPr>
                            <m:t>𝑎</m:t>
                          </m:r>
                        </m:sub>
                        <m:sup>
                          <m:r>
                            <a:rPr lang="en-US" b="0" i="1" dirty="0" smtClean="0">
                              <a:latin typeface="Cambria Math"/>
                            </a:rPr>
                            <m:t>𝑏</m:t>
                          </m:r>
                        </m:sup>
                        <m:e>
                          <m:r>
                            <a:rPr lang="en-US" b="0" i="1" dirty="0" smtClean="0">
                              <a:latin typeface="Cambria Math"/>
                            </a:rPr>
                            <m:t>𝑟</m:t>
                          </m:r>
                          <m:d>
                            <m:dPr>
                              <m:ctrlPr>
                                <a:rPr lang="en-US" b="0" i="1" dirty="0" smtClean="0">
                                  <a:latin typeface="Cambria Math"/>
                                </a:rPr>
                              </m:ctrlPr>
                            </m:dPr>
                            <m:e>
                              <m:r>
                                <a:rPr lang="en-US" b="0" i="1" dirty="0" smtClean="0">
                                  <a:latin typeface="Cambria Math"/>
                                </a:rPr>
                                <m:t>𝑡</m:t>
                              </m:r>
                            </m:e>
                          </m:d>
                          <m:r>
                            <a:rPr lang="en-US" b="0" i="1" dirty="0" smtClean="0">
                              <a:latin typeface="Cambria Math"/>
                            </a:rPr>
                            <m:t>𝑑𝑡</m:t>
                          </m:r>
                        </m:e>
                      </m:nary>
                    </m:oMath>
                  </m:oMathPara>
                </a14:m>
                <a:endParaRPr lang="en-US" dirty="0" smtClean="0"/>
              </a:p>
              <a:p>
                <a:pPr marL="137160" indent="0">
                  <a:buNone/>
                </a:pPr>
                <a14:m>
                  <m:oMathPara xmlns:m="http://schemas.openxmlformats.org/officeDocument/2006/math">
                    <m:oMathParaPr>
                      <m:jc m:val="centerGroup"/>
                    </m:oMathParaPr>
                    <m:oMath xmlns:m="http://schemas.openxmlformats.org/officeDocument/2006/math">
                      <m:r>
                        <a:rPr lang="en-US" b="0" i="1" smtClean="0">
                          <a:latin typeface="Cambria Math"/>
                        </a:rPr>
                        <m:t>𝑏</m:t>
                      </m:r>
                      <m:r>
                        <a:rPr lang="en-US" b="0" i="1" smtClean="0">
                          <a:latin typeface="Cambria Math"/>
                        </a:rPr>
                        <m:t>) </m:t>
                      </m:r>
                      <m:nary>
                        <m:naryPr>
                          <m:ctrlPr>
                            <a:rPr lang="en-US" b="0" i="1" smtClean="0">
                              <a:latin typeface="Cambria Math"/>
                            </a:rPr>
                          </m:ctrlPr>
                        </m:naryPr>
                        <m:sub>
                          <m:r>
                            <m:rPr>
                              <m:brk m:alnAt="23"/>
                            </m:rPr>
                            <a:rPr lang="en-US" b="0" i="1" smtClean="0">
                              <a:latin typeface="Cambria Math"/>
                            </a:rPr>
                            <m:t>𝑎</m:t>
                          </m:r>
                        </m:sub>
                        <m:sup>
                          <m:r>
                            <a:rPr lang="en-US" b="0" i="1" smtClean="0">
                              <a:latin typeface="Cambria Math"/>
                            </a:rPr>
                            <m:t>𝑏</m:t>
                          </m:r>
                        </m:sup>
                        <m:e>
                          <m:sSub>
                            <m:sSubPr>
                              <m:ctrlPr>
                                <a:rPr lang="en-US" b="0" i="1" smtClean="0">
                                  <a:latin typeface="Cambria Math"/>
                                </a:rPr>
                              </m:ctrlPr>
                            </m:sSubPr>
                            <m:e>
                              <m:r>
                                <a:rPr lang="en-US" b="0" i="1" smtClean="0">
                                  <a:latin typeface="Cambria Math"/>
                                </a:rPr>
                                <m:t>[</m:t>
                              </m:r>
                              <m:r>
                                <a:rPr lang="en-US" b="0" i="1" smtClean="0">
                                  <a:latin typeface="Cambria Math"/>
                                </a:rPr>
                                <m:t>𝑟</m:t>
                              </m:r>
                            </m:e>
                            <m:sub>
                              <m:r>
                                <a:rPr lang="en-US" b="0" i="1" smtClean="0">
                                  <a:latin typeface="Cambria Math"/>
                                </a:rPr>
                                <m:t>1</m:t>
                              </m:r>
                            </m:sub>
                          </m:sSub>
                          <m:d>
                            <m:dPr>
                              <m:ctrlPr>
                                <a:rPr lang="en-US" b="0" i="1" smtClean="0">
                                  <a:latin typeface="Cambria Math"/>
                                </a:rPr>
                              </m:ctrlPr>
                            </m:dPr>
                            <m:e>
                              <m:r>
                                <a:rPr lang="en-US" b="0" i="1" smtClean="0">
                                  <a:latin typeface="Cambria Math"/>
                                </a:rPr>
                                <m:t>𝑡</m:t>
                              </m:r>
                            </m:e>
                          </m:d>
                          <m:r>
                            <a:rPr lang="en-US" b="0" i="1" smtClean="0">
                              <a:latin typeface="Cambria Math"/>
                            </a:rPr>
                            <m:t>+ </m:t>
                          </m:r>
                          <m:sSub>
                            <m:sSubPr>
                              <m:ctrlPr>
                                <a:rPr lang="en-US" b="0" i="1" smtClean="0">
                                  <a:latin typeface="Cambria Math"/>
                                </a:rPr>
                              </m:ctrlPr>
                            </m:sSubPr>
                            <m:e>
                              <m:r>
                                <a:rPr lang="en-US" b="0" i="1" smtClean="0">
                                  <a:latin typeface="Cambria Math"/>
                                </a:rPr>
                                <m:t>𝑟</m:t>
                              </m:r>
                            </m:e>
                            <m:sub>
                              <m:r>
                                <a:rPr lang="en-US" b="0" i="1" smtClean="0">
                                  <a:latin typeface="Cambria Math"/>
                                </a:rPr>
                                <m:t>2</m:t>
                              </m:r>
                            </m:sub>
                          </m:sSub>
                          <m:d>
                            <m:dPr>
                              <m:ctrlPr>
                                <a:rPr lang="en-US" b="0" i="1" smtClean="0">
                                  <a:latin typeface="Cambria Math"/>
                                </a:rPr>
                              </m:ctrlPr>
                            </m:dPr>
                            <m:e>
                              <m:r>
                                <a:rPr lang="en-US" b="0" i="1" smtClean="0">
                                  <a:latin typeface="Cambria Math"/>
                                </a:rPr>
                                <m:t>𝑡</m:t>
                              </m:r>
                            </m:e>
                          </m:d>
                          <m:r>
                            <a:rPr lang="en-US" b="0" i="1" smtClean="0">
                              <a:latin typeface="Cambria Math"/>
                            </a:rPr>
                            <m:t>] </m:t>
                          </m:r>
                          <m:r>
                            <a:rPr lang="en-US" b="0" i="1" smtClean="0">
                              <a:latin typeface="Cambria Math"/>
                            </a:rPr>
                            <m:t>𝑑𝑡</m:t>
                          </m:r>
                          <m:r>
                            <a:rPr lang="en-US" b="0" i="1" smtClean="0">
                              <a:latin typeface="Cambria Math"/>
                            </a:rPr>
                            <m:t>= </m:t>
                          </m:r>
                          <m:nary>
                            <m:naryPr>
                              <m:ctrlPr>
                                <a:rPr lang="en-US" b="0" i="1" smtClean="0">
                                  <a:latin typeface="Cambria Math"/>
                                </a:rPr>
                              </m:ctrlPr>
                            </m:naryPr>
                            <m:sub>
                              <m:r>
                                <m:rPr>
                                  <m:brk m:alnAt="23"/>
                                </m:rPr>
                                <a:rPr lang="en-US" b="0" i="1" smtClean="0">
                                  <a:latin typeface="Cambria Math"/>
                                </a:rPr>
                                <m:t>𝑎</m:t>
                              </m:r>
                            </m:sub>
                            <m:sup>
                              <m:r>
                                <a:rPr lang="en-US" b="0" i="1" smtClean="0">
                                  <a:latin typeface="Cambria Math"/>
                                </a:rPr>
                                <m:t>𝑏</m:t>
                              </m:r>
                            </m:sup>
                            <m:e>
                              <m:sSub>
                                <m:sSubPr>
                                  <m:ctrlPr>
                                    <a:rPr lang="en-US" b="0" i="1" smtClean="0">
                                      <a:latin typeface="Cambria Math"/>
                                    </a:rPr>
                                  </m:ctrlPr>
                                </m:sSubPr>
                                <m:e>
                                  <m:r>
                                    <a:rPr lang="en-US" b="0" i="1" smtClean="0">
                                      <a:latin typeface="Cambria Math"/>
                                    </a:rPr>
                                    <m:t>𝑟</m:t>
                                  </m:r>
                                </m:e>
                                <m:sub>
                                  <m:r>
                                    <a:rPr lang="en-US" b="0" i="1" smtClean="0">
                                      <a:latin typeface="Cambria Math"/>
                                    </a:rPr>
                                    <m:t>1</m:t>
                                  </m:r>
                                </m:sub>
                              </m:sSub>
                              <m:d>
                                <m:dPr>
                                  <m:ctrlPr>
                                    <a:rPr lang="en-US" b="0" i="1" smtClean="0">
                                      <a:latin typeface="Cambria Math"/>
                                    </a:rPr>
                                  </m:ctrlPr>
                                </m:dPr>
                                <m:e>
                                  <m:r>
                                    <a:rPr lang="en-US" b="0" i="1" smtClean="0">
                                      <a:latin typeface="Cambria Math"/>
                                    </a:rPr>
                                    <m:t>𝑡</m:t>
                                  </m:r>
                                </m:e>
                              </m:d>
                              <m:r>
                                <a:rPr lang="en-US" b="0" i="1" smtClean="0">
                                  <a:latin typeface="Cambria Math"/>
                                </a:rPr>
                                <m:t>𝑑𝑡</m:t>
                              </m:r>
                              <m:r>
                                <a:rPr lang="en-US" b="0" i="1" smtClean="0">
                                  <a:latin typeface="Cambria Math"/>
                                </a:rPr>
                                <m:t>+ </m:t>
                              </m:r>
                              <m:nary>
                                <m:naryPr>
                                  <m:ctrlPr>
                                    <a:rPr lang="en-US" b="0" i="1" smtClean="0">
                                      <a:latin typeface="Cambria Math"/>
                                    </a:rPr>
                                  </m:ctrlPr>
                                </m:naryPr>
                                <m:sub>
                                  <m:r>
                                    <m:rPr>
                                      <m:brk m:alnAt="23"/>
                                    </m:rPr>
                                    <a:rPr lang="en-US" b="0" i="1" smtClean="0">
                                      <a:latin typeface="Cambria Math"/>
                                    </a:rPr>
                                    <m:t>𝑎</m:t>
                                  </m:r>
                                </m:sub>
                                <m:sup>
                                  <m:r>
                                    <a:rPr lang="en-US" b="0" i="1" smtClean="0">
                                      <a:latin typeface="Cambria Math"/>
                                    </a:rPr>
                                    <m:t>𝑏</m:t>
                                  </m:r>
                                </m:sup>
                                <m:e>
                                  <m:sSub>
                                    <m:sSubPr>
                                      <m:ctrlPr>
                                        <a:rPr lang="en-US" b="0" i="1" smtClean="0">
                                          <a:latin typeface="Cambria Math"/>
                                        </a:rPr>
                                      </m:ctrlPr>
                                    </m:sSubPr>
                                    <m:e>
                                      <m:r>
                                        <a:rPr lang="en-US" b="0" i="1" smtClean="0">
                                          <a:latin typeface="Cambria Math"/>
                                        </a:rPr>
                                        <m:t>𝑟</m:t>
                                      </m:r>
                                    </m:e>
                                    <m:sub>
                                      <m:r>
                                        <a:rPr lang="en-US" b="0" i="1" smtClean="0">
                                          <a:latin typeface="Cambria Math"/>
                                        </a:rPr>
                                        <m:t>2</m:t>
                                      </m:r>
                                    </m:sub>
                                  </m:sSub>
                                  <m:d>
                                    <m:dPr>
                                      <m:ctrlPr>
                                        <a:rPr lang="en-US" b="0" i="1" smtClean="0">
                                          <a:latin typeface="Cambria Math"/>
                                        </a:rPr>
                                      </m:ctrlPr>
                                    </m:dPr>
                                    <m:e>
                                      <m:r>
                                        <a:rPr lang="en-US" b="0" i="1" smtClean="0">
                                          <a:latin typeface="Cambria Math"/>
                                        </a:rPr>
                                        <m:t>𝑡</m:t>
                                      </m:r>
                                    </m:e>
                                  </m:d>
                                  <m:r>
                                    <a:rPr lang="en-US" b="0" i="1" smtClean="0">
                                      <a:latin typeface="Cambria Math"/>
                                    </a:rPr>
                                    <m:t>𝑑𝑡</m:t>
                                  </m:r>
                                </m:e>
                              </m:nary>
                            </m:e>
                          </m:nary>
                        </m:e>
                      </m:nary>
                    </m:oMath>
                  </m:oMathPara>
                </a14:m>
                <a:endParaRPr lang="en-US" dirty="0" smtClean="0"/>
              </a:p>
              <a:p>
                <a:pPr marL="13716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943" r="-1333"/>
                </a:stretch>
              </a:blipFill>
            </p:spPr>
            <p:txBody>
              <a:bodyPr/>
              <a:lstStyle/>
              <a:p>
                <a:r>
                  <a:rPr lang="en-US">
                    <a:noFill/>
                  </a:rPr>
                  <a:t> </a:t>
                </a:r>
              </a:p>
            </p:txBody>
          </p:sp>
        </mc:Fallback>
      </mc:AlternateContent>
    </p:spTree>
    <p:extLst>
      <p:ext uri="{BB962C8B-B14F-4D97-AF65-F5344CB8AC3E}">
        <p14:creationId xmlns:p14="http://schemas.microsoft.com/office/powerpoint/2010/main" val="185186855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Vector-Valued Functions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137160" indent="0">
                  <a:buNone/>
                </a:pPr>
                <a:r>
                  <a:rPr lang="en-US" dirty="0" smtClean="0"/>
                  <a:t>c) </a:t>
                </a:r>
                <a14:m>
                  <m:oMath xmlns:m="http://schemas.openxmlformats.org/officeDocument/2006/math">
                    <m:nary>
                      <m:naryPr>
                        <m:ctrlPr>
                          <a:rPr lang="en-US" i="1" smtClean="0">
                            <a:latin typeface="Cambria Math"/>
                          </a:rPr>
                        </m:ctrlPr>
                      </m:naryPr>
                      <m:sub>
                        <m:r>
                          <m:rPr>
                            <m:brk m:alnAt="23"/>
                          </m:rPr>
                          <a:rPr lang="en-US" i="1">
                            <a:latin typeface="Cambria Math"/>
                          </a:rPr>
                          <m:t>𝑎</m:t>
                        </m:r>
                      </m:sub>
                      <m:sup>
                        <m:r>
                          <a:rPr lang="en-US" i="1">
                            <a:latin typeface="Cambria Math"/>
                          </a:rPr>
                          <m:t>𝑏</m:t>
                        </m:r>
                      </m:sup>
                      <m:e>
                        <m:sSub>
                          <m:sSubPr>
                            <m:ctrlPr>
                              <a:rPr lang="en-US" i="1">
                                <a:latin typeface="Cambria Math"/>
                              </a:rPr>
                            </m:ctrlPr>
                          </m:sSubPr>
                          <m:e>
                            <m:r>
                              <a:rPr lang="en-US" i="1">
                                <a:latin typeface="Cambria Math"/>
                              </a:rPr>
                              <m:t>[</m:t>
                            </m:r>
                            <m:r>
                              <a:rPr lang="en-US" i="1">
                                <a:latin typeface="Cambria Math"/>
                              </a:rPr>
                              <m:t>𝑟</m:t>
                            </m:r>
                          </m:e>
                          <m:sub>
                            <m:r>
                              <a:rPr lang="en-US" i="1">
                                <a:latin typeface="Cambria Math"/>
                              </a:rPr>
                              <m:t>1</m:t>
                            </m:r>
                          </m:sub>
                        </m:sSub>
                        <m:d>
                          <m:dPr>
                            <m:ctrlPr>
                              <a:rPr lang="en-US" i="1">
                                <a:latin typeface="Cambria Math"/>
                              </a:rPr>
                            </m:ctrlPr>
                          </m:dPr>
                          <m:e>
                            <m:r>
                              <a:rPr lang="en-US" i="1">
                                <a:latin typeface="Cambria Math"/>
                              </a:rPr>
                              <m:t>𝑡</m:t>
                            </m:r>
                          </m:e>
                        </m:d>
                        <m:r>
                          <a:rPr lang="en-US" b="0" i="1" smtClean="0">
                            <a:latin typeface="Cambria Math"/>
                          </a:rPr>
                          <m:t>−</m:t>
                        </m:r>
                        <m:r>
                          <a:rPr lang="en-US" i="1">
                            <a:latin typeface="Cambria Math"/>
                          </a:rPr>
                          <m:t> </m:t>
                        </m:r>
                        <m:sSub>
                          <m:sSubPr>
                            <m:ctrlPr>
                              <a:rPr lang="en-US" i="1">
                                <a:latin typeface="Cambria Math"/>
                              </a:rPr>
                            </m:ctrlPr>
                          </m:sSubPr>
                          <m:e>
                            <m:r>
                              <a:rPr lang="en-US" i="1">
                                <a:latin typeface="Cambria Math"/>
                              </a:rPr>
                              <m:t>𝑟</m:t>
                            </m:r>
                          </m:e>
                          <m:sub>
                            <m:r>
                              <a:rPr lang="en-US" i="1">
                                <a:latin typeface="Cambria Math"/>
                              </a:rPr>
                              <m:t>2</m:t>
                            </m:r>
                          </m:sub>
                        </m:sSub>
                        <m:d>
                          <m:dPr>
                            <m:ctrlPr>
                              <a:rPr lang="en-US" i="1">
                                <a:latin typeface="Cambria Math"/>
                              </a:rPr>
                            </m:ctrlPr>
                          </m:dPr>
                          <m:e>
                            <m:r>
                              <a:rPr lang="en-US" i="1">
                                <a:latin typeface="Cambria Math"/>
                              </a:rPr>
                              <m:t>𝑡</m:t>
                            </m:r>
                          </m:e>
                        </m:d>
                        <m:r>
                          <a:rPr lang="en-US" i="1">
                            <a:latin typeface="Cambria Math"/>
                          </a:rPr>
                          <m:t>] </m:t>
                        </m:r>
                        <m:r>
                          <a:rPr lang="en-US" i="1">
                            <a:latin typeface="Cambria Math"/>
                          </a:rPr>
                          <m:t>𝑑𝑡</m:t>
                        </m:r>
                        <m:r>
                          <a:rPr lang="en-US" i="1">
                            <a:latin typeface="Cambria Math"/>
                          </a:rPr>
                          <m:t>= </m:t>
                        </m:r>
                        <m:nary>
                          <m:naryPr>
                            <m:ctrlPr>
                              <a:rPr lang="en-US" i="1">
                                <a:latin typeface="Cambria Math"/>
                              </a:rPr>
                            </m:ctrlPr>
                          </m:naryPr>
                          <m:sub>
                            <m:r>
                              <m:rPr>
                                <m:brk m:alnAt="23"/>
                              </m:rPr>
                              <a:rPr lang="en-US" i="1">
                                <a:latin typeface="Cambria Math"/>
                              </a:rPr>
                              <m:t>𝑎</m:t>
                            </m:r>
                          </m:sub>
                          <m:sup>
                            <m:r>
                              <a:rPr lang="en-US" i="1">
                                <a:latin typeface="Cambria Math"/>
                              </a:rPr>
                              <m:t>𝑏</m:t>
                            </m:r>
                          </m:sup>
                          <m:e>
                            <m:sSub>
                              <m:sSubPr>
                                <m:ctrlPr>
                                  <a:rPr lang="en-US" i="1">
                                    <a:latin typeface="Cambria Math"/>
                                  </a:rPr>
                                </m:ctrlPr>
                              </m:sSubPr>
                              <m:e>
                                <m:r>
                                  <a:rPr lang="en-US" i="1">
                                    <a:latin typeface="Cambria Math"/>
                                  </a:rPr>
                                  <m:t>𝑟</m:t>
                                </m:r>
                              </m:e>
                              <m:sub>
                                <m:r>
                                  <a:rPr lang="en-US" i="1">
                                    <a:latin typeface="Cambria Math"/>
                                  </a:rPr>
                                  <m:t>1</m:t>
                                </m:r>
                              </m:sub>
                            </m:sSub>
                            <m:d>
                              <m:dPr>
                                <m:ctrlPr>
                                  <a:rPr lang="en-US" i="1">
                                    <a:latin typeface="Cambria Math"/>
                                  </a:rPr>
                                </m:ctrlPr>
                              </m:dPr>
                              <m:e>
                                <m:r>
                                  <a:rPr lang="en-US" i="1">
                                    <a:latin typeface="Cambria Math"/>
                                  </a:rPr>
                                  <m:t>𝑡</m:t>
                                </m:r>
                              </m:e>
                            </m:d>
                            <m:r>
                              <a:rPr lang="en-US" i="1">
                                <a:latin typeface="Cambria Math"/>
                              </a:rPr>
                              <m:t>𝑑𝑡</m:t>
                            </m:r>
                            <m:r>
                              <a:rPr lang="en-US" b="0" i="1" smtClean="0">
                                <a:latin typeface="Cambria Math"/>
                              </a:rPr>
                              <m:t>−</m:t>
                            </m:r>
                            <m:r>
                              <a:rPr lang="en-US" i="1">
                                <a:latin typeface="Cambria Math"/>
                              </a:rPr>
                              <m:t> </m:t>
                            </m:r>
                            <m:nary>
                              <m:naryPr>
                                <m:ctrlPr>
                                  <a:rPr lang="en-US" i="1">
                                    <a:latin typeface="Cambria Math"/>
                                  </a:rPr>
                                </m:ctrlPr>
                              </m:naryPr>
                              <m:sub>
                                <m:r>
                                  <m:rPr>
                                    <m:brk m:alnAt="23"/>
                                  </m:rPr>
                                  <a:rPr lang="en-US" i="1">
                                    <a:latin typeface="Cambria Math"/>
                                  </a:rPr>
                                  <m:t>𝑎</m:t>
                                </m:r>
                              </m:sub>
                              <m:sup>
                                <m:r>
                                  <a:rPr lang="en-US" i="1">
                                    <a:latin typeface="Cambria Math"/>
                                  </a:rPr>
                                  <m:t>𝑏</m:t>
                                </m:r>
                              </m:sup>
                              <m:e>
                                <m:sSub>
                                  <m:sSubPr>
                                    <m:ctrlPr>
                                      <a:rPr lang="en-US" i="1">
                                        <a:latin typeface="Cambria Math"/>
                                      </a:rPr>
                                    </m:ctrlPr>
                                  </m:sSubPr>
                                  <m:e>
                                    <m:r>
                                      <a:rPr lang="en-US" i="1">
                                        <a:latin typeface="Cambria Math"/>
                                      </a:rPr>
                                      <m:t>𝑟</m:t>
                                    </m:r>
                                  </m:e>
                                  <m:sub>
                                    <m:r>
                                      <a:rPr lang="en-US" i="1">
                                        <a:latin typeface="Cambria Math"/>
                                      </a:rPr>
                                      <m:t>2</m:t>
                                    </m:r>
                                  </m:sub>
                                </m:sSub>
                                <m:d>
                                  <m:dPr>
                                    <m:ctrlPr>
                                      <a:rPr lang="en-US" i="1">
                                        <a:latin typeface="Cambria Math"/>
                                      </a:rPr>
                                    </m:ctrlPr>
                                  </m:dPr>
                                  <m:e>
                                    <m:r>
                                      <a:rPr lang="en-US" i="1">
                                        <a:latin typeface="Cambria Math"/>
                                      </a:rPr>
                                      <m:t>𝑡</m:t>
                                    </m:r>
                                  </m:e>
                                </m:d>
                                <m:r>
                                  <a:rPr lang="en-US" i="1">
                                    <a:latin typeface="Cambria Math"/>
                                  </a:rPr>
                                  <m:t>𝑑𝑡</m:t>
                                </m:r>
                              </m:e>
                            </m:nary>
                          </m:e>
                        </m:nary>
                      </m:e>
                    </m:nary>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0004125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Set 12.2</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pPr marL="137160" indent="0">
                  <a:buNone/>
                </a:pPr>
                <a:r>
                  <a:rPr lang="en-US" dirty="0" smtClean="0"/>
                  <a:t>10. Find r’(t) where </a:t>
                </a:r>
                <a:r>
                  <a:rPr lang="en-US" dirty="0"/>
                  <a:t>r</a:t>
                </a:r>
                <a:r>
                  <a:rPr lang="en-US" dirty="0" smtClean="0"/>
                  <a:t>(t) = (tan </a:t>
                </a:r>
                <a:r>
                  <a:rPr lang="en-US" baseline="30000" dirty="0" smtClean="0"/>
                  <a:t>-1 </a:t>
                </a:r>
                <a:r>
                  <a:rPr lang="en-US" dirty="0" smtClean="0"/>
                  <a:t>t ) i + t </a:t>
                </a:r>
                <a:r>
                  <a:rPr lang="en-US" dirty="0" err="1" smtClean="0"/>
                  <a:t>cos</a:t>
                </a:r>
                <a:r>
                  <a:rPr lang="en-US" dirty="0" smtClean="0"/>
                  <a:t> t j - </a:t>
                </a:r>
                <a:r>
                  <a:rPr lang="en-US" dirty="0" smtClean="0">
                    <a:cs typeface="Times New Roman"/>
                  </a:rPr>
                  <a:t>√t k.</a:t>
                </a:r>
              </a:p>
              <a:p>
                <a:pPr marL="137160" indent="0">
                  <a:buNone/>
                </a:pPr>
                <a:r>
                  <a:rPr lang="en-US" dirty="0" smtClean="0">
                    <a:cs typeface="Times New Roman"/>
                  </a:rPr>
                  <a:t>30. Calculate </a:t>
                </a:r>
                <a14:m>
                  <m:oMath xmlns:m="http://schemas.openxmlformats.org/officeDocument/2006/math">
                    <m:f>
                      <m:fPr>
                        <m:ctrlPr>
                          <a:rPr lang="en-US" i="1" smtClean="0">
                            <a:latin typeface="Cambria Math"/>
                            <a:cs typeface="Times New Roman"/>
                          </a:rPr>
                        </m:ctrlPr>
                      </m:fPr>
                      <m:num>
                        <m:r>
                          <a:rPr lang="en-US" b="0" i="1" smtClean="0">
                            <a:latin typeface="Cambria Math"/>
                            <a:cs typeface="Times New Roman"/>
                          </a:rPr>
                          <m:t>𝑑</m:t>
                        </m:r>
                      </m:num>
                      <m:den>
                        <m:r>
                          <a:rPr lang="en-US" b="0" i="1" smtClean="0">
                            <a:latin typeface="Cambria Math"/>
                            <a:cs typeface="Times New Roman"/>
                          </a:rPr>
                          <m:t>𝑑𝑡</m:t>
                        </m:r>
                      </m:den>
                    </m:f>
                    <m:r>
                      <a:rPr lang="en-US" b="0" i="1" smtClean="0">
                        <a:latin typeface="Cambria Math"/>
                        <a:cs typeface="Times New Roman"/>
                      </a:rPr>
                      <m:t> </m:t>
                    </m:r>
                    <m:d>
                      <m:dPr>
                        <m:begChr m:val="["/>
                        <m:endChr m:val="]"/>
                        <m:ctrlPr>
                          <a:rPr lang="en-US" b="0" i="1" smtClean="0">
                            <a:latin typeface="Cambria Math"/>
                            <a:cs typeface="Times New Roman"/>
                          </a:rPr>
                        </m:ctrlPr>
                      </m:dPr>
                      <m:e>
                        <m:sSub>
                          <m:sSubPr>
                            <m:ctrlPr>
                              <a:rPr lang="en-US" b="0" i="1" smtClean="0">
                                <a:latin typeface="Cambria Math"/>
                                <a:cs typeface="Times New Roman"/>
                              </a:rPr>
                            </m:ctrlPr>
                          </m:sSubPr>
                          <m:e>
                            <m:r>
                              <a:rPr lang="en-US" b="0" i="1" smtClean="0">
                                <a:latin typeface="Cambria Math"/>
                                <a:cs typeface="Times New Roman"/>
                              </a:rPr>
                              <m:t>𝑟</m:t>
                            </m:r>
                          </m:e>
                          <m:sub>
                            <m:r>
                              <a:rPr lang="en-US" b="0" i="1" smtClean="0">
                                <a:latin typeface="Cambria Math"/>
                                <a:cs typeface="Times New Roman"/>
                              </a:rPr>
                              <m:t>1</m:t>
                            </m:r>
                          </m:sub>
                        </m:sSub>
                        <m:d>
                          <m:dPr>
                            <m:ctrlPr>
                              <a:rPr lang="en-US" b="0" i="1" smtClean="0">
                                <a:latin typeface="Cambria Math"/>
                                <a:cs typeface="Times New Roman"/>
                              </a:rPr>
                            </m:ctrlPr>
                          </m:dPr>
                          <m:e>
                            <m:r>
                              <a:rPr lang="en-US" b="0" i="1" smtClean="0">
                                <a:latin typeface="Cambria Math"/>
                                <a:cs typeface="Times New Roman"/>
                              </a:rPr>
                              <m:t>𝑡</m:t>
                            </m:r>
                          </m:e>
                        </m:d>
                        <m:r>
                          <a:rPr lang="en-US" b="0" i="1" smtClean="0">
                            <a:latin typeface="Cambria Math"/>
                            <a:cs typeface="Times New Roman"/>
                          </a:rPr>
                          <m:t>. </m:t>
                        </m:r>
                        <m:sSub>
                          <m:sSubPr>
                            <m:ctrlPr>
                              <a:rPr lang="en-US" b="0" i="1" smtClean="0">
                                <a:latin typeface="Cambria Math"/>
                                <a:cs typeface="Times New Roman"/>
                              </a:rPr>
                            </m:ctrlPr>
                          </m:sSubPr>
                          <m:e>
                            <m:r>
                              <a:rPr lang="en-US" b="0" i="1" smtClean="0">
                                <a:latin typeface="Cambria Math"/>
                                <a:cs typeface="Times New Roman"/>
                              </a:rPr>
                              <m:t>𝑟</m:t>
                            </m:r>
                          </m:e>
                          <m:sub>
                            <m:r>
                              <a:rPr lang="en-US" b="0" i="1" smtClean="0">
                                <a:latin typeface="Cambria Math"/>
                                <a:cs typeface="Times New Roman"/>
                              </a:rPr>
                              <m:t>2</m:t>
                            </m:r>
                          </m:sub>
                        </m:sSub>
                        <m:d>
                          <m:dPr>
                            <m:ctrlPr>
                              <a:rPr lang="en-US" b="0" i="1" smtClean="0">
                                <a:latin typeface="Cambria Math"/>
                                <a:cs typeface="Times New Roman"/>
                              </a:rPr>
                            </m:ctrlPr>
                          </m:dPr>
                          <m:e>
                            <m:r>
                              <a:rPr lang="en-US" b="0" i="1" smtClean="0">
                                <a:latin typeface="Cambria Math"/>
                                <a:cs typeface="Times New Roman"/>
                              </a:rPr>
                              <m:t>𝑡</m:t>
                            </m:r>
                          </m:e>
                        </m:d>
                      </m:e>
                    </m:d>
                    <m:r>
                      <a:rPr lang="en-US" b="0" i="1" smtClean="0">
                        <a:latin typeface="Cambria Math"/>
                        <a:cs typeface="Times New Roman"/>
                      </a:rPr>
                      <m:t> </m:t>
                    </m:r>
                    <m:r>
                      <a:rPr lang="en-US" b="0" i="1" smtClean="0">
                        <a:latin typeface="Cambria Math"/>
                        <a:cs typeface="Times New Roman"/>
                      </a:rPr>
                      <m:t>𝑎𝑛𝑑</m:t>
                    </m:r>
                    <m:r>
                      <a:rPr lang="en-US" b="0" i="1" smtClean="0">
                        <a:latin typeface="Cambria Math"/>
                        <a:cs typeface="Times New Roman"/>
                      </a:rPr>
                      <m:t> </m:t>
                    </m:r>
                    <m:f>
                      <m:fPr>
                        <m:ctrlPr>
                          <a:rPr lang="en-US" b="0" i="1" smtClean="0">
                            <a:latin typeface="Cambria Math"/>
                            <a:cs typeface="Times New Roman"/>
                          </a:rPr>
                        </m:ctrlPr>
                      </m:fPr>
                      <m:num>
                        <m:r>
                          <a:rPr lang="en-US" b="0" i="1" smtClean="0">
                            <a:latin typeface="Cambria Math"/>
                            <a:cs typeface="Times New Roman"/>
                          </a:rPr>
                          <m:t>𝑑</m:t>
                        </m:r>
                      </m:num>
                      <m:den>
                        <m:r>
                          <a:rPr lang="en-US" b="0" i="1" smtClean="0">
                            <a:latin typeface="Cambria Math"/>
                            <a:cs typeface="Times New Roman"/>
                          </a:rPr>
                          <m:t>𝑑𝑡</m:t>
                        </m:r>
                      </m:den>
                    </m:f>
                    <m:r>
                      <a:rPr lang="en-US" b="0" i="1" smtClean="0">
                        <a:latin typeface="Cambria Math"/>
                        <a:cs typeface="Times New Roman"/>
                      </a:rPr>
                      <m:t> [</m:t>
                    </m:r>
                    <m:sSub>
                      <m:sSubPr>
                        <m:ctrlPr>
                          <a:rPr lang="en-US" b="0" i="1" smtClean="0">
                            <a:latin typeface="Cambria Math"/>
                            <a:cs typeface="Times New Roman"/>
                          </a:rPr>
                        </m:ctrlPr>
                      </m:sSubPr>
                      <m:e>
                        <m:r>
                          <a:rPr lang="en-US" b="0" i="1" smtClean="0">
                            <a:latin typeface="Cambria Math"/>
                            <a:cs typeface="Times New Roman"/>
                          </a:rPr>
                          <m:t>𝑟</m:t>
                        </m:r>
                      </m:e>
                      <m:sub>
                        <m:r>
                          <a:rPr lang="en-US" b="0" i="1" smtClean="0">
                            <a:latin typeface="Cambria Math"/>
                            <a:cs typeface="Times New Roman"/>
                          </a:rPr>
                          <m:t>1</m:t>
                        </m:r>
                      </m:sub>
                    </m:sSub>
                    <m:d>
                      <m:dPr>
                        <m:ctrlPr>
                          <a:rPr lang="en-US" b="0" i="1" smtClean="0">
                            <a:latin typeface="Cambria Math"/>
                            <a:cs typeface="Times New Roman"/>
                          </a:rPr>
                        </m:ctrlPr>
                      </m:dPr>
                      <m:e>
                        <m:r>
                          <a:rPr lang="en-US" b="0" i="1" smtClean="0">
                            <a:latin typeface="Cambria Math"/>
                            <a:cs typeface="Times New Roman"/>
                          </a:rPr>
                          <m:t>𝑡</m:t>
                        </m:r>
                      </m:e>
                    </m:d>
                    <m:r>
                      <a:rPr lang="en-US" b="0" i="1" smtClean="0">
                        <a:latin typeface="Cambria Math"/>
                        <a:cs typeface="Times New Roman"/>
                      </a:rPr>
                      <m:t> </m:t>
                    </m:r>
                    <m:r>
                      <a:rPr lang="en-US" b="0" i="1" smtClean="0">
                        <a:latin typeface="Cambria Math"/>
                        <a:cs typeface="Times New Roman"/>
                      </a:rPr>
                      <m:t>𝑥</m:t>
                    </m:r>
                    <m:r>
                      <a:rPr lang="en-US" b="0" i="1" smtClean="0">
                        <a:latin typeface="Cambria Math"/>
                        <a:cs typeface="Times New Roman"/>
                      </a:rPr>
                      <m:t> </m:t>
                    </m:r>
                    <m:sSub>
                      <m:sSubPr>
                        <m:ctrlPr>
                          <a:rPr lang="en-US" b="0" i="1" smtClean="0">
                            <a:latin typeface="Cambria Math"/>
                            <a:cs typeface="Times New Roman"/>
                          </a:rPr>
                        </m:ctrlPr>
                      </m:sSubPr>
                      <m:e>
                        <m:r>
                          <a:rPr lang="en-US" b="0" i="1" smtClean="0">
                            <a:latin typeface="Cambria Math"/>
                            <a:cs typeface="Times New Roman"/>
                          </a:rPr>
                          <m:t>𝑟</m:t>
                        </m:r>
                      </m:e>
                      <m:sub>
                        <m:r>
                          <a:rPr lang="en-US" b="0" i="1" smtClean="0">
                            <a:latin typeface="Cambria Math"/>
                            <a:cs typeface="Times New Roman"/>
                          </a:rPr>
                          <m:t>2</m:t>
                        </m:r>
                      </m:sub>
                    </m:sSub>
                    <m:d>
                      <m:dPr>
                        <m:ctrlPr>
                          <a:rPr lang="en-US" b="0" i="1" smtClean="0">
                            <a:latin typeface="Cambria Math"/>
                            <a:cs typeface="Times New Roman"/>
                          </a:rPr>
                        </m:ctrlPr>
                      </m:dPr>
                      <m:e>
                        <m:r>
                          <a:rPr lang="en-US" b="0" i="1" smtClean="0">
                            <a:latin typeface="Cambria Math"/>
                            <a:cs typeface="Times New Roman"/>
                          </a:rPr>
                          <m:t>𝑡</m:t>
                        </m:r>
                      </m:e>
                    </m:d>
                    <m:r>
                      <a:rPr lang="en-US" b="0" i="1" smtClean="0">
                        <a:latin typeface="Cambria Math"/>
                        <a:cs typeface="Times New Roman"/>
                      </a:rPr>
                      <m:t>]</m:t>
                    </m:r>
                  </m:oMath>
                </a14:m>
                <a:endParaRPr lang="en-US" dirty="0" smtClean="0"/>
              </a:p>
              <a:p>
                <a:pPr marL="137160" indent="0">
                  <a:buNone/>
                </a:pPr>
                <a:r>
                  <a:rPr lang="en-US" dirty="0" smtClean="0"/>
                  <a:t> where </a:t>
                </a:r>
                <a14:m>
                  <m:oMath xmlns:m="http://schemas.openxmlformats.org/officeDocument/2006/math">
                    <m:sSub>
                      <m:sSubPr>
                        <m:ctrlPr>
                          <a:rPr lang="en-US" i="1" smtClean="0">
                            <a:latin typeface="Cambria Math"/>
                          </a:rPr>
                        </m:ctrlPr>
                      </m:sSubPr>
                      <m:e>
                        <m:r>
                          <a:rPr lang="en-US" b="0" i="1" smtClean="0">
                            <a:latin typeface="Cambria Math"/>
                          </a:rPr>
                          <m:t>𝑟</m:t>
                        </m:r>
                      </m:e>
                      <m:sub>
                        <m:r>
                          <a:rPr lang="en-US" b="0" i="1" smtClean="0">
                            <a:latin typeface="Cambria Math"/>
                          </a:rPr>
                          <m:t>1</m:t>
                        </m:r>
                      </m:sub>
                    </m:sSub>
                    <m:d>
                      <m:dPr>
                        <m:ctrlPr>
                          <a:rPr lang="en-US" b="0" i="1" smtClean="0">
                            <a:latin typeface="Cambria Math"/>
                          </a:rPr>
                        </m:ctrlPr>
                      </m:dPr>
                      <m:e>
                        <m:r>
                          <a:rPr lang="en-US" b="0" i="1" smtClean="0">
                            <a:latin typeface="Cambria Math"/>
                          </a:rPr>
                          <m:t>𝑡</m:t>
                        </m:r>
                      </m:e>
                    </m:d>
                    <m:r>
                      <a:rPr lang="en-US" b="0" i="1" smtClean="0">
                        <a:latin typeface="Cambria Math"/>
                      </a:rPr>
                      <m:t>=</m:t>
                    </m:r>
                    <m:func>
                      <m:funcPr>
                        <m:ctrlPr>
                          <a:rPr lang="en-US" b="0" i="1" smtClean="0">
                            <a:latin typeface="Cambria Math"/>
                          </a:rPr>
                        </m:ctrlPr>
                      </m:funcPr>
                      <m:fName>
                        <m:r>
                          <m:rPr>
                            <m:sty m:val="p"/>
                          </m:rPr>
                          <a:rPr lang="en-US" b="0" i="0" smtClean="0">
                            <a:latin typeface="Cambria Math"/>
                          </a:rPr>
                          <m:t>cos</m:t>
                        </m:r>
                      </m:fName>
                      <m:e>
                        <m:r>
                          <a:rPr lang="en-US" b="0" i="1" smtClean="0">
                            <a:latin typeface="Cambria Math"/>
                          </a:rPr>
                          <m:t>𝑡</m:t>
                        </m:r>
                        <m:r>
                          <a:rPr lang="en-US" b="0" i="1" smtClean="0">
                            <a:latin typeface="Cambria Math"/>
                          </a:rPr>
                          <m:t> </m:t>
                        </m:r>
                        <m:r>
                          <a:rPr lang="en-US" b="0" i="1" smtClean="0">
                            <a:latin typeface="Cambria Math"/>
                          </a:rPr>
                          <m:t>𝑖</m:t>
                        </m:r>
                        <m:r>
                          <a:rPr lang="en-US" b="0" i="1" smtClean="0">
                            <a:latin typeface="Cambria Math"/>
                          </a:rPr>
                          <m:t>+</m:t>
                        </m:r>
                        <m:func>
                          <m:funcPr>
                            <m:ctrlPr>
                              <a:rPr lang="en-US" b="0" i="1" smtClean="0">
                                <a:latin typeface="Cambria Math"/>
                              </a:rPr>
                            </m:ctrlPr>
                          </m:funcPr>
                          <m:fName>
                            <m:r>
                              <m:rPr>
                                <m:sty m:val="p"/>
                              </m:rPr>
                              <a:rPr lang="en-US" b="0" i="0" smtClean="0">
                                <a:latin typeface="Cambria Math"/>
                              </a:rPr>
                              <m:t>sin</m:t>
                            </m:r>
                          </m:fName>
                          <m:e>
                            <m:r>
                              <a:rPr lang="en-US" b="0" i="1" smtClean="0">
                                <a:latin typeface="Cambria Math"/>
                              </a:rPr>
                              <m:t>𝑡</m:t>
                            </m:r>
                            <m:r>
                              <a:rPr lang="en-US" b="0" i="1" smtClean="0">
                                <a:latin typeface="Cambria Math"/>
                              </a:rPr>
                              <m:t> </m:t>
                            </m:r>
                            <m:r>
                              <a:rPr lang="en-US" b="0" i="1" smtClean="0">
                                <a:latin typeface="Cambria Math"/>
                              </a:rPr>
                              <m:t>𝑗</m:t>
                            </m:r>
                            <m:r>
                              <a:rPr lang="en-US" b="0" i="1" smtClean="0">
                                <a:latin typeface="Cambria Math"/>
                              </a:rPr>
                              <m:t>+</m:t>
                            </m:r>
                            <m:r>
                              <a:rPr lang="en-US" b="0" i="1" smtClean="0">
                                <a:latin typeface="Cambria Math"/>
                              </a:rPr>
                              <m:t>𝑡</m:t>
                            </m:r>
                            <m:r>
                              <a:rPr lang="en-US" b="0" i="1" smtClean="0">
                                <a:latin typeface="Cambria Math"/>
                              </a:rPr>
                              <m:t> </m:t>
                            </m:r>
                            <m:r>
                              <a:rPr lang="en-US" b="0" i="1" smtClean="0">
                                <a:latin typeface="Cambria Math"/>
                              </a:rPr>
                              <m:t>𝑘</m:t>
                            </m:r>
                            <m:r>
                              <a:rPr lang="en-US" b="0" i="1" smtClean="0">
                                <a:latin typeface="Cambria Math"/>
                              </a:rPr>
                              <m:t>,  </m:t>
                            </m:r>
                            <m:sSub>
                              <m:sSubPr>
                                <m:ctrlPr>
                                  <a:rPr lang="en-US" b="0" i="1" smtClean="0">
                                    <a:latin typeface="Cambria Math"/>
                                  </a:rPr>
                                </m:ctrlPr>
                              </m:sSubPr>
                              <m:e>
                                <m:r>
                                  <a:rPr lang="en-US" b="0" i="1" smtClean="0">
                                    <a:latin typeface="Cambria Math"/>
                                  </a:rPr>
                                  <m:t> </m:t>
                                </m:r>
                                <m:r>
                                  <m:rPr>
                                    <m:sty m:val="p"/>
                                  </m:rPr>
                                  <a:rPr lang="en-US" b="0" i="0" smtClean="0">
                                    <a:latin typeface="Cambria Math"/>
                                  </a:rPr>
                                  <m:t>and</m:t>
                                </m:r>
                                <m:r>
                                  <a:rPr lang="en-US" b="0" i="1" smtClean="0">
                                    <a:latin typeface="Cambria Math"/>
                                  </a:rPr>
                                  <m:t> </m:t>
                                </m:r>
                                <m:r>
                                  <a:rPr lang="en-US" b="0" i="1" smtClean="0">
                                    <a:latin typeface="Cambria Math"/>
                                  </a:rPr>
                                  <m:t>𝑟</m:t>
                                </m:r>
                              </m:e>
                              <m:sub>
                                <m:r>
                                  <a:rPr lang="en-US" b="0" i="1" smtClean="0">
                                    <a:latin typeface="Cambria Math"/>
                                  </a:rPr>
                                  <m:t>2</m:t>
                                </m:r>
                              </m:sub>
                            </m:sSub>
                            <m:r>
                              <a:rPr lang="en-US" b="0" i="1" smtClean="0">
                                <a:latin typeface="Cambria Math"/>
                              </a:rPr>
                              <m:t> </m:t>
                            </m:r>
                            <m:d>
                              <m:dPr>
                                <m:ctrlPr>
                                  <a:rPr lang="en-US" b="0" i="1" smtClean="0">
                                    <a:latin typeface="Cambria Math"/>
                                  </a:rPr>
                                </m:ctrlPr>
                              </m:dPr>
                              <m:e>
                                <m:r>
                                  <a:rPr lang="en-US" b="0" i="1" smtClean="0">
                                    <a:latin typeface="Cambria Math"/>
                                  </a:rPr>
                                  <m:t>𝑡</m:t>
                                </m:r>
                              </m:e>
                            </m:d>
                            <m:r>
                              <a:rPr lang="en-US" b="0" i="1" smtClean="0">
                                <a:latin typeface="Cambria Math"/>
                              </a:rPr>
                              <m:t>=</m:t>
                            </m:r>
                            <m:r>
                              <a:rPr lang="en-US" b="0" i="1" smtClean="0">
                                <a:latin typeface="Cambria Math"/>
                              </a:rPr>
                              <m:t>𝑖</m:t>
                            </m:r>
                            <m:r>
                              <a:rPr lang="en-US" b="0" i="1" smtClean="0">
                                <a:latin typeface="Cambria Math"/>
                              </a:rPr>
                              <m:t>+</m:t>
                            </m:r>
                            <m:r>
                              <a:rPr lang="en-US" b="0" i="1" smtClean="0">
                                <a:latin typeface="Cambria Math"/>
                              </a:rPr>
                              <m:t>𝑡</m:t>
                            </m:r>
                            <m:r>
                              <a:rPr lang="en-US" b="0" i="1" smtClean="0">
                                <a:latin typeface="Cambria Math"/>
                              </a:rPr>
                              <m:t> </m:t>
                            </m:r>
                            <m:r>
                              <a:rPr lang="en-US" b="0" i="1" smtClean="0">
                                <a:latin typeface="Cambria Math"/>
                              </a:rPr>
                              <m:t>𝑘</m:t>
                            </m:r>
                          </m:e>
                        </m:func>
                      </m:e>
                    </m:func>
                  </m:oMath>
                </a14:m>
                <a:endParaRPr lang="en-US" dirty="0" smtClean="0"/>
              </a:p>
              <a:p>
                <a:pPr marL="137160" indent="0">
                  <a:buNone/>
                </a:pPr>
                <a:r>
                  <a:rPr lang="en-US" dirty="0" smtClean="0"/>
                  <a:t>Evaluate the indefinite integral.</a:t>
                </a:r>
              </a:p>
              <a:p>
                <a:pPr marL="137160" indent="0">
                  <a:buNone/>
                </a:pPr>
                <a:r>
                  <a:rPr lang="en-US" dirty="0" smtClean="0"/>
                  <a:t>32. </a:t>
                </a:r>
                <a14:m>
                  <m:oMath xmlns:m="http://schemas.openxmlformats.org/officeDocument/2006/math">
                    <m:nary>
                      <m:naryPr>
                        <m:limLoc m:val="undOvr"/>
                        <m:subHide m:val="on"/>
                        <m:supHide m:val="on"/>
                        <m:ctrlPr>
                          <a:rPr lang="en-US" i="1" smtClean="0">
                            <a:latin typeface="Cambria Math"/>
                          </a:rPr>
                        </m:ctrlPr>
                      </m:naryPr>
                      <m:sub/>
                      <m:sup/>
                      <m:e>
                        <m:r>
                          <a:rPr lang="en-US" b="0" i="1" smtClean="0">
                            <a:latin typeface="Cambria Math"/>
                          </a:rPr>
                          <m:t>(</m:t>
                        </m:r>
                        <m:sSup>
                          <m:sSupPr>
                            <m:ctrlPr>
                              <a:rPr lang="en-US" b="0" i="1" smtClean="0">
                                <a:latin typeface="Cambria Math"/>
                              </a:rPr>
                            </m:ctrlPr>
                          </m:sSupPr>
                          <m:e>
                            <m:r>
                              <a:rPr lang="en-US" b="0" i="1" smtClean="0">
                                <a:latin typeface="Cambria Math"/>
                              </a:rPr>
                              <m:t>𝑡</m:t>
                            </m:r>
                          </m:e>
                          <m:sup>
                            <m:r>
                              <a:rPr lang="en-US" b="0" i="1" smtClean="0">
                                <a:latin typeface="Cambria Math"/>
                              </a:rPr>
                              <m:t>2</m:t>
                            </m:r>
                          </m:sup>
                        </m:sSup>
                        <m:r>
                          <a:rPr lang="en-US" b="0" i="1" smtClean="0">
                            <a:latin typeface="Cambria Math"/>
                          </a:rPr>
                          <m:t> </m:t>
                        </m:r>
                        <m:r>
                          <a:rPr lang="en-US" b="0" i="1" smtClean="0">
                            <a:latin typeface="Cambria Math"/>
                          </a:rPr>
                          <m:t>𝑖</m:t>
                        </m:r>
                        <m:r>
                          <a:rPr lang="en-US" b="0" i="1" smtClean="0">
                            <a:latin typeface="Cambria Math"/>
                          </a:rPr>
                          <m:t> −2</m:t>
                        </m:r>
                        <m:r>
                          <a:rPr lang="en-US" b="0" i="1" smtClean="0">
                            <a:latin typeface="Cambria Math"/>
                          </a:rPr>
                          <m:t>𝑡</m:t>
                        </m:r>
                        <m:r>
                          <a:rPr lang="en-US" b="0" i="1" smtClean="0">
                            <a:latin typeface="Cambria Math"/>
                          </a:rPr>
                          <m:t> </m:t>
                        </m:r>
                        <m:r>
                          <a:rPr lang="en-US" b="0" i="1" smtClean="0">
                            <a:latin typeface="Cambria Math"/>
                          </a:rPr>
                          <m:t>𝑗</m:t>
                        </m:r>
                        <m:r>
                          <a:rPr lang="en-US" b="0" i="1" smtClean="0">
                            <a:latin typeface="Cambria Math"/>
                          </a:rPr>
                          <m:t>+ </m:t>
                        </m:r>
                        <m:f>
                          <m:fPr>
                            <m:ctrlPr>
                              <a:rPr lang="en-US" b="0" i="1" smtClean="0">
                                <a:latin typeface="Cambria Math"/>
                              </a:rPr>
                            </m:ctrlPr>
                          </m:fPr>
                          <m:num>
                            <m:r>
                              <a:rPr lang="en-US" b="0" i="1" smtClean="0">
                                <a:latin typeface="Cambria Math"/>
                              </a:rPr>
                              <m:t>1</m:t>
                            </m:r>
                          </m:num>
                          <m:den>
                            <m:r>
                              <a:rPr lang="en-US" b="0" i="1" smtClean="0">
                                <a:latin typeface="Cambria Math"/>
                              </a:rPr>
                              <m:t>𝑡</m:t>
                            </m:r>
                          </m:den>
                        </m:f>
                        <m:r>
                          <a:rPr lang="en-US" b="0" i="1" smtClean="0">
                            <a:latin typeface="Cambria Math"/>
                          </a:rPr>
                          <m:t> </m:t>
                        </m:r>
                        <m:r>
                          <a:rPr lang="en-US" b="0" i="1" smtClean="0">
                            <a:latin typeface="Cambria Math"/>
                          </a:rPr>
                          <m:t>𝑘</m:t>
                        </m:r>
                        <m:r>
                          <a:rPr lang="en-US" b="0" i="1" smtClean="0">
                            <a:latin typeface="Cambria Math"/>
                          </a:rPr>
                          <m:t>) </m:t>
                        </m:r>
                        <m:r>
                          <a:rPr lang="en-US" b="0" i="1" smtClean="0">
                            <a:latin typeface="Cambria Math"/>
                          </a:rPr>
                          <m:t>𝑑𝑡</m:t>
                        </m:r>
                      </m:e>
                    </m:nary>
                  </m:oMath>
                </a14:m>
                <a:endParaRPr lang="en-US" dirty="0" smtClean="0"/>
              </a:p>
              <a:p>
                <a:pPr marL="137160" indent="0">
                  <a:buNone/>
                </a:pPr>
                <a:r>
                  <a:rPr lang="en-US" dirty="0" smtClean="0"/>
                  <a:t>34. </a:t>
                </a:r>
                <a14:m>
                  <m:oMath xmlns:m="http://schemas.openxmlformats.org/officeDocument/2006/math">
                    <m:nary>
                      <m:naryPr>
                        <m:limLoc m:val="undOvr"/>
                        <m:subHide m:val="on"/>
                        <m:supHide m:val="on"/>
                        <m:ctrlPr>
                          <a:rPr lang="en-US" i="1" smtClean="0">
                            <a:latin typeface="Cambria Math"/>
                          </a:rPr>
                        </m:ctrlPr>
                      </m:naryPr>
                      <m:sub/>
                      <m:sup/>
                      <m:e>
                        <m:r>
                          <a:rPr lang="en-US" b="0" i="1" smtClean="0">
                            <a:latin typeface="Cambria Math"/>
                          </a:rPr>
                          <m:t>&lt;</m:t>
                        </m:r>
                        <m:sSup>
                          <m:sSupPr>
                            <m:ctrlPr>
                              <a:rPr lang="en-US" i="1" smtClean="0">
                                <a:latin typeface="Cambria Math"/>
                              </a:rPr>
                            </m:ctrlPr>
                          </m:sSupPr>
                          <m:e>
                            <m:r>
                              <a:rPr lang="en-US" b="0" i="1" smtClean="0">
                                <a:latin typeface="Cambria Math"/>
                              </a:rPr>
                              <m:t>𝑒</m:t>
                            </m:r>
                          </m:e>
                          <m:sup>
                            <m:r>
                              <a:rPr lang="en-US" b="0" i="1" smtClean="0">
                                <a:latin typeface="Cambria Math"/>
                              </a:rPr>
                              <m:t>−</m:t>
                            </m:r>
                            <m:r>
                              <a:rPr lang="en-US" b="0" i="1" smtClean="0">
                                <a:latin typeface="Cambria Math"/>
                              </a:rPr>
                              <m:t>𝑡</m:t>
                            </m:r>
                          </m:sup>
                        </m:sSup>
                        <m:r>
                          <a:rPr lang="en-US" b="0" i="1" smtClean="0">
                            <a:latin typeface="Cambria Math"/>
                          </a:rPr>
                          <m:t>,  </m:t>
                        </m:r>
                        <m:sSup>
                          <m:sSupPr>
                            <m:ctrlPr>
                              <a:rPr lang="en-US" b="0" i="1" smtClean="0">
                                <a:latin typeface="Cambria Math"/>
                              </a:rPr>
                            </m:ctrlPr>
                          </m:sSupPr>
                          <m:e>
                            <m:r>
                              <a:rPr lang="en-US" b="0" i="1" smtClean="0">
                                <a:latin typeface="Cambria Math"/>
                              </a:rPr>
                              <m:t>𝑒</m:t>
                            </m:r>
                          </m:e>
                          <m:sup>
                            <m:r>
                              <a:rPr lang="en-US" b="0" i="1" smtClean="0">
                                <a:latin typeface="Cambria Math"/>
                              </a:rPr>
                              <m:t>𝑡</m:t>
                            </m:r>
                          </m:sup>
                        </m:sSup>
                        <m:r>
                          <a:rPr lang="en-US" b="0" i="1" smtClean="0">
                            <a:latin typeface="Cambria Math"/>
                          </a:rPr>
                          <m:t> , 3</m:t>
                        </m:r>
                        <m:sSup>
                          <m:sSupPr>
                            <m:ctrlPr>
                              <a:rPr lang="en-US" b="0" i="1" smtClean="0">
                                <a:latin typeface="Cambria Math"/>
                              </a:rPr>
                            </m:ctrlPr>
                          </m:sSupPr>
                          <m:e>
                            <m:r>
                              <a:rPr lang="en-US" b="0" i="1" smtClean="0">
                                <a:latin typeface="Cambria Math"/>
                              </a:rPr>
                              <m:t>𝑡</m:t>
                            </m:r>
                          </m:e>
                          <m:sup>
                            <m:r>
                              <a:rPr lang="en-US" b="0" i="1" smtClean="0">
                                <a:latin typeface="Cambria Math"/>
                              </a:rPr>
                              <m:t>2</m:t>
                            </m:r>
                          </m:sup>
                        </m:sSup>
                        <m:r>
                          <a:rPr lang="en-US" b="0" i="1" smtClean="0">
                            <a:latin typeface="Cambria Math"/>
                          </a:rPr>
                          <m:t>&gt; </m:t>
                        </m:r>
                        <m:r>
                          <a:rPr lang="en-US" b="0" i="1" smtClean="0">
                            <a:latin typeface="Cambria Math"/>
                          </a:rPr>
                          <m:t>𝑑𝑡</m:t>
                        </m:r>
                      </m:e>
                    </m:nary>
                  </m:oMath>
                </a14:m>
                <a:endParaRPr lang="en-US" dirty="0" smtClean="0"/>
              </a:p>
              <a:p>
                <a:pPr marL="137160" indent="0">
                  <a:buNone/>
                </a:pPr>
                <a:r>
                  <a:rPr lang="en-US" dirty="0" smtClean="0"/>
                  <a:t>Evaluate the definite integral.</a:t>
                </a:r>
              </a:p>
              <a:p>
                <a:pPr marL="137160" indent="0">
                  <a:buNone/>
                </a:pPr>
                <a:r>
                  <a:rPr lang="en-US" dirty="0" smtClean="0"/>
                  <a:t>36. </a:t>
                </a:r>
                <a14:m>
                  <m:oMath xmlns:m="http://schemas.openxmlformats.org/officeDocument/2006/math">
                    <m:nary>
                      <m:naryPr>
                        <m:ctrlPr>
                          <a:rPr lang="en-US" i="1" smtClean="0">
                            <a:latin typeface="Cambria Math"/>
                          </a:rPr>
                        </m:ctrlPr>
                      </m:naryPr>
                      <m:sub>
                        <m:r>
                          <m:rPr>
                            <m:brk m:alnAt="23"/>
                          </m:rPr>
                          <a:rPr lang="en-US" b="0" i="1" smtClean="0">
                            <a:latin typeface="Cambria Math"/>
                          </a:rPr>
                          <m:t>0</m:t>
                        </m:r>
                      </m:sub>
                      <m:sup>
                        <m:r>
                          <a:rPr lang="en-US" b="0" i="1" smtClean="0">
                            <a:latin typeface="Cambria Math"/>
                          </a:rPr>
                          <m:t>1</m:t>
                        </m:r>
                      </m:sup>
                      <m:e>
                        <m:d>
                          <m:dPr>
                            <m:ctrlPr>
                              <a:rPr lang="en-US" b="0" i="1" smtClean="0">
                                <a:latin typeface="Cambria Math"/>
                              </a:rPr>
                            </m:ctrlPr>
                          </m:dPr>
                          <m:e>
                            <m:sSup>
                              <m:sSupPr>
                                <m:ctrlPr>
                                  <a:rPr lang="en-US" b="0" i="1" smtClean="0">
                                    <a:latin typeface="Cambria Math"/>
                                  </a:rPr>
                                </m:ctrlPr>
                              </m:sSupPr>
                              <m:e>
                                <m:r>
                                  <a:rPr lang="en-US" b="0" i="1" smtClean="0">
                                    <a:latin typeface="Cambria Math"/>
                                  </a:rPr>
                                  <m:t>𝑡</m:t>
                                </m:r>
                              </m:e>
                              <m:sup>
                                <m:r>
                                  <a:rPr lang="en-US" b="0" i="1" smtClean="0">
                                    <a:latin typeface="Cambria Math"/>
                                  </a:rPr>
                                  <m:t>2</m:t>
                                </m:r>
                              </m:sup>
                            </m:sSup>
                            <m:r>
                              <a:rPr lang="en-US" b="0" i="1" smtClean="0">
                                <a:latin typeface="Cambria Math"/>
                              </a:rPr>
                              <m:t> </m:t>
                            </m:r>
                            <m:r>
                              <a:rPr lang="en-US" b="0" i="1" smtClean="0">
                                <a:latin typeface="Cambria Math"/>
                              </a:rPr>
                              <m:t>𝑖</m:t>
                            </m:r>
                            <m:r>
                              <a:rPr lang="en-US" b="0" i="1" smtClean="0">
                                <a:latin typeface="Cambria Math"/>
                              </a:rPr>
                              <m:t>+ </m:t>
                            </m:r>
                            <m:sSup>
                              <m:sSupPr>
                                <m:ctrlPr>
                                  <a:rPr lang="en-US" b="0" i="1" smtClean="0">
                                    <a:latin typeface="Cambria Math"/>
                                  </a:rPr>
                                </m:ctrlPr>
                              </m:sSupPr>
                              <m:e>
                                <m:r>
                                  <a:rPr lang="en-US" b="0" i="1" smtClean="0">
                                    <a:latin typeface="Cambria Math"/>
                                  </a:rPr>
                                  <m:t>𝑡</m:t>
                                </m:r>
                              </m:e>
                              <m:sup>
                                <m:r>
                                  <a:rPr lang="en-US" b="0" i="1" smtClean="0">
                                    <a:latin typeface="Cambria Math"/>
                                  </a:rPr>
                                  <m:t>3</m:t>
                                </m:r>
                              </m:sup>
                            </m:sSup>
                            <m:r>
                              <a:rPr lang="en-US" b="0" i="1" smtClean="0">
                                <a:latin typeface="Cambria Math"/>
                              </a:rPr>
                              <m:t> </m:t>
                            </m:r>
                            <m:r>
                              <a:rPr lang="en-US" b="0" i="1" smtClean="0">
                                <a:latin typeface="Cambria Math"/>
                              </a:rPr>
                              <m:t>𝑗</m:t>
                            </m:r>
                            <m:r>
                              <a:rPr lang="en-US" b="0" i="1" smtClean="0">
                                <a:latin typeface="Cambria Math"/>
                              </a:rPr>
                              <m:t> </m:t>
                            </m:r>
                          </m:e>
                        </m:d>
                        <m:r>
                          <a:rPr lang="en-US" b="0" i="1" smtClean="0">
                            <a:latin typeface="Cambria Math"/>
                          </a:rPr>
                          <m:t>𝑑𝑡</m:t>
                        </m:r>
                      </m:e>
                    </m:nary>
                  </m:oMath>
                </a14:m>
                <a:endParaRPr lang="en-US" dirty="0" smtClean="0"/>
              </a:p>
              <a:p>
                <a:pPr marL="137160" indent="0">
                  <a:buNone/>
                </a:pPr>
                <a:r>
                  <a:rPr lang="en-US" dirty="0" smtClean="0"/>
                  <a:t>38. </a:t>
                </a:r>
                <a14:m>
                  <m:oMath xmlns:m="http://schemas.openxmlformats.org/officeDocument/2006/math">
                    <m:nary>
                      <m:naryPr>
                        <m:ctrlPr>
                          <a:rPr lang="en-US" i="1" smtClean="0">
                            <a:latin typeface="Cambria Math"/>
                          </a:rPr>
                        </m:ctrlPr>
                      </m:naryPr>
                      <m:sub>
                        <m:r>
                          <m:rPr>
                            <m:brk m:alnAt="23"/>
                          </m:rPr>
                          <a:rPr lang="en-US" b="0" i="1" smtClean="0">
                            <a:latin typeface="Cambria Math"/>
                          </a:rPr>
                          <m:t>−</m:t>
                        </m:r>
                        <m:r>
                          <a:rPr lang="en-US" b="0" i="1" smtClean="0">
                            <a:latin typeface="Cambria Math"/>
                          </a:rPr>
                          <m:t>3</m:t>
                        </m:r>
                      </m:sub>
                      <m:sup>
                        <m:r>
                          <a:rPr lang="en-US" b="0" i="1" smtClean="0">
                            <a:latin typeface="Cambria Math"/>
                          </a:rPr>
                          <m:t>3</m:t>
                        </m:r>
                      </m:sup>
                      <m:e>
                        <m:r>
                          <a:rPr lang="en-US" b="0" i="1" smtClean="0">
                            <a:latin typeface="Cambria Math"/>
                          </a:rPr>
                          <m:t>&lt;</m:t>
                        </m:r>
                        <m:sSup>
                          <m:sSupPr>
                            <m:ctrlPr>
                              <a:rPr lang="en-US" b="0" i="1" smtClean="0">
                                <a:latin typeface="Cambria Math"/>
                              </a:rPr>
                            </m:ctrlPr>
                          </m:sSupPr>
                          <m:e>
                            <m:r>
                              <a:rPr lang="en-US" b="0" i="1" smtClean="0">
                                <a:latin typeface="Cambria Math"/>
                              </a:rPr>
                              <m:t>(3 −</m:t>
                            </m:r>
                            <m:r>
                              <a:rPr lang="en-US" b="0" i="1" smtClean="0">
                                <a:latin typeface="Cambria Math"/>
                              </a:rPr>
                              <m:t>𝑡</m:t>
                            </m:r>
                            <m:r>
                              <a:rPr lang="en-US" b="0" i="1" smtClean="0">
                                <a:latin typeface="Cambria Math"/>
                              </a:rPr>
                              <m:t>)</m:t>
                            </m:r>
                          </m:e>
                          <m:sup>
                            <m:r>
                              <a:rPr lang="en-US" b="0" i="1" smtClean="0">
                                <a:latin typeface="Cambria Math"/>
                              </a:rPr>
                              <m:t>3/2</m:t>
                            </m:r>
                          </m:sup>
                        </m:sSup>
                      </m:e>
                    </m:nary>
                    <m:r>
                      <a:rPr lang="en-US" b="0" i="1" smtClean="0">
                        <a:latin typeface="Cambria Math"/>
                      </a:rPr>
                      <m:t>, </m:t>
                    </m:r>
                    <m:sSup>
                      <m:sSupPr>
                        <m:ctrlPr>
                          <a:rPr lang="en-US" b="0" i="1" smtClean="0">
                            <a:latin typeface="Cambria Math"/>
                          </a:rPr>
                        </m:ctrlPr>
                      </m:sSupPr>
                      <m:e>
                        <m:d>
                          <m:dPr>
                            <m:ctrlPr>
                              <a:rPr lang="en-US" b="0" i="1" smtClean="0">
                                <a:latin typeface="Cambria Math"/>
                              </a:rPr>
                            </m:ctrlPr>
                          </m:dPr>
                          <m:e>
                            <m:r>
                              <a:rPr lang="en-US" b="0" i="1" smtClean="0">
                                <a:latin typeface="Cambria Math"/>
                              </a:rPr>
                              <m:t>3+</m:t>
                            </m:r>
                            <m:r>
                              <a:rPr lang="en-US" b="0" i="1" smtClean="0">
                                <a:latin typeface="Cambria Math"/>
                              </a:rPr>
                              <m:t>𝑡</m:t>
                            </m:r>
                          </m:e>
                        </m:d>
                      </m:e>
                      <m:sup>
                        <m:r>
                          <a:rPr lang="en-US" b="0" i="1" smtClean="0">
                            <a:latin typeface="Cambria Math"/>
                          </a:rPr>
                          <m:t>3/2</m:t>
                        </m:r>
                      </m:sup>
                    </m:sSup>
                  </m:oMath>
                </a14:m>
                <a:r>
                  <a:rPr lang="en-US" dirty="0" smtClean="0"/>
                  <a:t>, 1 ) </a:t>
                </a:r>
                <a:r>
                  <a:rPr lang="en-US" dirty="0" err="1" smtClean="0"/>
                  <a:t>dt</a:t>
                </a:r>
                <a:endParaRPr lang="en-US" dirty="0" smtClean="0"/>
              </a:p>
              <a:p>
                <a:pPr marL="137160" indent="0">
                  <a:buNone/>
                </a:pPr>
                <a:r>
                  <a:rPr lang="en-US" dirty="0" smtClean="0"/>
                  <a:t>40. </a:t>
                </a:r>
                <a14:m>
                  <m:oMath xmlns:m="http://schemas.openxmlformats.org/officeDocument/2006/math">
                    <m:nary>
                      <m:naryPr>
                        <m:ctrlPr>
                          <a:rPr lang="en-US" i="1" smtClean="0">
                            <a:latin typeface="Cambria Math"/>
                          </a:rPr>
                        </m:ctrlPr>
                      </m:naryPr>
                      <m:sub>
                        <m:r>
                          <m:rPr>
                            <m:brk m:alnAt="23"/>
                          </m:rPr>
                          <a:rPr lang="en-US" b="0" i="1" smtClean="0">
                            <a:latin typeface="Cambria Math"/>
                          </a:rPr>
                          <m:t>0</m:t>
                        </m:r>
                      </m:sub>
                      <m:sup>
                        <m:r>
                          <a:rPr lang="en-US" b="0" i="1" smtClean="0">
                            <a:latin typeface="Cambria Math"/>
                          </a:rPr>
                          <m:t>1</m:t>
                        </m:r>
                      </m:sup>
                      <m:e>
                        <m:r>
                          <a:rPr lang="en-US" b="0" i="1" smtClean="0">
                            <a:latin typeface="Cambria Math"/>
                          </a:rPr>
                          <m:t>(</m:t>
                        </m:r>
                        <m:sSup>
                          <m:sSupPr>
                            <m:ctrlPr>
                              <a:rPr lang="en-US" i="1" smtClean="0">
                                <a:latin typeface="Cambria Math"/>
                              </a:rPr>
                            </m:ctrlPr>
                          </m:sSupPr>
                          <m:e>
                            <m:r>
                              <a:rPr lang="en-US" b="0" i="1" smtClean="0">
                                <a:latin typeface="Cambria Math"/>
                              </a:rPr>
                              <m:t>𝑒</m:t>
                            </m:r>
                          </m:e>
                          <m:sup>
                            <m:r>
                              <a:rPr lang="en-US" b="0" i="1" smtClean="0">
                                <a:latin typeface="Cambria Math"/>
                              </a:rPr>
                              <m:t>2</m:t>
                            </m:r>
                            <m:r>
                              <a:rPr lang="en-US" b="0" i="1" smtClean="0">
                                <a:latin typeface="Cambria Math"/>
                              </a:rPr>
                              <m:t>𝑡</m:t>
                            </m:r>
                          </m:sup>
                        </m:sSup>
                      </m:e>
                    </m:nary>
                    <m:r>
                      <a:rPr lang="en-US" b="0" i="1" smtClean="0">
                        <a:latin typeface="Cambria Math"/>
                      </a:rPr>
                      <m:t> </m:t>
                    </m:r>
                    <m:r>
                      <a:rPr lang="en-US" b="0" i="1" smtClean="0">
                        <a:latin typeface="Cambria Math"/>
                      </a:rPr>
                      <m:t>𝑖</m:t>
                    </m:r>
                    <m:r>
                      <a:rPr lang="en-US" b="0" i="1" smtClean="0">
                        <a:latin typeface="Cambria Math"/>
                      </a:rPr>
                      <m:t>+ </m:t>
                    </m:r>
                    <m:sSup>
                      <m:sSupPr>
                        <m:ctrlPr>
                          <a:rPr lang="en-US" b="0" i="1" smtClean="0">
                            <a:latin typeface="Cambria Math"/>
                          </a:rPr>
                        </m:ctrlPr>
                      </m:sSupPr>
                      <m:e>
                        <m:r>
                          <a:rPr lang="en-US" b="0" i="1" smtClean="0">
                            <a:latin typeface="Cambria Math"/>
                          </a:rPr>
                          <m:t>𝑒</m:t>
                        </m:r>
                      </m:e>
                      <m:sup>
                        <m:r>
                          <a:rPr lang="en-US" b="0" i="1" smtClean="0">
                            <a:latin typeface="Cambria Math"/>
                          </a:rPr>
                          <m:t>−</m:t>
                        </m:r>
                        <m:r>
                          <a:rPr lang="en-US" b="0" i="1" smtClean="0">
                            <a:latin typeface="Cambria Math"/>
                          </a:rPr>
                          <m:t>𝑡</m:t>
                        </m:r>
                      </m:sup>
                    </m:sSup>
                  </m:oMath>
                </a14:m>
                <a:r>
                  <a:rPr lang="en-US" dirty="0" smtClean="0"/>
                  <a:t> j + t k) </a:t>
                </a:r>
                <a:r>
                  <a:rPr lang="en-US" dirty="0" err="1" smtClean="0"/>
                  <a:t>dt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2332"/>
                </a:stretch>
              </a:blipFill>
            </p:spPr>
            <p:txBody>
              <a:bodyPr/>
              <a:lstStyle/>
              <a:p>
                <a:r>
                  <a:rPr lang="en-US">
                    <a:noFill/>
                  </a:rPr>
                  <a:t> </a:t>
                </a:r>
              </a:p>
            </p:txBody>
          </p:sp>
        </mc:Fallback>
      </mc:AlternateContent>
    </p:spTree>
    <p:extLst>
      <p:ext uri="{BB962C8B-B14F-4D97-AF65-F5344CB8AC3E}">
        <p14:creationId xmlns:p14="http://schemas.microsoft.com/office/powerpoint/2010/main" val="376459768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3" name="Content Placeholder 2"/>
          <p:cNvSpPr>
            <a:spLocks noGrp="1"/>
          </p:cNvSpPr>
          <p:nvPr>
            <p:ph idx="1"/>
          </p:nvPr>
        </p:nvSpPr>
        <p:spPr/>
        <p:txBody>
          <a:bodyPr/>
          <a:lstStyle/>
          <a:p>
            <a:pPr>
              <a:defRPr/>
            </a:pPr>
            <a:r>
              <a:rPr lang="en-US" dirty="0" smtClean="0"/>
              <a:t>Note:  We write </a:t>
            </a:r>
            <a:r>
              <a:rPr lang="en-US" b="1" dirty="0" smtClean="0"/>
              <a:t>v</a:t>
            </a:r>
            <a:r>
              <a:rPr lang="en-US" dirty="0" smtClean="0"/>
              <a:t> in component form using the bracket notation </a:t>
            </a:r>
          </a:p>
          <a:p>
            <a:pPr>
              <a:buFont typeface="Wingdings" pitchFamily="2" charset="2"/>
              <a:buNone/>
              <a:defRPr/>
            </a:pPr>
            <a:r>
              <a:rPr lang="en-US" b="1" dirty="0" smtClean="0"/>
              <a:t>          v</a:t>
            </a:r>
            <a:r>
              <a:rPr lang="en-US" i="1" dirty="0" smtClean="0"/>
              <a:t> = &lt;</a:t>
            </a:r>
            <a:r>
              <a:rPr lang="en-US" dirty="0" smtClean="0"/>
              <a:t>v</a:t>
            </a:r>
            <a:r>
              <a:rPr lang="en-US" baseline="-25000" dirty="0" smtClean="0"/>
              <a:t>1</a:t>
            </a:r>
            <a:r>
              <a:rPr lang="en-US" dirty="0" smtClean="0"/>
              <a:t> , v</a:t>
            </a:r>
            <a:r>
              <a:rPr lang="en-US" baseline="-25000" dirty="0" smtClean="0"/>
              <a:t>2</a:t>
            </a:r>
            <a:r>
              <a:rPr lang="en-US" i="1" dirty="0" smtClean="0"/>
              <a:t> &gt;  or  </a:t>
            </a:r>
            <a:r>
              <a:rPr lang="en-US" b="1" dirty="0" smtClean="0"/>
              <a:t>v</a:t>
            </a:r>
            <a:r>
              <a:rPr lang="en-US" i="1" dirty="0" smtClean="0"/>
              <a:t> = &lt;</a:t>
            </a:r>
            <a:r>
              <a:rPr lang="en-US" dirty="0" smtClean="0"/>
              <a:t>v</a:t>
            </a:r>
            <a:r>
              <a:rPr lang="en-US" baseline="-25000" dirty="0" smtClean="0"/>
              <a:t>1</a:t>
            </a:r>
            <a:r>
              <a:rPr lang="en-US" dirty="0" smtClean="0"/>
              <a:t> , v</a:t>
            </a:r>
            <a:r>
              <a:rPr lang="en-US" baseline="-25000" dirty="0" smtClean="0"/>
              <a:t>2</a:t>
            </a:r>
            <a:r>
              <a:rPr lang="en-US" dirty="0" smtClean="0"/>
              <a:t> , v</a:t>
            </a:r>
            <a:r>
              <a:rPr lang="en-US" baseline="-25000" dirty="0" smtClean="0"/>
              <a:t>3</a:t>
            </a:r>
            <a:r>
              <a:rPr lang="en-US" dirty="0" smtClean="0"/>
              <a:t> </a:t>
            </a:r>
            <a:r>
              <a:rPr lang="en-US" i="1" dirty="0" smtClean="0"/>
              <a:t>&gt; </a:t>
            </a:r>
          </a:p>
          <a:p>
            <a:pPr>
              <a:buFont typeface="Wingdings" pitchFamily="2" charset="2"/>
              <a:buNone/>
              <a:defRPr/>
            </a:pPr>
            <a:endParaRPr lang="en-US" i="1" dirty="0" smtClean="0"/>
          </a:p>
          <a:p>
            <a:pPr>
              <a:buFont typeface="Wingdings" pitchFamily="2" charset="2"/>
              <a:buNone/>
              <a:defRPr/>
            </a:pPr>
            <a:r>
              <a:rPr lang="en-US" i="1" dirty="0" smtClean="0"/>
              <a:t>             2-space                           3-space</a:t>
            </a:r>
          </a:p>
          <a:p>
            <a:pPr>
              <a:defRPr/>
            </a:pPr>
            <a:endParaRPr lang="en-US" dirty="0"/>
          </a:p>
        </p:txBody>
      </p:sp>
      <p:cxnSp>
        <p:nvCxnSpPr>
          <p:cNvPr id="11268" name="Straight Arrow Connector 4"/>
          <p:cNvCxnSpPr>
            <a:cxnSpLocks noChangeShapeType="1"/>
          </p:cNvCxnSpPr>
          <p:nvPr/>
        </p:nvCxnSpPr>
        <p:spPr bwMode="auto">
          <a:xfrm rot="5400000">
            <a:off x="2057401" y="3581400"/>
            <a:ext cx="609600" cy="3175"/>
          </a:xfrm>
          <a:prstGeom prst="straightConnector1">
            <a:avLst/>
          </a:prstGeom>
          <a:noFill/>
          <a:ln w="9525" algn="ctr">
            <a:solidFill>
              <a:schemeClr val="tx1"/>
            </a:solidFill>
            <a:round/>
            <a:headEnd/>
            <a:tailEnd type="arrow" w="med" len="med"/>
          </a:ln>
        </p:spPr>
      </p:cxnSp>
      <p:cxnSp>
        <p:nvCxnSpPr>
          <p:cNvPr id="11269" name="Straight Arrow Connector 6"/>
          <p:cNvCxnSpPr>
            <a:cxnSpLocks noChangeShapeType="1"/>
          </p:cNvCxnSpPr>
          <p:nvPr/>
        </p:nvCxnSpPr>
        <p:spPr bwMode="auto">
          <a:xfrm rot="5400000">
            <a:off x="5981701" y="3619500"/>
            <a:ext cx="685800" cy="3175"/>
          </a:xfrm>
          <a:prstGeom prst="straightConnector1">
            <a:avLst/>
          </a:prstGeom>
          <a:noFill/>
          <a:ln w="9525" algn="ctr">
            <a:solidFill>
              <a:schemeClr val="tx1"/>
            </a:solidFill>
            <a:round/>
            <a:headEnd/>
            <a:tailEnd type="arrow" w="med" len="med"/>
          </a:ln>
        </p:spPr>
      </p:cxnSp>
    </p:spTree>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Maple 1">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CC"/>
      </a:hlink>
      <a:folHlink>
        <a:srgbClr val="CCCC00"/>
      </a:folHlink>
    </a:clrScheme>
    <a:fontScheme name="Mapl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charset="0"/>
          </a:defRPr>
        </a:defPPr>
      </a:lstStyle>
    </a:lnDef>
  </a:objectDefaults>
  <a:extraClrSchemeLst>
    <a:extraClrScheme>
      <a:clrScheme name="Maple 1">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CC"/>
        </a:hlink>
        <a:folHlink>
          <a:srgbClr val="CCCC00"/>
        </a:folHlink>
      </a:clrScheme>
      <a:clrMap bg1="dk2" tx1="lt1" bg2="dk1" tx2="lt2" accent1="accent1" accent2="accent2" accent3="accent3" accent4="accent4" accent5="accent5" accent6="accent6" hlink="hlink" folHlink="folHlink"/>
    </a:extraClrScheme>
    <a:extraClrScheme>
      <a:clrScheme name="Maple 2">
        <a:dk1>
          <a:srgbClr val="EA9306"/>
        </a:dk1>
        <a:lt1>
          <a:srgbClr val="FFFFFF"/>
        </a:lt1>
        <a:dk2>
          <a:srgbClr val="FAC120"/>
        </a:dk2>
        <a:lt2>
          <a:srgbClr val="FFFDD1"/>
        </a:lt2>
        <a:accent1>
          <a:srgbClr val="CC6600"/>
        </a:accent1>
        <a:accent2>
          <a:srgbClr val="FF9933"/>
        </a:accent2>
        <a:accent3>
          <a:srgbClr val="FCDDAB"/>
        </a:accent3>
        <a:accent4>
          <a:srgbClr val="DADADA"/>
        </a:accent4>
        <a:accent5>
          <a:srgbClr val="E2B8AA"/>
        </a:accent5>
        <a:accent6>
          <a:srgbClr val="E78A2D"/>
        </a:accent6>
        <a:hlink>
          <a:srgbClr val="A50021"/>
        </a:hlink>
        <a:folHlink>
          <a:srgbClr val="666633"/>
        </a:folHlink>
      </a:clrScheme>
      <a:clrMap bg1="dk2" tx1="lt1" bg2="dk1" tx2="lt2" accent1="accent1" accent2="accent2" accent3="accent3" accent4="accent4" accent5="accent5" accent6="accent6" hlink="hlink" folHlink="folHlink"/>
    </a:extraClrScheme>
    <a:extraClrScheme>
      <a:clrScheme name="Maple 3">
        <a:dk1>
          <a:srgbClr val="000000"/>
        </a:dk1>
        <a:lt1>
          <a:srgbClr val="FFFFCC"/>
        </a:lt1>
        <a:dk2>
          <a:srgbClr val="A26D18"/>
        </a:dk2>
        <a:lt2>
          <a:srgbClr val="F9D793"/>
        </a:lt2>
        <a:accent1>
          <a:srgbClr val="FFD05B"/>
        </a:accent1>
        <a:accent2>
          <a:srgbClr val="FEE1A8"/>
        </a:accent2>
        <a:accent3>
          <a:srgbClr val="FFFFE2"/>
        </a:accent3>
        <a:accent4>
          <a:srgbClr val="000000"/>
        </a:accent4>
        <a:accent5>
          <a:srgbClr val="FFE4B5"/>
        </a:accent5>
        <a:accent6>
          <a:srgbClr val="E6CC98"/>
        </a:accent6>
        <a:hlink>
          <a:srgbClr val="FF0000"/>
        </a:hlink>
        <a:folHlink>
          <a:srgbClr val="CC6600"/>
        </a:folHlink>
      </a:clrScheme>
      <a:clrMap bg1="lt1" tx1="dk1" bg2="lt2" tx2="dk2" accent1="accent1" accent2="accent2" accent3="accent3" accent4="accent4" accent5="accent5" accent6="accent6" hlink="hlink" folHlink="folHlink"/>
    </a:extraClrScheme>
    <a:extraClrScheme>
      <a:clrScheme name="Maple 4">
        <a:dk1>
          <a:srgbClr val="008000"/>
        </a:dk1>
        <a:lt1>
          <a:srgbClr val="FFFFFF"/>
        </a:lt1>
        <a:dk2>
          <a:srgbClr val="005800"/>
        </a:dk2>
        <a:lt2>
          <a:srgbClr val="FFFFCC"/>
        </a:lt2>
        <a:accent1>
          <a:srgbClr val="00CC99"/>
        </a:accent1>
        <a:accent2>
          <a:srgbClr val="007825"/>
        </a:accent2>
        <a:accent3>
          <a:srgbClr val="AAB4AA"/>
        </a:accent3>
        <a:accent4>
          <a:srgbClr val="DADADA"/>
        </a:accent4>
        <a:accent5>
          <a:srgbClr val="AAE2CA"/>
        </a:accent5>
        <a:accent6>
          <a:srgbClr val="006C20"/>
        </a:accent6>
        <a:hlink>
          <a:srgbClr val="9966FF"/>
        </a:hlink>
        <a:folHlink>
          <a:srgbClr val="99CCFF"/>
        </a:folHlink>
      </a:clrScheme>
      <a:clrMap bg1="dk2" tx1="lt1" bg2="dk1" tx2="lt2" accent1="accent1" accent2="accent2" accent3="accent3" accent4="accent4" accent5="accent5" accent6="accent6" hlink="hlink" folHlink="folHlink"/>
    </a:extraClrScheme>
    <a:extraClrScheme>
      <a:clrScheme name="Maple 5">
        <a:dk1>
          <a:srgbClr val="56925A"/>
        </a:dk1>
        <a:lt1>
          <a:srgbClr val="FFFFFF"/>
        </a:lt1>
        <a:dk2>
          <a:srgbClr val="6FB56D"/>
        </a:dk2>
        <a:lt2>
          <a:srgbClr val="FFFFCC"/>
        </a:lt2>
        <a:accent1>
          <a:srgbClr val="2B877C"/>
        </a:accent1>
        <a:accent2>
          <a:srgbClr val="5A9A5F"/>
        </a:accent2>
        <a:accent3>
          <a:srgbClr val="BBD7BA"/>
        </a:accent3>
        <a:accent4>
          <a:srgbClr val="DADADA"/>
        </a:accent4>
        <a:accent5>
          <a:srgbClr val="ACC3BF"/>
        </a:accent5>
        <a:accent6>
          <a:srgbClr val="518B55"/>
        </a:accent6>
        <a:hlink>
          <a:srgbClr val="99FF33"/>
        </a:hlink>
        <a:folHlink>
          <a:srgbClr val="CCFF99"/>
        </a:folHlink>
      </a:clrScheme>
      <a:clrMap bg1="dk2" tx1="lt1" bg2="dk1" tx2="lt2" accent1="accent1" accent2="accent2" accent3="accent3" accent4="accent4" accent5="accent5" accent6="accent6" hlink="hlink" folHlink="folHlink"/>
    </a:extraClrScheme>
    <a:extraClrScheme>
      <a:clrScheme name="Maple 6">
        <a:dk1>
          <a:srgbClr val="006699"/>
        </a:dk1>
        <a:lt1>
          <a:srgbClr val="FFFFFF"/>
        </a:lt1>
        <a:dk2>
          <a:srgbClr val="006666"/>
        </a:dk2>
        <a:lt2>
          <a:srgbClr val="CCECFF"/>
        </a:lt2>
        <a:accent1>
          <a:srgbClr val="00CCFF"/>
        </a:accent1>
        <a:accent2>
          <a:srgbClr val="017A83"/>
        </a:accent2>
        <a:accent3>
          <a:srgbClr val="AAB8B8"/>
        </a:accent3>
        <a:accent4>
          <a:srgbClr val="DADADA"/>
        </a:accent4>
        <a:accent5>
          <a:srgbClr val="AAE2FF"/>
        </a:accent5>
        <a:accent6>
          <a:srgbClr val="016E76"/>
        </a:accent6>
        <a:hlink>
          <a:srgbClr val="FFFFCC"/>
        </a:hlink>
        <a:folHlink>
          <a:srgbClr val="99FF99"/>
        </a:folHlink>
      </a:clrScheme>
      <a:clrMap bg1="dk2" tx1="lt1" bg2="dk1" tx2="lt2" accent1="accent1" accent2="accent2" accent3="accent3" accent4="accent4" accent5="accent5" accent6="accent6" hlink="hlink" folHlink="folHlink"/>
    </a:extraClrScheme>
    <a:extraClrScheme>
      <a:clrScheme name="Maple 7">
        <a:dk1>
          <a:srgbClr val="80ACC4"/>
        </a:dk1>
        <a:lt1>
          <a:srgbClr val="FFFFFF"/>
        </a:lt1>
        <a:dk2>
          <a:srgbClr val="B3D1DF"/>
        </a:dk2>
        <a:lt2>
          <a:srgbClr val="FFFFFF"/>
        </a:lt2>
        <a:accent1>
          <a:srgbClr val="5089A8"/>
        </a:accent1>
        <a:accent2>
          <a:srgbClr val="BBC6DB"/>
        </a:accent2>
        <a:accent3>
          <a:srgbClr val="D6E5EC"/>
        </a:accent3>
        <a:accent4>
          <a:srgbClr val="DADADA"/>
        </a:accent4>
        <a:accent5>
          <a:srgbClr val="B3C4D1"/>
        </a:accent5>
        <a:accent6>
          <a:srgbClr val="A9B3C6"/>
        </a:accent6>
        <a:hlink>
          <a:srgbClr val="0000FF"/>
        </a:hlink>
        <a:folHlink>
          <a:srgbClr val="006699"/>
        </a:folHlink>
      </a:clrScheme>
      <a:clrMap bg1="dk2" tx1="lt1" bg2="dk1" tx2="lt2" accent1="accent1" accent2="accent2" accent3="accent3" accent4="accent4" accent5="accent5" accent6="accent6" hlink="hlink" folHlink="folHlink"/>
    </a:extraClrScheme>
    <a:extraClrScheme>
      <a:clrScheme name="Maple 8">
        <a:dk1>
          <a:srgbClr val="5700AE"/>
        </a:dk1>
        <a:lt1>
          <a:srgbClr val="FFFFFF"/>
        </a:lt1>
        <a:dk2>
          <a:srgbClr val="7301CB"/>
        </a:dk2>
        <a:lt2>
          <a:srgbClr val="C5C5FF"/>
        </a:lt2>
        <a:accent1>
          <a:srgbClr val="9999FF"/>
        </a:accent1>
        <a:accent2>
          <a:srgbClr val="7000E0"/>
        </a:accent2>
        <a:accent3>
          <a:srgbClr val="BCAAE2"/>
        </a:accent3>
        <a:accent4>
          <a:srgbClr val="DADADA"/>
        </a:accent4>
        <a:accent5>
          <a:srgbClr val="CACAFF"/>
        </a:accent5>
        <a:accent6>
          <a:srgbClr val="6500CB"/>
        </a:accent6>
        <a:hlink>
          <a:srgbClr val="99F3FF"/>
        </a:hlink>
        <a:folHlink>
          <a:srgbClr val="CCCCFF"/>
        </a:folHlink>
      </a:clrScheme>
      <a:clrMap bg1="dk2" tx1="lt1" bg2="dk1" tx2="lt2" accent1="accent1" accent2="accent2" accent3="accent3" accent4="accent4" accent5="accent5" accent6="accent6" hlink="hlink" folHlink="folHlink"/>
    </a:extraClrScheme>
    <a:extraClrScheme>
      <a:clrScheme name="Maple 9">
        <a:dk1>
          <a:srgbClr val="003366"/>
        </a:dk1>
        <a:lt1>
          <a:srgbClr val="FFFFFF"/>
        </a:lt1>
        <a:dk2>
          <a:srgbClr val="003366"/>
        </a:dk2>
        <a:lt2>
          <a:srgbClr val="CBD5DF"/>
        </a:lt2>
        <a:accent1>
          <a:srgbClr val="A9BEE9"/>
        </a:accent1>
        <a:accent2>
          <a:srgbClr val="D6E4F2"/>
        </a:accent2>
        <a:accent3>
          <a:srgbClr val="FFFFFF"/>
        </a:accent3>
        <a:accent4>
          <a:srgbClr val="002A56"/>
        </a:accent4>
        <a:accent5>
          <a:srgbClr val="D1DBF2"/>
        </a:accent5>
        <a:accent6>
          <a:srgbClr val="C2CFDB"/>
        </a:accent6>
        <a:hlink>
          <a:srgbClr val="0000CC"/>
        </a:hlink>
        <a:folHlink>
          <a:srgbClr val="8668E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836</TotalTime>
  <Words>6581</Words>
  <Application>Microsoft Office PowerPoint</Application>
  <PresentationFormat>On-screen Show (4:3)</PresentationFormat>
  <Paragraphs>476</Paragraphs>
  <Slides>85</Slides>
  <Notes>2</Notes>
  <HiddenSlides>0</HiddenSlides>
  <MMClips>0</MMClips>
  <ScaleCrop>false</ScaleCrop>
  <HeadingPairs>
    <vt:vector size="4" baseType="variant">
      <vt:variant>
        <vt:lpstr>Theme</vt:lpstr>
      </vt:variant>
      <vt:variant>
        <vt:i4>1</vt:i4>
      </vt:variant>
      <vt:variant>
        <vt:lpstr>Slide Titles</vt:lpstr>
      </vt:variant>
      <vt:variant>
        <vt:i4>85</vt:i4>
      </vt:variant>
    </vt:vector>
  </HeadingPairs>
  <TitlesOfParts>
    <vt:vector size="86" baseType="lpstr">
      <vt:lpstr>Theme1</vt:lpstr>
      <vt:lpstr>Vectors</vt:lpstr>
      <vt:lpstr>Vectors and Scalars </vt:lpstr>
      <vt:lpstr>Vector Viewed Geometrically</vt:lpstr>
      <vt:lpstr>Vector Viewed Geometrically</vt:lpstr>
      <vt:lpstr>Notations</vt:lpstr>
      <vt:lpstr> Equal (equivalent) vectors </vt:lpstr>
      <vt:lpstr>Zero Vector</vt:lpstr>
      <vt:lpstr>Vector v = AB</vt:lpstr>
      <vt:lpstr>PowerPoint Presentation</vt:lpstr>
      <vt:lpstr>  Vector with Initial Point not at the Origin </vt:lpstr>
      <vt:lpstr>Arithmetic Operations on Vectors</vt:lpstr>
      <vt:lpstr>Arithmetic Operations on Vectors</vt:lpstr>
      <vt:lpstr>Rules of Vector Arithmetic</vt:lpstr>
      <vt:lpstr>Visualizing  vector addition, u +v</vt:lpstr>
      <vt:lpstr>Visualizing u - v</vt:lpstr>
      <vt:lpstr>Scalar Multiplication, kv</vt:lpstr>
      <vt:lpstr>Norm of a Vector</vt:lpstr>
      <vt:lpstr>Unit Vector</vt:lpstr>
      <vt:lpstr>Unit Vector</vt:lpstr>
      <vt:lpstr>Normalizing a Vector </vt:lpstr>
      <vt:lpstr>Vector Determined by Length and Angle </vt:lpstr>
      <vt:lpstr>PowerPoint Presentation</vt:lpstr>
      <vt:lpstr>Exercise Set 11.2</vt:lpstr>
      <vt:lpstr>Exercise Set 11.2</vt:lpstr>
      <vt:lpstr>PowerPoint Presentation</vt:lpstr>
      <vt:lpstr>Exercise Set 11.2</vt:lpstr>
      <vt:lpstr>Definition 11.3.1  (p. 785)</vt:lpstr>
      <vt:lpstr>Theorem 11.3.2  (p. 785)</vt:lpstr>
      <vt:lpstr>PowerPoint Presentation</vt:lpstr>
      <vt:lpstr>Application of Dot Product 2.  Direction Angles </vt:lpstr>
      <vt:lpstr>Figure 11.3.5  (p. 787)</vt:lpstr>
      <vt:lpstr>The Dot (Scalar) Product</vt:lpstr>
      <vt:lpstr>Exercise Set 11.3</vt:lpstr>
      <vt:lpstr>Exercise Set 11.3</vt:lpstr>
      <vt:lpstr>            v – proj v</vt:lpstr>
      <vt:lpstr>Exercise 11. 3</vt:lpstr>
      <vt:lpstr>Cross (Vector) Product</vt:lpstr>
      <vt:lpstr>Cross (Vector) Product</vt:lpstr>
      <vt:lpstr>PowerPoint Presentation</vt:lpstr>
      <vt:lpstr>Geometric Properties of the Cross Product </vt:lpstr>
      <vt:lpstr>(d)  The area A of the triangle  is half the area of the parallelogram determined by the vectors u = AB and v = AC. (e)  Distance between a point and a line L through points A and B </vt:lpstr>
      <vt:lpstr>Figure 11.4.3  (p. 799)</vt:lpstr>
      <vt:lpstr>Cross Product of vectors i, j k</vt:lpstr>
      <vt:lpstr>Exercise 11.4</vt:lpstr>
      <vt:lpstr>Exercise 11. 4</vt:lpstr>
      <vt:lpstr>The Scalar Triple Products</vt:lpstr>
      <vt:lpstr>Scalar Triple Product</vt:lpstr>
      <vt:lpstr>Geometric Properties and Application of Scalar Triple Product</vt:lpstr>
      <vt:lpstr>Figure 11.4.6  (p. 801)</vt:lpstr>
      <vt:lpstr>Exercise Set 11.4</vt:lpstr>
      <vt:lpstr>Exercise Set 11.4</vt:lpstr>
      <vt:lpstr>Line in Space</vt:lpstr>
      <vt:lpstr>Figure 11.5.2  (p. 806)</vt:lpstr>
      <vt:lpstr>Theorem 11.5.1  (p. 806)</vt:lpstr>
      <vt:lpstr>Line in Space</vt:lpstr>
      <vt:lpstr>Line in Space</vt:lpstr>
      <vt:lpstr>Figure 11.5.4  (p. 809)</vt:lpstr>
      <vt:lpstr>Exercise Set 11.5</vt:lpstr>
      <vt:lpstr>Exercise Set 11.5</vt:lpstr>
      <vt:lpstr>Exercise Set 11.5</vt:lpstr>
      <vt:lpstr>Exercise Set 11.5</vt:lpstr>
      <vt:lpstr>Exercise Set 11.5</vt:lpstr>
      <vt:lpstr>Plane in Space</vt:lpstr>
      <vt:lpstr>Figure 11.6.3  (p. 813)</vt:lpstr>
      <vt:lpstr>Theorem 11.6.1  (p. 814)</vt:lpstr>
      <vt:lpstr>Plane in Space</vt:lpstr>
      <vt:lpstr>Theorem 11.6.1  (p. 814)</vt:lpstr>
      <vt:lpstr> </vt:lpstr>
      <vt:lpstr>Plane in Space</vt:lpstr>
      <vt:lpstr>Plane in Space</vt:lpstr>
      <vt:lpstr>Plane in Space</vt:lpstr>
      <vt:lpstr>Figure 11.6.9  (p. 817)</vt:lpstr>
      <vt:lpstr>Exercise Set 11.6</vt:lpstr>
      <vt:lpstr>Exercise Set 11.6</vt:lpstr>
      <vt:lpstr>Exercise Set 11.6</vt:lpstr>
      <vt:lpstr>Vector-Valued Functions</vt:lpstr>
      <vt:lpstr>Vector-Valued Functions</vt:lpstr>
      <vt:lpstr>Vector-Valued Functions</vt:lpstr>
      <vt:lpstr>Vector-Valued Function</vt:lpstr>
      <vt:lpstr>Vector-Valued Functions</vt:lpstr>
      <vt:lpstr>Vector- Valued Function</vt:lpstr>
      <vt:lpstr>Vector-Valued Functions</vt:lpstr>
      <vt:lpstr>Vector-Valued Functions</vt:lpstr>
      <vt:lpstr>Exercise Set 12.2</vt:lpstr>
      <vt:lpstr>PowerPoint Presentation</vt:lpstr>
    </vt:vector>
  </TitlesOfParts>
  <Company>Mapua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Deo Lacuna</dc:creator>
  <cp:lastModifiedBy>Floro Deogracias G. Llacuna</cp:lastModifiedBy>
  <cp:revision>97</cp:revision>
  <dcterms:created xsi:type="dcterms:W3CDTF">2012-01-05T13:39:57Z</dcterms:created>
  <dcterms:modified xsi:type="dcterms:W3CDTF">2012-01-16T03:32:24Z</dcterms:modified>
</cp:coreProperties>
</file>