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1" r:id="rId4"/>
    <p:sldId id="293" r:id="rId5"/>
    <p:sldId id="294" r:id="rId6"/>
    <p:sldId id="320" r:id="rId7"/>
    <p:sldId id="321" r:id="rId8"/>
    <p:sldId id="322" r:id="rId9"/>
    <p:sldId id="323" r:id="rId10"/>
    <p:sldId id="326" r:id="rId11"/>
    <p:sldId id="324" r:id="rId12"/>
    <p:sldId id="328" r:id="rId13"/>
    <p:sldId id="325" r:id="rId14"/>
    <p:sldId id="329" r:id="rId15"/>
    <p:sldId id="33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2" autoAdjust="0"/>
    <p:restoredTop sz="94660"/>
  </p:normalViewPr>
  <p:slideViewPr>
    <p:cSldViewPr>
      <p:cViewPr varScale="1">
        <p:scale>
          <a:sx n="54" d="100"/>
          <a:sy n="54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800272-0456-4F14-AA63-E4B6201FDAA8}" type="datetimeFigureOut">
              <a:rPr lang="en-US"/>
              <a:pPr>
                <a:defRPr/>
              </a:pPr>
              <a:t>7/11/2012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E4E5C-ED64-4DF7-8E4D-D2A6C8276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5CE1-5884-4873-B087-6DCC2A4983DE}" type="datetimeFigureOut">
              <a:rPr lang="en-US"/>
              <a:pPr>
                <a:defRPr/>
              </a:pPr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9ABA-53D6-4B09-9678-7A79EF4E5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D46DA7-F286-43CA-90A2-DC4D2C088ADD}" type="datetimeFigureOut">
              <a:rPr lang="en-US"/>
              <a:pPr>
                <a:defRPr/>
              </a:pPr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AD73F8-7C6C-42C0-86F1-54B7A5257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415" name="Picture 7" descr="PPT Slide Bottom R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070652"/>
            <a:ext cx="7772400" cy="1470025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5400" b="1" dirty="0" smtClean="0"/>
              <a:t>LINEAR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MATH 15  -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82000" cy="5410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PH" b="1" dirty="0" smtClean="0">
                <a:solidFill>
                  <a:schemeClr val="tx1"/>
                </a:solidFill>
              </a:rPr>
              <a:t>Graphical Method</a:t>
            </a:r>
          </a:p>
          <a:p>
            <a:pPr algn="just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The graphical method of solving a system of linear equations is a method that determines the solution in terms of the common point(s) or the point(s) of intersection among the graphs representing each of the equations in the system.</a:t>
            </a:r>
          </a:p>
          <a:p>
            <a:pPr algn="just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Steps: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Draw the graphs associated to the equations of the system.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Determine the common point or the point of intersection among the graphs.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METHODS OF FINDING A SOLUTION</a:t>
            </a:r>
            <a:endParaRPr lang="en-US" sz="3600" b="1" dirty="0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82000" cy="5410200"/>
              </a:xfrm>
            </p:spPr>
            <p:txBody>
              <a:bodyPr/>
              <a:lstStyle/>
              <a:p>
                <a:pPr marL="514350" indent="-514350" algn="just" eaLnBrk="1" hangingPunct="1">
                  <a:buFont typeface="+mj-lt"/>
                  <a:buAutoNum type="arabicPeriod" startAt="3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Read the coordinates of the point giving the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4350" indent="-514350" algn="just" eaLnBrk="1" hangingPunct="1">
                  <a:buFont typeface="+mj-lt"/>
                  <a:buAutoNum type="arabicPeriod" startAt="3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Elimination of a Variable by Addition/Subtraction</a:t>
                </a: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This is an analytical method of solving a system of equations that eliminates a variable by addition/subtraction of multiple equations.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82000" cy="5410200"/>
              </a:xfrm>
              <a:blipFill rotWithShape="1">
                <a:blip r:embed="rId2"/>
                <a:stretch>
                  <a:fillRect l="-1455" t="-1127" r="-145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METHODS OF FINDING A SOLUTION</a:t>
            </a:r>
            <a:endParaRPr lang="en-US" sz="3600" b="1" dirty="0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82000" cy="5410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Elimination of a Variable by Substitution</a:t>
            </a:r>
          </a:p>
          <a:p>
            <a:pPr algn="just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This is an analytical method of solving a system of equations that eliminates a variable by replacing one of the variables in one of the equations by an equal expressions obtained from the other equation.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METHODS OF FINDING A SOLUTION</a:t>
            </a:r>
            <a:endParaRPr lang="en-US" sz="3600" b="1" dirty="0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1816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Cramer’s Rule</a:t>
                </a: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This is an analytical method of solving a system of equations by using determinants.</a:t>
                </a: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For a 2-variable system: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w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here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or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den>
                    </m:f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181600"/>
              </a:xfrm>
              <a:blipFill rotWithShape="1">
                <a:blip r:embed="rId2"/>
                <a:stretch>
                  <a:fillRect l="-1467" t="-1059" r="-1394" b="-741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METHODS OF FINDING A SOLUTION</a:t>
            </a:r>
            <a:endParaRPr lang="en-US" sz="3600" b="1" dirty="0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1816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PH" dirty="0" smtClean="0">
                    <a:solidFill>
                      <a:schemeClr val="tx1"/>
                    </a:solidFill>
                  </a:rPr>
                  <a:t>For a 3-variable system: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where at least one of the coefficients is nonzero.</a:t>
                </a: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181600"/>
              </a:xfrm>
              <a:blipFill rotWithShape="1">
                <a:blip r:embed="rId2"/>
                <a:stretch>
                  <a:fillRect l="-1834" t="-15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METHODS OF FINDING A SOLUTION</a:t>
            </a:r>
            <a:endParaRPr lang="en-US" sz="3600" b="1" dirty="0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1816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den>
                    </m:f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den>
                    </m:f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181600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METHODS OF FINDING A SOLUTION</a:t>
            </a:r>
            <a:endParaRPr lang="en-US" sz="3600" b="1" dirty="0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182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b="1" i="1" dirty="0" smtClean="0">
                    <a:solidFill>
                      <a:schemeClr val="tx1"/>
                    </a:solidFill>
                  </a:rPr>
                  <a:t>DEFINITION:</a:t>
                </a:r>
              </a:p>
              <a:p>
                <a:pPr marL="465138" indent="328613" algn="l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 set of two or more linear equations</a:t>
                </a:r>
              </a:p>
              <a:p>
                <a:pPr marL="465138" indent="328613"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⋯=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65138" indent="328613"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With the same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solution set</a:t>
                </a: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1828800"/>
              </a:xfrm>
              <a:blipFill rotWithShape="1">
                <a:blip r:embed="rId2"/>
                <a:stretch>
                  <a:fillRect l="-1834" t="-4333" b="-48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LINEAR SYSTEM</a:t>
            </a: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2"/>
              <p:cNvSpPr txBox="1">
                <a:spLocks/>
              </p:cNvSpPr>
              <p:nvPr/>
            </p:nvSpPr>
            <p:spPr bwMode="auto">
              <a:xfrm>
                <a:off x="304800" y="3429000"/>
                <a:ext cx="8305800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2800" dirty="0" smtClean="0"/>
                  <a:t>where 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PH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PH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are the numerical coefficients, 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PH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PH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 </a:t>
                </a:r>
                <a:r>
                  <a:rPr lang="en-US" sz="2400" dirty="0"/>
                  <a:t>are the literal coefficients or the </a:t>
                </a:r>
                <a:r>
                  <a:rPr lang="en-US" sz="2400" dirty="0" smtClean="0"/>
                  <a:t>unknowns, </a:t>
                </a:r>
                <a:endParaRPr lang="en-US" sz="24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/>
                  <a:t>          </a:t>
                </a:r>
                <a:r>
                  <a:rPr lang="en-US" sz="2800" dirty="0"/>
                  <a:t>is the constant of the equation.</a:t>
                </a:r>
              </a:p>
              <a:p>
                <a:pPr>
                  <a:spcBef>
                    <a:spcPct val="20000"/>
                  </a:spcBef>
                  <a:buFont typeface="Arial" charset="0"/>
                  <a:buNone/>
                  <a:defRPr/>
                </a:pPr>
                <a:endParaRPr lang="en-US" sz="2800" b="1" i="1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1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429000"/>
                <a:ext cx="8305800" cy="1828800"/>
              </a:xfrm>
              <a:prstGeom prst="rect">
                <a:avLst/>
              </a:prstGeom>
              <a:blipFill rotWithShape="1">
                <a:blip r:embed="rId3"/>
                <a:stretch>
                  <a:fillRect l="-1467" t="-3333" b="-7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i="1" dirty="0" smtClean="0">
                <a:solidFill>
                  <a:schemeClr val="tx1"/>
                </a:solidFill>
              </a:rPr>
              <a:t>DEPENDING ON THE NUMBER OF SOLUTION</a:t>
            </a:r>
          </a:p>
          <a:p>
            <a:pPr algn="l" eaLnBrk="1" hangingPunct="1">
              <a:defRPr/>
            </a:pPr>
            <a:r>
              <a:rPr lang="en-US" b="1" i="1" dirty="0" smtClean="0">
                <a:solidFill>
                  <a:schemeClr val="tx1"/>
                </a:solidFill>
              </a:rPr>
              <a:t>LINEAR SYSTEM CAN BE CATEGORIZED AS:</a:t>
            </a:r>
          </a:p>
          <a:p>
            <a:pPr marL="514350" indent="-514350" algn="l" eaLnBrk="1" hangingPunct="1">
              <a:buFont typeface="Arial" charset="0"/>
              <a:buAutoNum type="alphaLcPeriod"/>
              <a:defRPr/>
            </a:pPr>
            <a:r>
              <a:rPr lang="en-US" b="1" i="1" dirty="0" smtClean="0">
                <a:solidFill>
                  <a:schemeClr val="tx1"/>
                </a:solidFill>
              </a:rPr>
              <a:t>CONSISTENT</a:t>
            </a:r>
          </a:p>
          <a:p>
            <a:pPr marL="514350" indent="-514350" algn="l" eaLnBrk="1" hangingPunct="1">
              <a:buFont typeface="Arial" charset="0"/>
              <a:buAutoNum type="alphaLcPeriod"/>
              <a:defRPr/>
            </a:pPr>
            <a:endParaRPr lang="en-US" b="1" i="1" dirty="0" smtClean="0">
              <a:solidFill>
                <a:schemeClr val="tx1"/>
              </a:solidFill>
            </a:endParaRPr>
          </a:p>
          <a:p>
            <a:pPr marL="514350" indent="-514350" algn="l" eaLnBrk="1" hangingPunct="1">
              <a:buFont typeface="Arial" charset="0"/>
              <a:buAutoNum type="alphaLcPeriod"/>
              <a:defRPr/>
            </a:pPr>
            <a:endParaRPr lang="en-US" b="1" i="1" dirty="0" smtClean="0">
              <a:solidFill>
                <a:schemeClr val="tx1"/>
              </a:solidFill>
            </a:endParaRPr>
          </a:p>
          <a:p>
            <a:pPr marL="514350" indent="-514350" algn="l" eaLnBrk="1" hangingPunct="1">
              <a:buFont typeface="Arial" charset="0"/>
              <a:buAutoNum type="alphaLcPeriod"/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INCONSISTENT</a:t>
            </a:r>
          </a:p>
          <a:p>
            <a:pPr marL="514350" indent="-514350" algn="l" eaLnBrk="1" hangingPunct="1">
              <a:buFont typeface="Arial" charset="0"/>
              <a:buAutoNum type="alphaLcPeriod"/>
              <a:defRPr/>
            </a:pPr>
            <a:endParaRPr lang="en-US" sz="2800" b="1" i="1" dirty="0" smtClean="0">
              <a:solidFill>
                <a:schemeClr val="tx1"/>
              </a:solidFill>
            </a:endParaRPr>
          </a:p>
          <a:p>
            <a:pPr marL="514350" indent="-514350" algn="l" eaLnBrk="1" hangingPunct="1">
              <a:buFont typeface="Arial" charset="0"/>
              <a:buAutoNum type="alphaLcPeriod"/>
              <a:defRPr/>
            </a:pPr>
            <a:endParaRPr lang="en-US" sz="2800" b="1" i="1" dirty="0" smtClean="0">
              <a:solidFill>
                <a:schemeClr val="tx1"/>
              </a:solidFill>
            </a:endParaRPr>
          </a:p>
          <a:p>
            <a:pPr marL="514350" indent="-514350" algn="l" eaLnBrk="1" hangingPunct="1">
              <a:buFont typeface="Arial" charset="0"/>
              <a:buAutoNum type="alphaLcPeriod"/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DEPENDENT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65138" indent="328613" algn="l" eaLnBrk="1" hangingPunct="1"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TYPES OF LINEAR SYSTEM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838200" y="2438400"/>
            <a:ext cx="5684569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/>
              <a:t>Has a unique or single solution set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Has no solution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Has infinitely </a:t>
            </a:r>
            <a:r>
              <a:rPr lang="en-US" sz="2800" dirty="0"/>
              <a:t>many </a:t>
            </a:r>
            <a:r>
              <a:rPr lang="en-US" sz="2800" dirty="0" smtClean="0"/>
              <a:t>solutions</a:t>
            </a:r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4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2819400"/>
              </a:xfrm>
            </p:spPr>
            <p:txBody>
              <a:bodyPr/>
              <a:lstStyle/>
              <a:p>
                <a:pPr marL="55563"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Has a single solution.</a:t>
                </a: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Examples:</a:t>
                </a:r>
              </a:p>
              <a:p>
                <a:pPr algn="l" eaLnBrk="1" hangingPunct="1">
                  <a:defRPr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𝟏𝟐</m:t>
                          </m:r>
                        </m:e>
                      </m:mr>
                    </m:m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𝟏𝟐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</m:oMath>
                </a14:m>
                <a:endParaRPr lang="en-US" sz="2400" b="1" i="1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/>
                  <a:t> </a:t>
                </a:r>
                <a:r>
                  <a:rPr lang="en-US" sz="2800" b="1" i="1" dirty="0" smtClean="0">
                    <a:solidFill>
                      <a:schemeClr val="tx1"/>
                    </a:solidFill>
                  </a:rPr>
                  <a:t>		</a:t>
                </a: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marL="465138" indent="328613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65138" indent="328613" algn="l" eaLnBrk="1" hangingPunct="1">
                  <a:buFont typeface="Arial" pitchFamily="34" charset="0"/>
                  <a:buChar char="•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2819400"/>
              </a:xfrm>
              <a:blipFill rotWithShape="1">
                <a:blip r:embed="rId2"/>
                <a:stretch>
                  <a:fillRect l="-1467" t="-19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CONSISTENT SYSTEM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1" name="Rectangle 16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042" name="Rectangle 17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043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2"/>
              <p:cNvSpPr txBox="1">
                <a:spLocks/>
              </p:cNvSpPr>
              <p:nvPr/>
            </p:nvSpPr>
            <p:spPr bwMode="auto">
              <a:xfrm>
                <a:off x="381000" y="3581400"/>
                <a:ext cx="8305800" cy="28194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US" sz="2800" b="1" i="1" dirty="0" smtClean="0">
                    <a:latin typeface="+mn-lt"/>
                    <a:cs typeface="+mn-cs"/>
                  </a:rPr>
                  <a:t>THEOREM: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400" i="1" dirty="0">
                    <a:latin typeface="+mn-lt"/>
                    <a:cs typeface="+mn-cs"/>
                  </a:rPr>
                  <a:t>A system of equation in two variables of the form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cs typeface="+mn-cs"/>
                      </a:rPr>
                      <m:t>𝑎𝑥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𝑏𝑦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𝑐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i="1" dirty="0">
                    <a:latin typeface="+mn-lt"/>
                    <a:cs typeface="+mn-cs"/>
                  </a:rPr>
                  <a:t>is consistent if any of </a:t>
                </a:r>
                <a:r>
                  <a:rPr lang="en-US" sz="2400" i="1">
                    <a:latin typeface="+mn-lt"/>
                    <a:cs typeface="+mn-cs"/>
                  </a:rPr>
                  <a:t>the </a:t>
                </a:r>
                <a:r>
                  <a:rPr lang="en-US" sz="2400" i="1" smtClean="0">
                    <a:latin typeface="+mn-lt"/>
                    <a:cs typeface="+mn-cs"/>
                  </a:rPr>
                  <a:t>ratio </a:t>
                </a:r>
                <a:r>
                  <a:rPr lang="en-US" sz="2400" i="1" dirty="0">
                    <a:latin typeface="+mn-lt"/>
                    <a:cs typeface="+mn-cs"/>
                  </a:rPr>
                  <a:t>of the coefficients are not equal</a:t>
                </a:r>
                <a:r>
                  <a:rPr lang="en-US" sz="2400" i="1" dirty="0" smtClean="0">
                    <a:latin typeface="+mn-lt"/>
                    <a:cs typeface="+mn-cs"/>
                  </a:rPr>
                  <a:t>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PH" sz="2400" b="0" i="1" smtClean="0">
                          <a:latin typeface="Cambria Math"/>
                          <a:ea typeface="Cambria Math"/>
                          <a:cs typeface="+mn-cs"/>
                        </a:rPr>
                        <m:t>≠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i="1" dirty="0">
                  <a:latin typeface="+mn-lt"/>
                  <a:cs typeface="+mn-cs"/>
                </a:endParaRPr>
              </a:p>
              <a:p>
                <a:pPr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chemeClr val="tx1">
                        <a:tint val="75000"/>
                      </a:schemeClr>
                    </a:solidFill>
                    <a:latin typeface="+mn-lt"/>
                    <a:cs typeface="+mn-cs"/>
                  </a:rPr>
                  <a:t> </a:t>
                </a:r>
                <a:r>
                  <a:rPr lang="en-US" sz="2800" b="1" i="1" dirty="0">
                    <a:latin typeface="+mn-lt"/>
                    <a:cs typeface="+mn-cs"/>
                  </a:rPr>
                  <a:t>		</a:t>
                </a:r>
              </a:p>
              <a:p>
                <a:pPr>
                  <a:spcBef>
                    <a:spcPct val="20000"/>
                  </a:spcBef>
                  <a:buFont typeface="Arial" charset="0"/>
                  <a:buNone/>
                  <a:defRPr/>
                </a:pPr>
                <a:endParaRPr lang="en-US" sz="2800" b="1" i="1" dirty="0">
                  <a:latin typeface="+mn-lt"/>
                  <a:cs typeface="+mn-cs"/>
                </a:endParaRPr>
              </a:p>
              <a:p>
                <a:pPr marL="465138" indent="328613">
                  <a:spcBef>
                    <a:spcPct val="20000"/>
                  </a:spcBef>
                  <a:buFont typeface="Arial" charset="0"/>
                  <a:buNone/>
                  <a:defRPr/>
                </a:pPr>
                <a:endParaRPr lang="en-US" sz="2800" dirty="0">
                  <a:latin typeface="+mn-lt"/>
                  <a:cs typeface="+mn-cs"/>
                </a:endParaRPr>
              </a:p>
              <a:p>
                <a:pPr marL="465138" indent="328613"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800" dirty="0">
                  <a:latin typeface="+mn-lt"/>
                  <a:cs typeface="+mn-cs"/>
                </a:endParaRPr>
              </a:p>
            </p:txBody>
          </p:sp>
        </mc:Choice>
        <mc:Fallback>
          <p:sp>
            <p:nvSpPr>
              <p:cNvPr id="1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581400"/>
                <a:ext cx="8305800" cy="2819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2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smtClean="0">
                <a:solidFill>
                  <a:schemeClr val="tx1"/>
                </a:solidFill>
              </a:rPr>
              <a:t>GRAPHICAL INTERPRETATION: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CONSISTENT SYSTEM</a:t>
            </a:r>
          </a:p>
        </p:txBody>
      </p:sp>
      <p:cxnSp>
        <p:nvCxnSpPr>
          <p:cNvPr id="21510" name="AutoShape 6"/>
          <p:cNvCxnSpPr>
            <a:cxnSpLocks noChangeShapeType="1"/>
          </p:cNvCxnSpPr>
          <p:nvPr/>
        </p:nvCxnSpPr>
        <p:spPr bwMode="auto">
          <a:xfrm flipV="1">
            <a:off x="533400" y="4343400"/>
            <a:ext cx="2514600" cy="3968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7"/>
          <p:cNvCxnSpPr>
            <a:cxnSpLocks noChangeShapeType="1"/>
          </p:cNvCxnSpPr>
          <p:nvPr/>
        </p:nvCxnSpPr>
        <p:spPr bwMode="auto">
          <a:xfrm rot="5400000" flipH="1" flipV="1">
            <a:off x="-459581" y="3353594"/>
            <a:ext cx="2289175" cy="1587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/>
          <p:nvPr/>
        </p:nvCxnSpPr>
        <p:spPr>
          <a:xfrm flipV="1">
            <a:off x="228600" y="26670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228600" y="3048000"/>
            <a:ext cx="2895600" cy="121920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>
            <a:off x="1870075" y="30670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515" name="AutoShape 17"/>
          <p:cNvCxnSpPr>
            <a:cxnSpLocks noChangeShapeType="1"/>
          </p:cNvCxnSpPr>
          <p:nvPr/>
        </p:nvCxnSpPr>
        <p:spPr bwMode="auto">
          <a:xfrm>
            <a:off x="5332413" y="3581400"/>
            <a:ext cx="3430587" cy="158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6"/>
          <p:cNvCxnSpPr>
            <a:cxnSpLocks noChangeShapeType="1"/>
          </p:cNvCxnSpPr>
          <p:nvPr/>
        </p:nvCxnSpPr>
        <p:spPr bwMode="auto">
          <a:xfrm flipH="1" flipV="1">
            <a:off x="5332413" y="1371600"/>
            <a:ext cx="1" cy="2206626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5"/>
          <p:cNvCxnSpPr>
            <a:cxnSpLocks noChangeShapeType="1"/>
          </p:cNvCxnSpPr>
          <p:nvPr/>
        </p:nvCxnSpPr>
        <p:spPr bwMode="auto">
          <a:xfrm flipH="1">
            <a:off x="3200400" y="3581400"/>
            <a:ext cx="2132014" cy="1228725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Rectangle 14"/>
          <p:cNvSpPr>
            <a:spLocks noChangeArrowheads="1"/>
          </p:cNvSpPr>
          <p:nvPr/>
        </p:nvSpPr>
        <p:spPr bwMode="auto">
          <a:xfrm>
            <a:off x="5243513" y="2211388"/>
            <a:ext cx="2255837" cy="2598737"/>
          </a:xfrm>
          <a:prstGeom prst="rect">
            <a:avLst/>
          </a:prstGeom>
          <a:solidFill>
            <a:srgbClr val="FF0000">
              <a:alpha val="25098"/>
            </a:srgb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2" name="AutoShape 13"/>
          <p:cNvSpPr>
            <a:spLocks noChangeArrowheads="1"/>
          </p:cNvSpPr>
          <p:nvPr/>
        </p:nvSpPr>
        <p:spPr bwMode="auto">
          <a:xfrm>
            <a:off x="4114800" y="3124200"/>
            <a:ext cx="4495800" cy="1296988"/>
          </a:xfrm>
          <a:prstGeom prst="parallelogram">
            <a:avLst>
              <a:gd name="adj" fmla="val 167219"/>
            </a:avLst>
          </a:prstGeom>
          <a:solidFill>
            <a:srgbClr val="00FFFF">
              <a:alpha val="39999"/>
            </a:srgb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4" name="AutoShape 11"/>
          <p:cNvSpPr>
            <a:spLocks noChangeArrowheads="1"/>
          </p:cNvSpPr>
          <p:nvPr/>
        </p:nvSpPr>
        <p:spPr bwMode="auto">
          <a:xfrm rot="16200000" flipV="1">
            <a:off x="3957637" y="3187701"/>
            <a:ext cx="4494213" cy="862012"/>
          </a:xfrm>
          <a:prstGeom prst="parallelogram">
            <a:avLst>
              <a:gd name="adj" fmla="val 158388"/>
            </a:avLst>
          </a:prstGeom>
          <a:solidFill>
            <a:srgbClr val="7030A0">
              <a:alpha val="43921"/>
            </a:srgb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>
            <a:endCxn id="21524" idx="5"/>
          </p:cNvCxnSpPr>
          <p:nvPr/>
        </p:nvCxnSpPr>
        <p:spPr>
          <a:xfrm>
            <a:off x="6150372" y="2211388"/>
            <a:ext cx="54372" cy="2971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flipH="1">
            <a:off x="6137402" y="3735388"/>
            <a:ext cx="73152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Connector 24"/>
          <p:cNvCxnSpPr>
            <a:stCxn id="21522" idx="5"/>
            <a:endCxn id="21522" idx="2"/>
          </p:cNvCxnSpPr>
          <p:nvPr/>
        </p:nvCxnSpPr>
        <p:spPr>
          <a:xfrm rot="10800000" flipH="1">
            <a:off x="5199063" y="3773488"/>
            <a:ext cx="2327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3" grpId="1" build="p"/>
      <p:bldP spid="16" grpId="0" animBg="1"/>
      <p:bldP spid="21521" grpId="0" animBg="1"/>
      <p:bldP spid="21522" grpId="0" animBg="1"/>
      <p:bldP spid="21524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2819400"/>
              </a:xfrm>
            </p:spPr>
            <p:txBody>
              <a:bodyPr/>
              <a:lstStyle/>
              <a:p>
                <a:pPr marL="55563"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Has no solution.</a:t>
                </a:r>
              </a:p>
              <a:p>
                <a:pPr algn="l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Examples:</a:t>
                </a:r>
              </a:p>
              <a:p>
                <a:pPr algn="l" eaLnBrk="1" hangingPunct="1">
                  <a:defRPr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𝟔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</m:mr>
                    </m:m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𝟕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mr>
                    </m:m>
                  </m:oMath>
                </a14:m>
                <a:endParaRPr lang="en-US" sz="2400" b="1" i="1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/>
                  <a:t> </a:t>
                </a:r>
                <a:r>
                  <a:rPr lang="en-US" sz="2800" b="1" i="1" dirty="0" smtClean="0">
                    <a:solidFill>
                      <a:schemeClr val="tx1"/>
                    </a:solidFill>
                  </a:rPr>
                  <a:t>		</a:t>
                </a: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marL="465138" indent="328613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65138" indent="328613" algn="l" eaLnBrk="1" hangingPunct="1">
                  <a:buFont typeface="Arial" pitchFamily="34" charset="0"/>
                  <a:buChar char="•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2819400"/>
              </a:xfrm>
              <a:blipFill rotWithShape="1">
                <a:blip r:embed="rId2"/>
                <a:stretch>
                  <a:fillRect l="-1467" t="-19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INCONSISTENT SYSTEM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16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6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2"/>
              <p:cNvSpPr txBox="1">
                <a:spLocks/>
              </p:cNvSpPr>
              <p:nvPr/>
            </p:nvSpPr>
            <p:spPr bwMode="auto">
              <a:xfrm>
                <a:off x="381000" y="3276600"/>
                <a:ext cx="8305800" cy="28194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US" sz="2800" b="1" i="1" dirty="0" smtClean="0">
                    <a:latin typeface="+mn-lt"/>
                    <a:cs typeface="+mn-cs"/>
                  </a:rPr>
                  <a:t>THEOREM: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400" i="1" dirty="0">
                    <a:latin typeface="+mn-lt"/>
                    <a:cs typeface="+mn-cs"/>
                  </a:rPr>
                  <a:t>A system of equation in two variables of the form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cs typeface="+mn-cs"/>
                      </a:rPr>
                      <m:t>𝑎𝑥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𝑏𝑦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𝑐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i="1" dirty="0">
                    <a:latin typeface="+mn-lt"/>
                    <a:cs typeface="+mn-cs"/>
                  </a:rPr>
                  <a:t>is I</a:t>
                </a:r>
                <a:r>
                  <a:rPr lang="en-US" sz="2400" b="1" i="1" dirty="0">
                    <a:latin typeface="+mn-lt"/>
                    <a:cs typeface="+mn-cs"/>
                  </a:rPr>
                  <a:t>NCONSISTENT </a:t>
                </a:r>
                <a:r>
                  <a:rPr lang="en-US" sz="2400" i="1" dirty="0">
                    <a:latin typeface="+mn-lt"/>
                    <a:cs typeface="+mn-cs"/>
                  </a:rPr>
                  <a:t>if its coefficients has the </a:t>
                </a:r>
                <a:r>
                  <a:rPr lang="en-US" sz="2400" i="1" dirty="0" smtClean="0">
                    <a:latin typeface="+mn-lt"/>
                    <a:cs typeface="+mn-cs"/>
                  </a:rPr>
                  <a:t>ratio:</a:t>
                </a:r>
              </a:p>
              <a:p>
                <a:pPr algn="ctr">
                  <a:spcBef>
                    <a:spcPct val="20000"/>
                  </a:spcBef>
                  <a:buFont typeface="Arial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b="1" i="1" smtClean="0">
                              <a:latin typeface="Cambria Math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PH" sz="2800" b="1" i="1" smtClean="0">
                          <a:latin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PH" sz="2800" b="1" i="1" smtClean="0">
                              <a:latin typeface="Cambria Math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PH" sz="2800" b="1" i="1" smtClean="0">
                                  <a:latin typeface="Cambria Math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PH" sz="2800" b="1" i="1" smtClean="0">
                          <a:latin typeface="Cambria Math"/>
                          <a:ea typeface="Cambria Math"/>
                          <a:cs typeface="+mn-cs"/>
                        </a:rPr>
                        <m:t>≠</m:t>
                      </m:r>
                      <m:f>
                        <m:fPr>
                          <m:ctrlPr>
                            <a:rPr lang="en-PH" sz="2800" b="1" i="1" smtClean="0"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800" b="1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800" b="1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PH" sz="2800" b="1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2800" b="1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PH" sz="2800" b="1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PH" sz="2800" b="1" i="1" smtClean="0">
                                  <a:latin typeface="Cambria Math"/>
                                  <a:ea typeface="Cambria Math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i="1" dirty="0">
                  <a:latin typeface="+mn-lt"/>
                  <a:cs typeface="+mn-cs"/>
                </a:endParaRPr>
              </a:p>
              <a:p>
                <a:pPr marL="465138" indent="328613">
                  <a:spcBef>
                    <a:spcPct val="20000"/>
                  </a:spcBef>
                  <a:buFont typeface="Arial" charset="0"/>
                  <a:buNone/>
                  <a:defRPr/>
                </a:pPr>
                <a:endParaRPr lang="en-US" sz="2800" dirty="0">
                  <a:latin typeface="+mn-lt"/>
                  <a:cs typeface="+mn-cs"/>
                </a:endParaRPr>
              </a:p>
              <a:p>
                <a:pPr marL="465138" indent="328613"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800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1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276600"/>
                <a:ext cx="8305800" cy="2819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2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6" name="Rectangle 5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20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9" name="Rectangle 8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207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4" name="Rectangle 13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75" name="Rectangle 14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76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smtClean="0">
                <a:solidFill>
                  <a:schemeClr val="tx1"/>
                </a:solidFill>
              </a:rPr>
              <a:t>GRAPHICAL INTERPRETATION: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INCONSISTENT SYSTEM</a:t>
            </a:r>
          </a:p>
        </p:txBody>
      </p:sp>
      <p:cxnSp>
        <p:nvCxnSpPr>
          <p:cNvPr id="22534" name="AutoShape 6"/>
          <p:cNvCxnSpPr>
            <a:cxnSpLocks noChangeShapeType="1"/>
          </p:cNvCxnSpPr>
          <p:nvPr/>
        </p:nvCxnSpPr>
        <p:spPr bwMode="auto">
          <a:xfrm flipV="1">
            <a:off x="533400" y="4343400"/>
            <a:ext cx="2514600" cy="3968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</p:cNvCxnSpPr>
          <p:nvPr/>
        </p:nvCxnSpPr>
        <p:spPr bwMode="auto">
          <a:xfrm rot="5400000" flipH="1" flipV="1">
            <a:off x="-459581" y="3353594"/>
            <a:ext cx="2289175" cy="1587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/>
          <p:nvPr/>
        </p:nvCxnSpPr>
        <p:spPr>
          <a:xfrm flipV="1">
            <a:off x="228600" y="26670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7200" y="2971800"/>
            <a:ext cx="2438400" cy="137160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9" name="AutoShape 17"/>
          <p:cNvCxnSpPr>
            <a:cxnSpLocks noChangeShapeType="1"/>
          </p:cNvCxnSpPr>
          <p:nvPr/>
        </p:nvCxnSpPr>
        <p:spPr bwMode="auto">
          <a:xfrm>
            <a:off x="5332413" y="3581400"/>
            <a:ext cx="2592387" cy="4603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6"/>
          <p:cNvCxnSpPr>
            <a:cxnSpLocks noChangeShapeType="1"/>
          </p:cNvCxnSpPr>
          <p:nvPr/>
        </p:nvCxnSpPr>
        <p:spPr bwMode="auto">
          <a:xfrm flipH="1" flipV="1">
            <a:off x="5332413" y="1295400"/>
            <a:ext cx="1" cy="2282826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5"/>
          <p:cNvCxnSpPr>
            <a:cxnSpLocks noChangeShapeType="1"/>
          </p:cNvCxnSpPr>
          <p:nvPr/>
        </p:nvCxnSpPr>
        <p:spPr bwMode="auto">
          <a:xfrm flipH="1">
            <a:off x="3505200" y="3581400"/>
            <a:ext cx="1827213" cy="762000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Rectangle 14"/>
          <p:cNvSpPr>
            <a:spLocks noChangeArrowheads="1"/>
          </p:cNvSpPr>
          <p:nvPr/>
        </p:nvSpPr>
        <p:spPr bwMode="auto">
          <a:xfrm>
            <a:off x="4648200" y="1828800"/>
            <a:ext cx="2590800" cy="2598738"/>
          </a:xfrm>
          <a:prstGeom prst="rect">
            <a:avLst/>
          </a:prstGeom>
          <a:solidFill>
            <a:srgbClr val="FF0000">
              <a:alpha val="25098"/>
            </a:srgb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038600" y="2506663"/>
            <a:ext cx="2590800" cy="2598737"/>
          </a:xfrm>
          <a:prstGeom prst="rect">
            <a:avLst/>
          </a:prstGeom>
          <a:solidFill>
            <a:schemeClr val="accent4">
              <a:lumMod val="75000"/>
              <a:alpha val="25098"/>
            </a:scheme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343400" y="2133600"/>
            <a:ext cx="2590800" cy="2598738"/>
          </a:xfrm>
          <a:prstGeom prst="rect">
            <a:avLst/>
          </a:prstGeom>
          <a:solidFill>
            <a:schemeClr val="accent5">
              <a:lumMod val="60000"/>
              <a:lumOff val="40000"/>
              <a:alpha val="25098"/>
            </a:scheme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22545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2819400"/>
              </a:xfrm>
            </p:spPr>
            <p:txBody>
              <a:bodyPr/>
              <a:lstStyle/>
              <a:p>
                <a:pPr marL="55563"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Has infinitely many solutions.</a:t>
                </a:r>
              </a:p>
              <a:p>
                <a:pPr algn="l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Examples:</a:t>
                </a:r>
              </a:p>
              <a:p>
                <a:pPr algn="l" eaLnBrk="1" hangingPunct="1">
                  <a:defRPr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𝟔</m:t>
                          </m:r>
                        </m:e>
                      </m:mr>
                    </m:m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𝟏𝟐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mr>
                      <m:m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𝟗</m:t>
                          </m:r>
                        </m:e>
                      </m:mr>
                    </m:m>
                  </m:oMath>
                </a14:m>
                <a:endParaRPr lang="en-US" sz="2400" b="1" i="1" dirty="0" smtClean="0">
                  <a:solidFill>
                    <a:schemeClr val="tx1"/>
                  </a:solidFill>
                </a:endParaRPr>
              </a:p>
              <a:p>
                <a:pPr marL="465138" indent="328613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65138" indent="328613" algn="l" eaLnBrk="1" hangingPunct="1">
                  <a:buFont typeface="Arial" pitchFamily="34" charset="0"/>
                  <a:buChar char="•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2819400"/>
              </a:xfrm>
              <a:blipFill rotWithShape="1">
                <a:blip r:embed="rId2"/>
                <a:stretch>
                  <a:fillRect l="-1467" t="-19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DEPENDENT SYSTEM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308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4" name="Rectangle 16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85" name="Rectangle 17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86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2"/>
              <p:cNvSpPr txBox="1">
                <a:spLocks/>
              </p:cNvSpPr>
              <p:nvPr/>
            </p:nvSpPr>
            <p:spPr bwMode="auto">
              <a:xfrm>
                <a:off x="381000" y="3276600"/>
                <a:ext cx="8305800" cy="28194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US" sz="2800" b="1" i="1" dirty="0" smtClean="0">
                    <a:latin typeface="+mn-lt"/>
                    <a:cs typeface="+mn-cs"/>
                  </a:rPr>
                  <a:t>THEOREM: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400" i="1" dirty="0">
                    <a:latin typeface="+mn-lt"/>
                    <a:cs typeface="+mn-cs"/>
                  </a:rPr>
                  <a:t>A system of equation in two variables of the form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cs typeface="+mn-cs"/>
                      </a:rPr>
                      <m:t>𝑎𝑥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𝑏𝑦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cs typeface="+mn-cs"/>
                      </a:rPr>
                      <m:t>𝑐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i="1" dirty="0">
                    <a:latin typeface="+mn-lt"/>
                    <a:cs typeface="+mn-cs"/>
                  </a:rPr>
                  <a:t>is </a:t>
                </a:r>
                <a:r>
                  <a:rPr lang="en-US" sz="2400" b="1" i="1" dirty="0">
                    <a:latin typeface="+mn-lt"/>
                    <a:cs typeface="+mn-cs"/>
                  </a:rPr>
                  <a:t>DEPENDENT </a:t>
                </a:r>
                <a:r>
                  <a:rPr lang="en-US" sz="2400" i="1" dirty="0">
                    <a:latin typeface="+mn-lt"/>
                    <a:cs typeface="+mn-cs"/>
                  </a:rPr>
                  <a:t>if its coefficients has the ratio:</a:t>
                </a:r>
              </a:p>
              <a:p>
                <a:pPr algn="ctr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b="1" i="1" dirty="0">
                  <a:solidFill>
                    <a:schemeClr val="tx1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1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276600"/>
                <a:ext cx="8305800" cy="2819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2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9" name="Rectangle 5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309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1" name="Rectangle 8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900"/>
              <a:t> </a:t>
            </a:r>
            <a:endParaRPr lang="en-US"/>
          </a:p>
        </p:txBody>
      </p:sp>
      <p:sp>
        <p:nvSpPr>
          <p:cNvPr id="309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3" name="Rectangle 13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94" name="Rectangle 14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95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9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0" name="Rectangle 7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101" name="Rectangle 8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102" name="Rectangle 9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1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6" name="Rectangle 14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10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smtClean="0">
                <a:solidFill>
                  <a:schemeClr val="tx1"/>
                </a:solidFill>
              </a:rPr>
              <a:t>GRAPHICAL INTERPRETATION: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DEPENDENT </a:t>
            </a:r>
            <a:r>
              <a:rPr lang="en-US" sz="3600" b="1" dirty="0"/>
              <a:t>SYSTEM</a:t>
            </a:r>
          </a:p>
        </p:txBody>
      </p:sp>
      <p:cxnSp>
        <p:nvCxnSpPr>
          <p:cNvPr id="22534" name="AutoShape 6"/>
          <p:cNvCxnSpPr>
            <a:cxnSpLocks noChangeShapeType="1"/>
          </p:cNvCxnSpPr>
          <p:nvPr/>
        </p:nvCxnSpPr>
        <p:spPr bwMode="auto">
          <a:xfrm flipV="1">
            <a:off x="533400" y="4343400"/>
            <a:ext cx="2514600" cy="3968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</p:cNvCxnSpPr>
          <p:nvPr/>
        </p:nvCxnSpPr>
        <p:spPr bwMode="auto">
          <a:xfrm rot="5400000" flipH="1" flipV="1">
            <a:off x="-459581" y="3353594"/>
            <a:ext cx="2289175" cy="1587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/>
          <p:nvPr/>
        </p:nvCxnSpPr>
        <p:spPr>
          <a:xfrm flipV="1">
            <a:off x="279400" y="2667000"/>
            <a:ext cx="2463800" cy="13716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6700" y="2667000"/>
            <a:ext cx="2476500" cy="137160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9" name="AutoShape 17"/>
          <p:cNvCxnSpPr>
            <a:cxnSpLocks noChangeShapeType="1"/>
          </p:cNvCxnSpPr>
          <p:nvPr/>
        </p:nvCxnSpPr>
        <p:spPr bwMode="auto">
          <a:xfrm>
            <a:off x="5332413" y="3581400"/>
            <a:ext cx="2592387" cy="4603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6"/>
          <p:cNvCxnSpPr>
            <a:cxnSpLocks noChangeShapeType="1"/>
          </p:cNvCxnSpPr>
          <p:nvPr/>
        </p:nvCxnSpPr>
        <p:spPr bwMode="auto">
          <a:xfrm flipH="1" flipV="1">
            <a:off x="5332414" y="1295400"/>
            <a:ext cx="1" cy="2282826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5"/>
          <p:cNvCxnSpPr>
            <a:cxnSpLocks noChangeShapeType="1"/>
          </p:cNvCxnSpPr>
          <p:nvPr/>
        </p:nvCxnSpPr>
        <p:spPr bwMode="auto">
          <a:xfrm flipH="1">
            <a:off x="3505200" y="3581400"/>
            <a:ext cx="1827213" cy="762000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Rectangle 14"/>
          <p:cNvSpPr>
            <a:spLocks noChangeArrowheads="1"/>
          </p:cNvSpPr>
          <p:nvPr/>
        </p:nvSpPr>
        <p:spPr bwMode="auto">
          <a:xfrm>
            <a:off x="4648200" y="1828800"/>
            <a:ext cx="2590800" cy="2598738"/>
          </a:xfrm>
          <a:prstGeom prst="rect">
            <a:avLst/>
          </a:prstGeom>
          <a:solidFill>
            <a:srgbClr val="FF0000">
              <a:alpha val="25098"/>
            </a:srgb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648200" y="1803401"/>
            <a:ext cx="2590800" cy="2598737"/>
          </a:xfrm>
          <a:prstGeom prst="rect">
            <a:avLst/>
          </a:prstGeom>
          <a:solidFill>
            <a:schemeClr val="accent4">
              <a:lumMod val="75000"/>
              <a:alpha val="25098"/>
            </a:scheme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648200" y="1828800"/>
            <a:ext cx="2590800" cy="2598738"/>
          </a:xfrm>
          <a:prstGeom prst="rect">
            <a:avLst/>
          </a:prstGeom>
          <a:solidFill>
            <a:schemeClr val="accent5">
              <a:lumMod val="60000"/>
              <a:lumOff val="40000"/>
              <a:alpha val="25098"/>
            </a:schemeClr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22545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</TotalTime>
  <Words>1010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Mapua Institute of Technology Presentation Template 6</vt:lpstr>
      <vt:lpstr>LINEAR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Systems</dc:title>
  <cp:lastModifiedBy>ronald</cp:lastModifiedBy>
  <cp:revision>245</cp:revision>
  <dcterms:created xsi:type="dcterms:W3CDTF">2010-09-29T05:53:28Z</dcterms:created>
  <dcterms:modified xsi:type="dcterms:W3CDTF">2012-07-11T01:47:42Z</dcterms:modified>
</cp:coreProperties>
</file>