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90" r:id="rId4"/>
    <p:sldId id="320" r:id="rId5"/>
    <p:sldId id="330" r:id="rId6"/>
    <p:sldId id="331" r:id="rId7"/>
    <p:sldId id="332" r:id="rId8"/>
    <p:sldId id="333" r:id="rId9"/>
    <p:sldId id="321" r:id="rId10"/>
    <p:sldId id="334" r:id="rId11"/>
    <p:sldId id="343" r:id="rId12"/>
    <p:sldId id="344" r:id="rId13"/>
    <p:sldId id="345" r:id="rId14"/>
    <p:sldId id="335" r:id="rId15"/>
    <p:sldId id="336" r:id="rId16"/>
    <p:sldId id="337" r:id="rId17"/>
    <p:sldId id="346" r:id="rId18"/>
    <p:sldId id="338" r:id="rId19"/>
    <p:sldId id="339" r:id="rId20"/>
    <p:sldId id="340" r:id="rId21"/>
    <p:sldId id="341" r:id="rId22"/>
    <p:sldId id="342" r:id="rId23"/>
    <p:sldId id="30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41" d="100"/>
          <a:sy n="41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12CA0A0-C6D5-4C46-BBD3-12E52C05552C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6988595-FC89-4D02-B64A-3A5EF574F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9C4B4-B203-49B7-B5F2-9791B43B0BAC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816C5-3928-46FF-BAD3-04BFCB407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E84D6D-CA2A-4103-9AD9-BDBC1913F12A}" type="datetimeFigureOut">
              <a:rPr lang="en-US"/>
              <a:pPr>
                <a:defRPr/>
              </a:pPr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B9910B-D588-4C36-8C94-CEF23B4B6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127" name="Picture 7" descr="PPT Slide Bottom R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File:Vector_addition_ans_scaling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://en.wikipedia.org/wiki/File:Determinant_parallelepiped.sv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ector_spa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070652"/>
            <a:ext cx="7772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3" eaLnBrk="1" hangingPunct="1">
              <a:defRPr/>
            </a:pPr>
            <a:r>
              <a:rPr lang="en-US" sz="5400" b="1" dirty="0" smtClean="0"/>
              <a:t>SUBSPACES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MATH 15  - Linear Algebra</a:t>
            </a:r>
          </a:p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Engr. Dan Andrew Magcuyao</a:t>
            </a:r>
          </a:p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Department of Mathematics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l" eaLnBrk="1" hangingPunct="1"/>
            <a:endParaRPr lang="en-US" sz="2000" smtClean="0">
              <a:solidFill>
                <a:schemeClr val="tx1"/>
              </a:solidFill>
            </a:endParaRPr>
          </a:p>
          <a:p>
            <a:r>
              <a:rPr lang="en-US" sz="2800" smtClean="0">
                <a:solidFill>
                  <a:schemeClr val="tx1"/>
                </a:solidFill>
              </a:rPr>
              <a:t>1. Express </a:t>
            </a:r>
            <a:r>
              <a:rPr lang="en-US" sz="2800" b="1" smtClean="0">
                <a:solidFill>
                  <a:schemeClr val="tx1"/>
                </a:solidFill>
              </a:rPr>
              <a:t>v  = </a:t>
            </a:r>
            <a:r>
              <a:rPr lang="en-US" sz="2800" smtClean="0">
                <a:solidFill>
                  <a:schemeClr val="tx1"/>
                </a:solidFill>
              </a:rPr>
              <a:t>(1, -2, 5)  in R</a:t>
            </a:r>
            <a:r>
              <a:rPr lang="en-US" sz="2800" baseline="30000" smtClean="0">
                <a:solidFill>
                  <a:schemeClr val="tx1"/>
                </a:solidFill>
              </a:rPr>
              <a:t>3</a:t>
            </a:r>
            <a:r>
              <a:rPr lang="en-US" sz="2800" smtClean="0">
                <a:solidFill>
                  <a:schemeClr val="tx1"/>
                </a:solidFill>
              </a:rPr>
              <a:t> as a linear combination of the vectors</a:t>
            </a:r>
          </a:p>
          <a:p>
            <a:r>
              <a:rPr lang="en-US" sz="2800" b="1" i="1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smtClean="0">
                <a:solidFill>
                  <a:schemeClr val="tx1"/>
                </a:solidFill>
              </a:rPr>
              <a:t>1</a:t>
            </a:r>
            <a:r>
              <a:rPr lang="en-US" sz="2800" b="1" i="1" smtClean="0">
                <a:solidFill>
                  <a:schemeClr val="tx1"/>
                </a:solidFill>
              </a:rPr>
              <a:t> = </a:t>
            </a:r>
            <a:r>
              <a:rPr lang="en-US" sz="2800" smtClean="0">
                <a:solidFill>
                  <a:schemeClr val="tx1"/>
                </a:solidFill>
              </a:rPr>
              <a:t>(1,1,1) 	</a:t>
            </a:r>
            <a:r>
              <a:rPr lang="en-US" sz="2800" b="1" i="1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smtClean="0">
                <a:solidFill>
                  <a:schemeClr val="tx1"/>
                </a:solidFill>
              </a:rPr>
              <a:t>2</a:t>
            </a:r>
            <a:r>
              <a:rPr lang="en-US" sz="2800" b="1" i="1" smtClean="0">
                <a:solidFill>
                  <a:schemeClr val="tx1"/>
                </a:solidFill>
              </a:rPr>
              <a:t> = </a:t>
            </a:r>
            <a:r>
              <a:rPr lang="en-US" sz="2800" smtClean="0">
                <a:solidFill>
                  <a:schemeClr val="tx1"/>
                </a:solidFill>
              </a:rPr>
              <a:t>(1,2,3) 	</a:t>
            </a:r>
            <a:r>
              <a:rPr lang="en-US" sz="2800" b="1" i="1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smtClean="0">
                <a:solidFill>
                  <a:schemeClr val="tx1"/>
                </a:solidFill>
              </a:rPr>
              <a:t>3</a:t>
            </a:r>
            <a:r>
              <a:rPr lang="en-US" sz="2800" baseline="-25000" smtClean="0">
                <a:solidFill>
                  <a:schemeClr val="tx1"/>
                </a:solidFill>
              </a:rPr>
              <a:t> = </a:t>
            </a:r>
            <a:r>
              <a:rPr lang="en-US" sz="2800" smtClean="0">
                <a:solidFill>
                  <a:schemeClr val="tx1"/>
                </a:solidFill>
              </a:rPr>
              <a:t>(2, -1, 1)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2. Express the polynomials </a:t>
            </a:r>
            <a:r>
              <a:rPr lang="en-US" sz="2800" b="1" smtClean="0">
                <a:solidFill>
                  <a:schemeClr val="tx1"/>
                </a:solidFill>
              </a:rPr>
              <a:t>v</a:t>
            </a:r>
            <a:r>
              <a:rPr lang="en-US" sz="2800" smtClean="0">
                <a:solidFill>
                  <a:schemeClr val="tx1"/>
                </a:solidFill>
              </a:rPr>
              <a:t> = P(t) = t</a:t>
            </a:r>
            <a:r>
              <a:rPr lang="en-US" sz="2800" baseline="30000" smtClean="0">
                <a:solidFill>
                  <a:schemeClr val="tx1"/>
                </a:solidFill>
              </a:rPr>
              <a:t>2</a:t>
            </a:r>
            <a:r>
              <a:rPr lang="en-US" sz="2800" smtClean="0">
                <a:solidFill>
                  <a:schemeClr val="tx1"/>
                </a:solidFill>
              </a:rPr>
              <a:t> +4t -3 as a linear combination of the polynomials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p</a:t>
            </a:r>
            <a:r>
              <a:rPr lang="en-US" sz="2800" baseline="-25000" smtClean="0">
                <a:solidFill>
                  <a:schemeClr val="tx1"/>
                </a:solidFill>
              </a:rPr>
              <a:t>1</a:t>
            </a:r>
            <a:r>
              <a:rPr lang="en-US" sz="2800" smtClean="0">
                <a:solidFill>
                  <a:schemeClr val="tx1"/>
                </a:solidFill>
              </a:rPr>
              <a:t>(t) = t</a:t>
            </a:r>
            <a:r>
              <a:rPr lang="en-US" sz="2800" baseline="30000" smtClean="0">
                <a:solidFill>
                  <a:schemeClr val="tx1"/>
                </a:solidFill>
              </a:rPr>
              <a:t>2</a:t>
            </a:r>
            <a:r>
              <a:rPr lang="en-US" sz="2800" smtClean="0">
                <a:solidFill>
                  <a:schemeClr val="tx1"/>
                </a:solidFill>
              </a:rPr>
              <a:t>-2t+5 	         p</a:t>
            </a:r>
            <a:r>
              <a:rPr lang="en-US" sz="2800" baseline="-25000" smtClean="0">
                <a:solidFill>
                  <a:schemeClr val="tx1"/>
                </a:solidFill>
              </a:rPr>
              <a:t>2</a:t>
            </a:r>
            <a:r>
              <a:rPr lang="en-US" sz="2800" smtClean="0">
                <a:solidFill>
                  <a:schemeClr val="tx1"/>
                </a:solidFill>
              </a:rPr>
              <a:t>(t) = 2t</a:t>
            </a:r>
            <a:r>
              <a:rPr lang="en-US" sz="2800" baseline="30000" smtClean="0">
                <a:solidFill>
                  <a:schemeClr val="tx1"/>
                </a:solidFill>
              </a:rPr>
              <a:t>2</a:t>
            </a:r>
            <a:r>
              <a:rPr lang="en-US" sz="2800" smtClean="0">
                <a:solidFill>
                  <a:schemeClr val="tx1"/>
                </a:solidFill>
              </a:rPr>
              <a:t> – 3t        p</a:t>
            </a:r>
            <a:r>
              <a:rPr lang="en-US" sz="2800" baseline="-25000" smtClean="0">
                <a:solidFill>
                  <a:schemeClr val="tx1"/>
                </a:solidFill>
              </a:rPr>
              <a:t>3</a:t>
            </a:r>
            <a:r>
              <a:rPr lang="en-US" sz="2800" smtClean="0">
                <a:solidFill>
                  <a:schemeClr val="tx1"/>
                </a:solidFill>
              </a:rPr>
              <a:t>(t) = t+1    </a:t>
            </a:r>
          </a:p>
          <a:p>
            <a:endParaRPr lang="en-US" sz="2800" b="1" smtClean="0">
              <a:solidFill>
                <a:schemeClr val="tx1"/>
              </a:solidFill>
            </a:endParaRPr>
          </a:p>
          <a:p>
            <a:pPr algn="just"/>
            <a:r>
              <a:rPr lang="en-US" sz="2800" b="1" smtClean="0">
                <a:solidFill>
                  <a:schemeClr val="tx1"/>
                </a:solidFill>
              </a:rPr>
              <a:t>3. </a:t>
            </a:r>
            <a:r>
              <a:rPr lang="en-US" sz="2800" smtClean="0">
                <a:solidFill>
                  <a:schemeClr val="tx1"/>
                </a:solidFill>
              </a:rPr>
              <a:t>Express M =         as a linear combination of the matrices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A =             , 	B =               , C=            </a:t>
            </a:r>
          </a:p>
          <a:p>
            <a:r>
              <a:rPr lang="en-US" sz="2800" smtClean="0">
                <a:solidFill>
                  <a:schemeClr val="tx1"/>
                </a:solidFill>
              </a:rPr>
              <a:t> </a:t>
            </a:r>
          </a:p>
          <a:p>
            <a:r>
              <a:rPr lang="en-US" sz="2800" b="1" smtClean="0">
                <a:solidFill>
                  <a:schemeClr val="tx1"/>
                </a:solidFill>
              </a:rPr>
              <a:t> </a:t>
            </a:r>
            <a:endParaRPr lang="en-US" sz="2800" smtClean="0">
              <a:solidFill>
                <a:schemeClr val="tx1"/>
              </a:solidFill>
            </a:endParaRPr>
          </a:p>
          <a:p>
            <a:pPr algn="just"/>
            <a:endParaRPr lang="en-US" sz="2800" smtClean="0">
              <a:solidFill>
                <a:schemeClr val="tx1"/>
              </a:solidFill>
            </a:endParaRPr>
          </a:p>
          <a:p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EXAMPLES</a:t>
            </a:r>
          </a:p>
        </p:txBody>
      </p:sp>
      <p:sp>
        <p:nvSpPr>
          <p:cNvPr id="2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2667000" y="4648200"/>
          <a:ext cx="762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469900" imgH="457200" progId="Equation.3">
                  <p:embed/>
                </p:oleObj>
              </mc:Choice>
              <mc:Fallback>
                <p:oleObj name="Equation" r:id="rId3" imgW="469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7620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971800" y="5486400"/>
          <a:ext cx="698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419100" imgH="457200" progId="Equation.3">
                  <p:embed/>
                </p:oleObj>
              </mc:Choice>
              <mc:Fallback>
                <p:oleObj name="Equation" r:id="rId5" imgW="419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698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724400" y="5486400"/>
          <a:ext cx="855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469900" imgH="457200" progId="Equation.3">
                  <p:embed/>
                </p:oleObj>
              </mc:Choice>
              <mc:Fallback>
                <p:oleObj name="Equation" r:id="rId7" imgW="469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86400"/>
                        <a:ext cx="8556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6477000" y="5486400"/>
          <a:ext cx="855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469900" imgH="457200" progId="Equation.3">
                  <p:embed/>
                </p:oleObj>
              </mc:Choice>
              <mc:Fallback>
                <p:oleObj name="Equation" r:id="rId9" imgW="469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86400"/>
                        <a:ext cx="8556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l" eaLnBrk="1" hangingPunct="1"/>
            <a:endParaRPr lang="en-US" sz="200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A vector </a:t>
            </a:r>
            <a:r>
              <a:rPr lang="en-US" b="1" smtClean="0">
                <a:solidFill>
                  <a:schemeClr val="tx1"/>
                </a:solidFill>
              </a:rPr>
              <a:t>v</a:t>
            </a:r>
            <a:r>
              <a:rPr lang="en-US" smtClean="0">
                <a:solidFill>
                  <a:schemeClr val="tx1"/>
                </a:solidFill>
              </a:rPr>
              <a:t> belongs to the spanning set </a:t>
            </a:r>
          </a:p>
          <a:p>
            <a:r>
              <a:rPr lang="en-US" smtClean="0">
                <a:solidFill>
                  <a:schemeClr val="tx1"/>
                </a:solidFill>
              </a:rPr>
              <a:t>S =  { </a:t>
            </a:r>
            <a:r>
              <a:rPr lang="en-US" b="1" smtClean="0">
                <a:solidFill>
                  <a:schemeClr val="tx1"/>
                </a:solidFill>
              </a:rPr>
              <a:t>v</a:t>
            </a:r>
            <a:r>
              <a:rPr lang="en-US" b="1" baseline="-25000" smtClean="0">
                <a:solidFill>
                  <a:schemeClr val="tx1"/>
                </a:solidFill>
              </a:rPr>
              <a:t>1</a:t>
            </a:r>
            <a:r>
              <a:rPr lang="en-US" b="1" smtClean="0">
                <a:solidFill>
                  <a:schemeClr val="tx1"/>
                </a:solidFill>
              </a:rPr>
              <a:t>, v</a:t>
            </a:r>
            <a:r>
              <a:rPr lang="en-US" b="1" baseline="-25000" smtClean="0">
                <a:solidFill>
                  <a:schemeClr val="tx1"/>
                </a:solidFill>
              </a:rPr>
              <a:t>2, </a:t>
            </a:r>
            <a:r>
              <a:rPr lang="en-US" b="1" smtClean="0">
                <a:solidFill>
                  <a:schemeClr val="tx1"/>
                </a:solidFill>
              </a:rPr>
              <a:t>v</a:t>
            </a:r>
            <a:r>
              <a:rPr lang="en-US" b="1" baseline="-25000" smtClean="0">
                <a:solidFill>
                  <a:schemeClr val="tx1"/>
                </a:solidFill>
              </a:rPr>
              <a:t>3 …</a:t>
            </a:r>
            <a:r>
              <a:rPr lang="en-US" b="1" smtClean="0">
                <a:solidFill>
                  <a:schemeClr val="tx1"/>
                </a:solidFill>
              </a:rPr>
              <a:t> v</a:t>
            </a:r>
            <a:r>
              <a:rPr lang="en-US" b="1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} if there exist the constants   </a:t>
            </a:r>
            <a:r>
              <a:rPr lang="es-ES" smtClean="0">
                <a:solidFill>
                  <a:schemeClr val="tx1"/>
                </a:solidFill>
              </a:rPr>
              <a:t>c</a:t>
            </a:r>
            <a:r>
              <a:rPr lang="es-ES" baseline="-25000" smtClean="0">
                <a:solidFill>
                  <a:schemeClr val="tx1"/>
                </a:solidFill>
              </a:rPr>
              <a:t>1, </a:t>
            </a:r>
            <a:r>
              <a:rPr lang="es-ES" smtClean="0">
                <a:solidFill>
                  <a:schemeClr val="tx1"/>
                </a:solidFill>
              </a:rPr>
              <a:t>,c</a:t>
            </a:r>
            <a:r>
              <a:rPr lang="es-ES" baseline="-25000" smtClean="0">
                <a:solidFill>
                  <a:schemeClr val="tx1"/>
                </a:solidFill>
              </a:rPr>
              <a:t>2, </a:t>
            </a:r>
            <a:r>
              <a:rPr lang="es-ES" smtClean="0">
                <a:solidFill>
                  <a:schemeClr val="tx1"/>
                </a:solidFill>
              </a:rPr>
              <a:t>c</a:t>
            </a:r>
            <a:r>
              <a:rPr lang="es-ES" baseline="-25000" smtClean="0">
                <a:solidFill>
                  <a:schemeClr val="tx1"/>
                </a:solidFill>
              </a:rPr>
              <a:t>3,… </a:t>
            </a:r>
            <a:r>
              <a:rPr lang="es-ES" smtClean="0">
                <a:solidFill>
                  <a:schemeClr val="tx1"/>
                </a:solidFill>
              </a:rPr>
              <a:t>c</a:t>
            </a:r>
            <a:r>
              <a:rPr lang="es-ES" baseline="-25000" smtClean="0">
                <a:solidFill>
                  <a:schemeClr val="tx1"/>
                </a:solidFill>
              </a:rPr>
              <a:t>n   </a:t>
            </a:r>
            <a:r>
              <a:rPr lang="en-US" smtClean="0">
                <a:solidFill>
                  <a:schemeClr val="tx1"/>
                </a:solidFill>
              </a:rPr>
              <a:t>in the linear combination of the vectors </a:t>
            </a:r>
            <a:r>
              <a:rPr lang="en-US" sz="2800" b="1" smtClean="0">
                <a:solidFill>
                  <a:schemeClr val="tx1"/>
                </a:solidFill>
              </a:rPr>
              <a:t>v</a:t>
            </a:r>
            <a:r>
              <a:rPr lang="en-US" sz="2800" b="1" baseline="-25000" smtClean="0">
                <a:solidFill>
                  <a:schemeClr val="tx1"/>
                </a:solidFill>
              </a:rPr>
              <a:t>1</a:t>
            </a:r>
            <a:r>
              <a:rPr lang="en-US" sz="2800" b="1" smtClean="0">
                <a:solidFill>
                  <a:schemeClr val="tx1"/>
                </a:solidFill>
              </a:rPr>
              <a:t>, v</a:t>
            </a:r>
            <a:r>
              <a:rPr lang="en-US" sz="2800" b="1" baseline="-25000" smtClean="0">
                <a:solidFill>
                  <a:schemeClr val="tx1"/>
                </a:solidFill>
              </a:rPr>
              <a:t>2, </a:t>
            </a:r>
            <a:r>
              <a:rPr lang="en-US" sz="2800" b="1" smtClean="0">
                <a:solidFill>
                  <a:schemeClr val="tx1"/>
                </a:solidFill>
              </a:rPr>
              <a:t>v</a:t>
            </a:r>
            <a:r>
              <a:rPr lang="en-US" sz="2800" b="1" baseline="-25000" smtClean="0">
                <a:solidFill>
                  <a:schemeClr val="tx1"/>
                </a:solidFill>
              </a:rPr>
              <a:t>3 …</a:t>
            </a:r>
            <a:r>
              <a:rPr lang="en-US" sz="2800" b="1" smtClean="0">
                <a:solidFill>
                  <a:schemeClr val="tx1"/>
                </a:solidFill>
              </a:rPr>
              <a:t> v</a:t>
            </a:r>
            <a:r>
              <a:rPr lang="en-US" sz="2800" b="1" baseline="-25000" smtClean="0">
                <a:solidFill>
                  <a:schemeClr val="tx1"/>
                </a:solidFill>
              </a:rPr>
              <a:t>n</a:t>
            </a:r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VECTORS BELONGING TO SPANNING SET</a:t>
            </a: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533400" y="3592513"/>
            <a:ext cx="7239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sz="2400"/>
              <a:t>That is  </a:t>
            </a:r>
            <a:r>
              <a:rPr lang="es-ES" sz="2400" b="1"/>
              <a:t>v </a:t>
            </a:r>
            <a:r>
              <a:rPr lang="es-ES" sz="2400"/>
              <a:t>belongs to the spanning set if in the relations</a:t>
            </a:r>
          </a:p>
          <a:p>
            <a:endParaRPr lang="es-ES" sz="2400"/>
          </a:p>
          <a:p>
            <a:pPr algn="ctr"/>
            <a:r>
              <a:rPr lang="es-ES" sz="2400"/>
              <a:t>v = </a:t>
            </a:r>
            <a:r>
              <a:rPr lang="es-ES" sz="2400" i="1"/>
              <a:t>c</a:t>
            </a:r>
            <a:r>
              <a:rPr lang="es-ES" sz="2400" i="1" baseline="-25000"/>
              <a:t>1</a:t>
            </a:r>
            <a:r>
              <a:rPr lang="es-ES" sz="2400"/>
              <a:t> v</a:t>
            </a:r>
            <a:r>
              <a:rPr lang="es-ES" sz="2400" baseline="-25000"/>
              <a:t>1 </a:t>
            </a:r>
            <a:r>
              <a:rPr lang="es-ES" sz="2400"/>
              <a:t>+</a:t>
            </a:r>
            <a:r>
              <a:rPr lang="es-ES" sz="2400" i="1"/>
              <a:t> c</a:t>
            </a:r>
            <a:r>
              <a:rPr lang="es-ES" sz="2400" i="1" baseline="-25000"/>
              <a:t>2</a:t>
            </a:r>
            <a:r>
              <a:rPr lang="es-ES" sz="2400"/>
              <a:t> v</a:t>
            </a:r>
            <a:r>
              <a:rPr lang="es-ES" sz="2400" baseline="-25000"/>
              <a:t>2</a:t>
            </a:r>
            <a:r>
              <a:rPr lang="es-ES" sz="2400"/>
              <a:t>+</a:t>
            </a:r>
            <a:r>
              <a:rPr lang="es-ES" sz="2400" i="1"/>
              <a:t>  c</a:t>
            </a:r>
            <a:r>
              <a:rPr lang="es-ES" sz="2400" i="1" baseline="-25000"/>
              <a:t>3</a:t>
            </a:r>
            <a:r>
              <a:rPr lang="es-ES" sz="2400"/>
              <a:t> v</a:t>
            </a:r>
            <a:r>
              <a:rPr lang="es-ES" sz="2400" baseline="-25000"/>
              <a:t>3</a:t>
            </a:r>
            <a:r>
              <a:rPr lang="es-ES" sz="2400" i="1"/>
              <a:t> </a:t>
            </a:r>
            <a:r>
              <a:rPr lang="es-ES" sz="2400"/>
              <a:t>+…+</a:t>
            </a:r>
            <a:r>
              <a:rPr lang="es-ES" sz="2400" i="1"/>
              <a:t> c</a:t>
            </a:r>
            <a:r>
              <a:rPr lang="es-ES" sz="2400" i="1" baseline="-25000"/>
              <a:t>n</a:t>
            </a:r>
            <a:r>
              <a:rPr lang="es-ES" sz="2400"/>
              <a:t> v</a:t>
            </a:r>
            <a:r>
              <a:rPr lang="es-ES" sz="2400" baseline="-25000"/>
              <a:t>n</a:t>
            </a:r>
          </a:p>
          <a:p>
            <a:endParaRPr lang="es-ES" sz="2400"/>
          </a:p>
          <a:p>
            <a:r>
              <a:rPr lang="es-ES" sz="2400"/>
              <a:t>c</a:t>
            </a:r>
            <a:r>
              <a:rPr lang="es-ES" sz="2400" baseline="-25000"/>
              <a:t>1, </a:t>
            </a:r>
            <a:r>
              <a:rPr lang="es-ES" sz="2400"/>
              <a:t>,c</a:t>
            </a:r>
            <a:r>
              <a:rPr lang="es-ES" sz="2400" baseline="-25000"/>
              <a:t>2,, </a:t>
            </a:r>
            <a:r>
              <a:rPr lang="es-ES" sz="2400"/>
              <a:t>c</a:t>
            </a:r>
            <a:r>
              <a:rPr lang="es-ES" sz="2400" baseline="-25000"/>
              <a:t>3,</a:t>
            </a:r>
            <a:r>
              <a:rPr lang="es-ES" sz="2400"/>
              <a:t> exists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l" eaLnBrk="1" hangingPunct="1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Determine if </a:t>
            </a:r>
            <a:r>
              <a:rPr lang="en-US" sz="2800" b="1" dirty="0" smtClean="0">
                <a:solidFill>
                  <a:schemeClr val="tx1"/>
                </a:solidFill>
              </a:rPr>
              <a:t>v  = </a:t>
            </a:r>
            <a:r>
              <a:rPr lang="en-US" sz="2800" dirty="0" smtClean="0">
                <a:solidFill>
                  <a:schemeClr val="tx1"/>
                </a:solidFill>
              </a:rPr>
              <a:t>(1, -2, 5)  in R</a:t>
            </a:r>
            <a:r>
              <a:rPr lang="en-US" sz="2800" baseline="30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belongs to </a:t>
            </a:r>
          </a:p>
          <a:p>
            <a:pPr marL="514350" indent="-514350" algn="just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the span S = {v</a:t>
            </a:r>
            <a:r>
              <a:rPr lang="en-US" sz="2800" baseline="-25000" dirty="0" smtClean="0">
                <a:solidFill>
                  <a:schemeClr val="tx1"/>
                </a:solidFill>
              </a:rPr>
              <a:t>1 </a:t>
            </a:r>
            <a:r>
              <a:rPr lang="en-US" sz="2800" dirty="0" smtClean="0">
                <a:solidFill>
                  <a:schemeClr val="tx1"/>
                </a:solidFill>
              </a:rPr>
              <a:t>,v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,v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}</a:t>
            </a:r>
          </a:p>
          <a:p>
            <a:pPr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i="1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chemeClr val="tx1"/>
                </a:solidFill>
              </a:rPr>
              <a:t>(1,1,1) 	</a:t>
            </a: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800" b="1" i="1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chemeClr val="tx1"/>
                </a:solidFill>
              </a:rPr>
              <a:t>(1,2,3) 	</a:t>
            </a: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3</a:t>
            </a:r>
            <a:r>
              <a:rPr lang="en-US" sz="2800" baseline="-25000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chemeClr val="tx1"/>
                </a:solidFill>
              </a:rPr>
              <a:t>(2, -1, 1)</a:t>
            </a:r>
          </a:p>
          <a:p>
            <a:pPr marL="514350" indent="-514350" algn="just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2. Determine if the polynomial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 = P(t) = t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+4t -3 belongs to the span S = {p</a:t>
            </a:r>
            <a:r>
              <a:rPr lang="en-US" sz="2800" baseline="-25000" dirty="0" smtClean="0">
                <a:solidFill>
                  <a:schemeClr val="tx1"/>
                </a:solidFill>
              </a:rPr>
              <a:t>1 </a:t>
            </a:r>
            <a:r>
              <a:rPr lang="en-US" sz="2800" dirty="0" smtClean="0">
                <a:solidFill>
                  <a:schemeClr val="tx1"/>
                </a:solidFill>
              </a:rPr>
              <a:t>,p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,p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}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(t) = t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-2t+5 	         p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(t) = 2t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– 3t        p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(t) = t+1    </a:t>
            </a:r>
          </a:p>
          <a:p>
            <a:pPr>
              <a:defRPr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3. </a:t>
            </a:r>
            <a:r>
              <a:rPr lang="en-US" sz="2800" dirty="0" smtClean="0">
                <a:solidFill>
                  <a:schemeClr val="tx1"/>
                </a:solidFill>
              </a:rPr>
              <a:t>Determine if M =             belongs  to the span S = {A,B,C}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 =             , 	B =               , C=            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 </a:t>
            </a:r>
          </a:p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 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EXAMPLES</a:t>
            </a:r>
          </a:p>
        </p:txBody>
      </p:sp>
      <p:sp>
        <p:nvSpPr>
          <p:cNvPr id="3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3352800" y="4648200"/>
          <a:ext cx="762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469900" imgH="457200" progId="Equation.3">
                  <p:embed/>
                </p:oleObj>
              </mc:Choice>
              <mc:Fallback>
                <p:oleObj name="Equation" r:id="rId3" imgW="4699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7620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971800" y="5486400"/>
          <a:ext cx="698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419100" imgH="457200" progId="Equation.3">
                  <p:embed/>
                </p:oleObj>
              </mc:Choice>
              <mc:Fallback>
                <p:oleObj name="Equation" r:id="rId5" imgW="419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698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724400" y="5486400"/>
          <a:ext cx="855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469900" imgH="457200" progId="Equation.3">
                  <p:embed/>
                </p:oleObj>
              </mc:Choice>
              <mc:Fallback>
                <p:oleObj name="Equation" r:id="rId7" imgW="469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86400"/>
                        <a:ext cx="8556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6477000" y="5486400"/>
          <a:ext cx="855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469900" imgH="457200" progId="Equation.3">
                  <p:embed/>
                </p:oleObj>
              </mc:Choice>
              <mc:Fallback>
                <p:oleObj name="Equation" r:id="rId9" imgW="469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86400"/>
                        <a:ext cx="8556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l" eaLnBrk="1" hangingPunct="1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just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4. Determine if </a:t>
            </a:r>
            <a:r>
              <a:rPr lang="en-US" sz="2800" b="1" dirty="0" smtClean="0">
                <a:solidFill>
                  <a:schemeClr val="tx1"/>
                </a:solidFill>
              </a:rPr>
              <a:t>v  = </a:t>
            </a:r>
            <a:r>
              <a:rPr lang="en-US" sz="2800" dirty="0" smtClean="0">
                <a:solidFill>
                  <a:schemeClr val="tx1"/>
                </a:solidFill>
              </a:rPr>
              <a:t>(1, -2, 5)  in R</a:t>
            </a:r>
            <a:r>
              <a:rPr lang="en-US" sz="2800" baseline="30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belongs to </a:t>
            </a:r>
          </a:p>
          <a:p>
            <a:pPr marL="514350" indent="-514350" algn="just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the span S = {v</a:t>
            </a:r>
            <a:r>
              <a:rPr lang="en-US" sz="2800" baseline="-25000" dirty="0" smtClean="0">
                <a:solidFill>
                  <a:schemeClr val="tx1"/>
                </a:solidFill>
              </a:rPr>
              <a:t>1 </a:t>
            </a:r>
            <a:r>
              <a:rPr lang="en-US" sz="2800" dirty="0" smtClean="0">
                <a:solidFill>
                  <a:schemeClr val="tx1"/>
                </a:solidFill>
              </a:rPr>
              <a:t>,v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,v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}</a:t>
            </a:r>
          </a:p>
          <a:p>
            <a:pPr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i="1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chemeClr val="tx1"/>
                </a:solidFill>
              </a:rPr>
              <a:t>(1,1,1) 	</a:t>
            </a: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sz="2800" b="1" i="1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chemeClr val="tx1"/>
                </a:solidFill>
              </a:rPr>
              <a:t>(1,2,3) 	</a:t>
            </a: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i="1" baseline="-25000" dirty="0" smtClean="0">
                <a:solidFill>
                  <a:schemeClr val="tx1"/>
                </a:solidFill>
              </a:rPr>
              <a:t>3</a:t>
            </a:r>
            <a:r>
              <a:rPr lang="en-US" sz="2800" baseline="-25000" dirty="0" smtClean="0">
                <a:solidFill>
                  <a:schemeClr val="tx1"/>
                </a:solidFill>
              </a:rPr>
              <a:t> = </a:t>
            </a:r>
            <a:r>
              <a:rPr lang="en-US" sz="2800" dirty="0" smtClean="0">
                <a:solidFill>
                  <a:schemeClr val="tx1"/>
                </a:solidFill>
              </a:rPr>
              <a:t>(2, 3, 4)</a:t>
            </a:r>
          </a:p>
          <a:p>
            <a:pPr marL="514350" indent="-514350" algn="just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5. Determine if the polynomial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 = P(t) = t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+4t -3 belongs to the span S = {p</a:t>
            </a:r>
            <a:r>
              <a:rPr lang="en-US" sz="2800" baseline="-25000" dirty="0" smtClean="0">
                <a:solidFill>
                  <a:schemeClr val="tx1"/>
                </a:solidFill>
              </a:rPr>
              <a:t>1 </a:t>
            </a:r>
            <a:r>
              <a:rPr lang="en-US" sz="2800" dirty="0" smtClean="0">
                <a:solidFill>
                  <a:schemeClr val="tx1"/>
                </a:solidFill>
              </a:rPr>
              <a:t>,p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,p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 }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(t) = t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-2t+5 	       p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(t) = 2t</a:t>
            </a:r>
            <a:r>
              <a:rPr lang="en-US" sz="2800" baseline="30000" dirty="0" smtClean="0">
                <a:solidFill>
                  <a:schemeClr val="tx1"/>
                </a:solidFill>
              </a:rPr>
              <a:t>2</a:t>
            </a:r>
            <a:r>
              <a:rPr lang="en-US" sz="2800" dirty="0" smtClean="0">
                <a:solidFill>
                  <a:schemeClr val="tx1"/>
                </a:solidFill>
              </a:rPr>
              <a:t> – 3t        p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r>
              <a:rPr lang="en-US" sz="2800" dirty="0" smtClean="0">
                <a:solidFill>
                  <a:schemeClr val="tx1"/>
                </a:solidFill>
              </a:rPr>
              <a:t>(t) = t-10    </a:t>
            </a:r>
          </a:p>
          <a:p>
            <a:pPr>
              <a:defRPr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 </a:t>
            </a:r>
          </a:p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 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EXAMPLES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l" eaLnBrk="1" hangingPunct="1"/>
            <a:endParaRPr lang="en-US" sz="200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Let </a:t>
            </a:r>
            <a:r>
              <a:rPr lang="en-US" i="1" smtClean="0">
                <a:solidFill>
                  <a:schemeClr val="tx1"/>
                </a:solidFill>
              </a:rPr>
              <a:t>V</a:t>
            </a:r>
            <a:r>
              <a:rPr lang="en-US" smtClean="0">
                <a:solidFill>
                  <a:schemeClr val="tx1"/>
                </a:solidFill>
              </a:rPr>
              <a:t> be a vector space over </a:t>
            </a: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</a:t>
            </a:r>
            <a:r>
              <a:rPr lang="en-US" smtClean="0">
                <a:solidFill>
                  <a:schemeClr val="tx1"/>
                </a:solidFill>
              </a:rPr>
              <a:t>. Vectors </a:t>
            </a:r>
            <a:r>
              <a:rPr lang="en-US" b="1" smtClean="0">
                <a:solidFill>
                  <a:schemeClr val="tx1"/>
                </a:solidFill>
              </a:rPr>
              <a:t>v</a:t>
            </a:r>
            <a:r>
              <a:rPr lang="en-US" b="1" baseline="-25000" smtClean="0">
                <a:solidFill>
                  <a:schemeClr val="tx1"/>
                </a:solidFill>
              </a:rPr>
              <a:t>1</a:t>
            </a:r>
            <a:r>
              <a:rPr lang="en-US" b="1" smtClean="0">
                <a:solidFill>
                  <a:schemeClr val="tx1"/>
                </a:solidFill>
              </a:rPr>
              <a:t>, v</a:t>
            </a:r>
            <a:r>
              <a:rPr lang="en-US" b="1" baseline="-25000" smtClean="0">
                <a:solidFill>
                  <a:schemeClr val="tx1"/>
                </a:solidFill>
              </a:rPr>
              <a:t>2, </a:t>
            </a:r>
            <a:r>
              <a:rPr lang="en-US" b="1" smtClean="0">
                <a:solidFill>
                  <a:schemeClr val="tx1"/>
                </a:solidFill>
              </a:rPr>
              <a:t>v</a:t>
            </a:r>
            <a:r>
              <a:rPr lang="en-US" b="1" baseline="-25000" smtClean="0">
                <a:solidFill>
                  <a:schemeClr val="tx1"/>
                </a:solidFill>
              </a:rPr>
              <a:t>3 …</a:t>
            </a:r>
            <a:r>
              <a:rPr lang="en-US" b="1" smtClean="0">
                <a:solidFill>
                  <a:schemeClr val="tx1"/>
                </a:solidFill>
              </a:rPr>
              <a:t> v</a:t>
            </a:r>
            <a:r>
              <a:rPr lang="en-US" b="1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in </a:t>
            </a:r>
            <a:r>
              <a:rPr lang="en-US" i="1" smtClean="0">
                <a:solidFill>
                  <a:schemeClr val="tx1"/>
                </a:solidFill>
              </a:rPr>
              <a:t>V</a:t>
            </a:r>
            <a:r>
              <a:rPr lang="en-US" smtClean="0">
                <a:solidFill>
                  <a:schemeClr val="tx1"/>
                </a:solidFill>
              </a:rPr>
              <a:t> is said to </a:t>
            </a:r>
            <a:r>
              <a:rPr lang="en-US" b="1" smtClean="0">
                <a:solidFill>
                  <a:schemeClr val="tx1"/>
                </a:solidFill>
              </a:rPr>
              <a:t>span </a:t>
            </a:r>
            <a:r>
              <a:rPr lang="en-US" b="1" i="1" smtClean="0">
                <a:solidFill>
                  <a:schemeClr val="tx1"/>
                </a:solidFill>
              </a:rPr>
              <a:t>V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or to form the spanning set of V if every </a:t>
            </a:r>
            <a:r>
              <a:rPr lang="en-US" b="1" smtClean="0">
                <a:solidFill>
                  <a:schemeClr val="tx1"/>
                </a:solidFill>
              </a:rPr>
              <a:t>v</a:t>
            </a:r>
            <a:r>
              <a:rPr lang="en-US" smtClean="0">
                <a:solidFill>
                  <a:schemeClr val="tx1"/>
                </a:solidFill>
              </a:rPr>
              <a:t> in V is a linear combination of the vectors </a:t>
            </a:r>
            <a:r>
              <a:rPr lang="en-US" sz="2800" b="1" smtClean="0">
                <a:solidFill>
                  <a:schemeClr val="tx1"/>
                </a:solidFill>
              </a:rPr>
              <a:t>v</a:t>
            </a:r>
            <a:r>
              <a:rPr lang="en-US" sz="2800" b="1" baseline="-25000" smtClean="0">
                <a:solidFill>
                  <a:schemeClr val="tx1"/>
                </a:solidFill>
              </a:rPr>
              <a:t>1</a:t>
            </a:r>
            <a:r>
              <a:rPr lang="en-US" sz="2800" b="1" smtClean="0">
                <a:solidFill>
                  <a:schemeClr val="tx1"/>
                </a:solidFill>
              </a:rPr>
              <a:t>, v</a:t>
            </a:r>
            <a:r>
              <a:rPr lang="en-US" sz="2800" b="1" baseline="-25000" smtClean="0">
                <a:solidFill>
                  <a:schemeClr val="tx1"/>
                </a:solidFill>
              </a:rPr>
              <a:t>2, </a:t>
            </a:r>
            <a:r>
              <a:rPr lang="en-US" sz="2800" b="1" smtClean="0">
                <a:solidFill>
                  <a:schemeClr val="tx1"/>
                </a:solidFill>
              </a:rPr>
              <a:t>v</a:t>
            </a:r>
            <a:r>
              <a:rPr lang="en-US" sz="2800" b="1" baseline="-25000" smtClean="0">
                <a:solidFill>
                  <a:schemeClr val="tx1"/>
                </a:solidFill>
              </a:rPr>
              <a:t>3 …</a:t>
            </a:r>
            <a:r>
              <a:rPr lang="en-US" sz="2800" b="1" smtClean="0">
                <a:solidFill>
                  <a:schemeClr val="tx1"/>
                </a:solidFill>
              </a:rPr>
              <a:t> v</a:t>
            </a:r>
            <a:r>
              <a:rPr lang="en-US" sz="2800" b="1" baseline="-25000" smtClean="0">
                <a:solidFill>
                  <a:schemeClr val="tx1"/>
                </a:solidFill>
              </a:rPr>
              <a:t>n</a:t>
            </a:r>
            <a:endParaRPr lang="en-US" sz="280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SPANNING SET</a:t>
            </a: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533400" y="3592513"/>
            <a:ext cx="723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2400"/>
              <a:t>That is  v is a spanning set if  in the relations</a:t>
            </a:r>
          </a:p>
          <a:p>
            <a:endParaRPr lang="es-ES" sz="2400"/>
          </a:p>
          <a:p>
            <a:r>
              <a:rPr lang="es-ES" sz="2400"/>
              <a:t>v = </a:t>
            </a:r>
            <a:r>
              <a:rPr lang="es-ES" sz="2400" i="1"/>
              <a:t>c</a:t>
            </a:r>
            <a:r>
              <a:rPr lang="es-ES" sz="2400" i="1" baseline="-25000"/>
              <a:t>1</a:t>
            </a:r>
            <a:r>
              <a:rPr lang="es-ES" sz="2400"/>
              <a:t> v</a:t>
            </a:r>
            <a:r>
              <a:rPr lang="es-ES" sz="2400" baseline="-25000"/>
              <a:t>1 </a:t>
            </a:r>
            <a:r>
              <a:rPr lang="es-ES" sz="2400"/>
              <a:t>+</a:t>
            </a:r>
            <a:r>
              <a:rPr lang="es-ES" sz="2400" i="1"/>
              <a:t> c</a:t>
            </a:r>
            <a:r>
              <a:rPr lang="es-ES" sz="2400" i="1" baseline="-25000"/>
              <a:t>2</a:t>
            </a:r>
            <a:r>
              <a:rPr lang="es-ES" sz="2400"/>
              <a:t> v</a:t>
            </a:r>
            <a:r>
              <a:rPr lang="es-ES" sz="2400" baseline="-25000"/>
              <a:t>2</a:t>
            </a:r>
            <a:r>
              <a:rPr lang="es-ES" sz="2400"/>
              <a:t>+</a:t>
            </a:r>
            <a:r>
              <a:rPr lang="es-ES" sz="2400" i="1"/>
              <a:t>  c</a:t>
            </a:r>
            <a:r>
              <a:rPr lang="es-ES" sz="2400" i="1" baseline="-25000"/>
              <a:t>3</a:t>
            </a:r>
            <a:r>
              <a:rPr lang="es-ES" sz="2400"/>
              <a:t> v</a:t>
            </a:r>
            <a:r>
              <a:rPr lang="es-ES" sz="2400" baseline="-25000"/>
              <a:t>3</a:t>
            </a:r>
            <a:r>
              <a:rPr lang="es-ES" sz="2400" i="1"/>
              <a:t> </a:t>
            </a:r>
            <a:r>
              <a:rPr lang="es-ES" sz="2400"/>
              <a:t>+…+</a:t>
            </a:r>
            <a:r>
              <a:rPr lang="es-ES" sz="2400" i="1"/>
              <a:t> c</a:t>
            </a:r>
            <a:r>
              <a:rPr lang="es-ES" sz="2400" i="1" baseline="-25000"/>
              <a:t>n</a:t>
            </a:r>
            <a:r>
              <a:rPr lang="es-ES" sz="2400"/>
              <a:t> v</a:t>
            </a:r>
            <a:r>
              <a:rPr lang="es-ES" sz="2400" baseline="-25000"/>
              <a:t>n</a:t>
            </a:r>
          </a:p>
          <a:p>
            <a:endParaRPr lang="es-ES" sz="2400"/>
          </a:p>
          <a:p>
            <a:r>
              <a:rPr lang="es-ES" sz="2400"/>
              <a:t>c</a:t>
            </a:r>
            <a:r>
              <a:rPr lang="es-ES" sz="2400" baseline="-25000"/>
              <a:t>1, </a:t>
            </a:r>
            <a:r>
              <a:rPr lang="es-ES" sz="2400"/>
              <a:t>,c</a:t>
            </a:r>
            <a:r>
              <a:rPr lang="es-ES" sz="2400" baseline="-25000"/>
              <a:t>2,, </a:t>
            </a:r>
            <a:r>
              <a:rPr lang="es-ES" sz="2400"/>
              <a:t>c</a:t>
            </a:r>
            <a:r>
              <a:rPr lang="es-ES" sz="2400" baseline="-25000"/>
              <a:t>3,</a:t>
            </a:r>
            <a:r>
              <a:rPr lang="es-ES" sz="2400"/>
              <a:t> exists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/>
            <a:r>
              <a:rPr lang="en-US" smtClean="0">
                <a:solidFill>
                  <a:schemeClr val="tx1"/>
                </a:solidFill>
              </a:rPr>
              <a:t>Consider the vector space V=R</a:t>
            </a:r>
            <a:r>
              <a:rPr lang="en-US" baseline="30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. Determine whether the following vectors form a spanning set for R</a:t>
            </a:r>
            <a:r>
              <a:rPr lang="en-US" baseline="30000" smtClean="0">
                <a:solidFill>
                  <a:schemeClr val="tx1"/>
                </a:solidFill>
              </a:rPr>
              <a:t>3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1. Spanning Set = { e</a:t>
            </a:r>
            <a:r>
              <a:rPr lang="en-US" baseline="-25000" smtClean="0">
                <a:solidFill>
                  <a:schemeClr val="tx1"/>
                </a:solidFill>
              </a:rPr>
              <a:t>1, </a:t>
            </a:r>
            <a:r>
              <a:rPr lang="en-US" smtClean="0">
                <a:solidFill>
                  <a:schemeClr val="tx1"/>
                </a:solidFill>
              </a:rPr>
              <a:t>e</a:t>
            </a:r>
            <a:r>
              <a:rPr lang="en-US" baseline="-25000" smtClean="0">
                <a:solidFill>
                  <a:schemeClr val="tx1"/>
                </a:solidFill>
              </a:rPr>
              <a:t>2, </a:t>
            </a:r>
            <a:r>
              <a:rPr lang="en-US" smtClean="0">
                <a:solidFill>
                  <a:schemeClr val="tx1"/>
                </a:solidFill>
              </a:rPr>
              <a:t>e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r>
              <a:rPr lang="en-US" smtClean="0">
                <a:solidFill>
                  <a:schemeClr val="tx1"/>
                </a:solidFill>
              </a:rPr>
              <a:t>where e</a:t>
            </a:r>
            <a:r>
              <a:rPr lang="en-US" baseline="-25000" smtClean="0">
                <a:solidFill>
                  <a:schemeClr val="tx1"/>
                </a:solidFill>
              </a:rPr>
              <a:t>1, </a:t>
            </a:r>
            <a:r>
              <a:rPr lang="en-US" smtClean="0">
                <a:solidFill>
                  <a:schemeClr val="tx1"/>
                </a:solidFill>
              </a:rPr>
              <a:t>=</a:t>
            </a:r>
            <a:r>
              <a:rPr lang="en-US" baseline="-2500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(1, 0, 0)   e</a:t>
            </a:r>
            <a:r>
              <a:rPr lang="en-US" baseline="-25000" smtClean="0">
                <a:solidFill>
                  <a:schemeClr val="tx1"/>
                </a:solidFill>
              </a:rPr>
              <a:t>2 </a:t>
            </a:r>
            <a:r>
              <a:rPr lang="en-US" smtClean="0">
                <a:solidFill>
                  <a:schemeClr val="tx1"/>
                </a:solidFill>
              </a:rPr>
              <a:t>= (0,1,0)</a:t>
            </a:r>
            <a:r>
              <a:rPr lang="en-US" baseline="-25000" smtClean="0">
                <a:solidFill>
                  <a:schemeClr val="tx1"/>
                </a:solidFill>
              </a:rPr>
              <a:t>,  </a:t>
            </a:r>
            <a:r>
              <a:rPr lang="en-US" smtClean="0">
                <a:solidFill>
                  <a:schemeClr val="tx1"/>
                </a:solidFill>
              </a:rPr>
              <a:t>e</a:t>
            </a:r>
            <a:r>
              <a:rPr lang="en-US" baseline="-25000" smtClean="0">
                <a:solidFill>
                  <a:schemeClr val="tx1"/>
                </a:solidFill>
              </a:rPr>
              <a:t>3 </a:t>
            </a:r>
            <a:r>
              <a:rPr lang="en-US" smtClean="0">
                <a:solidFill>
                  <a:schemeClr val="tx1"/>
                </a:solidFill>
              </a:rPr>
              <a:t>= (0,0,1)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2. Spanning Set = { w</a:t>
            </a:r>
            <a:r>
              <a:rPr lang="en-US" baseline="-25000" smtClean="0">
                <a:solidFill>
                  <a:schemeClr val="tx1"/>
                </a:solidFill>
              </a:rPr>
              <a:t>1, </a:t>
            </a:r>
            <a:r>
              <a:rPr lang="en-US" smtClean="0">
                <a:solidFill>
                  <a:schemeClr val="tx1"/>
                </a:solidFill>
              </a:rPr>
              <a:t>w</a:t>
            </a:r>
            <a:r>
              <a:rPr lang="en-US" baseline="-25000" smtClean="0">
                <a:solidFill>
                  <a:schemeClr val="tx1"/>
                </a:solidFill>
              </a:rPr>
              <a:t>2, </a:t>
            </a:r>
            <a:r>
              <a:rPr lang="en-US" smtClean="0">
                <a:solidFill>
                  <a:schemeClr val="tx1"/>
                </a:solidFill>
              </a:rPr>
              <a:t>w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)</a:t>
            </a:r>
          </a:p>
          <a:p>
            <a:r>
              <a:rPr lang="en-US" smtClean="0">
                <a:solidFill>
                  <a:schemeClr val="tx1"/>
                </a:solidFill>
              </a:rPr>
              <a:t>where w</a:t>
            </a:r>
            <a:r>
              <a:rPr lang="en-US" baseline="-25000" smtClean="0">
                <a:solidFill>
                  <a:schemeClr val="tx1"/>
                </a:solidFill>
              </a:rPr>
              <a:t>1, </a:t>
            </a:r>
            <a:r>
              <a:rPr lang="en-US" smtClean="0">
                <a:solidFill>
                  <a:schemeClr val="tx1"/>
                </a:solidFill>
              </a:rPr>
              <a:t>=</a:t>
            </a:r>
            <a:r>
              <a:rPr lang="en-US" baseline="-25000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(1, 0, 0)   w</a:t>
            </a:r>
            <a:r>
              <a:rPr lang="en-US" baseline="-25000" smtClean="0">
                <a:solidFill>
                  <a:schemeClr val="tx1"/>
                </a:solidFill>
              </a:rPr>
              <a:t>2 </a:t>
            </a:r>
            <a:r>
              <a:rPr lang="en-US" smtClean="0">
                <a:solidFill>
                  <a:schemeClr val="tx1"/>
                </a:solidFill>
              </a:rPr>
              <a:t>= (1,1,0)</a:t>
            </a:r>
            <a:r>
              <a:rPr lang="en-US" baseline="-25000" smtClean="0">
                <a:solidFill>
                  <a:schemeClr val="tx1"/>
                </a:solidFill>
              </a:rPr>
              <a:t>,  </a:t>
            </a:r>
            <a:r>
              <a:rPr lang="en-US" smtClean="0">
                <a:solidFill>
                  <a:schemeClr val="tx1"/>
                </a:solidFill>
              </a:rPr>
              <a:t>w</a:t>
            </a:r>
            <a:r>
              <a:rPr lang="en-US" baseline="-25000" smtClean="0">
                <a:solidFill>
                  <a:schemeClr val="tx1"/>
                </a:solidFill>
              </a:rPr>
              <a:t>3 </a:t>
            </a:r>
            <a:r>
              <a:rPr lang="en-US" smtClean="0">
                <a:solidFill>
                  <a:schemeClr val="tx1"/>
                </a:solidFill>
              </a:rPr>
              <a:t>= (1,1,1)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3. The set { u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u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 ,u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}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where u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 = (1,2,3), u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 = (2,5,8), u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 = (1,3,5)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</a:t>
            </a: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/>
            <a:r>
              <a:rPr lang="en-US" b="1" i="1" smtClean="0">
                <a:solidFill>
                  <a:schemeClr val="tx1"/>
                </a:solidFill>
              </a:rPr>
              <a:t>THEOREM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If in solving for the solution A </a:t>
            </a:r>
            <a:r>
              <a:rPr lang="en-US" b="1" smtClean="0">
                <a:solidFill>
                  <a:schemeClr val="tx1"/>
                </a:solidFill>
              </a:rPr>
              <a:t>x</a:t>
            </a:r>
            <a:r>
              <a:rPr lang="en-US" smtClean="0">
                <a:solidFill>
                  <a:schemeClr val="tx1"/>
                </a:solidFill>
              </a:rPr>
              <a:t> = </a:t>
            </a:r>
            <a:r>
              <a:rPr lang="en-US" b="1" smtClean="0">
                <a:solidFill>
                  <a:schemeClr val="tx1"/>
                </a:solidFill>
              </a:rPr>
              <a:t>b</a:t>
            </a:r>
            <a:r>
              <a:rPr lang="en-US" smtClean="0">
                <a:solidFill>
                  <a:schemeClr val="tx1"/>
                </a:solidFill>
              </a:rPr>
              <a:t> using Gauss Jordan Elimination where A is the augmented form of the vectors in the set S = { v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v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 v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,…,v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}, and zero row would exist for the Reduced Row Echelon Form of A, then the system is 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Inconsistent  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No solution, no values for</a:t>
            </a:r>
            <a:r>
              <a:rPr lang="en-US" i="1" smtClean="0">
                <a:solidFill>
                  <a:schemeClr val="tx1"/>
                </a:solidFill>
              </a:rPr>
              <a:t> c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i="1" smtClean="0">
                <a:solidFill>
                  <a:schemeClr val="tx1"/>
                </a:solidFill>
              </a:rPr>
              <a:t>c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,…, </a:t>
            </a:r>
            <a:r>
              <a:rPr lang="en-US" i="1" smtClean="0">
                <a:solidFill>
                  <a:schemeClr val="tx1"/>
                </a:solidFill>
              </a:rPr>
              <a:t>c</a:t>
            </a:r>
            <a:r>
              <a:rPr lang="en-US" i="1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S is not a spanning Set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LINEAR SPANS</a:t>
            </a: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/>
            <a:r>
              <a:rPr lang="en-US" b="1" i="1" smtClean="0">
                <a:solidFill>
                  <a:schemeClr val="tx1"/>
                </a:solidFill>
              </a:rPr>
              <a:t>THEOREM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If S = { v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v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 v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,…,v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} is a set of vectors in the  space V, then the set of all vectors in V that are linear combination of the vectors in S is denoted by the </a:t>
            </a:r>
            <a:r>
              <a:rPr lang="en-US" b="1" smtClean="0">
                <a:solidFill>
                  <a:schemeClr val="tx1"/>
                </a:solidFill>
              </a:rPr>
              <a:t>span S </a:t>
            </a:r>
            <a:r>
              <a:rPr lang="en-US" smtClean="0">
                <a:solidFill>
                  <a:schemeClr val="tx1"/>
                </a:solidFill>
              </a:rPr>
              <a:t>or span{ v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v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 v</a:t>
            </a:r>
            <a:r>
              <a:rPr lang="en-US" baseline="-25000" smtClean="0">
                <a:solidFill>
                  <a:schemeClr val="tx1"/>
                </a:solidFill>
              </a:rPr>
              <a:t>3</a:t>
            </a:r>
            <a:r>
              <a:rPr lang="en-US" smtClean="0">
                <a:solidFill>
                  <a:schemeClr val="tx1"/>
                </a:solidFill>
              </a:rPr>
              <a:t>,…,v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} .  If there is no value of the constants c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c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 , c</a:t>
            </a:r>
            <a:r>
              <a:rPr lang="en-US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, then the following are equivalent:</a:t>
            </a:r>
          </a:p>
          <a:p>
            <a:pPr algn="just"/>
            <a:endParaRPr lang="en-US" sz="700" smtClean="0">
              <a:solidFill>
                <a:schemeClr val="tx1"/>
              </a:solidFill>
            </a:endParaRP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Inconsistent system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No solution, no values for</a:t>
            </a:r>
            <a:r>
              <a:rPr lang="en-US" i="1" smtClean="0">
                <a:solidFill>
                  <a:schemeClr val="tx1"/>
                </a:solidFill>
              </a:rPr>
              <a:t> c</a:t>
            </a:r>
            <a:r>
              <a:rPr lang="en-US" baseline="-25000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, </a:t>
            </a:r>
            <a:r>
              <a:rPr lang="en-US" i="1" smtClean="0">
                <a:solidFill>
                  <a:schemeClr val="tx1"/>
                </a:solidFill>
              </a:rPr>
              <a:t>c</a:t>
            </a:r>
            <a:r>
              <a:rPr lang="en-US" baseline="-25000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,…, </a:t>
            </a:r>
            <a:r>
              <a:rPr lang="en-US" i="1" smtClean="0">
                <a:solidFill>
                  <a:schemeClr val="tx1"/>
                </a:solidFill>
              </a:rPr>
              <a:t>c</a:t>
            </a:r>
            <a:r>
              <a:rPr lang="en-US" i="1" baseline="-25000" smtClean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  </a:t>
            </a: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V does not belong to the span 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LINEAR SPANS</a:t>
            </a: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LINEAR SPANS</a:t>
            </a: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" name="Picture 2" descr="http://upload.wikimedia.org/wikipedia/commons/thumb/7/72/Vector_addition_ans_scaling.png/200px-Vector_addition_ans_scalin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2590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http://upload.wikimedia.org/wikipedia/commons/thumb/b/b9/Determinant_parallelepiped.svg/200px-Determinant_parallelepiped.svg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4958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NON - LINEAR SPANS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96094" y="3161506"/>
            <a:ext cx="3124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" y="3048000"/>
            <a:ext cx="2895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57400" y="2362200"/>
            <a:ext cx="7620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90600" y="3048000"/>
            <a:ext cx="1066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1562100" y="2324100"/>
            <a:ext cx="1219200" cy="228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848894" y="2780506"/>
            <a:ext cx="3124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48200" y="3352800"/>
            <a:ext cx="2895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71913" y="2865438"/>
            <a:ext cx="213360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 flipH="1" flipV="1">
            <a:off x="5410200" y="2286000"/>
            <a:ext cx="1752600" cy="1066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Arrow Connector 29"/>
          <p:cNvCxnSpPr>
            <a:endCxn id="28" idx="3"/>
          </p:cNvCxnSpPr>
          <p:nvPr/>
        </p:nvCxnSpPr>
        <p:spPr>
          <a:xfrm rot="5400000" flipH="1" flipV="1">
            <a:off x="5402263" y="2293937"/>
            <a:ext cx="1066800" cy="1050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2"/>
          </p:cNvCxnSpPr>
          <p:nvPr/>
        </p:nvCxnSpPr>
        <p:spPr>
          <a:xfrm flipV="1">
            <a:off x="5410200" y="2819400"/>
            <a:ext cx="157797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410200" y="22860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5410200" y="3352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At the end of this lesson, the students are expected to:</a:t>
            </a:r>
          </a:p>
          <a:p>
            <a:pPr marL="465138" indent="328613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Define a subspace</a:t>
            </a:r>
          </a:p>
          <a:p>
            <a:pPr marL="465138" indent="328613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Identify the properties subspaces. </a:t>
            </a:r>
          </a:p>
          <a:p>
            <a:pPr marL="465138" indent="328613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Express a given vector as linear combination of vectors.</a:t>
            </a:r>
          </a:p>
          <a:p>
            <a:pPr marL="465138" indent="328613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Determine Linear Spans</a:t>
            </a:r>
          </a:p>
          <a:p>
            <a:pPr marL="465138" indent="328613" algn="just" eaLnBrk="1" hangingPunct="1"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Identify Linear Independence of vectors.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LINEAR INDEPENDENCE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7" name="TextBox 25"/>
          <p:cNvSpPr txBox="1">
            <a:spLocks noChangeArrowheads="1"/>
          </p:cNvSpPr>
          <p:nvPr/>
        </p:nvSpPr>
        <p:spPr bwMode="auto">
          <a:xfrm>
            <a:off x="533400" y="1219200"/>
            <a:ext cx="8305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	The vectors </a:t>
            </a:r>
            <a:r>
              <a:rPr lang="en-US" sz="2400" b="1"/>
              <a:t>v</a:t>
            </a:r>
            <a:r>
              <a:rPr lang="en-US" sz="2400" b="1" baseline="-25000"/>
              <a:t>1</a:t>
            </a:r>
            <a:r>
              <a:rPr lang="en-US" sz="2400" b="1"/>
              <a:t>, v</a:t>
            </a:r>
            <a:r>
              <a:rPr lang="en-US" sz="2400" b="1" baseline="-25000"/>
              <a:t>2</a:t>
            </a:r>
            <a:r>
              <a:rPr lang="en-US" sz="2400" b="1"/>
              <a:t>, v</a:t>
            </a:r>
            <a:r>
              <a:rPr lang="en-US" sz="2400" b="1" baseline="-25000"/>
              <a:t>3</a:t>
            </a:r>
            <a:r>
              <a:rPr lang="en-US" sz="2400" b="1"/>
              <a:t>,…,v</a:t>
            </a:r>
            <a:r>
              <a:rPr lang="en-US" sz="2400" b="1" baseline="-25000"/>
              <a:t>n </a:t>
            </a:r>
            <a:r>
              <a:rPr lang="en-US" sz="2400"/>
              <a:t>in a vector space V as said to be </a:t>
            </a:r>
            <a:r>
              <a:rPr lang="en-US" sz="2400" b="1"/>
              <a:t>linearly dependent</a:t>
            </a:r>
            <a:r>
              <a:rPr lang="en-US" sz="2400"/>
              <a:t> if there exist constants </a:t>
            </a:r>
            <a:r>
              <a:rPr lang="en-US" sz="2400" i="1"/>
              <a:t>c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c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c</a:t>
            </a:r>
            <a:r>
              <a:rPr lang="en-US" sz="2400" i="1" baseline="-25000"/>
              <a:t>n</a:t>
            </a:r>
            <a:r>
              <a:rPr lang="en-US" sz="2400"/>
              <a:t> not all equal to zero (</a:t>
            </a:r>
            <a:r>
              <a:rPr lang="en-US" sz="2400" i="1"/>
              <a:t>non trivial solution</a:t>
            </a:r>
            <a:r>
              <a:rPr lang="en-US" sz="2400"/>
              <a:t>) such that </a:t>
            </a:r>
          </a:p>
          <a:p>
            <a:pPr algn="ctr" eaLnBrk="1" hangingPunct="1"/>
            <a:endParaRPr lang="es-ES" sz="2400" i="1"/>
          </a:p>
          <a:p>
            <a:pPr algn="ctr" eaLnBrk="1" hangingPunct="1"/>
            <a:r>
              <a:rPr lang="es-ES" sz="2400" i="1"/>
              <a:t>c</a:t>
            </a:r>
            <a:r>
              <a:rPr lang="es-ES" sz="2400" baseline="-25000"/>
              <a:t>1</a:t>
            </a:r>
            <a:r>
              <a:rPr lang="es-ES" sz="2400" b="1"/>
              <a:t> v</a:t>
            </a:r>
            <a:r>
              <a:rPr lang="es-ES" sz="2400" b="1" baseline="-25000"/>
              <a:t>1</a:t>
            </a:r>
            <a:r>
              <a:rPr lang="es-ES" sz="2400"/>
              <a:t>+ </a:t>
            </a:r>
            <a:r>
              <a:rPr lang="es-ES" sz="2400" i="1"/>
              <a:t>c</a:t>
            </a:r>
            <a:r>
              <a:rPr lang="es-ES" sz="2400" baseline="-25000"/>
              <a:t>2</a:t>
            </a:r>
            <a:r>
              <a:rPr lang="es-ES" sz="2400" b="1"/>
              <a:t> v</a:t>
            </a:r>
            <a:r>
              <a:rPr lang="es-ES" sz="2400" b="1" baseline="-25000"/>
              <a:t>2 </a:t>
            </a:r>
            <a:r>
              <a:rPr lang="es-ES" sz="2400" b="1"/>
              <a:t>+</a:t>
            </a:r>
            <a:r>
              <a:rPr lang="es-ES" sz="2400" i="1"/>
              <a:t> c</a:t>
            </a:r>
            <a:r>
              <a:rPr lang="es-ES" sz="2400" baseline="-25000"/>
              <a:t>3</a:t>
            </a:r>
            <a:r>
              <a:rPr lang="es-ES" sz="2400" b="1"/>
              <a:t>v</a:t>
            </a:r>
            <a:r>
              <a:rPr lang="es-ES" sz="2400" b="1" baseline="-25000"/>
              <a:t>3</a:t>
            </a:r>
            <a:r>
              <a:rPr lang="es-ES" sz="2400" b="1"/>
              <a:t> </a:t>
            </a:r>
            <a:r>
              <a:rPr lang="es-ES" sz="2400"/>
              <a:t>+</a:t>
            </a:r>
            <a:r>
              <a:rPr lang="es-ES" sz="2400" i="1"/>
              <a:t> c</a:t>
            </a:r>
            <a:r>
              <a:rPr lang="es-ES" sz="2400" i="1" baseline="-25000"/>
              <a:t>n</a:t>
            </a:r>
            <a:r>
              <a:rPr lang="es-ES" sz="2400" b="1"/>
              <a:t>v</a:t>
            </a:r>
            <a:r>
              <a:rPr lang="es-ES" sz="2400" b="1" baseline="-25000"/>
              <a:t>n</a:t>
            </a:r>
            <a:r>
              <a:rPr lang="es-ES" sz="2400" b="1"/>
              <a:t> = 0</a:t>
            </a:r>
            <a:endParaRPr lang="en-US" sz="2400"/>
          </a:p>
          <a:p>
            <a:pPr eaLnBrk="1" hangingPunct="1"/>
            <a:r>
              <a:rPr lang="es-ES" sz="2400" b="1"/>
              <a:t>	</a:t>
            </a:r>
            <a:endParaRPr lang="en-US" sz="2400"/>
          </a:p>
          <a:p>
            <a:pPr eaLnBrk="1" hangingPunct="1"/>
            <a:r>
              <a:rPr lang="en-US" sz="2400"/>
              <a:t>Otherwise</a:t>
            </a:r>
            <a:r>
              <a:rPr lang="en-US" sz="2400" b="1"/>
              <a:t> v</a:t>
            </a:r>
            <a:r>
              <a:rPr lang="en-US" sz="2400" b="1" baseline="-25000"/>
              <a:t>1</a:t>
            </a:r>
            <a:r>
              <a:rPr lang="en-US" sz="2400" b="1"/>
              <a:t>, v</a:t>
            </a:r>
            <a:r>
              <a:rPr lang="en-US" sz="2400" b="1" baseline="-25000"/>
              <a:t>2</a:t>
            </a:r>
            <a:r>
              <a:rPr lang="en-US" sz="2400" b="1"/>
              <a:t>, v</a:t>
            </a:r>
            <a:r>
              <a:rPr lang="en-US" sz="2400" b="1" baseline="-25000"/>
              <a:t>3</a:t>
            </a:r>
            <a:r>
              <a:rPr lang="en-US" sz="2400" b="1"/>
              <a:t>,…,v</a:t>
            </a:r>
            <a:r>
              <a:rPr lang="en-US" sz="2400" b="1" baseline="-25000"/>
              <a:t>n</a:t>
            </a:r>
            <a:r>
              <a:rPr lang="en-US" sz="2400"/>
              <a:t> are called </a:t>
            </a:r>
            <a:r>
              <a:rPr lang="en-US" sz="2400" b="1"/>
              <a:t>linearly independent</a:t>
            </a:r>
            <a:r>
              <a:rPr lang="en-US" sz="2400"/>
              <a:t> if the constants </a:t>
            </a:r>
            <a:r>
              <a:rPr lang="en-US" sz="2400" i="1"/>
              <a:t>c</a:t>
            </a:r>
            <a:r>
              <a:rPr lang="en-US" sz="2400" baseline="-25000"/>
              <a:t>1 </a:t>
            </a:r>
            <a:r>
              <a:rPr lang="en-US" sz="2400"/>
              <a:t>= </a:t>
            </a:r>
            <a:r>
              <a:rPr lang="en-US" sz="2400" i="1"/>
              <a:t>c</a:t>
            </a:r>
            <a:r>
              <a:rPr lang="en-US" sz="2400" baseline="-25000"/>
              <a:t>2</a:t>
            </a:r>
            <a:r>
              <a:rPr lang="en-US" sz="2400"/>
              <a:t>=… </a:t>
            </a:r>
            <a:r>
              <a:rPr lang="en-US" sz="2400" i="1"/>
              <a:t>c</a:t>
            </a:r>
            <a:r>
              <a:rPr lang="en-US" sz="2400" i="1" baseline="-25000"/>
              <a:t>n</a:t>
            </a:r>
            <a:r>
              <a:rPr lang="en-US" sz="2400"/>
              <a:t>= 0 (</a:t>
            </a:r>
            <a:r>
              <a:rPr lang="en-US" sz="2400" i="1"/>
              <a:t>trivial solution</a:t>
            </a:r>
            <a:r>
              <a:rPr lang="en-US" sz="2400"/>
              <a:t>)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LINEAR INDEPENDENCE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1" name="TextBox 25"/>
          <p:cNvSpPr txBox="1">
            <a:spLocks noChangeArrowheads="1"/>
          </p:cNvSpPr>
          <p:nvPr/>
        </p:nvSpPr>
        <p:spPr bwMode="auto">
          <a:xfrm>
            <a:off x="533400" y="1219200"/>
            <a:ext cx="83058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Test for Linear Independence or Linear Dependence</a:t>
            </a:r>
            <a:endParaRPr lang="en-US" sz="2400"/>
          </a:p>
          <a:p>
            <a:pPr eaLnBrk="1" hangingPunct="1"/>
            <a:r>
              <a:rPr lang="en-US" sz="2000"/>
              <a:t>1. Form the equation that leads to a homogeneous Linear System</a:t>
            </a:r>
          </a:p>
          <a:p>
            <a:pPr algn="ctr" eaLnBrk="1" hangingPunct="1"/>
            <a:r>
              <a:rPr lang="en-US" sz="2000"/>
              <a:t>c</a:t>
            </a:r>
            <a:r>
              <a:rPr lang="en-US" sz="2000" baseline="-25000"/>
              <a:t>1</a:t>
            </a:r>
            <a:r>
              <a:rPr lang="en-US" sz="2000" b="1"/>
              <a:t>v</a:t>
            </a:r>
            <a:r>
              <a:rPr lang="en-US" sz="2000" baseline="-25000"/>
              <a:t>1</a:t>
            </a:r>
            <a:r>
              <a:rPr lang="en-US" sz="2000"/>
              <a:t> +c</a:t>
            </a:r>
            <a:r>
              <a:rPr lang="en-US" sz="2000" baseline="-25000"/>
              <a:t>2</a:t>
            </a:r>
            <a:r>
              <a:rPr lang="en-US" sz="2000" b="1"/>
              <a:t>v</a:t>
            </a:r>
            <a:r>
              <a:rPr lang="en-US" sz="2000" baseline="-25000"/>
              <a:t>2</a:t>
            </a:r>
            <a:r>
              <a:rPr lang="en-US" sz="2000"/>
              <a:t> +c</a:t>
            </a:r>
            <a:r>
              <a:rPr lang="en-US" sz="2000" baseline="-25000"/>
              <a:t>3</a:t>
            </a:r>
            <a:r>
              <a:rPr lang="en-US" sz="2000" b="1"/>
              <a:t>v</a:t>
            </a:r>
            <a:r>
              <a:rPr lang="en-US" sz="2000" baseline="-25000"/>
              <a:t>3</a:t>
            </a:r>
            <a:r>
              <a:rPr lang="en-US" sz="2000"/>
              <a:t>= </a:t>
            </a:r>
            <a:r>
              <a:rPr lang="en-US" sz="2000" b="1"/>
              <a:t>0</a:t>
            </a:r>
          </a:p>
          <a:p>
            <a:pPr eaLnBrk="1" hangingPunct="1"/>
            <a:r>
              <a:rPr lang="en-US" sz="2000"/>
              <a:t>2. Solve for </a:t>
            </a:r>
            <a:r>
              <a:rPr lang="en-US" sz="2000" i="1"/>
              <a:t>c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 baseline="-25000"/>
              <a:t>2</a:t>
            </a:r>
            <a:r>
              <a:rPr lang="en-US" sz="2000"/>
              <a:t>,…, </a:t>
            </a:r>
            <a:r>
              <a:rPr lang="en-US" sz="2000" i="1"/>
              <a:t>c</a:t>
            </a:r>
            <a:r>
              <a:rPr lang="en-US" sz="2000" i="1" baseline="-25000"/>
              <a:t>n</a:t>
            </a:r>
            <a:r>
              <a:rPr lang="en-US" sz="2000" baseline="-25000"/>
              <a:t> </a:t>
            </a:r>
            <a:r>
              <a:rPr lang="en-US" sz="2000"/>
              <a:t>using Gaussian Elimination or Gauss Jordan Elimination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3. If the number of leading ones is 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A: </a:t>
            </a:r>
            <a:r>
              <a:rPr lang="en-US" sz="2000">
                <a:solidFill>
                  <a:srgbClr val="FF0000"/>
                </a:solidFill>
              </a:rPr>
              <a:t>less than the number of unknowns</a:t>
            </a:r>
            <a:r>
              <a:rPr lang="en-US" sz="2000"/>
              <a:t>, then the system is dependent, has infinite solution, and the homogeneous system has </a:t>
            </a:r>
            <a:r>
              <a:rPr lang="en-US" sz="2000" b="1"/>
              <a:t>non trivial- </a:t>
            </a:r>
            <a:r>
              <a:rPr lang="en-US" sz="2000"/>
              <a:t>solution and therefore conclude that the system is </a:t>
            </a:r>
            <a:r>
              <a:rPr lang="en-US" sz="2000" b="1"/>
              <a:t>LINEARLY DEPENDENT</a:t>
            </a:r>
            <a:r>
              <a:rPr lang="en-US" sz="2000"/>
              <a:t>. 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B. </a:t>
            </a:r>
            <a:r>
              <a:rPr lang="en-US" sz="2000">
                <a:solidFill>
                  <a:srgbClr val="FF0000"/>
                </a:solidFill>
              </a:rPr>
              <a:t>Equal to the number of unknowns</a:t>
            </a:r>
            <a:r>
              <a:rPr lang="en-US" sz="2000"/>
              <a:t>, then the system is </a:t>
            </a:r>
          </a:p>
          <a:p>
            <a:pPr eaLnBrk="1" hangingPunct="1"/>
            <a:r>
              <a:rPr lang="en-US" sz="2000"/>
              <a:t>consistent, has unique solution, and the homogeneous system </a:t>
            </a:r>
          </a:p>
          <a:p>
            <a:pPr eaLnBrk="1" hangingPunct="1"/>
            <a:r>
              <a:rPr lang="en-US" sz="2000"/>
              <a:t>has </a:t>
            </a:r>
            <a:r>
              <a:rPr lang="en-US" sz="2000" b="1"/>
              <a:t>only trivial- solution </a:t>
            </a:r>
            <a:r>
              <a:rPr lang="en-US" sz="2000"/>
              <a:t>and therefore the system is </a:t>
            </a:r>
          </a:p>
          <a:p>
            <a:pPr eaLnBrk="1" hangingPunct="1"/>
            <a:r>
              <a:rPr lang="en-US" sz="2000" b="1"/>
              <a:t>LINEARLY INDEPENDENT</a:t>
            </a:r>
            <a:r>
              <a:rPr lang="en-US" sz="2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</a:t>
            </a:r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7" name="TextBox 25"/>
          <p:cNvSpPr txBox="1">
            <a:spLocks noChangeArrowheads="1"/>
          </p:cNvSpPr>
          <p:nvPr/>
        </p:nvSpPr>
        <p:spPr bwMode="auto">
          <a:xfrm>
            <a:off x="533400" y="12192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1. Determine whether the given vectors are linearly dependent or linearly independent. 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A. Given the vectors v</a:t>
            </a:r>
            <a:r>
              <a:rPr lang="en-US" sz="2400" baseline="-25000"/>
              <a:t>1</a:t>
            </a:r>
            <a:r>
              <a:rPr lang="en-US" sz="2400"/>
              <a:t> =        and v</a:t>
            </a:r>
            <a:r>
              <a:rPr lang="en-US" sz="2400" baseline="-25000"/>
              <a:t>2</a:t>
            </a:r>
            <a:r>
              <a:rPr lang="en-US" sz="2400"/>
              <a:t> =        .  </a:t>
            </a:r>
          </a:p>
        </p:txBody>
      </p:sp>
      <p:sp>
        <p:nvSpPr>
          <p:cNvPr id="41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4038600" y="2057400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342900" imgH="914400" progId="Equation.3">
                  <p:embed/>
                </p:oleObj>
              </mc:Choice>
              <mc:Fallback>
                <p:oleObj name="Equation" r:id="rId3" imgW="3429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57400"/>
                        <a:ext cx="5334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789613" y="1981200"/>
          <a:ext cx="5349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5" imgW="368300" imgH="914400" progId="Equation.3">
                  <p:embed/>
                </p:oleObj>
              </mc:Choice>
              <mc:Fallback>
                <p:oleObj name="Equation" r:id="rId5" imgW="3683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1981200"/>
                        <a:ext cx="534987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1"/>
          <p:cNvSpPr>
            <a:spLocks noChangeArrowheads="1"/>
          </p:cNvSpPr>
          <p:nvPr/>
        </p:nvSpPr>
        <p:spPr bwMode="auto">
          <a:xfrm>
            <a:off x="457200" y="3581400"/>
            <a:ext cx="80772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B. Given the vectors v</a:t>
            </a:r>
            <a:r>
              <a:rPr lang="en-US" sz="2000" baseline="-25000"/>
              <a:t>1</a:t>
            </a:r>
            <a:r>
              <a:rPr lang="en-US" sz="2000"/>
              <a:t> = (1, 0,1,2) , v</a:t>
            </a:r>
            <a:r>
              <a:rPr lang="en-US" sz="2000" baseline="-25000"/>
              <a:t>2</a:t>
            </a:r>
            <a:r>
              <a:rPr lang="en-US" sz="2000"/>
              <a:t> = (0,1,1,2), v</a:t>
            </a:r>
            <a:r>
              <a:rPr lang="en-US" sz="2000" baseline="-25000"/>
              <a:t>3</a:t>
            </a:r>
            <a:r>
              <a:rPr lang="en-US" sz="2000"/>
              <a:t> = (1,1,1,3) .</a:t>
            </a:r>
          </a:p>
          <a:p>
            <a:endParaRPr lang="en-US" sz="2000"/>
          </a:p>
          <a:p>
            <a:r>
              <a:rPr lang="en-US" sz="2000"/>
              <a:t>C. Given the vectors P</a:t>
            </a:r>
            <a:r>
              <a:rPr lang="en-US" sz="2000" baseline="-25000"/>
              <a:t>1</a:t>
            </a:r>
            <a:r>
              <a:rPr lang="en-US" sz="2000"/>
              <a:t>(t) = t</a:t>
            </a:r>
            <a:r>
              <a:rPr lang="en-US" sz="2000" baseline="30000"/>
              <a:t>2</a:t>
            </a:r>
            <a:r>
              <a:rPr lang="en-US" sz="2000"/>
              <a:t>+t+2, P</a:t>
            </a:r>
            <a:r>
              <a:rPr lang="en-US" sz="2000" baseline="-25000"/>
              <a:t>2</a:t>
            </a:r>
            <a:r>
              <a:rPr lang="en-US" sz="2000"/>
              <a:t>(t) = 2t</a:t>
            </a:r>
            <a:r>
              <a:rPr lang="en-US" sz="2000" baseline="30000"/>
              <a:t>2</a:t>
            </a:r>
            <a:r>
              <a:rPr lang="en-US" sz="2000"/>
              <a:t>+t, P</a:t>
            </a:r>
            <a:r>
              <a:rPr lang="en-US" sz="2000" baseline="-25000"/>
              <a:t>3</a:t>
            </a:r>
            <a:r>
              <a:rPr lang="en-US" sz="2000"/>
              <a:t>(t)= 3t</a:t>
            </a:r>
            <a:r>
              <a:rPr lang="en-US" sz="2000" baseline="30000"/>
              <a:t>2</a:t>
            </a:r>
            <a:r>
              <a:rPr lang="en-US" sz="2000"/>
              <a:t>+2t+2.  </a:t>
            </a:r>
          </a:p>
          <a:p>
            <a:r>
              <a:rPr lang="en-US" sz="2000"/>
              <a:t> </a:t>
            </a:r>
          </a:p>
          <a:p>
            <a:r>
              <a:rPr lang="en-US" sz="2000"/>
              <a:t>D. Given the vectors </a:t>
            </a:r>
            <a:r>
              <a:rPr lang="en-US" sz="2000" b="1" i="1"/>
              <a:t>v</a:t>
            </a:r>
            <a:r>
              <a:rPr lang="en-US" sz="2000" b="1" i="1" baseline="-25000"/>
              <a:t>1</a:t>
            </a:r>
            <a:r>
              <a:rPr lang="en-US" sz="2000" b="1" i="1"/>
              <a:t> = </a:t>
            </a:r>
            <a:r>
              <a:rPr lang="en-US" sz="2000"/>
              <a:t>(1,1,2),  </a:t>
            </a:r>
            <a:r>
              <a:rPr lang="en-US" sz="2000" b="1" i="1"/>
              <a:t>v</a:t>
            </a:r>
            <a:r>
              <a:rPr lang="en-US" sz="2000" b="1" i="1" baseline="-25000"/>
              <a:t>2</a:t>
            </a:r>
            <a:r>
              <a:rPr lang="en-US" sz="2000" b="1" i="1"/>
              <a:t> = </a:t>
            </a:r>
            <a:r>
              <a:rPr lang="en-US" sz="2000"/>
              <a:t>(2,3,1), </a:t>
            </a:r>
            <a:r>
              <a:rPr lang="en-US" sz="2000" b="1" i="1"/>
              <a:t>v</a:t>
            </a:r>
            <a:r>
              <a:rPr lang="en-US" sz="2000" b="1" i="1" baseline="-25000"/>
              <a:t>3</a:t>
            </a:r>
            <a:r>
              <a:rPr lang="en-US" sz="2000" baseline="-25000"/>
              <a:t> = </a:t>
            </a:r>
            <a:r>
              <a:rPr lang="en-US" sz="2000"/>
              <a:t>(4, 5, 5).</a:t>
            </a:r>
          </a:p>
          <a:p>
            <a:endParaRPr lang="en-US" sz="2400"/>
          </a:p>
          <a:p>
            <a:r>
              <a:rPr lang="en-US" sz="2000"/>
              <a:t>E. Given the vectors </a:t>
            </a:r>
            <a:r>
              <a:rPr lang="en-US" sz="2000" b="1"/>
              <a:t>u = </a:t>
            </a:r>
            <a:r>
              <a:rPr lang="en-US" sz="2000"/>
              <a:t>t</a:t>
            </a:r>
            <a:r>
              <a:rPr lang="en-US" sz="2000" baseline="30000"/>
              <a:t>3 </a:t>
            </a:r>
            <a:r>
              <a:rPr lang="en-US" sz="2000"/>
              <a:t>+4t</a:t>
            </a:r>
            <a:r>
              <a:rPr lang="en-US" sz="2000" baseline="30000"/>
              <a:t>2</a:t>
            </a:r>
            <a:r>
              <a:rPr lang="en-US" sz="2000"/>
              <a:t>-2t+3</a:t>
            </a:r>
            <a:r>
              <a:rPr lang="en-US" sz="2000" b="1"/>
              <a:t> ,  v = </a:t>
            </a:r>
            <a:r>
              <a:rPr lang="en-US" sz="2000"/>
              <a:t>t</a:t>
            </a:r>
            <a:r>
              <a:rPr lang="en-US" sz="2000" baseline="30000"/>
              <a:t>3</a:t>
            </a:r>
            <a:r>
              <a:rPr lang="en-US" sz="2000"/>
              <a:t>+6t</a:t>
            </a:r>
            <a:r>
              <a:rPr lang="en-US" sz="2000" baseline="30000"/>
              <a:t>2</a:t>
            </a:r>
            <a:r>
              <a:rPr lang="en-US" sz="2000"/>
              <a:t>-t+4,</a:t>
            </a:r>
          </a:p>
          <a:p>
            <a:r>
              <a:rPr lang="en-US" sz="2000" b="1"/>
              <a:t>w=</a:t>
            </a:r>
            <a:r>
              <a:rPr lang="en-US" sz="2000"/>
              <a:t>3t</a:t>
            </a:r>
            <a:r>
              <a:rPr lang="en-US" sz="2000" baseline="30000"/>
              <a:t>3</a:t>
            </a:r>
            <a:r>
              <a:rPr lang="en-US" sz="2000"/>
              <a:t>+8t</a:t>
            </a:r>
            <a:r>
              <a:rPr lang="en-US" sz="2000" baseline="30000"/>
              <a:t>2</a:t>
            </a:r>
            <a:r>
              <a:rPr lang="en-US" sz="2000"/>
              <a:t>-8t+7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TEXTBOOKS</a:t>
            </a:r>
          </a:p>
          <a:p>
            <a:pPr algn="l" eaLnBrk="1" hangingPunct="1">
              <a:defRPr/>
            </a:pPr>
            <a:endParaRPr lang="en-PH" sz="2800" dirty="0" smtClean="0"/>
          </a:p>
          <a:p>
            <a:pPr algn="l" eaLnBrk="1" hangingPunct="1">
              <a:defRPr/>
            </a:pPr>
            <a:r>
              <a:rPr lang="en-PH" sz="2800" dirty="0" smtClean="0">
                <a:solidFill>
                  <a:schemeClr val="tx1"/>
                </a:solidFill>
              </a:rPr>
              <a:t>Elementary Linear Algebra, Bernard </a:t>
            </a:r>
            <a:r>
              <a:rPr lang="en-PH" sz="2800" dirty="0" err="1" smtClean="0">
                <a:solidFill>
                  <a:schemeClr val="tx1"/>
                </a:solidFill>
              </a:rPr>
              <a:t>Kolman</a:t>
            </a:r>
            <a:r>
              <a:rPr lang="en-PH" sz="2800" dirty="0" smtClean="0">
                <a:solidFill>
                  <a:schemeClr val="tx1"/>
                </a:solidFill>
              </a:rPr>
              <a:t> and David R. Hill, 7</a:t>
            </a:r>
            <a:r>
              <a:rPr lang="en-PH" sz="2800" baseline="30000" dirty="0" smtClean="0">
                <a:solidFill>
                  <a:schemeClr val="tx1"/>
                </a:solidFill>
              </a:rPr>
              <a:t>th</a:t>
            </a:r>
            <a:r>
              <a:rPr lang="en-PH" sz="2800" dirty="0" smtClean="0">
                <a:solidFill>
                  <a:schemeClr val="tx1"/>
                </a:solidFill>
              </a:rPr>
              <a:t> ed., 2003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i="1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WEBSITES:</a:t>
            </a:r>
          </a:p>
          <a:p>
            <a:pPr algn="l"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http://en.wikipedia.org/wiki/Vector_space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SUGGESTED READINGS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/>
                <a:r>
                  <a:rPr lang="en-US" b="1" i="1" dirty="0" smtClean="0">
                    <a:solidFill>
                      <a:schemeClr val="tx1"/>
                    </a:solidFill>
                  </a:rPr>
                  <a:t>DEFINITION:</a:t>
                </a:r>
              </a:p>
              <a:p>
                <a:pPr algn="just" eaLnBrk="1" hangingPunct="1"/>
                <a:endParaRPr lang="en-US" b="1" i="1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a Vector space over the set of Real Numbers and let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be a subset of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subspace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itself a vector space over the set of Real Numbers with respect to the operations of vector addition and scalar multiplication in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3"/>
                <a:stretch>
                  <a:fillRect l="-1834" t="-1405" r="-17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SUBSPACE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71675" y="45053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505325"/>
                        <a:ext cx="4000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1379538" lvl="2" indent="328613" algn="just" eaLnBrk="1" hangingPunct="1">
                  <a:defRPr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just">
                  <a:defRPr/>
                </a:pPr>
                <a:r>
                  <a:rPr lang="en-US" sz="2800" b="1" i="1" dirty="0" smtClean="0">
                    <a:solidFill>
                      <a:schemeClr val="tx1"/>
                    </a:solidFill>
                  </a:rPr>
                  <a:t>Theorem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algn="just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subset of a vector space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if the following conditions hold.</a:t>
                </a:r>
              </a:p>
              <a:p>
                <a:pPr algn="just">
                  <a:defRPr/>
                </a:pPr>
                <a:r>
                  <a:rPr lang="en-PH" sz="2800" b="0" dirty="0" smtClean="0">
                    <a:solidFill>
                      <a:schemeClr val="tx1"/>
                    </a:solidFill>
                  </a:rPr>
                  <a:t>a.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closed under vector addition.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for every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u, v </a:t>
                </a:r>
                <a:r>
                  <a:rPr lang="en-US" sz="2800" dirty="0" smtClean="0">
                    <a:solidFill>
                      <a:schemeClr val="tx1"/>
                    </a:solidFill>
                    <a:sym typeface="Symbol"/>
                  </a:rPr>
                  <a:t>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W,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then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u </a:t>
                </a:r>
                <a:r>
                  <a:rPr lang="en-US" sz="2800" dirty="0" smtClean="0">
                    <a:solidFill>
                      <a:schemeClr val="tx1"/>
                    </a:solidFill>
                    <a:sym typeface="Symbol"/>
                  </a:rPr>
                  <a:t>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 v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sym typeface="Symbol"/>
                  </a:rPr>
                  <a:t>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W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b.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closed under scalar multiplication.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4350" indent="-514350" algn="just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for every c </a:t>
                </a:r>
                <a:r>
                  <a:rPr lang="en-US" sz="2800" dirty="0" smtClean="0">
                    <a:solidFill>
                      <a:schemeClr val="tx1"/>
                    </a:solidFill>
                    <a:sym typeface="Symbol"/>
                  </a:rPr>
                  <a:t> 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u </a:t>
                </a:r>
                <a:r>
                  <a:rPr lang="en-US" sz="2800" dirty="0" smtClean="0">
                    <a:solidFill>
                      <a:schemeClr val="tx1"/>
                    </a:solidFill>
                    <a:sym typeface="Symbol"/>
                  </a:rPr>
                  <a:t>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W,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then c </a:t>
                </a:r>
                <a:r>
                  <a:rPr lang="en-US" sz="2800" dirty="0" smtClean="0">
                    <a:solidFill>
                      <a:schemeClr val="tx1"/>
                    </a:solidFill>
                    <a:sym typeface="Wingdings 2"/>
                  </a:rPr>
                  <a:t>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u </a:t>
                </a:r>
                <a:r>
                  <a:rPr lang="en-US" sz="2800" dirty="0" smtClean="0">
                    <a:solidFill>
                      <a:schemeClr val="tx1"/>
                    </a:solidFill>
                    <a:sym typeface="Symbol"/>
                  </a:rPr>
                  <a:t>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W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SUBSPACE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1.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b="0" i="0" smtClean="0">
                        <a:solidFill>
                          <a:schemeClr val="tx1"/>
                        </a:solidFill>
                        <a:latin typeface="Cambria Math"/>
                      </a:rPr>
                      <m:t>V</m:t>
                    </m:r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show that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PH" b="0" dirty="0" smtClean="0">
                  <a:solidFill>
                    <a:schemeClr val="tx1"/>
                  </a:solidFill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𝑊</m:t>
                      </m:r>
                      <m:r>
                        <a:rPr lang="en-PH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PH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PH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PH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PH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PH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PH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PH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PH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PH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algn="just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2. Determine whether or not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consists of all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PH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514350" indent="-514350" algn="just">
                  <a:buAutoNum type="alphaLcPeriod"/>
                  <a:defRPr/>
                </a:pPr>
                <a:r>
                  <a:rPr lang="en-PH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=3</m:t>
                    </m:r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pPr marL="514350" indent="-514350" algn="just">
                  <a:buAutoNum type="alphaLcPeriod"/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PH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908" t="-1297" r="-17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algn="just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Theorem</a:t>
            </a:r>
            <a:r>
              <a:rPr lang="en-US" sz="2800" b="1" i="1" dirty="0" smtClean="0">
                <a:solidFill>
                  <a:schemeClr val="tx1"/>
                </a:solidFill>
              </a:rPr>
              <a:t>: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 algn="just">
              <a:defRPr/>
            </a:pPr>
            <a:r>
              <a:rPr lang="en-US" dirty="0" smtClean="0">
                <a:solidFill>
                  <a:schemeClr val="tx1"/>
                </a:solidFill>
              </a:rPr>
              <a:t>There are at least two vectors in the subspace W of V, the zero vector and itself.</a:t>
            </a:r>
          </a:p>
          <a:p>
            <a:pPr lvl="1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SUBSPACE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28194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b="1" i="1" dirty="0">
                <a:latin typeface="+mn-lt"/>
                <a:cs typeface="+mn-cs"/>
              </a:rPr>
              <a:t>Examples:</a:t>
            </a:r>
            <a:endParaRPr lang="en-US" sz="2800" b="1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en-US" sz="3200" dirty="0">
                <a:latin typeface="+mn-lt"/>
                <a:cs typeface="+mn-cs"/>
              </a:rPr>
              <a:t>Let V = R</a:t>
            </a:r>
            <a:r>
              <a:rPr lang="en-US" sz="3200" baseline="30000" dirty="0">
                <a:latin typeface="+mn-lt"/>
                <a:cs typeface="+mn-cs"/>
              </a:rPr>
              <a:t>3</a:t>
            </a:r>
            <a:r>
              <a:rPr lang="en-US" sz="3200" dirty="0">
                <a:latin typeface="+mn-lt"/>
                <a:cs typeface="+mn-cs"/>
              </a:rPr>
              <a:t>, show that W is a subspace of R</a:t>
            </a:r>
            <a:r>
              <a:rPr lang="en-US" sz="3200" baseline="30000" dirty="0">
                <a:latin typeface="+mn-lt"/>
                <a:cs typeface="+mn-cs"/>
              </a:rPr>
              <a:t>3</a:t>
            </a:r>
          </a:p>
          <a:p>
            <a:pPr lvl="1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  <a:cs typeface="+mn-cs"/>
              </a:rPr>
              <a:t>W = {(</a:t>
            </a:r>
            <a:r>
              <a:rPr lang="en-US" sz="2800" dirty="0" err="1">
                <a:latin typeface="+mn-lt"/>
                <a:cs typeface="+mn-cs"/>
              </a:rPr>
              <a:t>x,y,z</a:t>
            </a:r>
            <a:r>
              <a:rPr lang="en-US" sz="2800" dirty="0">
                <a:latin typeface="+mn-lt"/>
                <a:cs typeface="+mn-cs"/>
              </a:rPr>
              <a:t>)| (x=y=z)}</a:t>
            </a:r>
          </a:p>
          <a:p>
            <a:pPr lvl="1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  <a:cs typeface="+mn-cs"/>
              </a:rPr>
              <a:t>2. Determine whether or not W is a subspace of R</a:t>
            </a:r>
            <a:r>
              <a:rPr lang="en-US" sz="2800" baseline="30000" dirty="0">
                <a:latin typeface="+mn-lt"/>
                <a:cs typeface="+mn-cs"/>
              </a:rPr>
              <a:t>3</a:t>
            </a:r>
            <a:r>
              <a:rPr lang="en-US" sz="2800" dirty="0">
                <a:latin typeface="+mn-lt"/>
                <a:cs typeface="+mn-cs"/>
              </a:rPr>
              <a:t>, where W consists of all vectors (</a:t>
            </a:r>
            <a:r>
              <a:rPr lang="en-US" sz="2800" dirty="0" err="1">
                <a:latin typeface="+mn-lt"/>
                <a:cs typeface="+mn-cs"/>
              </a:rPr>
              <a:t>x,y,z</a:t>
            </a:r>
            <a:r>
              <a:rPr lang="en-US" sz="2800" dirty="0">
                <a:latin typeface="+mn-lt"/>
                <a:cs typeface="+mn-cs"/>
              </a:rPr>
              <a:t>) in R</a:t>
            </a:r>
            <a:r>
              <a:rPr lang="en-US" sz="2800" baseline="30000" dirty="0">
                <a:latin typeface="+mn-lt"/>
                <a:cs typeface="+mn-cs"/>
              </a:rPr>
              <a:t>3</a:t>
            </a:r>
            <a:r>
              <a:rPr lang="en-US" sz="2800" dirty="0">
                <a:latin typeface="+mn-lt"/>
                <a:cs typeface="+mn-cs"/>
              </a:rPr>
              <a:t> such that 	a.     x=3y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	b. x </a:t>
            </a:r>
            <a:r>
              <a:rPr lang="en-US" sz="3200" u="sng" dirty="0">
                <a:latin typeface="+mn-lt"/>
                <a:cs typeface="+mn-cs"/>
              </a:rPr>
              <a:t>&lt;</a:t>
            </a:r>
            <a:r>
              <a:rPr lang="en-US" sz="3200" dirty="0">
                <a:latin typeface="+mn-lt"/>
                <a:cs typeface="+mn-cs"/>
              </a:rPr>
              <a:t> y </a:t>
            </a:r>
            <a:r>
              <a:rPr lang="en-US" sz="3200" u="sng" dirty="0">
                <a:latin typeface="+mn-lt"/>
                <a:cs typeface="+mn-cs"/>
              </a:rPr>
              <a:t>&lt;</a:t>
            </a:r>
            <a:r>
              <a:rPr lang="en-US" sz="3200" dirty="0">
                <a:latin typeface="+mn-lt"/>
                <a:cs typeface="+mn-cs"/>
              </a:rPr>
              <a:t>  z</a:t>
            </a:r>
          </a:p>
          <a:p>
            <a:pPr lvl="1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  <a:cs typeface="+mn-cs"/>
            </a:endParaRPr>
          </a:p>
          <a:p>
            <a:pPr lvl="1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  <a:cs typeface="+mn-cs"/>
            </a:endParaRPr>
          </a:p>
          <a:p>
            <a:pPr lvl="1"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just" eaLnBrk="1" hangingPunct="1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Examples: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Let V = R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show that W is a subspace of R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/>
                </a:solidFill>
              </a:rPr>
              <a:t>W = {(</a:t>
            </a:r>
            <a:r>
              <a:rPr lang="en-US" dirty="0" err="1" smtClean="0">
                <a:solidFill>
                  <a:schemeClr val="tx1"/>
                </a:solidFill>
              </a:rPr>
              <a:t>x,y,z</a:t>
            </a:r>
            <a:r>
              <a:rPr lang="en-US" dirty="0" smtClean="0">
                <a:solidFill>
                  <a:schemeClr val="tx1"/>
                </a:solidFill>
              </a:rPr>
              <a:t>)| (x=y=z)}</a:t>
            </a:r>
          </a:p>
          <a:p>
            <a:pPr lvl="1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r>
              <a:rPr lang="en-US" dirty="0" smtClean="0">
                <a:solidFill>
                  <a:schemeClr val="tx1"/>
                </a:solidFill>
              </a:rPr>
              <a:t>2. Determine whether or not W is a subspace of R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, where W consists of all vectors (</a:t>
            </a:r>
            <a:r>
              <a:rPr lang="en-US" dirty="0" err="1" smtClean="0">
                <a:solidFill>
                  <a:schemeClr val="tx1"/>
                </a:solidFill>
              </a:rPr>
              <a:t>x,y,z</a:t>
            </a:r>
            <a:r>
              <a:rPr lang="en-US" dirty="0" smtClean="0">
                <a:solidFill>
                  <a:schemeClr val="tx1"/>
                </a:solidFill>
              </a:rPr>
              <a:t>) in R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such that 	a.     x=3y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tx1"/>
                </a:solidFill>
              </a:rPr>
              <a:t>	b. x </a:t>
            </a:r>
            <a:r>
              <a:rPr lang="en-US" u="sng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 y </a:t>
            </a:r>
            <a:r>
              <a:rPr lang="en-US" u="sng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  z</a:t>
            </a:r>
          </a:p>
          <a:p>
            <a:pPr lvl="1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just" eaLnBrk="1" hangingPunct="1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2800" b="1" i="1" dirty="0" smtClean="0">
                <a:solidFill>
                  <a:schemeClr val="tx1"/>
                </a:solidFill>
              </a:rPr>
              <a:t>Theorem: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For every vector </a:t>
            </a:r>
            <a:r>
              <a:rPr lang="en-US" b="1" dirty="0" err="1" smtClean="0">
                <a:solidFill>
                  <a:schemeClr val="tx1"/>
                </a:solidFill>
              </a:rPr>
              <a:t>u,v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b="1" dirty="0" smtClean="0">
                <a:solidFill>
                  <a:schemeClr val="tx1"/>
                </a:solidFill>
              </a:rPr>
              <a:t>W,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i="1" dirty="0" err="1" smtClean="0">
                <a:solidFill>
                  <a:schemeClr val="tx1"/>
                </a:solidFill>
              </a:rPr>
              <a:t>a,b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 </a:t>
            </a:r>
            <a:r>
              <a:rPr lang="en-US" dirty="0" smtClean="0">
                <a:solidFill>
                  <a:schemeClr val="tx1"/>
                </a:solidFill>
              </a:rPr>
              <a:t>, the linear combination  a</a:t>
            </a:r>
            <a:r>
              <a:rPr lang="en-US" b="1" dirty="0" smtClean="0">
                <a:solidFill>
                  <a:schemeClr val="tx1"/>
                </a:solidFill>
              </a:rPr>
              <a:t>u + </a:t>
            </a:r>
            <a:r>
              <a:rPr lang="en-US" b="1" dirty="0" err="1" smtClean="0">
                <a:solidFill>
                  <a:schemeClr val="tx1"/>
                </a:solidFill>
              </a:rPr>
              <a:t>bv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dirty="0" smtClean="0">
                <a:solidFill>
                  <a:schemeClr val="tx1"/>
                </a:solidFill>
              </a:rPr>
              <a:t> W</a:t>
            </a:r>
          </a:p>
          <a:p>
            <a:pPr>
              <a:defRPr/>
            </a:pPr>
            <a:r>
              <a:rPr lang="en-US" dirty="0" smtClean="0"/>
              <a:t> </a:t>
            </a:r>
          </a:p>
          <a:p>
            <a:pPr marL="514350" indent="-514350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 algn="just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SUBSPACE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81000" y="28194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b="1" i="1" dirty="0">
                <a:latin typeface="+mn-lt"/>
                <a:cs typeface="+mn-cs"/>
              </a:rPr>
              <a:t>Examples:</a:t>
            </a:r>
            <a:endParaRPr lang="en-US" sz="2800" b="1" dirty="0">
              <a:latin typeface="+mn-lt"/>
              <a:cs typeface="+mn-cs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en-US" sz="3200" dirty="0">
                <a:latin typeface="+mn-lt"/>
                <a:cs typeface="+mn-cs"/>
              </a:rPr>
              <a:t>Let V = R</a:t>
            </a:r>
            <a:r>
              <a:rPr lang="en-US" sz="3200" baseline="30000" dirty="0">
                <a:latin typeface="+mn-lt"/>
                <a:cs typeface="+mn-cs"/>
              </a:rPr>
              <a:t>3</a:t>
            </a:r>
            <a:r>
              <a:rPr lang="en-US" sz="3200" dirty="0">
                <a:latin typeface="+mn-lt"/>
                <a:cs typeface="+mn-cs"/>
              </a:rPr>
              <a:t>, show that W is a subspace of R</a:t>
            </a:r>
            <a:r>
              <a:rPr lang="en-US" sz="3200" baseline="30000" dirty="0">
                <a:latin typeface="+mn-lt"/>
                <a:cs typeface="+mn-cs"/>
              </a:rPr>
              <a:t>3</a:t>
            </a:r>
          </a:p>
          <a:p>
            <a:pPr lvl="1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  <a:cs typeface="+mn-cs"/>
              </a:rPr>
              <a:t>W = {(</a:t>
            </a:r>
            <a:r>
              <a:rPr lang="en-US" sz="2800" dirty="0" err="1">
                <a:latin typeface="+mn-lt"/>
                <a:cs typeface="+mn-cs"/>
              </a:rPr>
              <a:t>x,y,z</a:t>
            </a:r>
            <a:r>
              <a:rPr lang="en-US" sz="2800" dirty="0">
                <a:latin typeface="+mn-lt"/>
                <a:cs typeface="+mn-cs"/>
              </a:rPr>
              <a:t>)| (x=y=z)}</a:t>
            </a:r>
          </a:p>
          <a:p>
            <a:pPr lvl="1"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  <a:cs typeface="+mn-cs"/>
              </a:rPr>
              <a:t>2. Determine whether or not W is a subspace of R</a:t>
            </a:r>
            <a:r>
              <a:rPr lang="en-US" sz="2800" baseline="30000" dirty="0">
                <a:latin typeface="+mn-lt"/>
                <a:cs typeface="+mn-cs"/>
              </a:rPr>
              <a:t>3</a:t>
            </a:r>
            <a:r>
              <a:rPr lang="en-US" sz="2800" dirty="0">
                <a:latin typeface="+mn-lt"/>
                <a:cs typeface="+mn-cs"/>
              </a:rPr>
              <a:t>, where W consists of all vectors (</a:t>
            </a:r>
            <a:r>
              <a:rPr lang="en-US" sz="2800" dirty="0" err="1">
                <a:latin typeface="+mn-lt"/>
                <a:cs typeface="+mn-cs"/>
              </a:rPr>
              <a:t>x,y,z</a:t>
            </a:r>
            <a:r>
              <a:rPr lang="en-US" sz="2800" dirty="0">
                <a:latin typeface="+mn-lt"/>
                <a:cs typeface="+mn-cs"/>
              </a:rPr>
              <a:t>) in R</a:t>
            </a:r>
            <a:r>
              <a:rPr lang="en-US" sz="2800" baseline="30000" dirty="0">
                <a:latin typeface="+mn-lt"/>
                <a:cs typeface="+mn-cs"/>
              </a:rPr>
              <a:t>3</a:t>
            </a:r>
            <a:r>
              <a:rPr lang="en-US" sz="2800" dirty="0">
                <a:latin typeface="+mn-lt"/>
                <a:cs typeface="+mn-cs"/>
              </a:rPr>
              <a:t> such that 	a.     x=3y</a:t>
            </a:r>
          </a:p>
          <a:p>
            <a:pPr algn="just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3200" dirty="0">
                <a:latin typeface="+mn-lt"/>
                <a:cs typeface="+mn-cs"/>
              </a:rPr>
              <a:t>	b. x </a:t>
            </a:r>
            <a:r>
              <a:rPr lang="en-US" sz="3200" u="sng" dirty="0">
                <a:latin typeface="+mn-lt"/>
                <a:cs typeface="+mn-cs"/>
              </a:rPr>
              <a:t>&lt;</a:t>
            </a:r>
            <a:r>
              <a:rPr lang="en-US" sz="3200" dirty="0">
                <a:latin typeface="+mn-lt"/>
                <a:cs typeface="+mn-cs"/>
              </a:rPr>
              <a:t> y </a:t>
            </a:r>
            <a:r>
              <a:rPr lang="en-US" sz="3200" u="sng" dirty="0">
                <a:latin typeface="+mn-lt"/>
                <a:cs typeface="+mn-cs"/>
              </a:rPr>
              <a:t>&lt;</a:t>
            </a:r>
            <a:r>
              <a:rPr lang="en-US" sz="3200" dirty="0">
                <a:latin typeface="+mn-lt"/>
                <a:cs typeface="+mn-cs"/>
              </a:rPr>
              <a:t>  z</a:t>
            </a:r>
          </a:p>
          <a:p>
            <a:pPr lvl="1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  <a:cs typeface="+mn-cs"/>
            </a:endParaRPr>
          </a:p>
          <a:p>
            <a:pPr lvl="1" algn="just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  <a:cs typeface="+mn-cs"/>
            </a:endParaRPr>
          </a:p>
          <a:p>
            <a:pPr lvl="1" algn="ctr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38200"/>
            <a:ext cx="8305800" cy="5638800"/>
          </a:xfrm>
        </p:spPr>
        <p:txBody>
          <a:bodyPr/>
          <a:lstStyle/>
          <a:p>
            <a:pPr marL="1379538" lvl="2" indent="328613" algn="l" eaLnBrk="1" hangingPunct="1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Let </a:t>
            </a:r>
            <a:r>
              <a:rPr lang="en-US" sz="2800" i="1" dirty="0" smtClean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 be a vector space over 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</a:t>
            </a:r>
            <a:r>
              <a:rPr lang="en-US" sz="2800" dirty="0" smtClean="0">
                <a:solidFill>
                  <a:schemeClr val="tx1"/>
                </a:solidFill>
              </a:rPr>
              <a:t>. A vector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dirty="0" smtClean="0">
                <a:solidFill>
                  <a:schemeClr val="tx1"/>
                </a:solidFill>
              </a:rPr>
              <a:t> in </a:t>
            </a:r>
            <a:r>
              <a:rPr lang="en-US" sz="2800" i="1" dirty="0" smtClean="0">
                <a:solidFill>
                  <a:schemeClr val="tx1"/>
                </a:solidFill>
              </a:rPr>
              <a:t>V </a:t>
            </a:r>
            <a:r>
              <a:rPr lang="en-US" sz="2800" dirty="0" smtClean="0">
                <a:solidFill>
                  <a:schemeClr val="tx1"/>
                </a:solidFill>
              </a:rPr>
              <a:t>is a </a:t>
            </a:r>
            <a:r>
              <a:rPr lang="en-US" sz="2800" b="1" dirty="0" smtClean="0">
                <a:solidFill>
                  <a:schemeClr val="tx1"/>
                </a:solidFill>
              </a:rPr>
              <a:t>linear combination </a:t>
            </a:r>
            <a:r>
              <a:rPr lang="en-US" sz="2800" dirty="0" smtClean="0">
                <a:solidFill>
                  <a:schemeClr val="tx1"/>
                </a:solidFill>
              </a:rPr>
              <a:t>of the vectors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, v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2,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3 …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 if there exist scalars </a:t>
            </a:r>
            <a:r>
              <a:rPr lang="en-US" sz="2800" i="1" dirty="0" smtClean="0">
                <a:solidFill>
                  <a:schemeClr val="tx1"/>
                </a:solidFill>
              </a:rPr>
              <a:t>c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1, </a:t>
            </a:r>
            <a:r>
              <a:rPr lang="en-US" sz="2800" i="1" dirty="0" smtClean="0">
                <a:solidFill>
                  <a:schemeClr val="tx1"/>
                </a:solidFill>
              </a:rPr>
              <a:t>c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2,</a:t>
            </a:r>
            <a:r>
              <a:rPr lang="en-US" sz="2800" i="1" dirty="0" smtClean="0">
                <a:solidFill>
                  <a:schemeClr val="tx1"/>
                </a:solidFill>
              </a:rPr>
              <a:t> c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3,…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c</a:t>
            </a:r>
            <a:r>
              <a:rPr lang="en-US" sz="2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800" baseline="-25000" dirty="0" smtClean="0">
                <a:solidFill>
                  <a:schemeClr val="tx1"/>
                </a:solidFill>
              </a:rPr>
              <a:t>  </a:t>
            </a:r>
            <a:r>
              <a:rPr lang="en-US" sz="2800" i="1" dirty="0" smtClean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Symbol"/>
              </a:rPr>
              <a:t>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such that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s-ES" sz="28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ES" sz="2800" b="1" dirty="0" smtClean="0">
                <a:solidFill>
                  <a:schemeClr val="tx1"/>
                </a:solidFill>
              </a:rPr>
              <a:t>v</a:t>
            </a:r>
            <a:r>
              <a:rPr lang="es-ES" sz="2800" dirty="0" smtClean="0">
                <a:solidFill>
                  <a:schemeClr val="tx1"/>
                </a:solidFill>
              </a:rPr>
              <a:t> = </a:t>
            </a:r>
            <a:r>
              <a:rPr lang="es-ES" sz="2800" i="1" dirty="0" smtClean="0">
                <a:solidFill>
                  <a:schemeClr val="tx1"/>
                </a:solidFill>
              </a:rPr>
              <a:t>c</a:t>
            </a:r>
            <a:r>
              <a:rPr lang="es-ES" sz="2800" i="1" baseline="-25000" dirty="0" smtClean="0">
                <a:solidFill>
                  <a:schemeClr val="tx1"/>
                </a:solidFill>
              </a:rPr>
              <a:t>1</a:t>
            </a:r>
            <a:r>
              <a:rPr lang="es-ES" sz="2800" b="1" dirty="0" smtClean="0">
                <a:solidFill>
                  <a:schemeClr val="tx1"/>
                </a:solidFill>
              </a:rPr>
              <a:t> v</a:t>
            </a:r>
            <a:r>
              <a:rPr lang="es-ES" sz="2800" b="1" baseline="-25000" dirty="0" smtClean="0">
                <a:solidFill>
                  <a:schemeClr val="tx1"/>
                </a:solidFill>
              </a:rPr>
              <a:t>1 </a:t>
            </a:r>
            <a:r>
              <a:rPr lang="es-ES" sz="2800" b="1" dirty="0" smtClean="0">
                <a:solidFill>
                  <a:schemeClr val="tx1"/>
                </a:solidFill>
              </a:rPr>
              <a:t>+</a:t>
            </a:r>
            <a:r>
              <a:rPr lang="es-ES" sz="2800" i="1" dirty="0" smtClean="0">
                <a:solidFill>
                  <a:schemeClr val="tx1"/>
                </a:solidFill>
              </a:rPr>
              <a:t> c</a:t>
            </a:r>
            <a:r>
              <a:rPr lang="es-ES" sz="2800" i="1" baseline="-25000" dirty="0" smtClean="0">
                <a:solidFill>
                  <a:schemeClr val="tx1"/>
                </a:solidFill>
              </a:rPr>
              <a:t>2</a:t>
            </a:r>
            <a:r>
              <a:rPr lang="es-ES" sz="2800" b="1" dirty="0" smtClean="0">
                <a:solidFill>
                  <a:schemeClr val="tx1"/>
                </a:solidFill>
              </a:rPr>
              <a:t> v</a:t>
            </a:r>
            <a:r>
              <a:rPr lang="es-ES" sz="2800" b="1" baseline="-25000" dirty="0" smtClean="0">
                <a:solidFill>
                  <a:schemeClr val="tx1"/>
                </a:solidFill>
              </a:rPr>
              <a:t>2</a:t>
            </a:r>
            <a:r>
              <a:rPr lang="es-ES" sz="2800" b="1" dirty="0" smtClean="0">
                <a:solidFill>
                  <a:schemeClr val="tx1"/>
                </a:solidFill>
              </a:rPr>
              <a:t>+</a:t>
            </a:r>
            <a:r>
              <a:rPr lang="es-ES" sz="2800" i="1" dirty="0" smtClean="0">
                <a:solidFill>
                  <a:schemeClr val="tx1"/>
                </a:solidFill>
              </a:rPr>
              <a:t>  c</a:t>
            </a:r>
            <a:r>
              <a:rPr lang="es-ES" sz="2800" i="1" baseline="-25000" dirty="0" smtClean="0">
                <a:solidFill>
                  <a:schemeClr val="tx1"/>
                </a:solidFill>
              </a:rPr>
              <a:t>3</a:t>
            </a:r>
            <a:r>
              <a:rPr lang="es-ES" sz="2800" b="1" dirty="0" smtClean="0">
                <a:solidFill>
                  <a:schemeClr val="tx1"/>
                </a:solidFill>
              </a:rPr>
              <a:t> v</a:t>
            </a:r>
            <a:r>
              <a:rPr lang="es-ES" sz="2800" b="1" baseline="-25000" dirty="0" smtClean="0">
                <a:solidFill>
                  <a:schemeClr val="tx1"/>
                </a:solidFill>
              </a:rPr>
              <a:t>3</a:t>
            </a:r>
            <a:r>
              <a:rPr lang="es-ES" sz="2800" i="1" dirty="0" smtClean="0">
                <a:solidFill>
                  <a:schemeClr val="tx1"/>
                </a:solidFill>
              </a:rPr>
              <a:t> </a:t>
            </a:r>
            <a:r>
              <a:rPr lang="es-ES" sz="2800" b="1" dirty="0" smtClean="0">
                <a:solidFill>
                  <a:schemeClr val="tx1"/>
                </a:solidFill>
              </a:rPr>
              <a:t>+…+</a:t>
            </a:r>
            <a:r>
              <a:rPr lang="es-ES" sz="2800" i="1" dirty="0" smtClean="0">
                <a:solidFill>
                  <a:schemeClr val="tx1"/>
                </a:solidFill>
              </a:rPr>
              <a:t> </a:t>
            </a:r>
            <a:r>
              <a:rPr lang="es-ES" sz="2800" i="1" dirty="0" err="1" smtClean="0">
                <a:solidFill>
                  <a:schemeClr val="tx1"/>
                </a:solidFill>
              </a:rPr>
              <a:t>c</a:t>
            </a:r>
            <a:r>
              <a:rPr lang="es-ES" sz="2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s-ES" sz="2800" b="1" dirty="0" smtClean="0">
                <a:solidFill>
                  <a:schemeClr val="tx1"/>
                </a:solidFill>
              </a:rPr>
              <a:t> </a:t>
            </a:r>
            <a:r>
              <a:rPr lang="es-ES" sz="2800" b="1" dirty="0" err="1" smtClean="0">
                <a:solidFill>
                  <a:schemeClr val="tx1"/>
                </a:solidFill>
              </a:rPr>
              <a:t>v</a:t>
            </a:r>
            <a:r>
              <a:rPr lang="es-ES" sz="2800" b="1" baseline="-25000" dirty="0" err="1" smtClean="0">
                <a:solidFill>
                  <a:schemeClr val="tx1"/>
                </a:solidFill>
              </a:rPr>
              <a:t>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Alternately, v is a linear combination of vectors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800" b="1" dirty="0" smtClean="0">
                <a:solidFill>
                  <a:schemeClr val="tx1"/>
                </a:solidFill>
              </a:rPr>
              <a:t>, v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2, </a:t>
            </a:r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3 …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 if there is a solution to the vector equation </a:t>
            </a:r>
          </a:p>
          <a:p>
            <a:pPr>
              <a:defRPr/>
            </a:pPr>
            <a:r>
              <a:rPr lang="es-ES" sz="2800" b="1" dirty="0" smtClean="0">
                <a:solidFill>
                  <a:schemeClr val="tx1"/>
                </a:solidFill>
              </a:rPr>
              <a:t>v</a:t>
            </a:r>
            <a:r>
              <a:rPr lang="es-ES" sz="2800" dirty="0" smtClean="0">
                <a:solidFill>
                  <a:schemeClr val="tx1"/>
                </a:solidFill>
              </a:rPr>
              <a:t> = </a:t>
            </a:r>
            <a:r>
              <a:rPr lang="es-ES" sz="2800" i="1" dirty="0" smtClean="0">
                <a:solidFill>
                  <a:schemeClr val="tx1"/>
                </a:solidFill>
              </a:rPr>
              <a:t>x</a:t>
            </a:r>
            <a:r>
              <a:rPr lang="es-ES" sz="2800" i="1" baseline="-25000" dirty="0" smtClean="0">
                <a:solidFill>
                  <a:schemeClr val="tx1"/>
                </a:solidFill>
              </a:rPr>
              <a:t>1</a:t>
            </a:r>
            <a:r>
              <a:rPr lang="es-ES" sz="2800" b="1" dirty="0" smtClean="0">
                <a:solidFill>
                  <a:schemeClr val="tx1"/>
                </a:solidFill>
              </a:rPr>
              <a:t> v</a:t>
            </a:r>
            <a:r>
              <a:rPr lang="es-ES" sz="2800" b="1" baseline="-25000" dirty="0" smtClean="0">
                <a:solidFill>
                  <a:schemeClr val="tx1"/>
                </a:solidFill>
              </a:rPr>
              <a:t>1 </a:t>
            </a:r>
            <a:r>
              <a:rPr lang="es-ES" sz="2800" b="1" dirty="0" smtClean="0">
                <a:solidFill>
                  <a:schemeClr val="tx1"/>
                </a:solidFill>
              </a:rPr>
              <a:t>+</a:t>
            </a:r>
            <a:r>
              <a:rPr lang="es-ES" sz="2800" i="1" dirty="0" smtClean="0">
                <a:solidFill>
                  <a:schemeClr val="tx1"/>
                </a:solidFill>
              </a:rPr>
              <a:t> x</a:t>
            </a:r>
            <a:r>
              <a:rPr lang="es-ES" sz="2800" i="1" baseline="-25000" dirty="0" smtClean="0">
                <a:solidFill>
                  <a:schemeClr val="tx1"/>
                </a:solidFill>
              </a:rPr>
              <a:t>2</a:t>
            </a:r>
            <a:r>
              <a:rPr lang="es-ES" sz="2800" b="1" dirty="0" smtClean="0">
                <a:solidFill>
                  <a:schemeClr val="tx1"/>
                </a:solidFill>
              </a:rPr>
              <a:t> v</a:t>
            </a:r>
            <a:r>
              <a:rPr lang="es-ES" sz="2800" b="1" baseline="-25000" dirty="0" smtClean="0">
                <a:solidFill>
                  <a:schemeClr val="tx1"/>
                </a:solidFill>
              </a:rPr>
              <a:t>2</a:t>
            </a:r>
            <a:r>
              <a:rPr lang="es-ES" sz="2800" b="1" dirty="0" smtClean="0">
                <a:solidFill>
                  <a:schemeClr val="tx1"/>
                </a:solidFill>
              </a:rPr>
              <a:t>+</a:t>
            </a:r>
            <a:r>
              <a:rPr lang="es-ES" sz="2800" i="1" dirty="0" smtClean="0">
                <a:solidFill>
                  <a:schemeClr val="tx1"/>
                </a:solidFill>
              </a:rPr>
              <a:t>  x</a:t>
            </a:r>
            <a:r>
              <a:rPr lang="es-ES" sz="2800" i="1" baseline="-25000" dirty="0" smtClean="0">
                <a:solidFill>
                  <a:schemeClr val="tx1"/>
                </a:solidFill>
              </a:rPr>
              <a:t>3</a:t>
            </a:r>
            <a:r>
              <a:rPr lang="es-ES" sz="2800" b="1" dirty="0" smtClean="0">
                <a:solidFill>
                  <a:schemeClr val="tx1"/>
                </a:solidFill>
              </a:rPr>
              <a:t> v</a:t>
            </a:r>
            <a:r>
              <a:rPr lang="es-ES" sz="2800" b="1" baseline="-25000" dirty="0" smtClean="0">
                <a:solidFill>
                  <a:schemeClr val="tx1"/>
                </a:solidFill>
              </a:rPr>
              <a:t>3</a:t>
            </a:r>
            <a:r>
              <a:rPr lang="es-ES" sz="2800" i="1" dirty="0" smtClean="0">
                <a:solidFill>
                  <a:schemeClr val="tx1"/>
                </a:solidFill>
              </a:rPr>
              <a:t> </a:t>
            </a:r>
            <a:r>
              <a:rPr lang="es-ES" sz="2800" b="1" dirty="0" smtClean="0">
                <a:solidFill>
                  <a:schemeClr val="tx1"/>
                </a:solidFill>
              </a:rPr>
              <a:t>+…+</a:t>
            </a:r>
            <a:r>
              <a:rPr lang="es-ES" sz="2800" i="1" dirty="0" smtClean="0">
                <a:solidFill>
                  <a:schemeClr val="tx1"/>
                </a:solidFill>
              </a:rPr>
              <a:t> </a:t>
            </a:r>
            <a:r>
              <a:rPr lang="es-ES" sz="2800" i="1" dirty="0" err="1" smtClean="0">
                <a:solidFill>
                  <a:schemeClr val="tx1"/>
                </a:solidFill>
              </a:rPr>
              <a:t>x</a:t>
            </a:r>
            <a:r>
              <a:rPr lang="es-ES" sz="2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s-ES" sz="2800" b="1" dirty="0" smtClean="0">
                <a:solidFill>
                  <a:schemeClr val="tx1"/>
                </a:solidFill>
              </a:rPr>
              <a:t> </a:t>
            </a:r>
            <a:r>
              <a:rPr lang="es-ES" sz="2800" b="1" dirty="0" err="1" smtClean="0">
                <a:solidFill>
                  <a:schemeClr val="tx1"/>
                </a:solidFill>
              </a:rPr>
              <a:t>v</a:t>
            </a:r>
            <a:r>
              <a:rPr lang="es-ES" sz="2800" b="1" baseline="-25000" dirty="0" err="1" smtClean="0">
                <a:solidFill>
                  <a:schemeClr val="tx1"/>
                </a:solidFill>
              </a:rPr>
              <a:t>n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where </a:t>
            </a:r>
            <a:r>
              <a:rPr lang="en-US" sz="2800" i="1" dirty="0" smtClean="0">
                <a:solidFill>
                  <a:schemeClr val="tx1"/>
                </a:solidFill>
              </a:rPr>
              <a:t>x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1, </a:t>
            </a:r>
            <a:r>
              <a:rPr lang="en-US" sz="2800" i="1" dirty="0" smtClean="0">
                <a:solidFill>
                  <a:schemeClr val="tx1"/>
                </a:solidFill>
              </a:rPr>
              <a:t>x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2,</a:t>
            </a:r>
            <a:r>
              <a:rPr lang="en-US" sz="2800" i="1" dirty="0" smtClean="0">
                <a:solidFill>
                  <a:schemeClr val="tx1"/>
                </a:solidFill>
              </a:rPr>
              <a:t> x</a:t>
            </a:r>
            <a:r>
              <a:rPr lang="en-US" sz="2800" i="1" baseline="-25000" dirty="0" smtClean="0">
                <a:solidFill>
                  <a:schemeClr val="tx1"/>
                </a:solidFill>
              </a:rPr>
              <a:t>3,…</a:t>
            </a:r>
            <a:r>
              <a:rPr lang="en-US" sz="2800" i="1" dirty="0" smtClean="0">
                <a:solidFill>
                  <a:schemeClr val="tx1"/>
                </a:solidFill>
              </a:rPr>
              <a:t> </a:t>
            </a:r>
            <a:r>
              <a:rPr lang="en-US" sz="2800" i="1" dirty="0" err="1" smtClean="0">
                <a:solidFill>
                  <a:schemeClr val="tx1"/>
                </a:solidFill>
              </a:rPr>
              <a:t>x</a:t>
            </a:r>
            <a:r>
              <a:rPr lang="en-US" sz="2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800" baseline="-25000" dirty="0" smtClean="0">
                <a:solidFill>
                  <a:schemeClr val="tx1"/>
                </a:solidFill>
              </a:rPr>
              <a:t>  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s-ES" sz="2800" dirty="0" smtClean="0">
                <a:solidFill>
                  <a:schemeClr val="tx1"/>
                </a:solidFill>
              </a:rPr>
              <a:t> 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LINEAR COMBINATION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1353</Words>
  <Application>Microsoft Office PowerPoint</Application>
  <PresentationFormat>On-screen Show (4:3)</PresentationFormat>
  <Paragraphs>186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Mapua Institute of Technology Presentation Template 6</vt:lpstr>
      <vt:lpstr>Equation</vt:lpstr>
      <vt:lpstr>SUBSPACES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Subspace</dc:title>
  <cp:lastModifiedBy>ronald</cp:lastModifiedBy>
  <cp:revision>235</cp:revision>
  <dcterms:created xsi:type="dcterms:W3CDTF">2010-09-29T05:53:28Z</dcterms:created>
  <dcterms:modified xsi:type="dcterms:W3CDTF">2012-07-09T15:09:39Z</dcterms:modified>
</cp:coreProperties>
</file>