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0" r:id="rId4"/>
    <p:sldId id="320" r:id="rId5"/>
    <p:sldId id="344" r:id="rId6"/>
    <p:sldId id="345" r:id="rId7"/>
    <p:sldId id="346" r:id="rId8"/>
    <p:sldId id="330" r:id="rId9"/>
    <p:sldId id="347" r:id="rId10"/>
    <p:sldId id="348" r:id="rId11"/>
    <p:sldId id="349" r:id="rId12"/>
    <p:sldId id="350" r:id="rId13"/>
    <p:sldId id="351" r:id="rId14"/>
    <p:sldId id="357" r:id="rId15"/>
    <p:sldId id="356" r:id="rId16"/>
    <p:sldId id="352" r:id="rId17"/>
    <p:sldId id="353" r:id="rId18"/>
    <p:sldId id="354" r:id="rId19"/>
    <p:sldId id="355" r:id="rId20"/>
    <p:sldId id="30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0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41" d="100"/>
          <a:sy n="41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41E3F3A-3918-4CE4-8897-CDEB845B17A0}" type="datetimeFigureOut">
              <a:rPr lang="en-US"/>
              <a:pPr>
                <a:defRPr/>
              </a:pPr>
              <a:t>6/3/2011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158841F-9A32-4972-882D-121CE01F9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8841F-9A32-4972-882D-121CE01F90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AA311-9535-4D1E-AB0F-73F2427CC7D6}" type="datetimeFigureOut">
              <a:rPr lang="en-US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552B6-DE20-40B8-8A72-7BE82B0FF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8A55-BDA5-4272-978D-63031A22BFC3}" type="datetimeFigureOut">
              <a:rPr lang="en-US"/>
              <a:pPr>
                <a:defRPr/>
              </a:pPr>
              <a:t>6/3/2011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6223-B331-4AE4-8C21-2443B46E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9D58E0-B9D7-43E9-9B19-F73C94CABFE9}" type="datetimeFigureOut">
              <a:rPr lang="en-US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3816F2-6761-4010-8D34-33F58311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271" name="Picture 7" descr="PPT Slide Bottom Righ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tcconline.net/greenl/courses/203/Vectors/basisDimens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3" eaLnBrk="1" hangingPunct="1">
              <a:defRPr/>
            </a:pPr>
            <a:r>
              <a:rPr lang="en-US" sz="5400" b="1" dirty="0" smtClean="0">
                <a:solidFill>
                  <a:srgbClr val="FFFFFF"/>
                </a:solidFill>
                <a:cs typeface="Arial" charset="0"/>
              </a:rPr>
              <a:t>BASIS and DIMENSION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MATH 15  - Linear Algebra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Department of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i="1" smtClean="0"/>
              <a:t>Example: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AutoNum type="arabicPeriod"/>
            </a:pPr>
            <a:r>
              <a:rPr lang="en-US" sz="2000" smtClean="0"/>
              <a:t>Find a basis that includes the vector/s 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	a. 				in M22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Augmented Form:                             In RREF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vectors that form the basis 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18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1800" smtClean="0"/>
              <a:t>	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18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 THAT INCLUDES A VECTOR/S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04800" y="2819400"/>
          <a:ext cx="27511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346040" imgH="914400" progId="Equation.3">
                  <p:embed/>
                </p:oleObj>
              </mc:Choice>
              <mc:Fallback>
                <p:oleObj name="Equation" r:id="rId3" imgW="13460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27511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5105400" y="4038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1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2"/>
          <p:cNvSpPr>
            <a:spLocks noChangeArrowheads="1"/>
          </p:cNvSpPr>
          <p:nvPr/>
        </p:nvSpPr>
        <p:spPr bwMode="auto">
          <a:xfrm>
            <a:off x="381000" y="2743200"/>
            <a:ext cx="3810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3"/>
          <p:cNvSpPr>
            <a:spLocks noChangeArrowheads="1"/>
          </p:cNvSpPr>
          <p:nvPr/>
        </p:nvSpPr>
        <p:spPr bwMode="auto">
          <a:xfrm>
            <a:off x="762000" y="2819400"/>
            <a:ext cx="381000" cy="190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4"/>
          <p:cNvSpPr>
            <a:spLocks noChangeArrowheads="1"/>
          </p:cNvSpPr>
          <p:nvPr/>
        </p:nvSpPr>
        <p:spPr bwMode="auto">
          <a:xfrm>
            <a:off x="1219200" y="2819400"/>
            <a:ext cx="3810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5"/>
          <p:cNvSpPr>
            <a:spLocks noChangeArrowheads="1"/>
          </p:cNvSpPr>
          <p:nvPr/>
        </p:nvSpPr>
        <p:spPr bwMode="auto">
          <a:xfrm>
            <a:off x="1676400" y="2743200"/>
            <a:ext cx="3810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7"/>
          <p:cNvGraphicFramePr>
            <a:graphicFrameLocks noChangeAspect="1"/>
          </p:cNvGraphicFramePr>
          <p:nvPr/>
        </p:nvGraphicFramePr>
        <p:xfrm>
          <a:off x="1371600" y="1371600"/>
          <a:ext cx="19716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965160" imgH="457200" progId="Equation.3">
                  <p:embed/>
                </p:oleObj>
              </mc:Choice>
              <mc:Fallback>
                <p:oleObj name="Equation" r:id="rId5" imgW="96516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19716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9"/>
          <p:cNvGraphicFramePr>
            <a:graphicFrameLocks noChangeAspect="1"/>
          </p:cNvGraphicFramePr>
          <p:nvPr/>
        </p:nvGraphicFramePr>
        <p:xfrm>
          <a:off x="4046538" y="3086100"/>
          <a:ext cx="319246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1562040" imgH="914400" progId="Equation.3">
                  <p:embed/>
                </p:oleObj>
              </mc:Choice>
              <mc:Fallback>
                <p:oleObj name="Equation" r:id="rId7" imgW="156204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086100"/>
                        <a:ext cx="319246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1"/>
          <p:cNvGraphicFramePr>
            <a:graphicFrameLocks noChangeAspect="1"/>
          </p:cNvGraphicFramePr>
          <p:nvPr/>
        </p:nvGraphicFramePr>
        <p:xfrm>
          <a:off x="1143000" y="5334000"/>
          <a:ext cx="42799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2095200" imgH="482400" progId="Equation.3">
                  <p:embed/>
                </p:oleObj>
              </mc:Choice>
              <mc:Fallback>
                <p:oleObj name="Equation" r:id="rId9" imgW="209520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42799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3200" b="1" i="1" dirty="0" smtClean="0"/>
              <a:t>Definition</a:t>
            </a:r>
            <a:r>
              <a:rPr lang="en-US" sz="2000" b="1" i="1" dirty="0" smtClean="0"/>
              <a:t>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Number of vectors in the subspace W of V that forms a basis for W.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2400" b="1" i="1" dirty="0" smtClean="0"/>
              <a:t>Procedure:</a:t>
            </a:r>
          </a:p>
          <a:p>
            <a:pPr marL="647700" lvl="1" indent="-533400" algn="just">
              <a:lnSpc>
                <a:spcPct val="90000"/>
              </a:lnSpc>
            </a:pPr>
            <a:r>
              <a:rPr lang="en-US" sz="2400" dirty="0" smtClean="0"/>
              <a:t>Express the vectors in Matrix Form and find the RREF.</a:t>
            </a:r>
          </a:p>
          <a:p>
            <a:pPr marL="647700" lvl="1" indent="-533400" algn="just">
              <a:lnSpc>
                <a:spcPct val="90000"/>
              </a:lnSpc>
            </a:pPr>
            <a:r>
              <a:rPr lang="en-US" sz="2400" dirty="0" smtClean="0"/>
              <a:t>Determine the number of leading ones. (The dimension of the subspace)</a:t>
            </a:r>
          </a:p>
          <a:p>
            <a:pPr marL="647700" lvl="1" indent="-533400" algn="just">
              <a:lnSpc>
                <a:spcPct val="90000"/>
              </a:lnSpc>
            </a:pPr>
            <a:r>
              <a:rPr lang="en-US" sz="2400" dirty="0" smtClean="0"/>
              <a:t>The vectors corresponding to the leading ones represent the  vectors that form basis of the subspace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2400" b="1" i="1" dirty="0" smtClean="0"/>
              <a:t>Theorems: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1. The dimension of the subspace W is less than or equal to the basis of V</a:t>
            </a:r>
          </a:p>
          <a:p>
            <a:pPr marL="647700" lvl="1" indent="-533400" algn="ctr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dim W </a:t>
            </a:r>
            <a:r>
              <a:rPr lang="en-US" sz="2400" u="sng" dirty="0" smtClean="0"/>
              <a:t>&lt; </a:t>
            </a:r>
            <a:r>
              <a:rPr lang="en-US" sz="2400" dirty="0" smtClean="0"/>
              <a:t>dim V</a:t>
            </a:r>
          </a:p>
          <a:p>
            <a:pPr marL="647700" lvl="1" indent="-533400" algn="ctr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DIMENSION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647700" lvl="1" indent="-533400" algn="just">
              <a:buFont typeface="Arial" charset="0"/>
              <a:buNone/>
            </a:pPr>
            <a:endParaRPr lang="en-US" smtClean="0"/>
          </a:p>
          <a:p>
            <a:pPr marL="647700" lvl="1" indent="-533400" algn="just">
              <a:buFont typeface="Arial" charset="0"/>
              <a:buNone/>
            </a:pPr>
            <a:r>
              <a:rPr lang="en-US" b="1" i="1" smtClean="0"/>
              <a:t>EXAMPLE: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mtClean="0"/>
              <a:t>Let  </a:t>
            </a:r>
          </a:p>
          <a:p>
            <a:pPr marL="647700" lvl="1" indent="-533400" algn="just">
              <a:buFont typeface="Arial" charset="0"/>
              <a:buNone/>
            </a:pPr>
            <a:endParaRPr lang="en-US" smtClean="0"/>
          </a:p>
          <a:p>
            <a:pPr marL="647700" lvl="1" indent="-533400" algn="just">
              <a:buFont typeface="Arial" charset="0"/>
              <a:buNone/>
            </a:pPr>
            <a:endParaRPr lang="en-US" smtClean="0"/>
          </a:p>
          <a:p>
            <a:pPr marL="647700" lvl="1" indent="-533400" algn="just">
              <a:buFont typeface="Arial" charset="0"/>
              <a:buNone/>
            </a:pPr>
            <a:r>
              <a:rPr lang="en-US" smtClean="0"/>
              <a:t>Find a basis for the subspace W = span S of M</a:t>
            </a:r>
            <a:r>
              <a:rPr lang="en-US" baseline="-25000" smtClean="0"/>
              <a:t>22</a:t>
            </a:r>
            <a:r>
              <a:rPr lang="en-US" smtClean="0"/>
              <a:t>.  What is the dim W?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DIMENSION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1752600" y="2286000"/>
          <a:ext cx="52308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628720" imgH="482400" progId="Equation.3">
                  <p:embed/>
                </p:oleObj>
              </mc:Choice>
              <mc:Fallback>
                <p:oleObj name="Equation" r:id="rId3" imgW="2628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23081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b="1" i="1" dirty="0" smtClean="0"/>
              <a:t>EXAMPLE: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Let  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Find a basis for the subspace W = span S of M</a:t>
            </a:r>
            <a:r>
              <a:rPr lang="en-US" baseline="-25000" dirty="0" smtClean="0"/>
              <a:t>22</a:t>
            </a:r>
            <a:r>
              <a:rPr lang="en-US" dirty="0" smtClean="0"/>
              <a:t>.  What is the dim W?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MATRIX FORM	RREF			Interpretation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			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			dim W = 2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		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DIMENSION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752600" y="2286000"/>
          <a:ext cx="52308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628720" imgH="482400" progId="Equation.3">
                  <p:embed/>
                </p:oleObj>
              </mc:Choice>
              <mc:Fallback>
                <p:oleObj name="Equation" r:id="rId3" imgW="2628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23081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533400" y="4724400"/>
          <a:ext cx="19812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1079280" imgH="914400" progId="Equation.3">
                  <p:embed/>
                </p:oleObj>
              </mc:Choice>
              <mc:Fallback>
                <p:oleObj name="Equation" r:id="rId5" imgW="10792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19812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2819400" y="4800600"/>
          <a:ext cx="24003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1307880" imgH="914400" progId="Equation.3">
                  <p:embed/>
                </p:oleObj>
              </mc:Choice>
              <mc:Fallback>
                <p:oleObj name="Equation" r:id="rId7" imgW="13078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4003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28956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3276600" y="5181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5257800" y="5410200"/>
          <a:ext cx="2578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9" imgW="1384200" imgH="482400" progId="Equation.3">
                  <p:embed/>
                </p:oleObj>
              </mc:Choice>
              <mc:Fallback>
                <p:oleObj name="Equation" r:id="rId9" imgW="138420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578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buFont typeface="Arial" charset="0"/>
              <a:buNone/>
            </a:pPr>
            <a:endParaRPr lang="en-US" sz="2800" b="1" i="1" dirty="0" smtClean="0"/>
          </a:p>
          <a:p>
            <a:pPr marL="647700" lvl="1" indent="-533400" algn="just">
              <a:buFont typeface="Arial" charset="0"/>
              <a:buNone/>
            </a:pPr>
            <a:r>
              <a:rPr lang="en-US" sz="3200" dirty="0" smtClean="0"/>
              <a:t>Find the basis for the solution space of the homogeneous system: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z="3200" dirty="0" smtClean="0"/>
              <a:t>X+2y = 0			3x+2y+4z=0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z="3200" dirty="0" smtClean="0"/>
              <a:t>2x+4y =0			2x+ y – z = 0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z="3200" dirty="0" smtClean="0"/>
              <a:t>					   x  +y +3z =0	</a:t>
            </a:r>
          </a:p>
          <a:p>
            <a:pPr marL="647700" lvl="1" indent="-533400" algn="just">
              <a:buFont typeface="Arial" charset="0"/>
              <a:buNone/>
            </a:pPr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 FOR A HOMOGENEOUS SYSTEM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167640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3200400" y="4618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buFont typeface="Arial" charset="0"/>
              <a:buNone/>
            </a:pPr>
            <a:endParaRPr lang="en-US" sz="2800" b="1" i="1" dirty="0" smtClean="0"/>
          </a:p>
          <a:p>
            <a:pPr marL="647700" lvl="1" indent="-533400" algn="just">
              <a:buFont typeface="Arial" charset="0"/>
              <a:buNone/>
            </a:pPr>
            <a:r>
              <a:rPr lang="en-US" sz="3200" dirty="0" smtClean="0"/>
              <a:t>The basis for the solution space of a homogeneous system</a:t>
            </a:r>
          </a:p>
          <a:p>
            <a:pPr marL="647700" lvl="1" indent="-533400" algn="ctr">
              <a:buFont typeface="Arial" charset="0"/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x</a:t>
            </a:r>
            <a:r>
              <a:rPr lang="en-US" sz="3200" dirty="0" smtClean="0"/>
              <a:t> = </a:t>
            </a:r>
            <a:r>
              <a:rPr lang="en-US" sz="3200" b="1" dirty="0" smtClean="0"/>
              <a:t>0</a:t>
            </a:r>
          </a:p>
          <a:p>
            <a:pPr marL="647700" lvl="1" indent="-533400" algn="ctr">
              <a:buFont typeface="Arial" charset="0"/>
              <a:buNone/>
            </a:pPr>
            <a:r>
              <a:rPr lang="en-US" sz="3200" dirty="0" smtClean="0"/>
              <a:t>is the set of all non zero vectors x satisfying the </a:t>
            </a:r>
            <a:r>
              <a:rPr lang="en-US" sz="3200" dirty="0" err="1" smtClean="0"/>
              <a:t>the</a:t>
            </a:r>
            <a:r>
              <a:rPr lang="en-US" sz="3200" dirty="0" smtClean="0"/>
              <a:t> equation.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 FOR A HOMOGENEOUS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b="1" i="1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b="1" smtClean="0"/>
              <a:t>RANK OF A MATRIX (ROW RANK of A MATRIX</a:t>
            </a:r>
            <a:r>
              <a:rPr lang="en-US" sz="3200" smtClean="0"/>
              <a:t>)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b="1" i="1" smtClean="0"/>
              <a:t>Definition: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smtClean="0"/>
              <a:t>Number of vectors in the row spaced Matrix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smtClean="0"/>
              <a:t>Dimension of the Row Space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smtClean="0"/>
              <a:t>	Column Rank of a Matrix, number of vectors in the basis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b="1" smtClean="0"/>
              <a:t>NULLITY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b="1" i="1" smtClean="0"/>
              <a:t>Definition: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z="3200" smtClean="0"/>
              <a:t>Number of zero rows in the RREF of a matrix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ctr">
              <a:lnSpc>
                <a:spcPct val="90000"/>
              </a:lnSpc>
              <a:buFont typeface="Arial" charset="0"/>
              <a:buNone/>
            </a:pPr>
            <a:endParaRPr lang="en-US" sz="32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RANK and NULLITY OF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buFont typeface="Arial" charset="0"/>
              <a:buNone/>
            </a:pPr>
            <a:endParaRPr lang="en-US" sz="2800" b="1" i="1" smtClean="0"/>
          </a:p>
          <a:p>
            <a:pPr marL="647700" lvl="1" indent="-533400" algn="just">
              <a:buFont typeface="Arial" charset="0"/>
              <a:buNone/>
            </a:pPr>
            <a:r>
              <a:rPr lang="en-US" sz="3200" b="1" i="1" smtClean="0"/>
              <a:t>THEOREM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z="3200" smtClean="0"/>
              <a:t>A. The Row Rank of a Matrix Space is equal to the Column Rank of Matrix</a:t>
            </a:r>
          </a:p>
          <a:p>
            <a:pPr marL="647700" lvl="1" indent="-533400" algn="ctr">
              <a:buFont typeface="Arial" charset="0"/>
              <a:buNone/>
            </a:pPr>
            <a:r>
              <a:rPr lang="en-US" sz="3200" smtClean="0"/>
              <a:t>Row Rank  = Column Rank</a:t>
            </a:r>
          </a:p>
          <a:p>
            <a:pPr marL="647700" lvl="1" indent="-533400" algn="just">
              <a:buFont typeface="Arial" charset="0"/>
              <a:buNone/>
            </a:pPr>
            <a:r>
              <a:rPr lang="en-US" sz="3200" smtClean="0"/>
              <a:t>B. The Rank of a Matrix Plus the nullity is equal to the number coordinates in the Vector Space.</a:t>
            </a:r>
          </a:p>
          <a:p>
            <a:pPr marL="647700" lvl="1" indent="-533400" algn="ctr">
              <a:buFont typeface="Arial" charset="0"/>
              <a:buNone/>
            </a:pPr>
            <a:r>
              <a:rPr lang="en-US" sz="3200" smtClean="0"/>
              <a:t>Rank + Nullity = n</a:t>
            </a:r>
          </a:p>
          <a:p>
            <a:pPr marL="647700" lvl="1" indent="-533400" algn="just">
              <a:buFont typeface="Arial" charset="0"/>
              <a:buNone/>
            </a:pPr>
            <a:endParaRPr lang="en-US" sz="3200" smtClean="0"/>
          </a:p>
          <a:p>
            <a:pPr marL="647700" lvl="1" indent="-533400" algn="ctr">
              <a:buFont typeface="Arial" charset="0"/>
              <a:buNone/>
            </a:pPr>
            <a:endParaRPr lang="en-US" sz="32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RANK and NULLITY OF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Determine the Rank of the Matrix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		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By RREF: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Rank (A)= 2        Nullity = 2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	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3200400" y="2133600"/>
          <a:ext cx="244792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1333440" imgH="914400" progId="Equation.3">
                  <p:embed/>
                </p:oleObj>
              </mc:Choice>
              <mc:Fallback>
                <p:oleObj name="Equation" r:id="rId3" imgW="133344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44792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990600" y="4648200"/>
          <a:ext cx="24003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1307880" imgH="914400" progId="Equation.3">
                  <p:embed/>
                </p:oleObj>
              </mc:Choice>
              <mc:Fallback>
                <p:oleObj name="Equation" r:id="rId5" imgW="13078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24003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1066800" y="4648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Determine the Rank of the Matrix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		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By RREF: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Rank (A)= 2        Nullity = 2</a:t>
            </a:r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	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979738" y="2133600"/>
          <a:ext cx="289083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574640" imgH="914400" progId="Equation.3">
                  <p:embed/>
                </p:oleObj>
              </mc:Choice>
              <mc:Fallback>
                <p:oleObj name="Equation" r:id="rId3" imgW="15746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2133600"/>
                        <a:ext cx="289083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1350963" y="4648200"/>
          <a:ext cx="167798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914400" imgH="914400" progId="Equation.3">
                  <p:embed/>
                </p:oleObj>
              </mc:Choice>
              <mc:Fallback>
                <p:oleObj name="Equation" r:id="rId5" imgW="914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648200"/>
                        <a:ext cx="167798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371600" y="4648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676400" y="5105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</a:rPr>
              <a:t>At the end of this lesson, the students are expected to :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Define a basis and dimension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Determine whether vectors form a basis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 a basis that includes the given set of vectors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 a basis for the subspace W = span 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 a basis for a the solution space of the homogeneous system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 and nullity of a matrix. </a:t>
            </a:r>
          </a:p>
          <a:p>
            <a:pPr algn="l" eaLnBrk="1" hangingPunct="1"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TEXTBOOKS</a:t>
            </a:r>
          </a:p>
          <a:p>
            <a:pPr algn="l" eaLnBrk="1" hangingPunct="1">
              <a:defRPr/>
            </a:pPr>
            <a:endParaRPr lang="en-PH" sz="2800" dirty="0" smtClean="0"/>
          </a:p>
          <a:p>
            <a:pPr algn="l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Elementary Linear Algebra, Bernard </a:t>
            </a:r>
            <a:r>
              <a:rPr lang="en-PH" sz="2800" dirty="0" err="1" smtClean="0">
                <a:solidFill>
                  <a:schemeClr val="tx1"/>
                </a:solidFill>
              </a:rPr>
              <a:t>Kolman</a:t>
            </a:r>
            <a:r>
              <a:rPr lang="en-PH" sz="2800" dirty="0" smtClean="0">
                <a:solidFill>
                  <a:schemeClr val="tx1"/>
                </a:solidFill>
              </a:rPr>
              <a:t> and David R. Hill, 7</a:t>
            </a:r>
            <a:r>
              <a:rPr lang="en-PH" sz="2800" baseline="30000" dirty="0" smtClean="0">
                <a:solidFill>
                  <a:schemeClr val="tx1"/>
                </a:solidFill>
              </a:rPr>
              <a:t>th</a:t>
            </a:r>
            <a:r>
              <a:rPr lang="en-PH" sz="2800" dirty="0" smtClean="0">
                <a:solidFill>
                  <a:schemeClr val="tx1"/>
                </a:solidFill>
              </a:rPr>
              <a:t> ed., 2003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WEBSITES:</a:t>
            </a:r>
          </a:p>
          <a:p>
            <a:pPr algn="l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http://ltcconline.net/greenl/courses/203/Vectors/basisDimension.htm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SUGGESTED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DEFINITION:</a:t>
            </a:r>
          </a:p>
          <a:p>
            <a:pPr algn="l" eaLnBrk="1" hangingPunct="1"/>
            <a:endParaRPr lang="en-US" b="1" i="1" smtClean="0">
              <a:solidFill>
                <a:schemeClr val="tx1"/>
              </a:solidFill>
            </a:endParaRP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A set of vectors that are :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	1. linearly independent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	2. spanning set</a:t>
            </a:r>
            <a:endParaRPr lang="en-US" sz="2800" smtClean="0">
              <a:solidFill>
                <a:schemeClr val="tx1"/>
              </a:solidFill>
            </a:endParaRPr>
          </a:p>
          <a:p>
            <a:pPr algn="just"/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algn="l" eaLnBrk="1" hangingPunct="1"/>
            <a:r>
              <a:rPr lang="en-US" sz="3200" dirty="0" smtClean="0">
                <a:solidFill>
                  <a:schemeClr val="tx1"/>
                </a:solidFill>
              </a:rPr>
              <a:t>Set of vectors </a:t>
            </a:r>
          </a:p>
          <a:p>
            <a:pPr marL="514350" lvl="2" algn="l" eaLnBrk="1" hangingPunct="1"/>
            <a:r>
              <a:rPr lang="en-US" sz="3200" dirty="0" smtClean="0">
                <a:solidFill>
                  <a:schemeClr val="tx1"/>
                </a:solidFill>
              </a:rPr>
              <a:t>R</a:t>
            </a:r>
            <a:r>
              <a:rPr lang="en-US" sz="3200" baseline="30000" dirty="0" smtClean="0">
                <a:solidFill>
                  <a:schemeClr val="tx1"/>
                </a:solidFill>
              </a:rPr>
              <a:t>2</a:t>
            </a:r>
            <a:r>
              <a:rPr lang="en-US" sz="3200" baseline="-25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= { e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, e</a:t>
            </a:r>
            <a:r>
              <a:rPr lang="en-US" sz="3200" baseline="-25000" dirty="0" smtClean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}              R</a:t>
            </a:r>
            <a:r>
              <a:rPr lang="en-US" sz="3200" baseline="30000" dirty="0" smtClean="0">
                <a:solidFill>
                  <a:schemeClr val="tx1"/>
                </a:solidFill>
              </a:rPr>
              <a:t>3 </a:t>
            </a:r>
            <a:r>
              <a:rPr lang="en-US" sz="3200" dirty="0" smtClean="0">
                <a:solidFill>
                  <a:schemeClr val="tx1"/>
                </a:solidFill>
              </a:rPr>
              <a:t>= { e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, e</a:t>
            </a:r>
            <a:r>
              <a:rPr lang="en-US" sz="3200" baseline="-25000" dirty="0" smtClean="0">
                <a:solidFill>
                  <a:schemeClr val="tx1"/>
                </a:solidFill>
              </a:rPr>
              <a:t>2,</a:t>
            </a:r>
            <a:r>
              <a:rPr lang="en-US" sz="3200" dirty="0" smtClean="0">
                <a:solidFill>
                  <a:schemeClr val="tx1"/>
                </a:solidFill>
              </a:rPr>
              <a:t>, e</a:t>
            </a:r>
            <a:r>
              <a:rPr lang="en-US" sz="3200" baseline="-25000" dirty="0" smtClean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}</a:t>
            </a:r>
          </a:p>
          <a:p>
            <a:pPr marL="514350" lvl="2" algn="l" eaLnBrk="1" hangingPunct="1"/>
            <a:endParaRPr lang="en-US" sz="3200" dirty="0" smtClean="0">
              <a:solidFill>
                <a:schemeClr val="tx1"/>
              </a:solidFill>
            </a:endParaRPr>
          </a:p>
          <a:p>
            <a:pPr marL="514350" lvl="2" algn="just" eaLnBrk="1" hangingPunct="1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NATURAL BASIS or STANDARD BASIS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990600" y="3276600"/>
          <a:ext cx="2438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2438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4800600" y="2895600"/>
          <a:ext cx="38131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866600" imgH="711000" progId="Equation.3">
                  <p:embed/>
                </p:oleObj>
              </mc:Choice>
              <mc:Fallback>
                <p:oleObj name="Equation" r:id="rId5" imgW="18666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3813175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indent="0" algn="just" eaLnBrk="1" hangingPunct="1">
              <a:buFont typeface="Arial" charset="0"/>
              <a:buNone/>
              <a:defRPr/>
            </a:pPr>
            <a:r>
              <a:rPr lang="en-US" sz="3200" b="1" i="1" dirty="0" smtClean="0"/>
              <a:t>Theorems</a:t>
            </a:r>
            <a:r>
              <a:rPr lang="en-US" sz="3200" dirty="0" smtClean="0"/>
              <a:t>:</a:t>
            </a:r>
          </a:p>
          <a:p>
            <a:pPr marL="514350" lvl="2" indent="0" algn="just" eaLnBrk="1" hangingPunct="1">
              <a:buFont typeface="Arial" charset="0"/>
              <a:buNone/>
              <a:defRPr/>
            </a:pPr>
            <a:r>
              <a:rPr lang="en-US" sz="3200" dirty="0" smtClean="0"/>
              <a:t>For a given set of vectors to form a basis its row equivalent Reduced Row Echelon Form must form the Identity Matrix.</a:t>
            </a:r>
          </a:p>
          <a:p>
            <a:pPr marL="514350" lvl="2" indent="0" algn="just" eaLnBrk="1" hangingPunct="1">
              <a:buFont typeface="Arial" charset="0"/>
              <a:buNone/>
              <a:defRPr/>
            </a:pPr>
            <a:endParaRPr lang="en-US" sz="1100" dirty="0" smtClean="0"/>
          </a:p>
          <a:p>
            <a:pPr marL="514350" lvl="2" indent="0" algn="just" eaLnBrk="1" hangingPunct="1">
              <a:buFont typeface="Arial" charset="0"/>
              <a:buNone/>
              <a:defRPr/>
            </a:pPr>
            <a:r>
              <a:rPr lang="en-US" sz="3200" dirty="0" smtClean="0"/>
              <a:t>For a given Vector Space V = </a:t>
            </a:r>
            <a:r>
              <a:rPr lang="en-US" sz="3200" dirty="0" err="1" smtClean="0"/>
              <a:t>R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then let S be a set of n vectors, the following are equivalent</a:t>
            </a:r>
          </a:p>
          <a:p>
            <a:pPr marL="1028700" lvl="2" indent="-514350" algn="just" eaLnBrk="1" hangingPunct="1">
              <a:buFont typeface="Arial" charset="0"/>
              <a:buAutoNum type="alphaLcPeriod"/>
              <a:defRPr/>
            </a:pPr>
            <a:r>
              <a:rPr lang="en-US" sz="3200" dirty="0" smtClean="0"/>
              <a:t>S is a basis for V</a:t>
            </a:r>
          </a:p>
          <a:p>
            <a:pPr marL="1028700" lvl="2" indent="-514350" algn="just" eaLnBrk="1" hangingPunct="1">
              <a:buFont typeface="Arial" charset="0"/>
              <a:buAutoNum type="alphaLcPeriod"/>
              <a:defRPr/>
            </a:pPr>
            <a:r>
              <a:rPr lang="en-US" sz="3200" dirty="0" smtClean="0"/>
              <a:t>S spans V</a:t>
            </a:r>
          </a:p>
          <a:p>
            <a:pPr marL="1028700" lvl="2" indent="-514350" algn="just" eaLnBrk="1" hangingPunct="1">
              <a:buFont typeface="Arial" charset="0"/>
              <a:buAutoNum type="alphaLcPeriod"/>
              <a:defRPr/>
            </a:pPr>
            <a:r>
              <a:rPr lang="en-US" sz="3200" dirty="0" smtClean="0"/>
              <a:t>S is linearly independent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b="1" i="1" dirty="0" smtClean="0"/>
              <a:t>Polynomial Space: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3 </a:t>
            </a:r>
            <a:r>
              <a:rPr lang="en-US" sz="2800" dirty="0" smtClean="0"/>
              <a:t>=   { t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t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+t+1, 4t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+ 2t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+1, 3t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+2t+3, 5t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} 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In Matrix form: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In RREF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Forms a basis for P</a:t>
            </a:r>
            <a:r>
              <a:rPr lang="en-US" sz="2800" baseline="-25000" dirty="0" smtClean="0"/>
              <a:t>3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EXAMPLES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486400" y="2057400"/>
          <a:ext cx="1816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888840" imgH="914400" progId="Equation.3">
                  <p:embed/>
                </p:oleObj>
              </mc:Choice>
              <mc:Fallback>
                <p:oleObj name="Equation" r:id="rId3" imgW="8888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1816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384800" y="4267200"/>
          <a:ext cx="18684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914400" imgH="914400" progId="Equation.3">
                  <p:embed/>
                </p:oleObj>
              </mc:Choice>
              <mc:Fallback>
                <p:oleObj name="Equation" r:id="rId5" imgW="914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267200"/>
                        <a:ext cx="18684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2. Matrix Space:</a:t>
            </a:r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/>
              <a:t>In Matrix form:</a:t>
            </a:r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/>
              <a:t>In RREF</a:t>
            </a:r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/>
              <a:t>Does not form a basis for M</a:t>
            </a:r>
            <a:r>
              <a:rPr lang="en-US" sz="2800" baseline="-25000" smtClean="0"/>
              <a:t>22</a:t>
            </a:r>
            <a:endParaRPr lang="en-US" sz="28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EXAMPLES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981200" y="1295400"/>
          <a:ext cx="50911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489040" imgH="507960" progId="Equation.3">
                  <p:embed/>
                </p:oleObj>
              </mc:Choice>
              <mc:Fallback>
                <p:oleObj name="Equation" r:id="rId3" imgW="248904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50911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486400" y="4572000"/>
          <a:ext cx="18684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914400" imgH="914400" progId="Equation.3">
                  <p:embed/>
                </p:oleObj>
              </mc:Choice>
              <mc:Fallback>
                <p:oleObj name="Equation" r:id="rId5" imgW="914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72000"/>
                        <a:ext cx="18684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486400" y="2514600"/>
          <a:ext cx="18938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7" imgW="927000" imgH="914400" progId="Equation.3">
                  <p:embed/>
                </p:oleObj>
              </mc:Choice>
              <mc:Fallback>
                <p:oleObj name="Equation" r:id="rId7" imgW="927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8938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/>
            <a:r>
              <a:rPr lang="en-US" sz="2800" b="1" i="1" smtClean="0">
                <a:solidFill>
                  <a:schemeClr val="tx1"/>
                </a:solidFill>
              </a:rPr>
              <a:t>Procedure:</a:t>
            </a:r>
          </a:p>
          <a:p>
            <a:pPr marL="647700" lvl="1" indent="-533400" algn="just">
              <a:buFont typeface="Arial" charset="0"/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Augment the given vector/s by a set of vectors forming a basis.  </a:t>
            </a:r>
          </a:p>
          <a:p>
            <a:pPr marL="647700" lvl="1" indent="-533400" algn="just"/>
            <a:r>
              <a:rPr lang="en-US" sz="3200" smtClean="0">
                <a:solidFill>
                  <a:schemeClr val="tx1"/>
                </a:solidFill>
              </a:rPr>
              <a:t>	(Preferrably the standard Basis)</a:t>
            </a:r>
          </a:p>
          <a:p>
            <a:pPr marL="647700" lvl="1" indent="-533400" algn="just">
              <a:buFont typeface="Arial" charset="0"/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Find the RREF of the resulting Matrix</a:t>
            </a:r>
          </a:p>
          <a:p>
            <a:pPr marL="647700" lvl="1" indent="-533400" algn="just">
              <a:buFont typeface="Arial" charset="0"/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Determine the leading ones of the RREF.</a:t>
            </a:r>
          </a:p>
          <a:p>
            <a:pPr marL="647700" lvl="1" indent="-533400" algn="just">
              <a:buFont typeface="Arial" charset="0"/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The vectors corresponding to each leading ones will form the basis of the Vector Space. </a:t>
            </a:r>
          </a:p>
          <a:p>
            <a:pPr marL="647700" lvl="1" indent="-533400"/>
            <a:endParaRPr lang="en-US" sz="32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 THAT INCLUDES A VECTOR/S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i="1" smtClean="0"/>
              <a:t>Example: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AutoNum type="arabicPeriod"/>
            </a:pPr>
            <a:r>
              <a:rPr lang="en-US" sz="2000" smtClean="0"/>
              <a:t>Find a basis that includes the vector/s 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	a. t</a:t>
            </a:r>
            <a:r>
              <a:rPr lang="en-US" sz="2000" baseline="30000" smtClean="0"/>
              <a:t>3</a:t>
            </a:r>
            <a:r>
              <a:rPr lang="en-US" sz="2000" smtClean="0"/>
              <a:t>+1, in P</a:t>
            </a:r>
            <a:r>
              <a:rPr lang="en-US" sz="2000" baseline="-25000" smtClean="0"/>
              <a:t>3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Augmented Form:                             In RREF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The vectors that form the basis 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	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BASIS THAT INCLUDES A VECTOR/S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33400" y="3200400"/>
          <a:ext cx="23098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130040" imgH="914400" progId="Equation.3">
                  <p:embed/>
                </p:oleObj>
              </mc:Choice>
              <mc:Fallback>
                <p:oleObj name="Equation" r:id="rId3" imgW="11300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230981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114800" y="3124200"/>
          <a:ext cx="24907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1218960" imgH="914400" progId="Equation.3">
                  <p:embed/>
                </p:oleObj>
              </mc:Choice>
              <mc:Fallback>
                <p:oleObj name="Equation" r:id="rId5" imgW="12189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24200"/>
                        <a:ext cx="24907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105400" y="4038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09600" y="3276600"/>
            <a:ext cx="3810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1066800" y="3276600"/>
            <a:ext cx="381000" cy="190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1524000" y="3124200"/>
            <a:ext cx="3810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1981200" y="3124200"/>
            <a:ext cx="3810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09600" y="5867400"/>
            <a:ext cx="322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V = {t</a:t>
            </a:r>
            <a:r>
              <a:rPr lang="en-US" sz="3200" baseline="30000"/>
              <a:t>3</a:t>
            </a:r>
            <a:r>
              <a:rPr lang="en-US" sz="3200"/>
              <a:t>+1, t</a:t>
            </a:r>
            <a:r>
              <a:rPr lang="en-US" sz="3200" baseline="30000"/>
              <a:t>3</a:t>
            </a:r>
            <a:r>
              <a:rPr lang="en-US" sz="3200"/>
              <a:t>, t</a:t>
            </a:r>
            <a:r>
              <a:rPr lang="en-US" sz="3200" baseline="30000"/>
              <a:t>2</a:t>
            </a:r>
            <a:r>
              <a:rPr lang="en-US" sz="3200" baseline="-25000"/>
              <a:t>,</a:t>
            </a:r>
            <a:r>
              <a:rPr lang="en-US" sz="3200" baseline="30000"/>
              <a:t> </a:t>
            </a:r>
            <a:r>
              <a:rPr lang="en-US" sz="3200"/>
              <a:t>t}</a:t>
            </a:r>
            <a:r>
              <a:rPr lang="en-US" sz="3200" baseline="30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/>
    </p:bld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5049</TotalTime>
  <Words>598</Words>
  <Application>Microsoft Office PowerPoint</Application>
  <PresentationFormat>On-screen Show (4:3)</PresentationFormat>
  <Paragraphs>187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Mapua Institute of Technology Presentation Template 6</vt:lpstr>
      <vt:lpstr>Microsoft Equation 3.0</vt:lpstr>
      <vt:lpstr>BASIS and DIMENSION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and Dimension</dc:title>
  <cp:lastModifiedBy>ronald</cp:lastModifiedBy>
  <cp:revision>255</cp:revision>
  <dcterms:created xsi:type="dcterms:W3CDTF">2010-09-29T05:53:28Z</dcterms:created>
  <dcterms:modified xsi:type="dcterms:W3CDTF">2011-06-04T14:43:04Z</dcterms:modified>
</cp:coreProperties>
</file>