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90" r:id="rId4"/>
    <p:sldId id="358" r:id="rId5"/>
    <p:sldId id="359" r:id="rId6"/>
    <p:sldId id="320" r:id="rId7"/>
    <p:sldId id="344" r:id="rId8"/>
    <p:sldId id="345" r:id="rId9"/>
    <p:sldId id="360" r:id="rId10"/>
    <p:sldId id="361" r:id="rId11"/>
    <p:sldId id="346" r:id="rId12"/>
    <p:sldId id="330" r:id="rId13"/>
    <p:sldId id="347" r:id="rId14"/>
    <p:sldId id="362" r:id="rId15"/>
    <p:sldId id="365" r:id="rId16"/>
    <p:sldId id="363" r:id="rId17"/>
    <p:sldId id="364" r:id="rId18"/>
    <p:sldId id="366" r:id="rId19"/>
    <p:sldId id="367" r:id="rId20"/>
    <p:sldId id="368" r:id="rId21"/>
    <p:sldId id="370" r:id="rId22"/>
    <p:sldId id="371" r:id="rId23"/>
    <p:sldId id="30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0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3" autoAdjust="0"/>
    <p:restoredTop sz="94660"/>
  </p:normalViewPr>
  <p:slideViewPr>
    <p:cSldViewPr>
      <p:cViewPr>
        <p:scale>
          <a:sx n="41" d="100"/>
          <a:sy n="41" d="100"/>
        </p:scale>
        <p:origin x="-12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FDC836D-B1A9-4868-B2F4-44A13C4C263C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F5B596C-7094-4D17-BB20-2D892B353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37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CFB5F3-3A27-415F-832C-2872B4A3E89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8A7386-7F50-4662-BF5A-BF374C93C24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AEB561-12DB-4946-9869-32DE2F44673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76BF-9A8F-448F-8C8B-E5A89CEABF3F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C57B8-9AF0-47A5-AA80-EC0956CE4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284C7-A7CC-4DD9-83BA-B3DAECA3CB18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06E42-1A4B-4763-B57A-D2AE361BA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D1173D-A5CD-4F6C-A027-01A7D82D0FEE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90A921-A551-4DF4-982A-69D780502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271" name="Picture 7" descr="PPT Slide Bottom Righ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igenvalue,_eigenvector_and_eigenspa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tionary.org/wiki/eigen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133600"/>
            <a:ext cx="678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070652"/>
            <a:ext cx="7772400" cy="1470025"/>
          </a:xfrm>
          <a:ln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vl="3" eaLnBrk="1" hangingPunct="1">
              <a:defRPr/>
            </a:pPr>
            <a:r>
              <a:rPr lang="en-US" sz="5400" b="1" smtClean="0">
                <a:solidFill>
                  <a:srgbClr val="FFFFFF"/>
                </a:solidFill>
                <a:cs typeface="Arial" charset="0"/>
              </a:rPr>
              <a:t>EIGENVALUES AND </a:t>
            </a:r>
            <a:r>
              <a:rPr lang="en-US" sz="5400" b="1" dirty="0" smtClean="0">
                <a:solidFill>
                  <a:srgbClr val="FFFFFF"/>
                </a:solidFill>
                <a:cs typeface="Arial" charset="0"/>
              </a:rPr>
              <a:t>EIGENVECTORS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772400" cy="1752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MATH 15  - Linear Algebra</a:t>
            </a:r>
          </a:p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Department of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r>
              <a:rPr lang="en-US" smtClean="0"/>
              <a:t>The set, 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 </a:t>
            </a:r>
          </a:p>
          <a:p>
            <a:pPr>
              <a:buFont typeface="Arial" charset="0"/>
              <a:buNone/>
            </a:pPr>
            <a:r>
              <a:rPr lang="en-US" smtClean="0"/>
              <a:t>is called the </a:t>
            </a:r>
            <a:r>
              <a:rPr lang="en-US" b="1" i="1" smtClean="0"/>
              <a:t>eigenspace</a:t>
            </a:r>
            <a:r>
              <a:rPr lang="en-US" smtClean="0"/>
              <a:t> of A corresponding to </a:t>
            </a:r>
            <a:r>
              <a:rPr lang="en-US" smtClean="0">
                <a:latin typeface="Symbol" pitchFamily="18" charset="2"/>
              </a:rPr>
              <a:t>l</a:t>
            </a:r>
            <a:r>
              <a:rPr lang="en-US" smtClean="0"/>
              <a:t>.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 Find the eigenspace of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EIGENSPACE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2767013" y="1524000"/>
          <a:ext cx="36972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4" imgW="1396800" imgH="228600" progId="Equation.3">
                  <p:embed/>
                </p:oleObj>
              </mc:Choice>
              <mc:Fallback>
                <p:oleObj name="Equation" r:id="rId4" imgW="1396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1524000"/>
                        <a:ext cx="369728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177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24400"/>
            <a:ext cx="22320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762000"/>
            <a:ext cx="8305800" cy="5638800"/>
          </a:xfrm>
        </p:spPr>
        <p:txBody>
          <a:bodyPr/>
          <a:lstStyle/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smtClean="0"/>
              <a:t>If A is a triangular matrix of order n then the eigenvalues are the diagonal entries.</a:t>
            </a:r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smtClean="0"/>
              <a:t>Find the eigenvalues of matrix 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THEOREM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941638" y="3733800"/>
          <a:ext cx="2413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1180800" imgH="914400" progId="Equation.3">
                  <p:embed/>
                </p:oleObj>
              </mc:Choice>
              <mc:Fallback>
                <p:oleObj name="Equation" r:id="rId3" imgW="11808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3733800"/>
                        <a:ext cx="2413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/>
            <a:r>
              <a:rPr lang="en-US" smtClean="0">
                <a:solidFill>
                  <a:schemeClr val="tx1"/>
                </a:solidFill>
              </a:rPr>
              <a:t>If  A is a square matrix of order </a:t>
            </a:r>
            <a:r>
              <a:rPr lang="en-US" i="1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 with eigenvalues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en-US" baseline="-25000" smtClean="0">
                <a:solidFill>
                  <a:schemeClr val="tx1"/>
                </a:solidFill>
                <a:latin typeface="Symbol" pitchFamily="18" charset="2"/>
              </a:rPr>
              <a:t>1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, l</a:t>
            </a:r>
            <a:r>
              <a:rPr lang="en-US" baseline="-25000" smtClean="0">
                <a:solidFill>
                  <a:schemeClr val="tx1"/>
                </a:solidFill>
                <a:latin typeface="Symbol" pitchFamily="18" charset="2"/>
              </a:rPr>
              <a:t>2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, l</a:t>
            </a:r>
            <a:r>
              <a:rPr lang="en-US" baseline="-25000" smtClean="0">
                <a:solidFill>
                  <a:schemeClr val="tx1"/>
                </a:solidFill>
                <a:latin typeface="Symbol" pitchFamily="18" charset="2"/>
              </a:rPr>
              <a:t>3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,..., l</a:t>
            </a:r>
            <a:r>
              <a:rPr lang="en-US" baseline="-25000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 then,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A:  det (A) = | A |=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en-US" baseline="-25000" smtClean="0">
                <a:solidFill>
                  <a:schemeClr val="tx1"/>
                </a:solidFill>
                <a:latin typeface="Symbol" pitchFamily="18" charset="2"/>
              </a:rPr>
              <a:t>1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 (l</a:t>
            </a:r>
            <a:r>
              <a:rPr lang="en-US" baseline="-25000" smtClean="0">
                <a:solidFill>
                  <a:schemeClr val="tx1"/>
                </a:solidFill>
                <a:latin typeface="Symbol" pitchFamily="18" charset="2"/>
              </a:rPr>
              <a:t>2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) (l</a:t>
            </a:r>
            <a:r>
              <a:rPr lang="en-US" baseline="-25000" smtClean="0">
                <a:solidFill>
                  <a:schemeClr val="tx1"/>
                </a:solidFill>
                <a:latin typeface="Symbol" pitchFamily="18" charset="2"/>
              </a:rPr>
              <a:t>3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) ...(l</a:t>
            </a:r>
            <a:r>
              <a:rPr lang="en-US" baseline="-25000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B: trace (A) = sum of diagonal entries </a:t>
            </a:r>
          </a:p>
          <a:p>
            <a:r>
              <a:rPr lang="en-US" smtClean="0">
                <a:solidFill>
                  <a:schemeClr val="tx1"/>
                </a:solidFill>
              </a:rPr>
              <a:t>trace (A) =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 l</a:t>
            </a:r>
            <a:r>
              <a:rPr lang="en-US" baseline="-25000" smtClean="0">
                <a:solidFill>
                  <a:schemeClr val="tx1"/>
                </a:solidFill>
                <a:latin typeface="Symbol" pitchFamily="18" charset="2"/>
              </a:rPr>
              <a:t>1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 + l</a:t>
            </a:r>
            <a:r>
              <a:rPr lang="en-US" baseline="-25000" smtClean="0">
                <a:solidFill>
                  <a:schemeClr val="tx1"/>
                </a:solidFill>
                <a:latin typeface="Symbol" pitchFamily="18" charset="2"/>
              </a:rPr>
              <a:t>2 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+ l</a:t>
            </a:r>
            <a:r>
              <a:rPr lang="en-US" baseline="-25000" smtClean="0">
                <a:solidFill>
                  <a:schemeClr val="tx1"/>
                </a:solidFill>
                <a:latin typeface="Symbol" pitchFamily="18" charset="2"/>
              </a:rPr>
              <a:t>3</a:t>
            </a:r>
            <a:r>
              <a:rPr lang="en-US" smtClean="0">
                <a:solidFill>
                  <a:schemeClr val="tx1"/>
                </a:solidFill>
                <a:latin typeface="Symbol" pitchFamily="18" charset="2"/>
              </a:rPr>
              <a:t>+ ...+l</a:t>
            </a:r>
            <a:r>
              <a:rPr lang="en-US" baseline="-25000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Example: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Prove the theorem by finding all the eigenvalues of 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THEOREM</a:t>
            </a: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457200" y="66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5368" name="Rectangle 10"/>
          <p:cNvSpPr>
            <a:spLocks noChangeArrowheads="1"/>
          </p:cNvSpPr>
          <p:nvPr/>
        </p:nvSpPr>
        <p:spPr bwMode="auto">
          <a:xfrm>
            <a:off x="457200" y="876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Calibri" pitchFamily="34" charset="0"/>
              </a:rPr>
              <a:t>.</a:t>
            </a:r>
            <a:endParaRPr lang="en-US" sz="900"/>
          </a:p>
          <a:p>
            <a:pPr eaLnBrk="0" hangingPunct="0"/>
            <a:endParaRPr lang="en-US"/>
          </a:p>
        </p:txBody>
      </p:sp>
      <p:sp>
        <p:nvSpPr>
          <p:cNvPr id="1536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5370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05400"/>
            <a:ext cx="3108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9906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i="1" smtClean="0"/>
              <a:t>DEFINITION: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If in the expression </a:t>
            </a:r>
            <a:r>
              <a:rPr lang="en-US" sz="3200" i="1" smtClean="0"/>
              <a:t>D = P </a:t>
            </a:r>
            <a:r>
              <a:rPr lang="en-US" sz="3200" i="1" baseline="30000" smtClean="0"/>
              <a:t>-1</a:t>
            </a:r>
            <a:r>
              <a:rPr lang="en-US" sz="3200" i="1" smtClean="0"/>
              <a:t>AP, </a:t>
            </a:r>
            <a:r>
              <a:rPr lang="en-US" sz="3200" smtClean="0"/>
              <a:t> there exist a matrix </a:t>
            </a:r>
            <a:r>
              <a:rPr lang="en-US" sz="3200" i="1" smtClean="0"/>
              <a:t>P</a:t>
            </a:r>
            <a:r>
              <a:rPr lang="en-US" sz="3200" smtClean="0"/>
              <a:t> and its inverse </a:t>
            </a:r>
            <a:r>
              <a:rPr lang="en-US" sz="3200" i="1" smtClean="0"/>
              <a:t>P </a:t>
            </a:r>
            <a:r>
              <a:rPr lang="en-US" sz="3200" i="1" baseline="30000" smtClean="0"/>
              <a:t>-1</a:t>
            </a:r>
            <a:r>
              <a:rPr lang="en-US" sz="3200" smtClean="0"/>
              <a:t>, such that D will be a diagonal matrix, then A is diagonalizable matrix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32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mtClean="0"/>
              <a:t>Two square matrices  A and B  are </a:t>
            </a:r>
            <a:r>
              <a:rPr lang="en-US" b="1" i="1" smtClean="0"/>
              <a:t>similar</a:t>
            </a:r>
            <a:r>
              <a:rPr lang="en-US" smtClean="0"/>
              <a:t> if there exists an invertible matrix P such that  B = P</a:t>
            </a:r>
            <a:r>
              <a:rPr lang="en-US" baseline="30000" smtClean="0"/>
              <a:t>-1</a:t>
            </a:r>
            <a:r>
              <a:rPr lang="en-US" smtClean="0"/>
              <a:t> AP. Matrices that are similar to diagonal matrices are said to be </a:t>
            </a:r>
            <a:r>
              <a:rPr lang="en-US" b="1" i="1" smtClean="0"/>
              <a:t>diagonalizable</a:t>
            </a:r>
            <a:r>
              <a:rPr lang="en-US" smtClean="0"/>
              <a:t>.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DIAGONALIZATION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9906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i="1" smtClean="0"/>
              <a:t>DEFINITION: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If in the expression </a:t>
            </a:r>
            <a:r>
              <a:rPr lang="en-US" sz="3200" i="1" smtClean="0"/>
              <a:t>D = P </a:t>
            </a:r>
            <a:r>
              <a:rPr lang="en-US" sz="3200" i="1" baseline="30000" smtClean="0"/>
              <a:t>-1</a:t>
            </a:r>
            <a:r>
              <a:rPr lang="en-US" sz="3200" i="1" smtClean="0"/>
              <a:t>AP, </a:t>
            </a:r>
            <a:r>
              <a:rPr lang="en-US" sz="3200" smtClean="0"/>
              <a:t> there exist a matrix </a:t>
            </a:r>
            <a:r>
              <a:rPr lang="en-US" sz="3200" i="1" smtClean="0"/>
              <a:t>P</a:t>
            </a:r>
            <a:r>
              <a:rPr lang="en-US" sz="3200" smtClean="0"/>
              <a:t> and its inverse </a:t>
            </a:r>
            <a:r>
              <a:rPr lang="en-US" sz="3200" i="1" smtClean="0"/>
              <a:t>P </a:t>
            </a:r>
            <a:r>
              <a:rPr lang="en-US" sz="3200" i="1" baseline="30000" smtClean="0"/>
              <a:t>-1</a:t>
            </a:r>
            <a:r>
              <a:rPr lang="en-US" sz="3200" smtClean="0"/>
              <a:t>, such that D will be a diagonal matrix, then A is diagonalizable matrix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32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mtClean="0"/>
              <a:t>Two square matrices  A and B  are </a:t>
            </a:r>
            <a:r>
              <a:rPr lang="en-US" b="1" i="1" smtClean="0"/>
              <a:t>similar</a:t>
            </a:r>
            <a:r>
              <a:rPr lang="en-US" smtClean="0"/>
              <a:t> if there exists an invertible matrix P such that  B = P</a:t>
            </a:r>
            <a:r>
              <a:rPr lang="en-US" baseline="30000" smtClean="0"/>
              <a:t>-1</a:t>
            </a:r>
            <a:r>
              <a:rPr lang="en-US" smtClean="0"/>
              <a:t> AP. Matrices that are similar to diagonal matrices are said to be </a:t>
            </a:r>
            <a:r>
              <a:rPr lang="en-US" b="1" i="1" smtClean="0"/>
              <a:t>diagonalizable</a:t>
            </a:r>
            <a:r>
              <a:rPr lang="en-US" smtClean="0"/>
              <a:t>.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20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DIAGONALIZATION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990600"/>
            <a:ext cx="8305800" cy="5638800"/>
          </a:xfrm>
        </p:spPr>
        <p:txBody>
          <a:bodyPr/>
          <a:lstStyle/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Show that P will diagonalize A given that :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32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32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						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EXAMPLE</a:t>
            </a: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843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3095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81200"/>
            <a:ext cx="2635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Rectangle 5"/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latin typeface="Verdana" pitchFamily="34" charset="0"/>
                <a:cs typeface="Times New Roman" pitchFamily="18" charset="0"/>
              </a:rPr>
              <a:t>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9906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i="1" smtClean="0"/>
              <a:t>DEFINITION: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If D is a diagonal matrix, then clearly it is diagonalizable because we can find an invertible matrix </a:t>
            </a:r>
            <a:r>
              <a:rPr lang="en-US" sz="3200" i="1" smtClean="0"/>
              <a:t>P = I</a:t>
            </a:r>
            <a:r>
              <a:rPr lang="en-US" sz="3200" i="1" baseline="-25000" smtClean="0"/>
              <a:t>n</a:t>
            </a:r>
            <a:r>
              <a:rPr lang="en-US" sz="3200" smtClean="0"/>
              <a:t> which is the identity matrix  such that </a:t>
            </a:r>
            <a:r>
              <a:rPr lang="en-US" sz="3200" i="1" smtClean="0"/>
              <a:t>D = I</a:t>
            </a:r>
            <a:r>
              <a:rPr lang="en-US" sz="3200" i="1" baseline="-25000" smtClean="0"/>
              <a:t>n</a:t>
            </a:r>
            <a:r>
              <a:rPr lang="en-US" sz="3200" i="1" smtClean="0"/>
              <a:t> A I. </a:t>
            </a:r>
            <a:r>
              <a:rPr lang="en-US" sz="3200" smtClean="0"/>
              <a:t> Thus, every diagonal matrix is diagonalizable.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32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Example: Show that A is diagonalizable</a:t>
            </a:r>
            <a:endParaRPr lang="en-US" sz="20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THEOREM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00400" y="4991100"/>
          <a:ext cx="2413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1180800" imgH="914400" progId="Equation.3">
                  <p:embed/>
                </p:oleObj>
              </mc:Choice>
              <mc:Fallback>
                <p:oleObj name="Equation" r:id="rId3" imgW="11808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91100"/>
                        <a:ext cx="2413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9906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i="1" smtClean="0"/>
              <a:t>DEFINITION: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If D is a diagonal matrix, then clearly it is diagonalizable because we can find an invertible matrix </a:t>
            </a:r>
            <a:r>
              <a:rPr lang="en-US" sz="3200" i="1" smtClean="0"/>
              <a:t>P = I</a:t>
            </a:r>
            <a:r>
              <a:rPr lang="en-US" sz="3200" i="1" baseline="-25000" smtClean="0"/>
              <a:t>n</a:t>
            </a:r>
            <a:r>
              <a:rPr lang="en-US" sz="3200" smtClean="0"/>
              <a:t> which is the identity matrix  such that </a:t>
            </a:r>
            <a:r>
              <a:rPr lang="en-US" sz="3200" i="1" smtClean="0"/>
              <a:t>D = I</a:t>
            </a:r>
            <a:r>
              <a:rPr lang="en-US" sz="3200" i="1" baseline="-25000" smtClean="0"/>
              <a:t>n</a:t>
            </a:r>
            <a:r>
              <a:rPr lang="en-US" sz="3200" i="1" smtClean="0"/>
              <a:t> A I. </a:t>
            </a:r>
            <a:r>
              <a:rPr lang="en-US" sz="3200" smtClean="0"/>
              <a:t> Thus, every diagonal matrix is diagonalizable.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32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Example: Show that A is diagonalizable</a:t>
            </a:r>
            <a:endParaRPr lang="en-US" sz="20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THEOREM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00400" y="4991100"/>
          <a:ext cx="2413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1180800" imgH="914400" progId="Equation.3">
                  <p:embed/>
                </p:oleObj>
              </mc:Choice>
              <mc:Fallback>
                <p:oleObj name="Equation" r:id="rId3" imgW="11808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91100"/>
                        <a:ext cx="2413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990600"/>
            <a:ext cx="8305800" cy="5638800"/>
          </a:xfrm>
        </p:spPr>
        <p:txBody>
          <a:bodyPr/>
          <a:lstStyle/>
          <a:p>
            <a:pPr marL="1379538" lvl="2" indent="-1150938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i="1" smtClean="0"/>
              <a:t>THEOREM 1: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A square matrix  of order n is said to be diagonalizable if and only if A has n linearly independent eigenvectors. Moreover, the diagonal entries of D are the eigenvalues of A   and the columns of P  are the corresponding eigenvectors.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32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b="1" i="1" smtClean="0"/>
              <a:t>THEOREM 2</a:t>
            </a:r>
            <a:endParaRPr lang="en-US" sz="3200" smtClean="0"/>
          </a:p>
          <a:p>
            <a:pPr>
              <a:buFont typeface="Arial" charset="0"/>
              <a:buNone/>
            </a:pPr>
            <a:r>
              <a:rPr lang="en-US" smtClean="0"/>
              <a:t>Let  A be a square matrix of order n. Then A is diagonalizable if  A has  n  distinct eigenvalues.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32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990600"/>
            <a:ext cx="8305800" cy="5638800"/>
          </a:xfrm>
        </p:spPr>
        <p:txBody>
          <a:bodyPr/>
          <a:lstStyle/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Which of the matrices A and B are diagonalizable.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EXAMPLE</a:t>
            </a:r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48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692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tx1"/>
                </a:solidFill>
              </a:rPr>
              <a:t>At the end of this lesson, the students are expected to :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Define eigenvalues and eigenvectors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Prove properties of eigenvalues and eigenvectors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Determine the eigenvalues and associated eigenvectors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Determine if  a given matrix is diagonalizable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Identify properties of a diagonalizable matrix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990600"/>
            <a:ext cx="8305800" cy="5638800"/>
          </a:xfrm>
        </p:spPr>
        <p:txBody>
          <a:bodyPr/>
          <a:lstStyle/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Find matrix P that will diagonalize matrix A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EXAMPLE</a:t>
            </a: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151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46021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990600"/>
            <a:ext cx="8305800" cy="5638800"/>
          </a:xfrm>
        </p:spPr>
        <p:txBody>
          <a:bodyPr/>
          <a:lstStyle/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Determine whether A is diagonalizable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EXAMPLE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253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46021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990600"/>
            <a:ext cx="8305800" cy="5638800"/>
          </a:xfrm>
        </p:spPr>
        <p:txBody>
          <a:bodyPr/>
          <a:lstStyle/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Every square matrix with order n that is real symmetric is diagonalizable.</a:t>
            </a:r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endParaRPr lang="en-US" sz="3200" smtClean="0"/>
          </a:p>
          <a:p>
            <a:pPr marL="647700" lvl="1" indent="-533400" algn="just">
              <a:lnSpc>
                <a:spcPct val="80000"/>
              </a:lnSpc>
              <a:buFont typeface="Arial" charset="0"/>
              <a:buNone/>
            </a:pPr>
            <a:r>
              <a:rPr lang="en-US" sz="3200" smtClean="0"/>
              <a:t>Show that A is diagonalizable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THEOREM</a:t>
            </a:r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 eaLnBrk="0" hangingPunct="0"/>
            <a:endParaRPr lang="en-PH"/>
          </a:p>
        </p:txBody>
      </p:sp>
      <p:pic>
        <p:nvPicPr>
          <p:cNvPr id="2356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29000"/>
            <a:ext cx="2768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Rectangle 3"/>
          <p:cNvSpPr>
            <a:spLocks noChangeArrowheads="1"/>
          </p:cNvSpPr>
          <p:nvPr/>
        </p:nvSpPr>
        <p:spPr bwMode="auto">
          <a:xfrm>
            <a:off x="457200" y="923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TEXTBOOKS</a:t>
            </a:r>
          </a:p>
          <a:p>
            <a:pPr algn="l" eaLnBrk="1" hangingPunct="1">
              <a:defRPr/>
            </a:pPr>
            <a:endParaRPr lang="en-PH" sz="2800" dirty="0" smtClean="0"/>
          </a:p>
          <a:p>
            <a:pPr algn="l" eaLnBrk="1" hangingPunct="1"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Elementary Linear Algebra, Bernard </a:t>
            </a:r>
            <a:r>
              <a:rPr lang="en-PH" sz="2800" dirty="0" err="1" smtClean="0">
                <a:solidFill>
                  <a:schemeClr val="tx1"/>
                </a:solidFill>
              </a:rPr>
              <a:t>Kolman</a:t>
            </a:r>
            <a:r>
              <a:rPr lang="en-PH" sz="2800" dirty="0" smtClean="0">
                <a:solidFill>
                  <a:schemeClr val="tx1"/>
                </a:solidFill>
              </a:rPr>
              <a:t> and David R. Hill, 7</a:t>
            </a:r>
            <a:r>
              <a:rPr lang="en-PH" sz="2800" baseline="30000" dirty="0" smtClean="0">
                <a:solidFill>
                  <a:schemeClr val="tx1"/>
                </a:solidFill>
              </a:rPr>
              <a:t>th</a:t>
            </a:r>
            <a:r>
              <a:rPr lang="en-PH" sz="2800" dirty="0" smtClean="0">
                <a:solidFill>
                  <a:schemeClr val="tx1"/>
                </a:solidFill>
              </a:rPr>
              <a:t> ed., 2003</a:t>
            </a:r>
            <a:endParaRPr lang="en-US" sz="2800" b="1" i="1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2800" i="1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WEBSITES:</a:t>
            </a:r>
          </a:p>
          <a:p>
            <a:pPr algn="l" eaLnBrk="1" hangingPunct="1"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  <a:hlinkClick r:id="rId2"/>
              </a:rPr>
              <a:t>http://en.wikipedia.org/wiki/Eigenvalue,_eigenvector_and_eigenspace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SUGGESTED READINGS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b="1" i="1" dirty="0" smtClean="0">
                <a:solidFill>
                  <a:schemeClr val="tx1"/>
                </a:solidFill>
              </a:rPr>
              <a:t>DEFINITION:</a:t>
            </a:r>
          </a:p>
          <a:p>
            <a:pPr algn="just" eaLnBrk="1" hangingPunct="1"/>
            <a:r>
              <a:rPr lang="en-US" sz="2800" dirty="0" smtClean="0">
                <a:solidFill>
                  <a:schemeClr val="tx1"/>
                </a:solidFill>
              </a:rPr>
              <a:t>The prefix </a:t>
            </a:r>
            <a:r>
              <a:rPr lang="en-US" sz="2800" b="1" dirty="0" err="1" smtClean="0">
                <a:solidFill>
                  <a:schemeClr val="tx1"/>
                </a:solidFill>
                <a:hlinkClick r:id="rId3" tooltip="wiktionary:eigen"/>
              </a:rPr>
              <a:t>eigen</a:t>
            </a:r>
            <a:r>
              <a:rPr lang="en-US" sz="2800" b="1" dirty="0" smtClean="0">
                <a:solidFill>
                  <a:schemeClr val="tx1"/>
                </a:solidFill>
                <a:hlinkClick r:id="rId3" tooltip="wiktionary:eigen"/>
              </a:rPr>
              <a:t>-</a:t>
            </a:r>
            <a:r>
              <a:rPr lang="en-US" sz="2800" dirty="0" smtClean="0">
                <a:solidFill>
                  <a:schemeClr val="tx1"/>
                </a:solidFill>
              </a:rPr>
              <a:t> is adopted from the German word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  <a:r>
              <a:rPr lang="en-US" sz="2800" dirty="0" err="1" smtClean="0">
                <a:solidFill>
                  <a:schemeClr val="tx1"/>
                </a:solidFill>
              </a:rPr>
              <a:t>eigen</a:t>
            </a:r>
            <a:r>
              <a:rPr lang="en-US" sz="2800" dirty="0" smtClean="0">
                <a:solidFill>
                  <a:schemeClr val="tx1"/>
                </a:solidFill>
              </a:rPr>
              <a:t>” </a:t>
            </a:r>
            <a:r>
              <a:rPr lang="en-US" sz="2800" dirty="0" smtClean="0">
                <a:solidFill>
                  <a:schemeClr val="tx1"/>
                </a:solidFill>
              </a:rPr>
              <a:t>for </a:t>
            </a:r>
            <a:r>
              <a:rPr lang="en-US" sz="2800" dirty="0" smtClean="0">
                <a:solidFill>
                  <a:schemeClr val="tx1"/>
                </a:solidFill>
              </a:rPr>
              <a:t>“innate”, “own”.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en-US" sz="2800" dirty="0" smtClean="0">
                <a:solidFill>
                  <a:schemeClr val="tx1"/>
                </a:solidFill>
              </a:rPr>
              <a:t>The eigenvectors are sometimes also called </a:t>
            </a:r>
            <a:r>
              <a:rPr lang="en-US" sz="2800" b="1" dirty="0" smtClean="0">
                <a:solidFill>
                  <a:schemeClr val="tx1"/>
                </a:solidFill>
              </a:rPr>
              <a:t>proper vectors</a:t>
            </a:r>
            <a:r>
              <a:rPr lang="en-US" sz="2800" dirty="0" smtClean="0">
                <a:solidFill>
                  <a:schemeClr val="tx1"/>
                </a:solidFill>
              </a:rPr>
              <a:t>, or </a:t>
            </a:r>
            <a:r>
              <a:rPr lang="en-US" sz="2800" b="1" dirty="0" smtClean="0">
                <a:solidFill>
                  <a:schemeClr val="tx1"/>
                </a:solidFill>
              </a:rPr>
              <a:t>characteristic vectors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en-US" sz="2800" dirty="0" smtClean="0">
                <a:solidFill>
                  <a:schemeClr val="tx1"/>
                </a:solidFill>
              </a:rPr>
              <a:t>Similarly, the eigenvalues are also known as </a:t>
            </a:r>
            <a:r>
              <a:rPr lang="en-US" sz="2800" b="1" dirty="0" smtClean="0">
                <a:solidFill>
                  <a:schemeClr val="tx1"/>
                </a:solidFill>
              </a:rPr>
              <a:t>proper values</a:t>
            </a:r>
            <a:r>
              <a:rPr lang="en-US" sz="2800" dirty="0" smtClean="0">
                <a:solidFill>
                  <a:schemeClr val="tx1"/>
                </a:solidFill>
              </a:rPr>
              <a:t>, or </a:t>
            </a:r>
            <a:r>
              <a:rPr lang="en-US" sz="2800" b="1" dirty="0" smtClean="0">
                <a:solidFill>
                  <a:schemeClr val="tx1"/>
                </a:solidFill>
              </a:rPr>
              <a:t>characteristic </a:t>
            </a:r>
            <a:r>
              <a:rPr lang="en-US" sz="2800" b="1" smtClean="0">
                <a:solidFill>
                  <a:schemeClr val="tx1"/>
                </a:solidFill>
              </a:rPr>
              <a:t>values</a:t>
            </a:r>
            <a:r>
              <a:rPr lang="en-US" sz="280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EIGENVALUE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1971675" y="4505325"/>
          <a:ext cx="400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505325"/>
                        <a:ext cx="4000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b="1" i="1" smtClean="0">
                <a:solidFill>
                  <a:schemeClr val="tx1"/>
                </a:solidFill>
              </a:rPr>
              <a:t>DEFINITION:</a:t>
            </a:r>
          </a:p>
          <a:p>
            <a:pPr algn="just" eaLnBrk="1" hangingPunct="1"/>
            <a:r>
              <a:rPr lang="en-US" smtClean="0">
                <a:solidFill>
                  <a:schemeClr val="tx1"/>
                </a:solidFill>
              </a:rPr>
              <a:t>The </a:t>
            </a:r>
            <a:r>
              <a:rPr lang="en-US" b="1" smtClean="0">
                <a:solidFill>
                  <a:schemeClr val="tx1"/>
                </a:solidFill>
              </a:rPr>
              <a:t>eigenvectors</a:t>
            </a:r>
            <a:r>
              <a:rPr lang="en-US" smtClean="0">
                <a:solidFill>
                  <a:schemeClr val="tx1"/>
                </a:solidFill>
              </a:rPr>
              <a:t> of a square matrix are the non-zero vectors which, after being multiplied by the matrix, remain proportional to the original vector (i.e. change only in magnitude, not in direction). </a:t>
            </a:r>
          </a:p>
          <a:p>
            <a:pPr algn="just" eaLnBrk="1" hangingPunct="1"/>
            <a:r>
              <a:rPr lang="en-US" smtClean="0">
                <a:solidFill>
                  <a:schemeClr val="tx1"/>
                </a:solidFill>
              </a:rPr>
              <a:t>For each eigenvector, the corresponding </a:t>
            </a:r>
            <a:r>
              <a:rPr lang="en-US" b="1" smtClean="0">
                <a:solidFill>
                  <a:schemeClr val="tx1"/>
                </a:solidFill>
              </a:rPr>
              <a:t>eigenvalue</a:t>
            </a:r>
            <a:r>
              <a:rPr lang="en-US" smtClean="0">
                <a:solidFill>
                  <a:schemeClr val="tx1"/>
                </a:solidFill>
              </a:rPr>
              <a:t> is the factor by which the eigenvector changes when multiplied by the matrix. </a:t>
            </a:r>
          </a:p>
          <a:p>
            <a:pPr algn="just"/>
            <a:endParaRPr lang="en-US" sz="240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EIGENVECTORS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971675" y="4505325"/>
          <a:ext cx="400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505325"/>
                        <a:ext cx="4000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4"/>
          <p:cNvSpPr txBox="1">
            <a:spLocks noChangeArrowheads="1"/>
          </p:cNvSpPr>
          <p:nvPr/>
        </p:nvSpPr>
        <p:spPr bwMode="auto">
          <a:xfrm>
            <a:off x="3733800" y="5867400"/>
            <a:ext cx="27003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b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4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4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b="1" i="1" smtClean="0">
                <a:solidFill>
                  <a:schemeClr val="tx1"/>
                </a:solidFill>
              </a:rPr>
              <a:t>DEFINITION:</a:t>
            </a:r>
          </a:p>
          <a:p>
            <a:pPr algn="just" eaLnBrk="1" hangingPunct="1"/>
            <a:r>
              <a:rPr lang="en-US" b="1" smtClean="0">
                <a:solidFill>
                  <a:schemeClr val="tx1"/>
                </a:solidFill>
              </a:rPr>
              <a:t>Simple eigenvalues </a:t>
            </a:r>
            <a:r>
              <a:rPr lang="en-US" smtClean="0">
                <a:solidFill>
                  <a:schemeClr val="tx1"/>
                </a:solidFill>
              </a:rPr>
              <a:t>are eigenvalues of A that has multiplicity of 1,</a:t>
            </a:r>
          </a:p>
          <a:p>
            <a:pPr algn="just" eaLnBrk="1" hangingPunct="1"/>
            <a:endParaRPr lang="en-US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en-US" smtClean="0">
                <a:solidFill>
                  <a:schemeClr val="tx1"/>
                </a:solidFill>
              </a:rPr>
              <a:t>If the eigenvalue appears as a root more than once (k</a:t>
            </a:r>
            <a:r>
              <a:rPr lang="en-US" u="sng" smtClean="0">
                <a:solidFill>
                  <a:schemeClr val="tx1"/>
                </a:solidFill>
              </a:rPr>
              <a:t>&gt;</a:t>
            </a:r>
            <a:r>
              <a:rPr lang="en-US" smtClean="0">
                <a:solidFill>
                  <a:schemeClr val="tx1"/>
                </a:solidFill>
              </a:rPr>
              <a:t>1), then it is an eigenvalue with multiplicity k.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EIGENVALUES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1971675" y="4505325"/>
          <a:ext cx="400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505325"/>
                        <a:ext cx="4000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514350" lvl="2" algn="l" eaLnBrk="1" hangingPunct="1"/>
            <a:r>
              <a:rPr lang="en-US" sz="3200" b="1" i="1" smtClean="0">
                <a:solidFill>
                  <a:schemeClr val="tx1"/>
                </a:solidFill>
              </a:rPr>
              <a:t>THEOREM:</a:t>
            </a:r>
          </a:p>
          <a:p>
            <a:pPr marL="514350" lvl="2" algn="l" eaLnBrk="1" hangingPunct="1"/>
            <a:r>
              <a:rPr lang="en-US" sz="3200" smtClean="0">
                <a:solidFill>
                  <a:schemeClr val="tx1"/>
                </a:solidFill>
              </a:rPr>
              <a:t>Since zero vector is a trivial solution satisfying  </a:t>
            </a:r>
            <a:r>
              <a:rPr lang="en-US" sz="3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smtClean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l </a:t>
            </a:r>
            <a:r>
              <a:rPr lang="en-US" sz="3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solidFill>
                  <a:schemeClr val="tx1"/>
                </a:solidFill>
              </a:rPr>
              <a:t>for any scalar ,  it should not be considered as an eigenvector.</a:t>
            </a:r>
          </a:p>
          <a:p>
            <a:pPr marL="514350" lvl="2" algn="l" eaLnBrk="1" hangingPunct="1"/>
            <a:endParaRPr lang="en-US" sz="3200" smtClean="0">
              <a:solidFill>
                <a:schemeClr val="tx1"/>
              </a:solidFill>
            </a:endParaRPr>
          </a:p>
          <a:p>
            <a:pPr marL="514350" lvl="2" algn="l" eaLnBrk="1" hangingPunct="1"/>
            <a:r>
              <a:rPr lang="en-US" sz="3200" smtClean="0">
                <a:solidFill>
                  <a:schemeClr val="tx1"/>
                </a:solidFill>
              </a:rPr>
              <a:t>Proof:</a:t>
            </a:r>
          </a:p>
          <a:p>
            <a:pPr marL="514350" lvl="2" eaLnBrk="1" hangingPunct="1"/>
            <a:r>
              <a:rPr lang="en-US" sz="3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smtClean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3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514350" lvl="2" algn="just" eaLnBrk="1" hangingPunct="1"/>
            <a:endParaRPr lang="en-US" sz="320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ZERO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514350" lvl="2" indent="0" algn="just" eaLnBrk="1" hangingPunct="1">
              <a:buFont typeface="Arial" charset="0"/>
              <a:buNone/>
            </a:pPr>
            <a:endParaRPr lang="en-US" sz="3200" smtClean="0"/>
          </a:p>
          <a:p>
            <a:pPr marL="514350" lvl="2" indent="0" algn="just" eaLnBrk="1" hangingPunct="1">
              <a:buFont typeface="Arial" charset="0"/>
              <a:buNone/>
            </a:pPr>
            <a:r>
              <a:rPr lang="en-US" sz="3200" smtClean="0"/>
              <a:t>Let                   .  Show that          is an</a:t>
            </a:r>
          </a:p>
          <a:p>
            <a:pPr marL="514350" lvl="2" indent="0" algn="just" eaLnBrk="1" hangingPunct="1">
              <a:buFont typeface="Arial" charset="0"/>
              <a:buNone/>
            </a:pPr>
            <a:r>
              <a:rPr lang="en-US" sz="3200" smtClean="0"/>
              <a:t> eigenvector with the corresponding eigenvalue of -2.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EXAMPLE</a:t>
            </a:r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/>
        </p:nvGraphicFramePr>
        <p:xfrm>
          <a:off x="1676400" y="11430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167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5181600" y="1066800"/>
          <a:ext cx="6746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368280" imgH="457200" progId="Equation.3">
                  <p:embed/>
                </p:oleObj>
              </mc:Choice>
              <mc:Fallback>
                <p:oleObj name="Equation" r:id="rId5" imgW="3682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066800"/>
                        <a:ext cx="6746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Let</a:t>
            </a:r>
          </a:p>
          <a:p>
            <a:endParaRPr lang="en-US" smtClean="0"/>
          </a:p>
          <a:p>
            <a:r>
              <a:rPr lang="en-US" smtClean="0"/>
              <a:t>Find the eigenvalues of A.</a:t>
            </a:r>
            <a:endParaRPr lang="en-US" sz="2800" smtClean="0"/>
          </a:p>
          <a:p>
            <a:r>
              <a:rPr lang="en-US" smtClean="0"/>
              <a:t>Find the eigenvector corresponding to each eigenvalue in (a).</a:t>
            </a:r>
            <a:endParaRPr lang="en-US" sz="2800" smtClean="0"/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FFFF"/>
                </a:solidFill>
                <a:cs typeface="Arial" charset="0"/>
              </a:rPr>
              <a:t>EXAMPLES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719263" y="914400"/>
          <a:ext cx="18938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927000" imgH="457200" progId="Equation.3">
                  <p:embed/>
                </p:oleObj>
              </mc:Choice>
              <mc:Fallback>
                <p:oleObj name="Equation" r:id="rId4" imgW="927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914400"/>
                        <a:ext cx="189388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r>
              <a:rPr lang="en-US" smtClean="0"/>
              <a:t>The scalar </a:t>
            </a:r>
            <a:r>
              <a:rPr lang="en-US" smtClean="0">
                <a:latin typeface="Symbol" pitchFamily="18" charset="2"/>
              </a:rPr>
              <a:t>l</a:t>
            </a:r>
            <a:r>
              <a:rPr lang="en-US" smtClean="0"/>
              <a:t> is an eigenvalue of a square matrix </a:t>
            </a:r>
            <a:r>
              <a:rPr lang="en-US" i="1" smtClean="0"/>
              <a:t>A</a:t>
            </a:r>
            <a:r>
              <a:rPr lang="en-US" smtClean="0"/>
              <a:t> of order </a:t>
            </a:r>
            <a:r>
              <a:rPr lang="en-US" i="1" smtClean="0"/>
              <a:t>n</a:t>
            </a:r>
            <a:r>
              <a:rPr lang="en-US" smtClean="0"/>
              <a:t>, if and only if</a:t>
            </a:r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smtClean="0"/>
          </a:p>
          <a:p>
            <a:r>
              <a:rPr lang="en-US" smtClean="0"/>
              <a:t>The equation </a:t>
            </a:r>
          </a:p>
          <a:p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 is called the </a:t>
            </a:r>
            <a:r>
              <a:rPr lang="en-US" b="1" i="1" smtClean="0"/>
              <a:t>characteristic equation</a:t>
            </a:r>
            <a:r>
              <a:rPr lang="en-US" smtClean="0"/>
              <a:t> of A, </a:t>
            </a:r>
          </a:p>
          <a:p>
            <a:pPr>
              <a:buFont typeface="Arial" charset="0"/>
              <a:buNone/>
            </a:pPr>
            <a:r>
              <a:rPr lang="en-US" smtClean="0"/>
              <a:t>while the expression  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 is called </a:t>
            </a:r>
            <a:r>
              <a:rPr lang="en-US" b="1" i="1" smtClean="0"/>
              <a:t>the characteristic polynomial.</a:t>
            </a:r>
            <a:r>
              <a:rPr lang="en-US" smtClean="0"/>
              <a:t> </a:t>
            </a:r>
            <a:endParaRPr lang="en-US" sz="28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THEOREM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429000" y="1981200"/>
          <a:ext cx="26558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4" imgW="1002960" imgH="228600" progId="Equation.3">
                  <p:embed/>
                </p:oleObj>
              </mc:Choice>
              <mc:Fallback>
                <p:oleObj name="Equation" r:id="rId4" imgW="10029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26558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048000" y="3276600"/>
          <a:ext cx="26558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6" imgW="1002960" imgH="228600" progId="Equation.3">
                  <p:embed/>
                </p:oleObj>
              </mc:Choice>
              <mc:Fallback>
                <p:oleObj name="Equation" r:id="rId6" imgW="10029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26558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333750" y="5105400"/>
          <a:ext cx="20843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7" imgW="787320" imgH="228600" progId="Equation.3">
                  <p:embed/>
                </p:oleObj>
              </mc:Choice>
              <mc:Fallback>
                <p:oleObj name="Equation" r:id="rId7" imgW="7873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105400"/>
                        <a:ext cx="20843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pua Institute of Technology Presentation Template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</TotalTime>
  <Words>838</Words>
  <Application>Microsoft Office PowerPoint</Application>
  <PresentationFormat>On-screen Show (4:3)</PresentationFormat>
  <Paragraphs>126</Paragraphs>
  <Slides>23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Mapua Institute of Technology Presentation Template 6</vt:lpstr>
      <vt:lpstr>Equation</vt:lpstr>
      <vt:lpstr>EIGENVALUES AND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Eigenvalues and Eigenvectors</dc:title>
  <cp:lastModifiedBy>ronald</cp:lastModifiedBy>
  <cp:revision>255</cp:revision>
  <dcterms:created xsi:type="dcterms:W3CDTF">2010-09-29T05:53:28Z</dcterms:created>
  <dcterms:modified xsi:type="dcterms:W3CDTF">2012-07-09T15:11:17Z</dcterms:modified>
</cp:coreProperties>
</file>