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90" r:id="rId4"/>
    <p:sldId id="358" r:id="rId5"/>
    <p:sldId id="372" r:id="rId6"/>
    <p:sldId id="359" r:id="rId7"/>
    <p:sldId id="320" r:id="rId8"/>
    <p:sldId id="373" r:id="rId9"/>
    <p:sldId id="344" r:id="rId10"/>
    <p:sldId id="345" r:id="rId11"/>
    <p:sldId id="360" r:id="rId12"/>
    <p:sldId id="374" r:id="rId13"/>
    <p:sldId id="361" r:id="rId14"/>
    <p:sldId id="346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0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2152" autoAdjust="0"/>
  </p:normalViewPr>
  <p:slideViewPr>
    <p:cSldViewPr>
      <p:cViewPr varScale="1">
        <p:scale>
          <a:sx n="42" d="100"/>
          <a:sy n="42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7C3F0AF-3E7A-4744-8611-6046E39F3044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B11780-439E-4592-BD75-75B17072A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3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FF3DA-CFF3-4920-BAB0-23706877EA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799165-46F2-454F-AD39-B1C862861F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E1FA8-0A62-4657-A7AC-DF1F8EB4E7A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6AA-2EC8-43D7-AAB5-BDA8BBB578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b="1" dirty="0" smtClean="0"/>
              <a:t>Solution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 Ker(L) is the same as the null space of the matrix A.  We have</a:t>
            </a:r>
          </a:p>
          <a:p>
            <a:pPr>
              <a:defRPr/>
            </a:pPr>
            <a:r>
              <a:rPr lang="en-US" dirty="0" smtClean="0"/>
              <a:t>         </a:t>
            </a:r>
          </a:p>
          <a:p>
            <a:pPr>
              <a:defRPr/>
            </a:pPr>
            <a:r>
              <a:rPr lang="en-US" dirty="0" smtClean="0"/>
              <a:t>Hence a basis for Ker(L) is </a:t>
            </a:r>
          </a:p>
          <a:p>
            <a:pPr>
              <a:defRPr/>
            </a:pPr>
            <a:r>
              <a:rPr lang="en-US" dirty="0" smtClean="0"/>
              <a:t>        {(3,-1)}</a:t>
            </a:r>
          </a:p>
          <a:p>
            <a:pPr>
              <a:defRPr/>
            </a:pPr>
            <a:r>
              <a:rPr lang="en-US" dirty="0" smtClean="0"/>
              <a:t>L is not 1-1 since the Ker(L) is not the zero subspace.</a:t>
            </a:r>
          </a:p>
          <a:p>
            <a:pPr>
              <a:defRPr/>
            </a:pPr>
            <a:r>
              <a:rPr lang="en-US" dirty="0" smtClean="0"/>
              <a:t>Now for the range.  If we let {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i</a:t>
            </a:r>
            <a:r>
              <a:rPr lang="en-US" dirty="0" smtClean="0"/>
              <a:t>}</a:t>
            </a:r>
            <a:r>
              <a:rPr lang="en-US" b="1" dirty="0" smtClean="0"/>
              <a:t> </a:t>
            </a:r>
            <a:r>
              <a:rPr lang="en-US" dirty="0" smtClean="0"/>
              <a:t>be the standard basis for R</a:t>
            </a:r>
            <a:r>
              <a:rPr lang="en-US" baseline="30000" dirty="0" smtClean="0"/>
              <a:t>2</a:t>
            </a:r>
            <a:r>
              <a:rPr lang="en-US" dirty="0" smtClean="0"/>
              <a:t>, then </a:t>
            </a:r>
          </a:p>
          <a:p>
            <a:pPr>
              <a:defRPr/>
            </a:pPr>
            <a:r>
              <a:rPr lang="en-US" dirty="0" smtClean="0"/>
              <a:t>        {L(</a:t>
            </a:r>
            <a:r>
              <a:rPr lang="en-US" b="1" dirty="0" smtClean="0"/>
              <a:t>e</a:t>
            </a:r>
            <a:r>
              <a:rPr lang="en-US" b="1" baseline="-25000" dirty="0" smtClean="0"/>
              <a:t>1</a:t>
            </a:r>
            <a:r>
              <a:rPr lang="en-US" dirty="0" smtClean="0"/>
              <a:t>), L(</a:t>
            </a:r>
            <a:r>
              <a:rPr lang="en-US" b="1" dirty="0" smtClean="0"/>
              <a:t>e</a:t>
            </a:r>
            <a:r>
              <a:rPr lang="en-US" b="1" baseline="-25000" dirty="0" smtClean="0"/>
              <a:t>2</a:t>
            </a:r>
            <a:r>
              <a:rPr lang="en-US" dirty="0" smtClean="0"/>
              <a:t>)} </a:t>
            </a:r>
          </a:p>
          <a:p>
            <a:pPr>
              <a:defRPr/>
            </a:pPr>
            <a:r>
              <a:rPr lang="en-US" dirty="0" smtClean="0"/>
              <a:t>will span the range of L.  These two vectors are just the columns of A.  In general </a:t>
            </a:r>
          </a:p>
          <a:p>
            <a:pPr>
              <a:defRPr/>
            </a:pPr>
            <a:r>
              <a:rPr lang="en-US" dirty="0" smtClean="0"/>
              <a:t>The columns of A span the range of L.</a:t>
            </a:r>
          </a:p>
          <a:p>
            <a:pPr>
              <a:defRPr/>
            </a:pPr>
            <a:r>
              <a:rPr lang="en-US" dirty="0" smtClean="0"/>
              <a:t>A basis for the column space is L is given by the first column of A (the only corner of </a:t>
            </a:r>
            <a:r>
              <a:rPr lang="en-US" dirty="0" err="1" smtClean="0"/>
              <a:t>rref</a:t>
            </a:r>
            <a:r>
              <a:rPr lang="en-US" dirty="0" smtClean="0"/>
              <a:t>(A)).  That is a basis is</a:t>
            </a:r>
          </a:p>
          <a:p>
            <a:pPr>
              <a:defRPr/>
            </a:pPr>
            <a:r>
              <a:rPr lang="en-US" dirty="0" smtClean="0"/>
              <a:t>        {(1,2,3)}</a:t>
            </a:r>
          </a:p>
          <a:p>
            <a:pPr>
              <a:defRPr/>
            </a:pPr>
            <a:r>
              <a:rPr lang="en-US" dirty="0" smtClean="0"/>
              <a:t>Since the dimension of the range of A is 1 and the dimension of R</a:t>
            </a:r>
            <a:r>
              <a:rPr lang="en-US" baseline="30000" dirty="0" smtClean="0"/>
              <a:t>3</a:t>
            </a:r>
            <a:r>
              <a:rPr lang="en-US" dirty="0" smtClean="0"/>
              <a:t> is 3, L is not onto.</a:t>
            </a:r>
          </a:p>
          <a:p>
            <a:pPr>
              <a:defRPr/>
            </a:pPr>
            <a:r>
              <a:rPr lang="en-US" b="1" dirty="0" smtClean="0"/>
              <a:t>A Few Theorems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 the last example the dimension of R</a:t>
            </a:r>
            <a:r>
              <a:rPr lang="en-US" baseline="30000" dirty="0" smtClean="0"/>
              <a:t>2</a:t>
            </a:r>
            <a:r>
              <a:rPr lang="en-US" dirty="0" smtClean="0"/>
              <a:t> is 2, which is the sum of the dimensions of Ker(L) and the range of L.  This will be true in general.  </a:t>
            </a:r>
          </a:p>
          <a:p>
            <a:pPr>
              <a:defRPr/>
            </a:pPr>
            <a:r>
              <a:rPr lang="en-US" b="1" dirty="0" smtClean="0"/>
              <a:t>Theorem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Let L be a linear transformation from V to W.  Then</a:t>
            </a:r>
          </a:p>
          <a:p>
            <a:pPr>
              <a:defRPr/>
            </a:pPr>
            <a:r>
              <a:rPr lang="en-US" dirty="0" smtClean="0"/>
              <a:t>        dim(Ker(L))  + dim(range(L))  =  dim(V)</a:t>
            </a:r>
          </a:p>
          <a:p>
            <a:pPr>
              <a:defRPr/>
            </a:pPr>
            <a:r>
              <a:rPr lang="en-US" dirty="0" smtClean="0"/>
              <a:t> </a:t>
            </a:r>
          </a:p>
          <a:p>
            <a:pPr>
              <a:defRPr/>
            </a:pPr>
            <a:r>
              <a:rPr lang="en-US" b="1" dirty="0" smtClean="0"/>
              <a:t>Proof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Let </a:t>
            </a:r>
          </a:p>
          <a:p>
            <a:pPr>
              <a:defRPr/>
            </a:pPr>
            <a:r>
              <a:rPr lang="en-US" dirty="0" smtClean="0"/>
              <a:t>        S  =  {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, ..., 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dirty="0" smtClean="0"/>
              <a:t>} </a:t>
            </a:r>
          </a:p>
          <a:p>
            <a:pPr>
              <a:defRPr/>
            </a:pPr>
            <a:r>
              <a:rPr lang="en-US" dirty="0" smtClean="0"/>
              <a:t>be a basis for Ker(L). Then extend this basis to a full basis for V.</a:t>
            </a:r>
          </a:p>
          <a:p>
            <a:pPr>
              <a:defRPr/>
            </a:pPr>
            <a:r>
              <a:rPr lang="en-US" dirty="0" smtClean="0"/>
              <a:t>        T  =  {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, ..., 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dirty="0" smtClean="0"/>
              <a:t>, 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, ..., 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} </a:t>
            </a:r>
          </a:p>
          <a:p>
            <a:pPr>
              <a:defRPr/>
            </a:pPr>
            <a:r>
              <a:rPr lang="en-US" dirty="0" smtClean="0"/>
              <a:t>We need to show that </a:t>
            </a:r>
          </a:p>
          <a:p>
            <a:pPr>
              <a:defRPr/>
            </a:pPr>
            <a:r>
              <a:rPr lang="en-US" dirty="0" smtClean="0"/>
              <a:t>        U  =  {L(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k+1), ..., L(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)} </a:t>
            </a:r>
          </a:p>
          <a:p>
            <a:pPr>
              <a:defRPr/>
            </a:pPr>
            <a:r>
              <a:rPr lang="en-US" dirty="0" smtClean="0"/>
              <a:t>is a basis for range L.  If </a:t>
            </a:r>
            <a:r>
              <a:rPr lang="en-US" b="1" dirty="0" smtClean="0"/>
              <a:t>w</a:t>
            </a:r>
            <a:r>
              <a:rPr lang="en-US" dirty="0" smtClean="0"/>
              <a:t> is in the range of L then there is a </a:t>
            </a:r>
            <a:r>
              <a:rPr lang="en-US" b="1" dirty="0" smtClean="0"/>
              <a:t>v</a:t>
            </a:r>
            <a:r>
              <a:rPr lang="en-US" dirty="0" smtClean="0"/>
              <a:t> in V with L(</a:t>
            </a:r>
            <a:r>
              <a:rPr lang="en-US" b="1" dirty="0" smtClean="0"/>
              <a:t>v</a:t>
            </a:r>
            <a:r>
              <a:rPr lang="en-US" dirty="0" smtClean="0"/>
              <a:t>)  =  </a:t>
            </a:r>
            <a:r>
              <a:rPr lang="en-US" b="1" dirty="0" smtClean="0"/>
              <a:t>w</a:t>
            </a:r>
            <a:r>
              <a:rPr lang="en-US" dirty="0" smtClean="0"/>
              <a:t>.  Since T spans V, we can write</a:t>
            </a:r>
          </a:p>
          <a:p>
            <a:pPr>
              <a:defRPr/>
            </a:pPr>
            <a:r>
              <a:rPr lang="en-US" dirty="0" smtClean="0"/>
              <a:t>        </a:t>
            </a:r>
            <a:r>
              <a:rPr lang="en-US" b="1" dirty="0" smtClean="0"/>
              <a:t>v</a:t>
            </a:r>
            <a:r>
              <a:rPr lang="en-US" dirty="0" smtClean="0"/>
              <a:t>  =  c</a:t>
            </a:r>
            <a:r>
              <a:rPr lang="en-US" baseline="-25000" dirty="0" smtClean="0"/>
              <a:t>1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 + ...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dirty="0" smtClean="0"/>
              <a:t> + c</a:t>
            </a:r>
            <a:r>
              <a:rPr lang="en-US" baseline="-25000" dirty="0" smtClean="0"/>
              <a:t>k+1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 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 </a:t>
            </a:r>
          </a:p>
          <a:p>
            <a:pPr>
              <a:defRPr/>
            </a:pPr>
            <a:r>
              <a:rPr lang="en-US" dirty="0" smtClean="0"/>
              <a:t>so that</a:t>
            </a:r>
          </a:p>
          <a:p>
            <a:pPr>
              <a:defRPr/>
            </a:pPr>
            <a:r>
              <a:rPr lang="en-US" dirty="0" smtClean="0"/>
              <a:t>        w  =  L(</a:t>
            </a:r>
            <a:r>
              <a:rPr lang="en-US" b="1" dirty="0" smtClean="0"/>
              <a:t>v</a:t>
            </a:r>
            <a:r>
              <a:rPr lang="en-US" dirty="0" smtClean="0"/>
              <a:t>)  =  L(c</a:t>
            </a:r>
            <a:r>
              <a:rPr lang="en-US" baseline="-25000" dirty="0" smtClean="0"/>
              <a:t>1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 + ...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dirty="0" smtClean="0"/>
              <a:t> + c</a:t>
            </a:r>
            <a:r>
              <a:rPr lang="en-US" baseline="-25000" dirty="0" smtClean="0"/>
              <a:t>k+1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 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        =  c</a:t>
            </a:r>
            <a:r>
              <a:rPr lang="en-US" baseline="-25000" dirty="0" smtClean="0"/>
              <a:t>1</a:t>
            </a:r>
            <a:r>
              <a:rPr lang="en-US" dirty="0" smtClean="0"/>
              <a:t>L(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) + ...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err="1" smtClean="0"/>
              <a:t>L</a:t>
            </a:r>
            <a:r>
              <a:rPr lang="en-US" dirty="0" smtClean="0"/>
              <a:t>(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dirty="0" smtClean="0"/>
              <a:t>) + c</a:t>
            </a:r>
            <a:r>
              <a:rPr lang="en-US" baseline="-25000" dirty="0" smtClean="0"/>
              <a:t>k+1</a:t>
            </a:r>
            <a:r>
              <a:rPr lang="en-US" dirty="0" smtClean="0"/>
              <a:t>L(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) 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L</a:t>
            </a:r>
            <a:r>
              <a:rPr lang="en-US" dirty="0" smtClean="0"/>
              <a:t>(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        =  c</a:t>
            </a:r>
            <a:r>
              <a:rPr lang="en-US" baseline="-25000" dirty="0" smtClean="0"/>
              <a:t>1</a:t>
            </a:r>
            <a:r>
              <a:rPr lang="en-US" b="1" dirty="0" smtClean="0"/>
              <a:t>0</a:t>
            </a:r>
            <a:r>
              <a:rPr lang="en-US" dirty="0" smtClean="0"/>
              <a:t> + ... + c</a:t>
            </a:r>
            <a:r>
              <a:rPr lang="en-US" baseline="-25000" dirty="0" smtClean="0"/>
              <a:t>k</a:t>
            </a:r>
            <a:r>
              <a:rPr lang="en-US" b="1" dirty="0" smtClean="0"/>
              <a:t>0</a:t>
            </a:r>
            <a:r>
              <a:rPr lang="en-US" dirty="0" smtClean="0"/>
              <a:t> + c</a:t>
            </a:r>
            <a:r>
              <a:rPr lang="en-US" baseline="-25000" dirty="0" smtClean="0"/>
              <a:t>k+1</a:t>
            </a:r>
            <a:r>
              <a:rPr lang="en-US" dirty="0" smtClean="0"/>
              <a:t>L(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) 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L</a:t>
            </a:r>
            <a:r>
              <a:rPr lang="en-US" dirty="0" smtClean="0"/>
              <a:t>(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        =  c</a:t>
            </a:r>
            <a:r>
              <a:rPr lang="en-US" baseline="-25000" dirty="0" smtClean="0"/>
              <a:t>k+1</a:t>
            </a:r>
            <a:r>
              <a:rPr lang="en-US" dirty="0" smtClean="0"/>
              <a:t>L(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) 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L</a:t>
            </a:r>
            <a:r>
              <a:rPr lang="en-US" dirty="0" smtClean="0"/>
              <a:t>(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hence U spans the range of L.  Now we need to show that U is a linearly independent set of vectors.  If </a:t>
            </a:r>
          </a:p>
          <a:p>
            <a:pPr>
              <a:defRPr/>
            </a:pPr>
            <a:r>
              <a:rPr lang="en-US" dirty="0" smtClean="0"/>
              <a:t>        c</a:t>
            </a:r>
            <a:r>
              <a:rPr lang="en-US" baseline="-25000" dirty="0" smtClean="0"/>
              <a:t>k+1</a:t>
            </a:r>
            <a:r>
              <a:rPr lang="en-US" dirty="0" smtClean="0"/>
              <a:t>L(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) 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L</a:t>
            </a:r>
            <a:r>
              <a:rPr lang="en-US" dirty="0" smtClean="0"/>
              <a:t>(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  =  0</a:t>
            </a:r>
          </a:p>
          <a:p>
            <a:pPr>
              <a:defRPr/>
            </a:pPr>
            <a:r>
              <a:rPr lang="en-US" dirty="0" smtClean="0"/>
              <a:t>then</a:t>
            </a:r>
          </a:p>
          <a:p>
            <a:pPr>
              <a:defRPr/>
            </a:pPr>
            <a:r>
              <a:rPr lang="en-US" dirty="0" smtClean="0"/>
              <a:t>        0  =  L(c</a:t>
            </a:r>
            <a:r>
              <a:rPr lang="en-US" baseline="-25000" dirty="0" smtClean="0"/>
              <a:t>k+1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 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hence </a:t>
            </a:r>
          </a:p>
          <a:p>
            <a:pPr>
              <a:defRPr/>
            </a:pPr>
            <a:r>
              <a:rPr lang="en-US" dirty="0" smtClean="0"/>
              <a:t>        </a:t>
            </a:r>
            <a:r>
              <a:rPr lang="en-US" b="1" dirty="0" smtClean="0"/>
              <a:t>v</a:t>
            </a:r>
            <a:r>
              <a:rPr lang="en-US" dirty="0" smtClean="0"/>
              <a:t>  =  c</a:t>
            </a:r>
            <a:r>
              <a:rPr lang="en-US" baseline="-25000" dirty="0" smtClean="0"/>
              <a:t>k+1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 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is in Ker(L).  But then </a:t>
            </a:r>
            <a:r>
              <a:rPr lang="en-US" b="1" dirty="0" smtClean="0"/>
              <a:t>v</a:t>
            </a:r>
            <a:r>
              <a:rPr lang="en-US" dirty="0" smtClean="0"/>
              <a:t> can be written as a linear combination of vectors in S.  That is</a:t>
            </a:r>
          </a:p>
          <a:p>
            <a:pPr>
              <a:defRPr/>
            </a:pPr>
            <a:r>
              <a:rPr lang="en-US" dirty="0" smtClean="0"/>
              <a:t>        c</a:t>
            </a:r>
            <a:r>
              <a:rPr lang="en-US" baseline="-25000" dirty="0" smtClean="0"/>
              <a:t>k+1</a:t>
            </a:r>
            <a:r>
              <a:rPr lang="en-US" b="1" dirty="0" smtClean="0"/>
              <a:t>v</a:t>
            </a:r>
            <a:r>
              <a:rPr lang="en-US" b="1" baseline="-25000" dirty="0" smtClean="0"/>
              <a:t>k+1</a:t>
            </a:r>
            <a:r>
              <a:rPr lang="en-US" dirty="0" smtClean="0"/>
              <a:t> + ... + 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  =  c</a:t>
            </a:r>
            <a:r>
              <a:rPr lang="en-US" baseline="-25000" dirty="0" smtClean="0"/>
              <a:t>1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 + ...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k</a:t>
            </a:r>
            <a:r>
              <a:rPr lang="en-US" dirty="0" smtClean="0"/>
              <a:t> </a:t>
            </a:r>
          </a:p>
          <a:p>
            <a:pPr>
              <a:defRPr/>
            </a:pPr>
            <a:r>
              <a:rPr lang="en-US" dirty="0" smtClean="0"/>
              <a:t>Which means that all of the constants are zero since these are linearly independent.  </a:t>
            </a:r>
          </a:p>
          <a:p>
            <a:pPr>
              <a:defRPr/>
            </a:pPr>
            <a:r>
              <a:rPr lang="en-US" dirty="0" smtClean="0"/>
              <a:t>We call the dimension of Ker(L) the </a:t>
            </a:r>
            <a:r>
              <a:rPr lang="en-US" i="1" dirty="0" smtClean="0"/>
              <a:t>nullity </a:t>
            </a:r>
            <a:r>
              <a:rPr lang="en-US" dirty="0" smtClean="0"/>
              <a:t>of L and the dimension of the rang of L the </a:t>
            </a:r>
            <a:r>
              <a:rPr lang="en-US" i="1" dirty="0" smtClean="0"/>
              <a:t>rank</a:t>
            </a:r>
            <a:r>
              <a:rPr lang="en-US" dirty="0" smtClean="0"/>
              <a:t> of L.</a:t>
            </a:r>
          </a:p>
          <a:p>
            <a:pPr>
              <a:defRPr/>
            </a:pPr>
            <a:r>
              <a:rPr lang="en-US" dirty="0" smtClean="0"/>
              <a:t>We end this discussion with a corollary that follows immediately from the above theorem.</a:t>
            </a:r>
          </a:p>
          <a:p>
            <a:pPr>
              <a:defRPr/>
            </a:pPr>
            <a:r>
              <a:rPr lang="en-US" b="1" dirty="0" smtClean="0"/>
              <a:t>Theorem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Let L be a linear transformation from a vector space V to a vector space W with dim V  =  dim W, then the following are equivalent: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        1.  L is 1-1.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        2.  L is onto.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 </a:t>
            </a:r>
          </a:p>
          <a:p>
            <a:pPr>
              <a:defRPr/>
            </a:pPr>
            <a:r>
              <a:rPr lang="en-US" dirty="0" smtClean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7C0E8-E3AC-48EA-BA0B-6574D663C3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1E49-02BA-45C7-B03C-28928E8EEBD1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C21A0-903A-4282-A1D1-835E081A4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C3A17-6906-4B6E-B38F-1B0A9770651B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55598-3AA4-4F0B-BAD0-C101980A0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EFA67C-1121-47B3-B210-E7698188DDF5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C464A5-8ABA-4C80-998A-1C2C5ACB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5" name="Picture 7" descr="PPT Slide Bottom Righ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igenvalue,_eigenvector_and_eigensp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2070652"/>
            <a:ext cx="8153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3" eaLnBrk="1" hangingPunct="1">
              <a:defRPr/>
            </a:pPr>
            <a:r>
              <a:rPr lang="en-US" sz="5400" b="1" dirty="0" smtClean="0">
                <a:solidFill>
                  <a:srgbClr val="FFFFFF"/>
                </a:solidFill>
                <a:cs typeface="Arial" charset="0"/>
              </a:rPr>
              <a:t>LINEAR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MATH 15  - Linear Algebra</a:t>
            </a:r>
          </a:p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Department of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i="1" smtClean="0"/>
              <a:t>DEFINITION:</a:t>
            </a:r>
          </a:p>
          <a:p>
            <a:r>
              <a:rPr lang="en-US" smtClean="0"/>
              <a:t>The </a:t>
            </a:r>
            <a:r>
              <a:rPr lang="en-US" i="1" smtClean="0"/>
              <a:t>kernel</a:t>
            </a:r>
            <a:r>
              <a:rPr lang="en-US" smtClean="0"/>
              <a:t> of a linear transformation L is the set of all vectors </a:t>
            </a:r>
            <a:r>
              <a:rPr lang="en-US" b="1" smtClean="0"/>
              <a:t>v</a:t>
            </a:r>
            <a:r>
              <a:rPr lang="en-US" smtClean="0"/>
              <a:t> such that </a:t>
            </a:r>
          </a:p>
          <a:p>
            <a:pPr algn="ctr">
              <a:buFont typeface="Arial" charset="0"/>
              <a:buNone/>
            </a:pPr>
            <a:r>
              <a:rPr lang="en-US" smtClean="0"/>
              <a:t>        L(</a:t>
            </a:r>
            <a:r>
              <a:rPr lang="en-US" b="1" smtClean="0"/>
              <a:t>v</a:t>
            </a:r>
            <a:r>
              <a:rPr lang="en-US" smtClean="0"/>
              <a:t>)  =  </a:t>
            </a:r>
            <a:r>
              <a:rPr lang="en-US" b="1" smtClean="0"/>
              <a:t>0</a:t>
            </a:r>
            <a:r>
              <a:rPr lang="en-US" smtClean="0"/>
              <a:t> </a:t>
            </a:r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  <a:p>
            <a:pPr marL="971550" lvl="2" indent="-45720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smtClean="0"/>
              <a:t>Example: Find the kernel of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KERNEL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270" name="Picture 4" descr="http://www.ltcconline.net/greenl/courses/203/MatrixOnVectors/kernel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281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r>
              <a:rPr lang="en-US" smtClean="0"/>
              <a:t>The kernel of a linear transformation from a vector space V to a vector space W is a subspace of V.</a:t>
            </a:r>
            <a:endParaRPr lang="en-US" sz="28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  <a:p>
            <a:r>
              <a:rPr lang="en-US" smtClean="0"/>
              <a:t>A linear transformation L is 1-1 if and only if Ker(L)  =  </a:t>
            </a:r>
            <a:r>
              <a:rPr lang="en-US" b="1" smtClean="0"/>
              <a:t>0</a:t>
            </a:r>
            <a:r>
              <a:rPr lang="en-US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i="1" smtClean="0"/>
              <a:t>Definition</a:t>
            </a:r>
            <a:endParaRPr lang="en-US" i="1" smtClean="0"/>
          </a:p>
          <a:p>
            <a:pPr algn="just">
              <a:buFont typeface="Arial" charset="0"/>
              <a:buNone/>
            </a:pPr>
            <a:r>
              <a:rPr lang="en-US" smtClean="0"/>
              <a:t>Let L be a linear transformation from a vector space V to a vector space W.  Then the </a:t>
            </a:r>
            <a:r>
              <a:rPr lang="en-US" i="1" smtClean="0"/>
              <a:t>range </a:t>
            </a:r>
            <a:r>
              <a:rPr lang="en-US" smtClean="0"/>
              <a:t>of L is the set of all vectors w in W such that there is a </a:t>
            </a:r>
            <a:r>
              <a:rPr lang="en-US" b="1" smtClean="0"/>
              <a:t>v</a:t>
            </a:r>
            <a:r>
              <a:rPr lang="en-US" smtClean="0"/>
              <a:t> in V with </a:t>
            </a:r>
          </a:p>
          <a:p>
            <a:pPr algn="ctr">
              <a:buFont typeface="Arial" charset="0"/>
              <a:buNone/>
            </a:pPr>
            <a:r>
              <a:rPr lang="en-US" smtClean="0"/>
              <a:t>     L(</a:t>
            </a:r>
            <a:r>
              <a:rPr lang="en-US" b="1" smtClean="0"/>
              <a:t>v</a:t>
            </a:r>
            <a:r>
              <a:rPr lang="en-US" smtClean="0"/>
              <a:t>)  =  </a:t>
            </a:r>
            <a:r>
              <a:rPr lang="en-US" b="1" smtClean="0"/>
              <a:t>w</a:t>
            </a:r>
            <a:r>
              <a:rPr lang="en-US" smtClean="0"/>
              <a:t> </a:t>
            </a:r>
          </a:p>
          <a:p>
            <a:pPr>
              <a:buFont typeface="Arial" charset="0"/>
              <a:buNone/>
            </a:pPr>
            <a:r>
              <a:rPr lang="en-US" b="1" i="1" smtClean="0"/>
              <a:t>Theorem</a:t>
            </a:r>
            <a:endParaRPr lang="en-US" i="1" smtClean="0"/>
          </a:p>
          <a:p>
            <a:pPr>
              <a:buFont typeface="Arial" charset="0"/>
              <a:buNone/>
            </a:pPr>
            <a:r>
              <a:rPr lang="en-US" smtClean="0"/>
              <a:t>The range of a linear transformation L  from V to W is a subspace of W.</a:t>
            </a:r>
          </a:p>
          <a:p>
            <a:pPr algn="ctr">
              <a:buFont typeface="Arial" charset="0"/>
              <a:buNone/>
            </a:pPr>
            <a:endParaRPr lang="en-US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RANGE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762000"/>
            <a:ext cx="8839200" cy="5638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Let L be the linear transformation from R</a:t>
            </a:r>
            <a:r>
              <a:rPr lang="en-US" baseline="30000" smtClean="0"/>
              <a:t>2 </a:t>
            </a:r>
            <a:r>
              <a:rPr lang="en-US" smtClean="0"/>
              <a:t> </a:t>
            </a:r>
            <a:r>
              <a:rPr lang="en-US" smtClean="0">
                <a:sym typeface="Wingdings" pitchFamily="2" charset="2"/>
              </a:rPr>
              <a:t> R</a:t>
            </a:r>
            <a:r>
              <a:rPr lang="en-US" baseline="30000" smtClean="0">
                <a:sym typeface="Wingdings" pitchFamily="2" charset="2"/>
              </a:rPr>
              <a:t>3</a:t>
            </a:r>
            <a:r>
              <a:rPr lang="en-US" smtClean="0">
                <a:sym typeface="Wingdings" pitchFamily="2" charset="2"/>
              </a:rPr>
              <a:t> be </a:t>
            </a:r>
            <a:r>
              <a:rPr lang="en-US" smtClean="0"/>
              <a:t>defined by</a:t>
            </a:r>
            <a:endParaRPr lang="en-US" sz="2400" smtClean="0"/>
          </a:p>
          <a:p>
            <a:pPr algn="ctr">
              <a:buFont typeface="Arial" charset="0"/>
              <a:buNone/>
            </a:pPr>
            <a:r>
              <a:rPr lang="en-US" smtClean="0"/>
              <a:t>L(</a:t>
            </a:r>
            <a:r>
              <a:rPr lang="en-US" b="1" smtClean="0"/>
              <a:t>v</a:t>
            </a:r>
            <a:r>
              <a:rPr lang="en-US" smtClean="0"/>
              <a:t>)  =  A</a:t>
            </a:r>
            <a:r>
              <a:rPr lang="en-US" b="1" smtClean="0"/>
              <a:t>v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with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        </a:t>
            </a:r>
            <a:r>
              <a:rPr lang="en-US" sz="2800" smtClean="0"/>
              <a:t> </a:t>
            </a:r>
            <a:endParaRPr lang="en-US" sz="2400" smtClean="0"/>
          </a:p>
          <a:p>
            <a:r>
              <a:rPr lang="en-US" smtClean="0"/>
              <a:t>A.  Find a basis for Ker(L).</a:t>
            </a:r>
            <a:endParaRPr lang="en-US" sz="2800" smtClean="0"/>
          </a:p>
          <a:p>
            <a:r>
              <a:rPr lang="en-US" smtClean="0"/>
              <a:t>B.  Determine of L is 1-1.</a:t>
            </a:r>
            <a:endParaRPr lang="en-US" sz="2800" smtClean="0"/>
          </a:p>
          <a:p>
            <a:r>
              <a:rPr lang="en-US" smtClean="0"/>
              <a:t>C.  Find a basis for the range of L.</a:t>
            </a:r>
            <a:endParaRPr lang="en-US" sz="2800" smtClean="0"/>
          </a:p>
          <a:p>
            <a:r>
              <a:rPr lang="en-US" smtClean="0"/>
              <a:t>D.  Determine if L is onto.</a:t>
            </a:r>
            <a:endParaRPr lang="en-US" sz="2800" smtClean="0"/>
          </a:p>
          <a:p>
            <a:pPr>
              <a:buFont typeface="Arial" charset="0"/>
              <a:buNone/>
            </a:pPr>
            <a:endParaRPr lang="en-US" sz="2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EXAMPLE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6" name="Picture 4" descr="http://www.ltcconline.net/greenl/courses/203/MatrixOnVectors/kernel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24088"/>
            <a:ext cx="1544638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TEXTBOOKS</a:t>
            </a:r>
          </a:p>
          <a:p>
            <a:pPr algn="l" eaLnBrk="1" hangingPunct="1">
              <a:defRPr/>
            </a:pPr>
            <a:endParaRPr lang="en-PH" sz="2800" dirty="0" smtClean="0"/>
          </a:p>
          <a:p>
            <a:pPr algn="l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Elementary Linear Algebra, Bernard </a:t>
            </a:r>
            <a:r>
              <a:rPr lang="en-PH" sz="2800" dirty="0" err="1" smtClean="0">
                <a:solidFill>
                  <a:schemeClr val="tx1"/>
                </a:solidFill>
              </a:rPr>
              <a:t>Kolman</a:t>
            </a:r>
            <a:r>
              <a:rPr lang="en-PH" sz="2800" dirty="0" smtClean="0">
                <a:solidFill>
                  <a:schemeClr val="tx1"/>
                </a:solidFill>
              </a:rPr>
              <a:t> and David R. Hill, 7</a:t>
            </a:r>
            <a:r>
              <a:rPr lang="en-PH" sz="2800" baseline="30000" dirty="0" smtClean="0">
                <a:solidFill>
                  <a:schemeClr val="tx1"/>
                </a:solidFill>
              </a:rPr>
              <a:t>th</a:t>
            </a:r>
            <a:r>
              <a:rPr lang="en-PH" sz="2800" dirty="0" smtClean="0">
                <a:solidFill>
                  <a:schemeClr val="tx1"/>
                </a:solidFill>
              </a:rPr>
              <a:t> ed., 2003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WEBSITES:</a:t>
            </a: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http://en.wikipedia.org/wiki/Eigenvalue,_eigenvector_and_eigenspace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SUGGESTED 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</a:rPr>
              <a:t>At the end of this lesson, the students are expected </a:t>
            </a:r>
            <a:r>
              <a:rPr lang="en-US" dirty="0" smtClean="0">
                <a:solidFill>
                  <a:schemeClr val="tx1"/>
                </a:solidFill>
              </a:rPr>
              <a:t>to:</a:t>
            </a:r>
            <a:endParaRPr lang="en-US" dirty="0" smtClean="0">
              <a:solidFill>
                <a:schemeClr val="tx1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Define </a:t>
            </a:r>
            <a:r>
              <a:rPr lang="en-US" sz="2800" dirty="0" smtClean="0">
                <a:solidFill>
                  <a:schemeClr val="tx1"/>
                </a:solidFill>
              </a:rPr>
              <a:t>linear transformation.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Determine if a transformation is linear </a:t>
            </a:r>
            <a:r>
              <a:rPr lang="en-US" sz="2800" dirty="0" smtClean="0">
                <a:solidFill>
                  <a:schemeClr val="tx1"/>
                </a:solidFill>
              </a:rPr>
              <a:t>transformation.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Perform the transformation of given </a:t>
            </a:r>
            <a:r>
              <a:rPr lang="en-US" sz="2800" dirty="0" smtClean="0">
                <a:solidFill>
                  <a:schemeClr val="tx1"/>
                </a:solidFill>
              </a:rPr>
              <a:t>functions.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133600"/>
              </a:xfrm>
            </p:spPr>
            <p:txBody>
              <a:bodyPr/>
              <a:lstStyle/>
              <a:p>
                <a:pPr algn="l" eaLnBrk="1" hangingPunct="1"/>
                <a:r>
                  <a:rPr lang="en-US" sz="3600" b="1" i="1" dirty="0" smtClean="0">
                    <a:solidFill>
                      <a:schemeClr val="tx1"/>
                    </a:solidFill>
                  </a:rPr>
                  <a:t>DEFINITION:</a:t>
                </a:r>
              </a:p>
              <a:p>
                <a:pPr algn="just" eaLnBrk="1" hangingPunct="1"/>
                <a:r>
                  <a:rPr lang="en-US" dirty="0" smtClean="0">
                    <a:solidFill>
                      <a:schemeClr val="tx1"/>
                    </a:solidFill>
                  </a:rPr>
                  <a:t>A transformation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linear transformation if the following expressions hold:</a:t>
                </a:r>
              </a:p>
              <a:p>
                <a:pPr algn="just" eaLnBrk="1" hangingPunct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 eaLnBrk="1" hangingPunct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 eaLnBrk="1" hangingPunct="1"/>
                <a:r>
                  <a:rPr lang="en-US" dirty="0" smtClean="0">
                    <a:solidFill>
                      <a:schemeClr val="tx1"/>
                    </a:solidFill>
                  </a:rPr>
                  <a:t>For any real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number: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2133600"/>
              </a:xfrm>
              <a:blipFill rotWithShape="1">
                <a:blip r:embed="rId3"/>
                <a:stretch>
                  <a:fillRect l="-2201" t="-4286" r="-1761" b="-717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2997200" y="2946400"/>
          <a:ext cx="363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1320480" imgH="203040" progId="Equation.3">
                  <p:embed/>
                </p:oleObj>
              </mc:Choice>
              <mc:Fallback>
                <p:oleObj name="Equation" r:id="rId6" imgW="13204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946400"/>
                        <a:ext cx="363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3527425" y="4470400"/>
          <a:ext cx="2339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850680" imgH="203040" progId="Equation.3">
                  <p:embed/>
                </p:oleObj>
              </mc:Choice>
              <mc:Fallback>
                <p:oleObj name="Equation" r:id="rId8" imgW="8506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470400"/>
                        <a:ext cx="23399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EXAMPLE:</a:t>
            </a: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Determine if the following transformations are linear transformation:</a:t>
            </a:r>
          </a:p>
          <a:p>
            <a:pPr algn="just" eaLnBrk="1" hangingPunct="1"/>
            <a:endParaRPr lang="en-US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1.  R</a:t>
            </a:r>
            <a:r>
              <a:rPr lang="en-US" baseline="30000" smtClean="0">
                <a:solidFill>
                  <a:schemeClr val="tx1"/>
                </a:solidFill>
              </a:rPr>
              <a:t>2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mtClean="0">
                <a:solidFill>
                  <a:schemeClr val="tx1"/>
                </a:solidFill>
              </a:rPr>
              <a:t>R </a:t>
            </a:r>
            <a:r>
              <a:rPr lang="en-US" baseline="30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 : </a:t>
            </a:r>
            <a:r>
              <a:rPr lang="en-US" baseline="30000" smtClean="0">
                <a:solidFill>
                  <a:schemeClr val="tx1"/>
                </a:solidFill>
              </a:rPr>
              <a:t> </a:t>
            </a:r>
            <a:endParaRPr lang="en-US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r>
              <a:rPr lang="en-US" sz="2400" smtClean="0">
                <a:solidFill>
                  <a:schemeClr val="tx1"/>
                </a:solidFill>
              </a:rPr>
              <a:t>2.  R</a:t>
            </a:r>
            <a:r>
              <a:rPr lang="en-US" sz="2400" baseline="30000" smtClean="0">
                <a:solidFill>
                  <a:schemeClr val="tx1"/>
                </a:solidFill>
              </a:rPr>
              <a:t>3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chemeClr val="tx1"/>
                </a:solidFill>
              </a:rPr>
              <a:t>P 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 : </a:t>
            </a:r>
            <a:r>
              <a:rPr lang="en-US" sz="2400" baseline="30000" smtClean="0">
                <a:solidFill>
                  <a:schemeClr val="tx1"/>
                </a:solidFill>
              </a:rPr>
              <a:t> </a:t>
            </a:r>
            <a:endParaRPr lang="en-US" sz="24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r>
              <a:rPr lang="en-US" sz="2400" smtClean="0">
                <a:solidFill>
                  <a:schemeClr val="tx1"/>
                </a:solidFill>
              </a:rPr>
              <a:t>3.  R</a:t>
            </a:r>
            <a:r>
              <a:rPr lang="en-US" sz="2400" baseline="30000" smtClean="0">
                <a:solidFill>
                  <a:schemeClr val="tx1"/>
                </a:solidFill>
              </a:rPr>
              <a:t>3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chemeClr val="tx1"/>
                </a:solidFill>
              </a:rPr>
              <a:t>M</a:t>
            </a:r>
            <a:r>
              <a:rPr lang="en-US" sz="2400" baseline="-25000" smtClean="0">
                <a:solidFill>
                  <a:schemeClr val="tx1"/>
                </a:solidFill>
              </a:rPr>
              <a:t>22:</a:t>
            </a:r>
            <a:endParaRPr lang="en-US" sz="24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810000" y="2438400"/>
          <a:ext cx="22860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091880" imgH="711000" progId="Equation.3">
                  <p:embed/>
                </p:oleObj>
              </mc:Choice>
              <mc:Fallback>
                <p:oleObj name="Equation" r:id="rId5" imgW="109188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22860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3643313" y="3657600"/>
          <a:ext cx="27432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193760" imgH="711000" progId="Equation.3">
                  <p:embed/>
                </p:oleObj>
              </mc:Choice>
              <mc:Fallback>
                <p:oleObj name="Equation" r:id="rId7" imgW="119376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657600"/>
                        <a:ext cx="27432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3657600" y="5145088"/>
          <a:ext cx="3579813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1422360" imgH="711000" progId="Equation.3">
                  <p:embed/>
                </p:oleObj>
              </mc:Choice>
              <mc:Fallback>
                <p:oleObj name="Equation" r:id="rId9" imgW="142236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45088"/>
                        <a:ext cx="3579813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/>
            <a:r>
              <a:rPr lang="en-US" b="1" i="1" smtClean="0">
                <a:solidFill>
                  <a:schemeClr val="tx1"/>
                </a:solidFill>
              </a:rPr>
              <a:t>EXAMPLE:</a:t>
            </a: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Determine if the following transformations are linear transformation:</a:t>
            </a:r>
          </a:p>
          <a:p>
            <a:pPr algn="just" eaLnBrk="1" hangingPunct="1"/>
            <a:endParaRPr lang="en-US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mtClean="0">
                <a:solidFill>
                  <a:schemeClr val="tx1"/>
                </a:solidFill>
              </a:rPr>
              <a:t>4.  P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baseline="300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mtClean="0">
                <a:solidFill>
                  <a:schemeClr val="tx1"/>
                </a:solidFill>
              </a:rPr>
              <a:t>P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 : </a:t>
            </a:r>
            <a:r>
              <a:rPr lang="en-US" baseline="30000" smtClean="0">
                <a:solidFill>
                  <a:schemeClr val="tx1"/>
                </a:solidFill>
              </a:rPr>
              <a:t> </a:t>
            </a:r>
            <a:endParaRPr lang="en-US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r>
              <a:rPr lang="en-US" sz="2400" smtClean="0">
                <a:solidFill>
                  <a:schemeClr val="tx1"/>
                </a:solidFill>
              </a:rPr>
              <a:t>5.  R</a:t>
            </a:r>
            <a:r>
              <a:rPr lang="en-US" sz="2400" baseline="30000" smtClean="0">
                <a:solidFill>
                  <a:schemeClr val="tx1"/>
                </a:solidFill>
              </a:rPr>
              <a:t>3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chemeClr val="tx1"/>
                </a:solidFill>
              </a:rPr>
              <a:t>R </a:t>
            </a:r>
            <a:r>
              <a:rPr lang="en-US" sz="2400" baseline="30000" smtClean="0">
                <a:solidFill>
                  <a:schemeClr val="tx1"/>
                </a:solidFill>
              </a:rPr>
              <a:t>2 </a:t>
            </a:r>
            <a:r>
              <a:rPr lang="en-US" sz="2400" smtClean="0">
                <a:solidFill>
                  <a:schemeClr val="tx1"/>
                </a:solidFill>
              </a:rPr>
              <a:t>: </a:t>
            </a:r>
            <a:r>
              <a:rPr lang="en-US" sz="2400" baseline="30000" smtClean="0">
                <a:solidFill>
                  <a:schemeClr val="tx1"/>
                </a:solidFill>
              </a:rPr>
              <a:t> </a:t>
            </a:r>
            <a:endParaRPr lang="en-US" sz="24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  <a:p>
            <a:pPr algn="just"/>
            <a:r>
              <a:rPr lang="en-US" sz="2400" smtClean="0">
                <a:solidFill>
                  <a:schemeClr val="tx1"/>
                </a:solidFill>
              </a:rPr>
              <a:t>6.  R</a:t>
            </a:r>
            <a:r>
              <a:rPr lang="en-US" sz="2400" baseline="30000" smtClean="0">
                <a:solidFill>
                  <a:schemeClr val="tx1"/>
                </a:solidFill>
              </a:rPr>
              <a:t>2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chemeClr val="tx1"/>
                </a:solidFill>
              </a:rPr>
              <a:t>R</a:t>
            </a:r>
            <a:r>
              <a:rPr lang="en-US" sz="2400" baseline="-25000" smtClean="0">
                <a:solidFill>
                  <a:schemeClr val="tx1"/>
                </a:solidFill>
              </a:rPr>
              <a:t>:</a:t>
            </a:r>
            <a:endParaRPr lang="en-US" sz="2400" smtClean="0">
              <a:solidFill>
                <a:schemeClr val="tx1"/>
              </a:solidFill>
            </a:endParaRPr>
          </a:p>
          <a:p>
            <a:pPr algn="just"/>
            <a:endParaRPr lang="en-US" sz="2400" baseline="-250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3276600" y="3103563"/>
          <a:ext cx="4759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03563"/>
                        <a:ext cx="47593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3117850" y="3657600"/>
          <a:ext cx="379412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1650960" imgH="711000" progId="Equation.3">
                  <p:embed/>
                </p:oleObj>
              </mc:Choice>
              <mc:Fallback>
                <p:oleObj name="Equation" r:id="rId7" imgW="165096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657600"/>
                        <a:ext cx="3794125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4216400" y="5464175"/>
          <a:ext cx="24606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9" imgW="977760" imgH="457200" progId="Equation.3">
                  <p:embed/>
                </p:oleObj>
              </mc:Choice>
              <mc:Fallback>
                <p:oleObj name="Equation" r:id="rId9" imgW="9777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464175"/>
                        <a:ext cx="24606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305800" cy="5638800"/>
          </a:xfrm>
        </p:spPr>
        <p:txBody>
          <a:bodyPr/>
          <a:lstStyle/>
          <a:p>
            <a:pPr algn="just" eaLnBrk="1" hangingPunct="1"/>
            <a:r>
              <a:rPr lang="en-US" sz="2800" smtClean="0">
                <a:solidFill>
                  <a:schemeClr val="tx1"/>
                </a:solidFill>
              </a:rPr>
              <a:t>The following operations are tested to be linear transformations.  Evaluate the following linear transformations:</a:t>
            </a:r>
          </a:p>
          <a:p>
            <a:pPr algn="just" eaLnBrk="1" hangingPunct="1"/>
            <a:r>
              <a:rPr lang="en-US" sz="2800" smtClean="0">
                <a:solidFill>
                  <a:schemeClr val="tx1"/>
                </a:solidFill>
              </a:rPr>
              <a:t>1. P</a:t>
            </a:r>
            <a:r>
              <a:rPr lang="en-US" sz="2800" baseline="-25000" smtClean="0">
                <a:solidFill>
                  <a:schemeClr val="tx1"/>
                </a:solidFill>
              </a:rPr>
              <a:t>3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  <a:sym typeface="Wingdings" pitchFamily="2" charset="2"/>
              </a:rPr>
              <a:t> P</a:t>
            </a:r>
            <a:r>
              <a:rPr lang="en-US" sz="2800" baseline="-2500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800" smtClean="0">
                <a:solidFill>
                  <a:schemeClr val="tx1"/>
                </a:solidFill>
                <a:sym typeface="Wingdings" pitchFamily="2" charset="2"/>
              </a:rPr>
              <a:t> :</a:t>
            </a:r>
            <a:endParaRPr lang="en-US" sz="280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z="2800" smtClean="0">
                <a:solidFill>
                  <a:schemeClr val="tx1"/>
                </a:solidFill>
              </a:rPr>
              <a:t>		Find D(5t</a:t>
            </a:r>
            <a:r>
              <a:rPr lang="en-US" sz="2800" baseline="30000" smtClean="0">
                <a:solidFill>
                  <a:schemeClr val="tx1"/>
                </a:solidFill>
              </a:rPr>
              <a:t>3</a:t>
            </a:r>
            <a:r>
              <a:rPr lang="en-US" sz="2800" smtClean="0">
                <a:solidFill>
                  <a:schemeClr val="tx1"/>
                </a:solidFill>
              </a:rPr>
              <a:t>+2t</a:t>
            </a:r>
            <a:r>
              <a:rPr lang="en-US" sz="2800" baseline="30000" smtClean="0">
                <a:solidFill>
                  <a:schemeClr val="tx1"/>
                </a:solidFill>
              </a:rPr>
              <a:t>2</a:t>
            </a:r>
            <a:r>
              <a:rPr lang="en-US" sz="2800" smtClean="0">
                <a:solidFill>
                  <a:schemeClr val="tx1"/>
                </a:solidFill>
              </a:rPr>
              <a:t>-3t+8)</a:t>
            </a:r>
          </a:p>
          <a:p>
            <a:pPr algn="just" eaLnBrk="1" hangingPunct="1"/>
            <a:endParaRPr lang="en-US" sz="280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z="2800" smtClean="0">
                <a:solidFill>
                  <a:schemeClr val="tx1"/>
                </a:solidFill>
              </a:rPr>
              <a:t>2.R</a:t>
            </a:r>
            <a:r>
              <a:rPr lang="en-US" sz="2800" baseline="30000" smtClean="0">
                <a:solidFill>
                  <a:schemeClr val="tx1"/>
                </a:solidFill>
              </a:rPr>
              <a:t>3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  <a:sym typeface="Wingdings" pitchFamily="2" charset="2"/>
              </a:rPr>
              <a:t> R </a:t>
            </a:r>
            <a:r>
              <a:rPr lang="en-US" sz="2800" baseline="3000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</a:p>
          <a:p>
            <a:pPr algn="just" eaLnBrk="1" hangingPunct="1"/>
            <a:endParaRPr lang="en-US" sz="280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z="2800" smtClean="0">
                <a:solidFill>
                  <a:schemeClr val="tx1"/>
                </a:solidFill>
              </a:rPr>
              <a:t>	Find:</a:t>
            </a:r>
          </a:p>
          <a:p>
            <a:pPr algn="just" eaLnBrk="1" hangingPunct="1"/>
            <a:endParaRPr lang="en-US" sz="2800" baseline="30000" smtClean="0">
              <a:solidFill>
                <a:schemeClr val="tx1"/>
              </a:solidFill>
            </a:endParaRPr>
          </a:p>
          <a:p>
            <a:pPr algn="just" eaLnBrk="1" hangingPunct="1"/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EVALUATION OF 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2209800" y="2265363"/>
          <a:ext cx="4759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65363"/>
                        <a:ext cx="47593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3132138" y="3429000"/>
          <a:ext cx="2125662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1015920" imgH="711000" progId="Equation.3">
                  <p:embed/>
                </p:oleObj>
              </mc:Choice>
              <mc:Fallback>
                <p:oleObj name="Equation" r:id="rId7" imgW="101592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429000"/>
                        <a:ext cx="2125662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3200400" y="5105400"/>
          <a:ext cx="2417763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1155600" imgH="711000" progId="Equation.3">
                  <p:embed/>
                </p:oleObj>
              </mc:Choice>
              <mc:Fallback>
                <p:oleObj name="Equation" r:id="rId9" imgW="115560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417763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lvl="2" algn="l" eaLnBrk="1" hangingPunct="1">
              <a:defRPr/>
            </a:pPr>
            <a:r>
              <a:rPr lang="en-US" sz="3200" b="1" i="1" dirty="0" smtClean="0">
                <a:solidFill>
                  <a:schemeClr val="tx1"/>
                </a:solidFill>
              </a:rPr>
              <a:t>For the following items:</a:t>
            </a: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Given the transformation R</a:t>
            </a:r>
            <a:r>
              <a:rPr lang="en-US" baseline="30000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R</a:t>
            </a:r>
            <a:r>
              <a:rPr lang="en-US" baseline="30000" dirty="0" smtClean="0">
                <a:solidFill>
                  <a:schemeClr val="tx1"/>
                </a:solidFill>
                <a:sym typeface="Wingdings" pitchFamily="2" charset="2"/>
              </a:rPr>
              <a:t>3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: </a:t>
            </a: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Find:</a:t>
            </a: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3200" b="1" i="1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EVALUATION OF 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073150" y="1727200"/>
          <a:ext cx="129698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698400" imgH="711000" progId="Equation.3">
                  <p:embed/>
                </p:oleObj>
              </mc:Choice>
              <mc:Fallback>
                <p:oleObj name="Equation" r:id="rId3" imgW="69840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727200"/>
                        <a:ext cx="129698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5689600" y="1701800"/>
          <a:ext cx="1320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711000" imgH="711000" progId="Equation.3">
                  <p:embed/>
                </p:oleObj>
              </mc:Choice>
              <mc:Fallback>
                <p:oleObj name="Equation" r:id="rId5" imgW="71100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701800"/>
                        <a:ext cx="1320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1447800" y="3733800"/>
          <a:ext cx="638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7" imgW="342720" imgH="457200" progId="Equation.3">
                  <p:embed/>
                </p:oleObj>
              </mc:Choice>
              <mc:Fallback>
                <p:oleObj name="Equation" r:id="rId7" imgW="3427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38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4"/>
          <p:cNvGraphicFramePr>
            <a:graphicFrameLocks noChangeAspect="1"/>
          </p:cNvGraphicFramePr>
          <p:nvPr/>
        </p:nvGraphicFramePr>
        <p:xfrm>
          <a:off x="3224213" y="3733800"/>
          <a:ext cx="661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9" imgW="355320" imgH="457200" progId="Equation.3">
                  <p:embed/>
                </p:oleObj>
              </mc:Choice>
              <mc:Fallback>
                <p:oleObj name="Equation" r:id="rId9" imgW="3553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733800"/>
                        <a:ext cx="6619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5"/>
          <p:cNvGraphicFramePr>
            <a:graphicFrameLocks noChangeAspect="1"/>
          </p:cNvGraphicFramePr>
          <p:nvPr/>
        </p:nvGraphicFramePr>
        <p:xfrm>
          <a:off x="4941888" y="3733800"/>
          <a:ext cx="733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1" imgW="393480" imgH="457200" progId="Equation.3">
                  <p:embed/>
                </p:oleObj>
              </mc:Choice>
              <mc:Fallback>
                <p:oleObj name="Equation" r:id="rId11" imgW="3934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3733800"/>
                        <a:ext cx="733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6"/>
          <p:cNvGraphicFramePr>
            <a:graphicFrameLocks noChangeAspect="1"/>
          </p:cNvGraphicFramePr>
          <p:nvPr/>
        </p:nvGraphicFramePr>
        <p:xfrm>
          <a:off x="6921500" y="3733800"/>
          <a:ext cx="661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3" imgW="355320" imgH="457200" progId="Equation.3">
                  <p:embed/>
                </p:oleObj>
              </mc:Choice>
              <mc:Fallback>
                <p:oleObj name="Equation" r:id="rId13" imgW="35532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733800"/>
                        <a:ext cx="6619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514350" lvl="2" algn="l" eaLnBrk="1" hangingPunct="1">
              <a:defRPr/>
            </a:pPr>
            <a:r>
              <a:rPr lang="en-US" sz="3200" b="1" i="1" dirty="0" smtClean="0">
                <a:solidFill>
                  <a:schemeClr val="tx1"/>
                </a:solidFill>
              </a:rPr>
              <a:t>For the following items:</a:t>
            </a: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Given the transformation R</a:t>
            </a:r>
            <a:r>
              <a:rPr lang="en-US" baseline="30000" dirty="0" smtClean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R</a:t>
            </a:r>
            <a:r>
              <a:rPr lang="en-US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: </a:t>
            </a: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buFont typeface="Arial" charset="0"/>
              <a:buAutoNum type="arabicPeriod"/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Find:</a:t>
            </a: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Note: </a:t>
            </a:r>
          </a:p>
          <a:p>
            <a:pPr marL="971550" lvl="2" indent="-457200" algn="l" eaLnBrk="1" hangingPunct="1">
              <a:defRPr/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971550" lvl="2" indent="-457200" algn="l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3200" b="1" i="1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EVALUATION OF 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143000" y="1981200"/>
          <a:ext cx="115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622080" imgH="457200" progId="Equation.3">
                  <p:embed/>
                </p:oleObj>
              </mc:Choice>
              <mc:Fallback>
                <p:oleObj name="Equation" r:id="rId3" imgW="622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115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5451475" y="1981200"/>
          <a:ext cx="122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660240" imgH="457200" progId="Equation.3">
                  <p:embed/>
                </p:oleObj>
              </mc:Choice>
              <mc:Fallback>
                <p:oleObj name="Equation" r:id="rId5" imgW="660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1981200"/>
                        <a:ext cx="1225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3100388" y="1981200"/>
          <a:ext cx="1203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647640" imgH="457200" progId="Equation.3">
                  <p:embed/>
                </p:oleObj>
              </mc:Choice>
              <mc:Fallback>
                <p:oleObj name="Equation" r:id="rId7" imgW="6476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981200"/>
                        <a:ext cx="12033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9"/>
          <p:cNvGraphicFramePr>
            <a:graphicFrameLocks noChangeAspect="1"/>
          </p:cNvGraphicFramePr>
          <p:nvPr/>
        </p:nvGraphicFramePr>
        <p:xfrm>
          <a:off x="2074863" y="3556000"/>
          <a:ext cx="6381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342720" imgH="711000" progId="Equation.3">
                  <p:embed/>
                </p:oleObj>
              </mc:Choice>
              <mc:Fallback>
                <p:oleObj name="Equation" r:id="rId9" imgW="34272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556000"/>
                        <a:ext cx="6381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"/>
          <p:cNvGraphicFramePr>
            <a:graphicFrameLocks noChangeAspect="1"/>
          </p:cNvGraphicFramePr>
          <p:nvPr/>
        </p:nvGraphicFramePr>
        <p:xfrm>
          <a:off x="4724400" y="3505200"/>
          <a:ext cx="82708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1" imgW="444240" imgH="711000" progId="Equation.3">
                  <p:embed/>
                </p:oleObj>
              </mc:Choice>
              <mc:Fallback>
                <p:oleObj name="Equation" r:id="rId11" imgW="44424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82708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1"/>
          <p:cNvGraphicFramePr>
            <a:graphicFrameLocks noChangeAspect="1"/>
          </p:cNvGraphicFramePr>
          <p:nvPr/>
        </p:nvGraphicFramePr>
        <p:xfrm>
          <a:off x="1887538" y="5257800"/>
          <a:ext cx="82708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3" imgW="444240" imgH="711000" progId="Equation.3">
                  <p:embed/>
                </p:oleObj>
              </mc:Choice>
              <mc:Fallback>
                <p:oleObj name="Equation" r:id="rId13" imgW="44424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5257800"/>
                        <a:ext cx="827087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2"/>
          <p:cNvGraphicFramePr>
            <a:graphicFrameLocks noChangeAspect="1"/>
          </p:cNvGraphicFramePr>
          <p:nvPr/>
        </p:nvGraphicFramePr>
        <p:xfrm>
          <a:off x="6019800" y="5257800"/>
          <a:ext cx="8985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5" imgW="482400" imgH="711000" progId="Equation.3">
                  <p:embed/>
                </p:oleObj>
              </mc:Choice>
              <mc:Fallback>
                <p:oleObj name="Equation" r:id="rId15" imgW="48240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8985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3"/>
          <p:cNvGraphicFramePr>
            <a:graphicFrameLocks noChangeAspect="1"/>
          </p:cNvGraphicFramePr>
          <p:nvPr/>
        </p:nvGraphicFramePr>
        <p:xfrm>
          <a:off x="4003675" y="5207000"/>
          <a:ext cx="8985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7" imgW="482400" imgH="711000" progId="Equation.3">
                  <p:embed/>
                </p:oleObj>
              </mc:Choice>
              <mc:Fallback>
                <p:oleObj name="Equation" r:id="rId17" imgW="482400" imgH="71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207000"/>
                        <a:ext cx="8985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r>
              <a:rPr lang="en-US" smtClean="0"/>
              <a:t>Recall that a function is </a:t>
            </a:r>
            <a:r>
              <a:rPr lang="en-US" i="1" smtClean="0"/>
              <a:t>1-1</a:t>
            </a:r>
            <a:r>
              <a:rPr lang="en-US" smtClean="0"/>
              <a:t> if </a:t>
            </a:r>
            <a:r>
              <a:rPr lang="en-US" sz="2400" smtClean="0"/>
              <a:t>  </a:t>
            </a:r>
            <a:r>
              <a:rPr lang="en-US" smtClean="0"/>
              <a:t>f(x)  =  f(y) 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implies that         x  =  y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Since a linear transformation is defined as a function, the definition of 1-1 carries over to linear transformations.  That is </a:t>
            </a:r>
            <a:endParaRPr lang="en-US" sz="2400" smtClean="0"/>
          </a:p>
          <a:p>
            <a:pPr>
              <a:buFont typeface="Arial" charset="0"/>
              <a:buNone/>
            </a:pPr>
            <a:endParaRPr lang="en-US" sz="2400" smtClean="0"/>
          </a:p>
          <a:p>
            <a:r>
              <a:rPr lang="en-US" b="1" smtClean="0"/>
              <a:t>Definition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     A linear transformation L is 1-1 if for all vectors </a:t>
            </a:r>
            <a:r>
              <a:rPr lang="en-US" b="1" smtClean="0"/>
              <a:t>u</a:t>
            </a:r>
            <a:r>
              <a:rPr lang="en-US" smtClean="0"/>
              <a:t> and </a:t>
            </a:r>
            <a:r>
              <a:rPr lang="en-US" b="1" smtClean="0"/>
              <a:t>v</a:t>
            </a:r>
            <a:r>
              <a:rPr lang="en-US" smtClean="0"/>
              <a:t>,                 L(</a:t>
            </a:r>
            <a:r>
              <a:rPr lang="en-US" b="1" smtClean="0"/>
              <a:t>u</a:t>
            </a:r>
            <a:r>
              <a:rPr lang="en-US" smtClean="0"/>
              <a:t>)  =  L(</a:t>
            </a:r>
            <a:r>
              <a:rPr lang="en-US" b="1" smtClean="0"/>
              <a:t>v</a:t>
            </a:r>
            <a:r>
              <a:rPr lang="en-US" smtClean="0"/>
              <a:t>) 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en-US" smtClean="0"/>
              <a:t> implies that                </a:t>
            </a:r>
            <a:r>
              <a:rPr lang="en-US" b="1" smtClean="0"/>
              <a:t>u</a:t>
            </a:r>
            <a:r>
              <a:rPr lang="en-US" smtClean="0"/>
              <a:t>  =  </a:t>
            </a:r>
            <a:r>
              <a:rPr lang="en-US" b="1" smtClean="0"/>
              <a:t>v</a:t>
            </a:r>
            <a:endParaRPr lang="en-US" sz="240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FFFF"/>
                </a:solidFill>
                <a:cs typeface="Arial" charset="0"/>
              </a:rPr>
              <a:t>ONE TO ONE LINEAR TRANSFORMATION</a:t>
            </a:r>
            <a:endParaRPr lang="en-US" sz="3600" b="1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263</Words>
  <Application>Microsoft Office PowerPoint</Application>
  <PresentationFormat>On-screen Show (4:3)</PresentationFormat>
  <Paragraphs>169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Mapua Institute of Technology Presentation Template 6</vt:lpstr>
      <vt:lpstr>Microsoft Equation 3.0</vt:lpstr>
      <vt:lpstr>LINEAR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Transformation</dc:title>
  <cp:lastModifiedBy>ronald</cp:lastModifiedBy>
  <cp:revision>254</cp:revision>
  <dcterms:created xsi:type="dcterms:W3CDTF">2010-09-29T05:53:28Z</dcterms:created>
  <dcterms:modified xsi:type="dcterms:W3CDTF">2012-07-09T15:03:52Z</dcterms:modified>
</cp:coreProperties>
</file>