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25" r:id="rId3"/>
    <p:sldId id="297" r:id="rId4"/>
    <p:sldId id="327" r:id="rId5"/>
    <p:sldId id="328" r:id="rId6"/>
    <p:sldId id="329" r:id="rId7"/>
    <p:sldId id="332" r:id="rId8"/>
    <p:sldId id="326" r:id="rId9"/>
    <p:sldId id="330" r:id="rId10"/>
    <p:sldId id="331" r:id="rId11"/>
    <p:sldId id="333" r:id="rId12"/>
    <p:sldId id="334" r:id="rId13"/>
    <p:sldId id="335"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A2C7"/>
    <a:srgbClr val="00FF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4660"/>
  </p:normalViewPr>
  <p:slideViewPr>
    <p:cSldViewPr>
      <p:cViewPr>
        <p:scale>
          <a:sx n="50" d="100"/>
          <a:sy n="50" d="100"/>
        </p:scale>
        <p:origin x="-96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11800272-0456-4F14-AA63-E4B6201FDAA8}" type="datetimeFigureOut">
              <a:rPr lang="en-US"/>
              <a:pPr>
                <a:defRPr/>
              </a:pPr>
              <a:t>7/9/2012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D81E4E5C-ED64-4DF7-8E4D-D2A6C82765A9}" type="slidenum">
              <a:rPr lang="en-US"/>
              <a:pPr>
                <a:defRPr/>
              </a:pPr>
              <a:t>‹#›</a:t>
            </a:fld>
            <a:endParaRPr lang="en-US"/>
          </a:p>
        </p:txBody>
      </p:sp>
    </p:spTree>
    <p:extLst>
      <p:ext uri="{BB962C8B-B14F-4D97-AF65-F5344CB8AC3E}">
        <p14:creationId xmlns:p14="http://schemas.microsoft.com/office/powerpoint/2010/main" val="380723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FA85CE1-5884-4873-B087-6DCC2A4983DE}" type="datetimeFigureOut">
              <a:rPr lang="en-US"/>
              <a:pPr>
                <a:defRPr/>
              </a:pPr>
              <a:t>7/9/2012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299ABA-53D6-4B09-9678-7A79EF4E5EA5}" type="slidenum">
              <a:rPr lang="en-US"/>
              <a:pPr>
                <a:defRPr/>
              </a:pPr>
              <a:t>‹#›</a:t>
            </a:fld>
            <a:endParaRPr lang="en-US"/>
          </a:p>
        </p:txBody>
      </p:sp>
    </p:spTree>
    <p:extLst>
      <p:ext uri="{BB962C8B-B14F-4D97-AF65-F5344CB8AC3E}">
        <p14:creationId xmlns:p14="http://schemas.microsoft.com/office/powerpoint/2010/main" val="2963802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9D46DA7-F286-43CA-90A2-DC4D2C088ADD}" type="datetimeFigureOut">
              <a:rPr lang="en-US"/>
              <a:pPr>
                <a:defRPr/>
              </a:pPr>
              <a:t>7/9/2012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EAD73F8-7C6C-42C0-86F1-54B7A5257E4F}" type="slidenum">
              <a:rPr lang="en-US"/>
              <a:pPr>
                <a:defRPr/>
              </a:pPr>
              <a:t>‹#›</a:t>
            </a:fld>
            <a:endParaRPr lang="en-US"/>
          </a:p>
        </p:txBody>
      </p:sp>
      <p:pic>
        <p:nvPicPr>
          <p:cNvPr id="17415" name="Picture 7" descr="PPT Slide Bottom Righ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0"/>
            <a:ext cx="8874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19200" y="2133600"/>
            <a:ext cx="6781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0" name="Title 1"/>
          <p:cNvSpPr>
            <a:spLocks noGrp="1"/>
          </p:cNvSpPr>
          <p:nvPr>
            <p:ph type="ctrTitle"/>
          </p:nvPr>
        </p:nvSpPr>
        <p:spPr>
          <a:xfrm>
            <a:off x="685800" y="2070652"/>
            <a:ext cx="7772400" cy="1470025"/>
          </a:xfrm>
          <a:ln>
            <a:miter lim="800000"/>
            <a:headEnd/>
            <a:tailEnd/>
          </a:ln>
        </p:spPr>
        <p:style>
          <a:lnRef idx="0">
            <a:schemeClr val="accent2"/>
          </a:lnRef>
          <a:fillRef idx="3">
            <a:schemeClr val="accent2"/>
          </a:fillRef>
          <a:effectRef idx="3">
            <a:schemeClr val="accent2"/>
          </a:effectRef>
          <a:fontRef idx="minor">
            <a:schemeClr val="lt1"/>
          </a:fontRef>
        </p:style>
        <p:txBody>
          <a:bodyPr/>
          <a:lstStyle/>
          <a:p>
            <a:pPr eaLnBrk="1" hangingPunct="1">
              <a:defRPr/>
            </a:pPr>
            <a:r>
              <a:rPr lang="en-US" sz="5400" b="1" dirty="0" smtClean="0"/>
              <a:t>MATRICES</a:t>
            </a:r>
          </a:p>
        </p:txBody>
      </p:sp>
      <p:sp>
        <p:nvSpPr>
          <p:cNvPr id="3" name="Subtitle 2"/>
          <p:cNvSpPr>
            <a:spLocks noGrp="1"/>
          </p:cNvSpPr>
          <p:nvPr>
            <p:ph type="subTitle" idx="1"/>
          </p:nvPr>
        </p:nvSpPr>
        <p:spPr>
          <a:xfrm>
            <a:off x="685800" y="3886200"/>
            <a:ext cx="7772400" cy="1752600"/>
          </a:xfrm>
        </p:spPr>
        <p:txBody>
          <a:bodyPr/>
          <a:lstStyle/>
          <a:p>
            <a:pPr eaLnBrk="1" hangingPunct="1"/>
            <a:r>
              <a:rPr lang="en-US" sz="2800" dirty="0" smtClean="0">
                <a:solidFill>
                  <a:schemeClr val="tx1"/>
                </a:solidFill>
              </a:rPr>
              <a:t>MATH 15  - Linear Algebra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par>
                          <p:cTn id="7" fill="hold" nodeType="afterGroup">
                            <p:stCondLst>
                              <p:cond delay="0"/>
                            </p:stCondLst>
                            <p:childTnLst>
                              <p:par>
                                <p:cTn id="8" presetID="2" presetClass="entr" presetSubtype="4"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638800"/>
              </a:xfrm>
            </p:spPr>
            <p:txBody>
              <a:bodyPr/>
              <a:lstStyle/>
              <a:p>
                <a:pPr marL="457200" indent="-457200" algn="l" eaLnBrk="1" hangingPunct="1">
                  <a:defRPr/>
                </a:pPr>
                <a:r>
                  <a:rPr lang="en-PH" sz="2800" dirty="0" smtClean="0">
                    <a:solidFill>
                      <a:schemeClr val="tx1"/>
                    </a:solidFill>
                  </a:rPr>
                  <a:t>Diagonal Matrix</a:t>
                </a:r>
              </a:p>
              <a:p>
                <a:pPr marL="457200" indent="-457200" algn="l" eaLnBrk="1" hangingPunct="1">
                  <a:buFont typeface="Arial" pitchFamily="34" charset="0"/>
                  <a:buChar char="•"/>
                  <a:defRPr/>
                </a:pPr>
                <a:r>
                  <a:rPr lang="en-PH" sz="2800" dirty="0" smtClean="0">
                    <a:solidFill>
                      <a:schemeClr val="tx1"/>
                    </a:solidFill>
                  </a:rPr>
                  <a:t>A special kind of square matrix whose off-main diagonal entries are all zero.</a:t>
                </a:r>
              </a:p>
              <a:p>
                <a:pPr marL="457200" indent="-457200" algn="l" eaLnBrk="1" hangingPunct="1">
                  <a:buFont typeface="Arial" pitchFamily="34" charset="0"/>
                  <a:buChar char="•"/>
                  <a:defRPr/>
                </a:pPr>
                <a:r>
                  <a:rPr lang="en-PH" sz="2800" dirty="0" smtClean="0">
                    <a:solidFill>
                      <a:schemeClr val="tx1"/>
                    </a:solidFill>
                  </a:rPr>
                  <a:t>Example: </a:t>
                </a:r>
                <a14:m>
                  <m:oMath xmlns:m="http://schemas.openxmlformats.org/officeDocument/2006/math">
                    <m:d>
                      <m:dPr>
                        <m:begChr m:val="["/>
                        <m:endChr m:val="]"/>
                        <m:ctrlPr>
                          <a:rPr lang="en-PH" sz="2800" i="1">
                            <a:solidFill>
                              <a:schemeClr val="tx1"/>
                            </a:solidFill>
                            <a:latin typeface="Cambria Math"/>
                          </a:rPr>
                        </m:ctrlPr>
                      </m:dPr>
                      <m:e>
                        <m:m>
                          <m:mPr>
                            <m:mcs>
                              <m:mc>
                                <m:mcPr>
                                  <m:count m:val="3"/>
                                  <m:mcJc m:val="center"/>
                                </m:mcPr>
                              </m:mc>
                            </m:mcs>
                            <m:ctrlPr>
                              <a:rPr lang="en-PH" sz="2800" i="1">
                                <a:solidFill>
                                  <a:schemeClr val="tx1"/>
                                </a:solidFill>
                                <a:latin typeface="Cambria Math"/>
                              </a:rPr>
                            </m:ctrlPr>
                          </m:mPr>
                          <m:mr>
                            <m:e>
                              <m:r>
                                <m:rPr>
                                  <m:brk m:alnAt="7"/>
                                </m:rPr>
                                <a:rPr lang="en-PH" sz="2800" i="1">
                                  <a:solidFill>
                                    <a:schemeClr val="tx1"/>
                                  </a:solidFill>
                                  <a:latin typeface="Cambria Math"/>
                                </a:rPr>
                                <m:t>9</m:t>
                              </m:r>
                            </m:e>
                            <m:e>
                              <m:r>
                                <a:rPr lang="en-PH" sz="2800" i="1">
                                  <a:solidFill>
                                    <a:schemeClr val="tx1"/>
                                  </a:solidFill>
                                  <a:latin typeface="Cambria Math"/>
                                </a:rPr>
                                <m:t>0</m:t>
                              </m:r>
                            </m:e>
                            <m:e>
                              <m:r>
                                <a:rPr lang="en-PH" sz="2800" i="1">
                                  <a:solidFill>
                                    <a:schemeClr val="tx1"/>
                                  </a:solidFill>
                                  <a:latin typeface="Cambria Math"/>
                                </a:rPr>
                                <m:t>0</m:t>
                              </m:r>
                            </m:e>
                          </m:mr>
                          <m:mr>
                            <m:e>
                              <m:r>
                                <a:rPr lang="en-PH" sz="2800" i="1">
                                  <a:solidFill>
                                    <a:schemeClr val="tx1"/>
                                  </a:solidFill>
                                  <a:latin typeface="Cambria Math"/>
                                </a:rPr>
                                <m:t>0</m:t>
                              </m:r>
                            </m:e>
                            <m:e>
                              <m:r>
                                <a:rPr lang="en-PH" sz="2800" i="1">
                                  <a:solidFill>
                                    <a:schemeClr val="tx1"/>
                                  </a:solidFill>
                                  <a:latin typeface="Cambria Math"/>
                                </a:rPr>
                                <m:t>1</m:t>
                              </m:r>
                            </m:e>
                            <m:e>
                              <m:r>
                                <a:rPr lang="en-PH" sz="2800" i="1">
                                  <a:solidFill>
                                    <a:schemeClr val="tx1"/>
                                  </a:solidFill>
                                  <a:latin typeface="Cambria Math"/>
                                </a:rPr>
                                <m:t>0</m:t>
                              </m:r>
                            </m:e>
                          </m:mr>
                          <m:mr>
                            <m:e>
                              <m:r>
                                <a:rPr lang="en-PH" sz="2800" i="1">
                                  <a:solidFill>
                                    <a:schemeClr val="tx1"/>
                                  </a:solidFill>
                                  <a:latin typeface="Cambria Math"/>
                                </a:rPr>
                                <m:t>0</m:t>
                              </m:r>
                            </m:e>
                            <m:e>
                              <m:r>
                                <a:rPr lang="en-PH" sz="2800" i="1">
                                  <a:solidFill>
                                    <a:schemeClr val="tx1"/>
                                  </a:solidFill>
                                  <a:latin typeface="Cambria Math"/>
                                </a:rPr>
                                <m:t>0</m:t>
                              </m:r>
                            </m:e>
                            <m:e>
                              <m:r>
                                <a:rPr lang="en-PH" sz="2800" i="1">
                                  <a:solidFill>
                                    <a:schemeClr val="tx1"/>
                                  </a:solidFill>
                                  <a:latin typeface="Cambria Math"/>
                                </a:rPr>
                                <m:t>5</m:t>
                              </m:r>
                            </m:e>
                          </m:mr>
                        </m:m>
                      </m:e>
                    </m:d>
                  </m:oMath>
                </a14:m>
                <a:endParaRPr lang="en-PH" sz="2800" dirty="0" smtClean="0">
                  <a:solidFill>
                    <a:schemeClr val="tx1"/>
                  </a:solidFill>
                </a:endParaRPr>
              </a:p>
              <a:p>
                <a:pPr algn="l" eaLnBrk="1" hangingPunct="1">
                  <a:defRPr/>
                </a:pPr>
                <a:r>
                  <a:rPr lang="en-PH" sz="2800" dirty="0" smtClean="0">
                    <a:solidFill>
                      <a:schemeClr val="tx1"/>
                    </a:solidFill>
                  </a:rPr>
                  <a:t>Scalar Matrix</a:t>
                </a:r>
              </a:p>
              <a:p>
                <a:pPr marL="457200" indent="-457200" algn="l" eaLnBrk="1" hangingPunct="1">
                  <a:buFont typeface="Arial" pitchFamily="34" charset="0"/>
                  <a:buChar char="•"/>
                  <a:defRPr/>
                </a:pPr>
                <a:r>
                  <a:rPr lang="en-PH" sz="2800" dirty="0" smtClean="0">
                    <a:solidFill>
                      <a:schemeClr val="tx1"/>
                    </a:solidFill>
                  </a:rPr>
                  <a:t>A diagonal matrix in which all terms in the main diagonal are equal.</a:t>
                </a:r>
              </a:p>
              <a:p>
                <a:pPr marL="457200" indent="-457200" algn="l" eaLnBrk="1" hangingPunct="1">
                  <a:buFont typeface="Arial" pitchFamily="34" charset="0"/>
                  <a:buChar char="•"/>
                  <a:defRPr/>
                </a:pPr>
                <a:r>
                  <a:rPr lang="en-PH" sz="2800" dirty="0" smtClean="0">
                    <a:solidFill>
                      <a:schemeClr val="tx1"/>
                    </a:solidFill>
                  </a:rPr>
                  <a:t>Examples: </a:t>
                </a:r>
                <a14:m>
                  <m:oMath xmlns:m="http://schemas.openxmlformats.org/officeDocument/2006/math">
                    <m:d>
                      <m:dPr>
                        <m:begChr m:val="["/>
                        <m:endChr m:val="]"/>
                        <m:ctrlPr>
                          <a:rPr lang="en-PH" sz="2800" i="1" smtClean="0">
                            <a:solidFill>
                              <a:schemeClr val="tx1"/>
                            </a:solidFill>
                            <a:latin typeface="Cambria Math"/>
                          </a:rPr>
                        </m:ctrlPr>
                      </m:dPr>
                      <m:e>
                        <m:m>
                          <m:mPr>
                            <m:mcs>
                              <m:mc>
                                <m:mcPr>
                                  <m:count m:val="2"/>
                                  <m:mcJc m:val="center"/>
                                </m:mcPr>
                              </m:mc>
                            </m:mcs>
                            <m:ctrlPr>
                              <a:rPr lang="en-PH" sz="2800" i="1" smtClean="0">
                                <a:solidFill>
                                  <a:schemeClr val="tx1"/>
                                </a:solidFill>
                                <a:latin typeface="Cambria Math"/>
                              </a:rPr>
                            </m:ctrlPr>
                          </m:mPr>
                          <m:mr>
                            <m:e>
                              <m:r>
                                <m:rPr>
                                  <m:brk m:alnAt="7"/>
                                </m:rPr>
                                <a:rPr lang="en-PH" sz="2800" b="0" i="1" smtClean="0">
                                  <a:solidFill>
                                    <a:schemeClr val="tx1"/>
                                  </a:solidFill>
                                  <a:latin typeface="Cambria Math"/>
                                </a:rPr>
                                <m:t>2</m:t>
                              </m:r>
                            </m:e>
                            <m:e>
                              <m:r>
                                <a:rPr lang="en-PH" sz="2800" b="0" i="1" smtClean="0">
                                  <a:solidFill>
                                    <a:schemeClr val="tx1"/>
                                  </a:solidFill>
                                  <a:latin typeface="Cambria Math"/>
                                </a:rPr>
                                <m:t>0</m:t>
                              </m:r>
                            </m:e>
                          </m:mr>
                          <m:mr>
                            <m:e>
                              <m:r>
                                <a:rPr lang="en-PH" sz="2800" b="0" i="1" smtClean="0">
                                  <a:solidFill>
                                    <a:schemeClr val="tx1"/>
                                  </a:solidFill>
                                  <a:latin typeface="Cambria Math"/>
                                </a:rPr>
                                <m:t>0</m:t>
                              </m:r>
                            </m:e>
                            <m:e>
                              <m:r>
                                <a:rPr lang="en-PH" sz="2800" b="0" i="1" smtClean="0">
                                  <a:solidFill>
                                    <a:schemeClr val="tx1"/>
                                  </a:solidFill>
                                  <a:latin typeface="Cambria Math"/>
                                </a:rPr>
                                <m:t>2</m:t>
                              </m:r>
                            </m:e>
                          </m:mr>
                        </m:m>
                      </m:e>
                    </m:d>
                    <m:r>
                      <a:rPr lang="en-PH" sz="2800" b="0" i="1" smtClean="0">
                        <a:solidFill>
                          <a:schemeClr val="tx1"/>
                        </a:solidFill>
                        <a:latin typeface="Cambria Math"/>
                      </a:rPr>
                      <m:t>, </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m:t>
                              </m:r>
                              <m:r>
                                <a:rPr lang="en-PH" sz="2800" b="0" i="1" smtClean="0">
                                  <a:solidFill>
                                    <a:schemeClr val="tx1"/>
                                  </a:solidFill>
                                  <a:latin typeface="Cambria Math"/>
                                </a:rPr>
                                <m:t>3</m:t>
                              </m:r>
                            </m:e>
                            <m:e>
                              <m:r>
                                <a:rPr lang="en-PH" sz="2800" b="0" i="1" smtClean="0">
                                  <a:solidFill>
                                    <a:schemeClr val="tx1"/>
                                  </a:solidFill>
                                  <a:latin typeface="Cambria Math"/>
                                </a:rPr>
                                <m:t>0</m:t>
                              </m:r>
                            </m:e>
                            <m:e>
                              <m:r>
                                <a:rPr lang="en-PH" sz="2800" b="0" i="1" smtClean="0">
                                  <a:solidFill>
                                    <a:schemeClr val="tx1"/>
                                  </a:solidFill>
                                  <a:latin typeface="Cambria Math"/>
                                </a:rPr>
                                <m:t>0</m:t>
                              </m:r>
                            </m:e>
                          </m:mr>
                          <m:mr>
                            <m:e>
                              <m:r>
                                <a:rPr lang="en-PH" sz="2800" b="0" i="1" smtClean="0">
                                  <a:solidFill>
                                    <a:schemeClr val="tx1"/>
                                  </a:solidFill>
                                  <a:latin typeface="Cambria Math"/>
                                </a:rPr>
                                <m:t>0</m:t>
                              </m:r>
                            </m:e>
                            <m:e>
                              <m:r>
                                <a:rPr lang="en-PH" sz="2800" b="0" i="1" smtClean="0">
                                  <a:solidFill>
                                    <a:schemeClr val="tx1"/>
                                  </a:solidFill>
                                  <a:latin typeface="Cambria Math"/>
                                </a:rPr>
                                <m:t>−3</m:t>
                              </m:r>
                            </m:e>
                            <m:e>
                              <m:r>
                                <a:rPr lang="en-PH" sz="2800" b="0" i="1" smtClean="0">
                                  <a:solidFill>
                                    <a:schemeClr val="tx1"/>
                                  </a:solidFill>
                                  <a:latin typeface="Cambria Math"/>
                                </a:rPr>
                                <m:t>0</m:t>
                              </m:r>
                            </m:e>
                          </m:mr>
                          <m:mr>
                            <m:e>
                              <m:r>
                                <a:rPr lang="en-PH" sz="2800" b="0" i="1" smtClean="0">
                                  <a:solidFill>
                                    <a:schemeClr val="tx1"/>
                                  </a:solidFill>
                                  <a:latin typeface="Cambria Math"/>
                                </a:rPr>
                                <m:t>0</m:t>
                              </m:r>
                            </m:e>
                            <m:e>
                              <m:r>
                                <a:rPr lang="en-PH" sz="2800" b="0" i="1" smtClean="0">
                                  <a:solidFill>
                                    <a:schemeClr val="tx1"/>
                                  </a:solidFill>
                                  <a:latin typeface="Cambria Math"/>
                                </a:rPr>
                                <m:t>0</m:t>
                              </m:r>
                            </m:e>
                            <m:e>
                              <m:r>
                                <a:rPr lang="en-PH" sz="2800" b="0" i="1" smtClean="0">
                                  <a:solidFill>
                                    <a:schemeClr val="tx1"/>
                                  </a:solidFill>
                                  <a:latin typeface="Cambria Math"/>
                                </a:rPr>
                                <m:t>−3</m:t>
                              </m:r>
                            </m:e>
                          </m:mr>
                        </m:m>
                      </m:e>
                    </m:d>
                  </m:oMath>
                </a14:m>
                <a:endParaRPr lang="en-PH" sz="2800" dirty="0" smtClean="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CLASSIFICATION OF MATRICES</a:t>
            </a:r>
            <a:endParaRPr lang="en-US" sz="3600" b="1" dirty="0"/>
          </a:p>
        </p:txBody>
      </p:sp>
    </p:spTree>
    <p:extLst>
      <p:ext uri="{BB962C8B-B14F-4D97-AF65-F5344CB8AC3E}">
        <p14:creationId xmlns:p14="http://schemas.microsoft.com/office/powerpoint/2010/main" val="1435598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4800" y="838200"/>
                <a:ext cx="8305800" cy="5638800"/>
              </a:xfrm>
            </p:spPr>
            <p:txBody>
              <a:bodyPr/>
              <a:lstStyle/>
              <a:p>
                <a:pPr marL="457200" indent="-457200" algn="l" eaLnBrk="1" hangingPunct="1">
                  <a:defRPr/>
                </a:pPr>
                <a:r>
                  <a:rPr lang="en-PH" sz="2800" dirty="0" smtClean="0">
                    <a:solidFill>
                      <a:schemeClr val="tx1"/>
                    </a:solidFill>
                  </a:rPr>
                  <a:t>Identity Matrix</a:t>
                </a:r>
              </a:p>
              <a:p>
                <a:pPr marL="457200" indent="-457200" algn="l" eaLnBrk="1" hangingPunct="1">
                  <a:buFont typeface="Arial" pitchFamily="34" charset="0"/>
                  <a:buChar char="•"/>
                  <a:defRPr/>
                </a:pPr>
                <a:r>
                  <a:rPr lang="en-PH" sz="2800" dirty="0" smtClean="0">
                    <a:solidFill>
                      <a:schemeClr val="tx1"/>
                    </a:solidFill>
                  </a:rPr>
                  <a:t>A special kind of square matrix where either all the entries below or all the entries above the main diagonal are zero.</a:t>
                </a:r>
              </a:p>
              <a:p>
                <a:pPr marL="457200" indent="-457200" algn="l" eaLnBrk="1" hangingPunct="1">
                  <a:buFont typeface="Arial" pitchFamily="34" charset="0"/>
                  <a:buChar char="•"/>
                  <a:defRPr/>
                </a:pPr>
                <a:r>
                  <a:rPr lang="en-PH" sz="2800" dirty="0" smtClean="0">
                    <a:solidFill>
                      <a:schemeClr val="tx1"/>
                    </a:solidFill>
                  </a:rPr>
                  <a:t>Examples: </a:t>
                </a:r>
                <a14:m>
                  <m:oMath xmlns:m="http://schemas.openxmlformats.org/officeDocument/2006/math">
                    <m:d>
                      <m:dPr>
                        <m:begChr m:val="["/>
                        <m:endChr m:val="]"/>
                        <m:ctrlPr>
                          <a:rPr lang="en-PH" sz="2800" i="1" smtClean="0">
                            <a:solidFill>
                              <a:schemeClr val="tx1"/>
                            </a:solidFill>
                            <a:latin typeface="Cambria Math"/>
                          </a:rPr>
                        </m:ctrlPr>
                      </m:dPr>
                      <m:e>
                        <m:m>
                          <m:mPr>
                            <m:mcs>
                              <m:mc>
                                <m:mcPr>
                                  <m:count m:val="2"/>
                                  <m:mcJc m:val="center"/>
                                </m:mcPr>
                              </m:mc>
                            </m:mcs>
                            <m:ctrlPr>
                              <a:rPr lang="en-PH" sz="2800" i="1" smtClean="0">
                                <a:solidFill>
                                  <a:schemeClr val="tx1"/>
                                </a:solidFill>
                                <a:latin typeface="Cambria Math"/>
                              </a:rPr>
                            </m:ctrlPr>
                          </m:mPr>
                          <m:mr>
                            <m:e>
                              <m:r>
                                <m:rPr>
                                  <m:brk m:alnAt="7"/>
                                </m:rPr>
                                <a:rPr lang="en-PH" sz="2800" b="0" i="1" smtClean="0">
                                  <a:solidFill>
                                    <a:schemeClr val="tx1"/>
                                  </a:solidFill>
                                  <a:latin typeface="Cambria Math"/>
                                </a:rPr>
                                <m:t>1</m:t>
                              </m:r>
                            </m:e>
                            <m:e>
                              <m:r>
                                <a:rPr lang="en-PH" sz="2800" b="0" i="1" smtClean="0">
                                  <a:solidFill>
                                    <a:schemeClr val="tx1"/>
                                  </a:solidFill>
                                  <a:latin typeface="Cambria Math"/>
                                </a:rPr>
                                <m:t>0</m:t>
                              </m:r>
                            </m:e>
                          </m:mr>
                          <m:mr>
                            <m:e>
                              <m:r>
                                <a:rPr lang="en-PH" sz="2800" b="0" i="1" smtClean="0">
                                  <a:solidFill>
                                    <a:schemeClr val="tx1"/>
                                  </a:solidFill>
                                  <a:latin typeface="Cambria Math"/>
                                </a:rPr>
                                <m:t>0</m:t>
                              </m:r>
                            </m:e>
                            <m:e>
                              <m:r>
                                <a:rPr lang="en-PH" sz="2800" b="0" i="1" smtClean="0">
                                  <a:solidFill>
                                    <a:schemeClr val="tx1"/>
                                  </a:solidFill>
                                  <a:latin typeface="Cambria Math"/>
                                </a:rPr>
                                <m:t>1</m:t>
                              </m:r>
                            </m:e>
                          </m:mr>
                        </m:m>
                      </m:e>
                    </m:d>
                    <m:r>
                      <a:rPr lang="en-PH" sz="2800" b="0" i="1" smtClean="0">
                        <a:solidFill>
                          <a:schemeClr val="tx1"/>
                        </a:solidFill>
                        <a:latin typeface="Cambria Math"/>
                      </a:rPr>
                      <m:t>, </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1</m:t>
                              </m:r>
                            </m:e>
                            <m:e>
                              <m:r>
                                <a:rPr lang="en-PH" sz="2800" b="0" i="1" smtClean="0">
                                  <a:solidFill>
                                    <a:schemeClr val="tx1"/>
                                  </a:solidFill>
                                  <a:latin typeface="Cambria Math"/>
                                </a:rPr>
                                <m:t>0</m:t>
                              </m:r>
                            </m:e>
                            <m:e>
                              <m:r>
                                <a:rPr lang="en-PH" sz="2800" b="0" i="1" smtClean="0">
                                  <a:solidFill>
                                    <a:schemeClr val="tx1"/>
                                  </a:solidFill>
                                  <a:latin typeface="Cambria Math"/>
                                </a:rPr>
                                <m:t>0</m:t>
                              </m:r>
                            </m:e>
                          </m:mr>
                          <m:mr>
                            <m:e>
                              <m:r>
                                <a:rPr lang="en-PH" sz="2800" b="0" i="1" smtClean="0">
                                  <a:solidFill>
                                    <a:schemeClr val="tx1"/>
                                  </a:solidFill>
                                  <a:latin typeface="Cambria Math"/>
                                </a:rPr>
                                <m:t>0</m:t>
                              </m:r>
                            </m:e>
                            <m:e>
                              <m:r>
                                <a:rPr lang="en-PH" sz="2800" b="0" i="1" smtClean="0">
                                  <a:solidFill>
                                    <a:schemeClr val="tx1"/>
                                  </a:solidFill>
                                  <a:latin typeface="Cambria Math"/>
                                </a:rPr>
                                <m:t>1</m:t>
                              </m:r>
                            </m:e>
                            <m:e>
                              <m:r>
                                <a:rPr lang="en-PH" sz="2800" b="0" i="1" smtClean="0">
                                  <a:solidFill>
                                    <a:schemeClr val="tx1"/>
                                  </a:solidFill>
                                  <a:latin typeface="Cambria Math"/>
                                </a:rPr>
                                <m:t>0</m:t>
                              </m:r>
                            </m:e>
                          </m:mr>
                          <m:mr>
                            <m:e>
                              <m:r>
                                <a:rPr lang="en-PH" sz="2800" b="0" i="1" smtClean="0">
                                  <a:solidFill>
                                    <a:schemeClr val="tx1"/>
                                  </a:solidFill>
                                  <a:latin typeface="Cambria Math"/>
                                </a:rPr>
                                <m:t>0</m:t>
                              </m:r>
                            </m:e>
                            <m:e>
                              <m:r>
                                <a:rPr lang="en-PH" sz="2800" b="0" i="1" smtClean="0">
                                  <a:solidFill>
                                    <a:schemeClr val="tx1"/>
                                  </a:solidFill>
                                  <a:latin typeface="Cambria Math"/>
                                </a:rPr>
                                <m:t>0</m:t>
                              </m:r>
                            </m:e>
                            <m:e>
                              <m:r>
                                <a:rPr lang="en-PH" sz="2800" b="0" i="1" smtClean="0">
                                  <a:solidFill>
                                    <a:schemeClr val="tx1"/>
                                  </a:solidFill>
                                  <a:latin typeface="Cambria Math"/>
                                </a:rPr>
                                <m:t>1</m:t>
                              </m:r>
                            </m:e>
                          </m:mr>
                        </m:m>
                      </m:e>
                    </m:d>
                  </m:oMath>
                </a14:m>
                <a:endParaRPr lang="en-PH" sz="2800" dirty="0" smtClean="0">
                  <a:solidFill>
                    <a:schemeClr val="tx1"/>
                  </a:solidFill>
                </a:endParaRPr>
              </a:p>
              <a:p>
                <a:pPr algn="l" eaLnBrk="1" hangingPunct="1">
                  <a:defRPr/>
                </a:pPr>
                <a:endParaRPr lang="en-PH" sz="2800" dirty="0">
                  <a:solidFill>
                    <a:schemeClr val="tx1"/>
                  </a:solidFill>
                </a:endParaRPr>
              </a:p>
              <a:p>
                <a:pPr algn="l" eaLnBrk="1" hangingPunct="1">
                  <a:defRPr/>
                </a:pPr>
                <a:r>
                  <a:rPr lang="en-PH" sz="2800" dirty="0" smtClean="0">
                    <a:solidFill>
                      <a:schemeClr val="tx1"/>
                    </a:solidFill>
                  </a:rPr>
                  <a:t>Singular Matrix</a:t>
                </a:r>
              </a:p>
              <a:p>
                <a:pPr marL="457200" indent="-457200" algn="l" eaLnBrk="1" hangingPunct="1">
                  <a:buFont typeface="Arial" pitchFamily="34" charset="0"/>
                  <a:buChar char="•"/>
                  <a:defRPr/>
                </a:pPr>
                <a:r>
                  <a:rPr lang="en-PH" sz="2800" dirty="0" smtClean="0">
                    <a:solidFill>
                      <a:schemeClr val="tx1"/>
                    </a:solidFill>
                  </a:rPr>
                  <a:t>A square matrix which does not have an inverse. A matrix is singular if and only if its determinant is zero.</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b="-2811"/>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CLASSIFICATION OF MATRICES</a:t>
            </a:r>
            <a:endParaRPr lang="en-US" sz="3600" b="1" dirty="0"/>
          </a:p>
        </p:txBody>
      </p:sp>
    </p:spTree>
    <p:extLst>
      <p:ext uri="{BB962C8B-B14F-4D97-AF65-F5344CB8AC3E}">
        <p14:creationId xmlns:p14="http://schemas.microsoft.com/office/powerpoint/2010/main" val="3545832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If </a:t>
                </a:r>
                <a14:m>
                  <m:oMath xmlns:m="http://schemas.openxmlformats.org/officeDocument/2006/math">
                    <m:r>
                      <a:rPr lang="en-PH" sz="2800" b="0" i="1" smtClean="0">
                        <a:solidFill>
                          <a:schemeClr val="tx1"/>
                        </a:solidFill>
                        <a:latin typeface="Cambria Math"/>
                      </a:rPr>
                      <m:t>𝐴</m:t>
                    </m:r>
                  </m:oMath>
                </a14:m>
                <a:r>
                  <a:rPr lang="en-PH" sz="2800" dirty="0" smtClean="0">
                    <a:solidFill>
                      <a:schemeClr val="tx1"/>
                    </a:solidFill>
                  </a:rPr>
                  <a:t> </a:t>
                </a:r>
                <a:r>
                  <a:rPr lang="en-PH" sz="2800" dirty="0" smtClean="0">
                    <a:solidFill>
                      <a:schemeClr val="tx1"/>
                    </a:solidFill>
                  </a:rPr>
                  <a:t>is any </a:t>
                </a:r>
                <a14:m>
                  <m:oMath xmlns:m="http://schemas.openxmlformats.org/officeDocument/2006/math">
                    <m:r>
                      <a:rPr lang="en-PH" sz="2800" b="0" i="1" smtClean="0">
                        <a:solidFill>
                          <a:schemeClr val="tx1"/>
                        </a:solidFill>
                        <a:latin typeface="Cambria Math"/>
                      </a:rPr>
                      <m:t>𝑚</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𝑛</m:t>
                    </m:r>
                  </m:oMath>
                </a14:m>
                <a:r>
                  <a:rPr lang="en-PH" sz="2800" dirty="0" smtClean="0">
                    <a:solidFill>
                      <a:schemeClr val="tx1"/>
                    </a:solidFill>
                  </a:rPr>
                  <a:t> matrix, then the transpose of </a:t>
                </a:r>
                <a14:m>
                  <m:oMath xmlns:m="http://schemas.openxmlformats.org/officeDocument/2006/math">
                    <m:r>
                      <a:rPr lang="en-PH" sz="2800" b="0" i="1" smtClean="0">
                        <a:solidFill>
                          <a:schemeClr val="tx1"/>
                        </a:solidFill>
                        <a:latin typeface="Cambria Math"/>
                      </a:rPr>
                      <m:t>𝐴</m:t>
                    </m:r>
                  </m:oMath>
                </a14:m>
                <a:r>
                  <a:rPr lang="en-PH" sz="2800" dirty="0" smtClean="0">
                    <a:solidFill>
                      <a:schemeClr val="tx1"/>
                    </a:solidFill>
                  </a:rPr>
                  <a:t>, denoted by </a:t>
                </a:r>
                <a14:m>
                  <m:oMath xmlns:m="http://schemas.openxmlformats.org/officeDocument/2006/math">
                    <m:sSup>
                      <m:sSupPr>
                        <m:ctrlPr>
                          <a:rPr lang="en-PH" sz="2800" b="0" i="1" smtClean="0">
                            <a:solidFill>
                              <a:schemeClr val="tx1"/>
                            </a:solidFill>
                            <a:latin typeface="Cambria Math"/>
                          </a:rPr>
                        </m:ctrlPr>
                      </m:sSupPr>
                      <m:e>
                        <m:r>
                          <a:rPr lang="en-PH" sz="2800" b="0" i="1" smtClean="0">
                            <a:solidFill>
                              <a:schemeClr val="tx1"/>
                            </a:solidFill>
                            <a:latin typeface="Cambria Math"/>
                          </a:rPr>
                          <m:t>𝐴</m:t>
                        </m:r>
                      </m:e>
                      <m:sup>
                        <m:r>
                          <a:rPr lang="en-PH" sz="2800" b="0" i="1" smtClean="0">
                            <a:solidFill>
                              <a:schemeClr val="tx1"/>
                            </a:solidFill>
                            <a:latin typeface="Cambria Math"/>
                          </a:rPr>
                          <m:t>𝑇</m:t>
                        </m:r>
                      </m:sup>
                    </m:sSup>
                  </m:oMath>
                </a14:m>
                <a:r>
                  <a:rPr lang="en-PH" sz="2800" dirty="0" smtClean="0">
                    <a:solidFill>
                      <a:schemeClr val="tx1"/>
                    </a:solidFill>
                  </a:rPr>
                  <a:t>, is defined to be the </a:t>
                </a:r>
                <a14:m>
                  <m:oMath xmlns:m="http://schemas.openxmlformats.org/officeDocument/2006/math">
                    <m:r>
                      <a:rPr lang="en-PH" sz="2800" b="0" i="1" smtClean="0">
                        <a:solidFill>
                          <a:schemeClr val="tx1"/>
                        </a:solidFill>
                        <a:latin typeface="Cambria Math"/>
                      </a:rPr>
                      <m:t>𝑛</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𝑚</m:t>
                    </m:r>
                  </m:oMath>
                </a14:m>
                <a:r>
                  <a:rPr lang="en-PH" sz="2800" dirty="0" smtClean="0">
                    <a:solidFill>
                      <a:schemeClr val="tx1"/>
                    </a:solidFill>
                  </a:rPr>
                  <a:t> matrix that results from interchanging the rows and columns of </a:t>
                </a:r>
                <a14:m>
                  <m:oMath xmlns:m="http://schemas.openxmlformats.org/officeDocument/2006/math">
                    <m:r>
                      <a:rPr lang="en-PH" sz="2800" b="0" i="1" smtClean="0">
                        <a:solidFill>
                          <a:schemeClr val="tx1"/>
                        </a:solidFill>
                        <a:latin typeface="Cambria Math"/>
                      </a:rPr>
                      <m:t>𝐴</m:t>
                    </m:r>
                  </m:oMath>
                </a14:m>
                <a:r>
                  <a:rPr lang="en-PH" sz="2800" dirty="0" smtClean="0">
                    <a:solidFill>
                      <a:schemeClr val="tx1"/>
                    </a:solidFill>
                  </a:rPr>
                  <a:t>; that is, the first column of </a:t>
                </a:r>
                <a14:m>
                  <m:oMath xmlns:m="http://schemas.openxmlformats.org/officeDocument/2006/math">
                    <m:sSup>
                      <m:sSupPr>
                        <m:ctrlPr>
                          <a:rPr lang="en-PH" sz="2800" b="0" i="1" smtClean="0">
                            <a:solidFill>
                              <a:schemeClr val="tx1"/>
                            </a:solidFill>
                            <a:latin typeface="Cambria Math"/>
                          </a:rPr>
                        </m:ctrlPr>
                      </m:sSupPr>
                      <m:e>
                        <m:r>
                          <a:rPr lang="en-PH" sz="2800" b="0" i="1" smtClean="0">
                            <a:solidFill>
                              <a:schemeClr val="tx1"/>
                            </a:solidFill>
                            <a:latin typeface="Cambria Math"/>
                          </a:rPr>
                          <m:t>𝐴</m:t>
                        </m:r>
                      </m:e>
                      <m:sup>
                        <m:r>
                          <a:rPr lang="en-PH" sz="2800" b="0" i="1" smtClean="0">
                            <a:solidFill>
                              <a:schemeClr val="tx1"/>
                            </a:solidFill>
                            <a:latin typeface="Cambria Math"/>
                          </a:rPr>
                          <m:t>𝑇</m:t>
                        </m:r>
                      </m:sup>
                    </m:sSup>
                  </m:oMath>
                </a14:m>
                <a:r>
                  <a:rPr lang="en-PH" sz="2800" dirty="0" smtClean="0">
                    <a:solidFill>
                      <a:schemeClr val="tx1"/>
                    </a:solidFill>
                  </a:rPr>
                  <a:t> </a:t>
                </a:r>
                <a:r>
                  <a:rPr lang="en-PH" sz="2800" dirty="0" smtClean="0">
                    <a:solidFill>
                      <a:schemeClr val="tx1"/>
                    </a:solidFill>
                  </a:rPr>
                  <a:t>is the first row of </a:t>
                </a:r>
                <a14:m>
                  <m:oMath xmlns:m="http://schemas.openxmlformats.org/officeDocument/2006/math">
                    <m:r>
                      <a:rPr lang="en-PH" sz="2800" b="0" i="1" smtClean="0">
                        <a:solidFill>
                          <a:schemeClr val="tx1"/>
                        </a:solidFill>
                        <a:latin typeface="Cambria Math"/>
                      </a:rPr>
                      <m:t>𝐴</m:t>
                    </m:r>
                  </m:oMath>
                </a14:m>
                <a:r>
                  <a:rPr lang="en-PH" sz="2800" dirty="0" smtClean="0">
                    <a:solidFill>
                      <a:schemeClr val="tx1"/>
                    </a:solidFill>
                  </a:rPr>
                  <a:t>, the second column of </a:t>
                </a:r>
                <a14:m>
                  <m:oMath xmlns:m="http://schemas.openxmlformats.org/officeDocument/2006/math">
                    <m:sSup>
                      <m:sSupPr>
                        <m:ctrlPr>
                          <a:rPr lang="en-PH" sz="2800" b="0" i="1" smtClean="0">
                            <a:solidFill>
                              <a:schemeClr val="tx1"/>
                            </a:solidFill>
                            <a:latin typeface="Cambria Math"/>
                          </a:rPr>
                        </m:ctrlPr>
                      </m:sSupPr>
                      <m:e>
                        <m:r>
                          <a:rPr lang="en-PH" sz="2800" b="0" i="1" smtClean="0">
                            <a:solidFill>
                              <a:schemeClr val="tx1"/>
                            </a:solidFill>
                            <a:latin typeface="Cambria Math"/>
                          </a:rPr>
                          <m:t>𝐴</m:t>
                        </m:r>
                      </m:e>
                      <m:sup>
                        <m:r>
                          <a:rPr lang="en-PH" sz="2800" b="0" i="1" smtClean="0">
                            <a:solidFill>
                              <a:schemeClr val="tx1"/>
                            </a:solidFill>
                            <a:latin typeface="Cambria Math"/>
                          </a:rPr>
                          <m:t>𝑇</m:t>
                        </m:r>
                      </m:sup>
                    </m:sSup>
                  </m:oMath>
                </a14:m>
                <a:r>
                  <a:rPr lang="en-PH" sz="2800" dirty="0" smtClean="0">
                    <a:solidFill>
                      <a:schemeClr val="tx1"/>
                    </a:solidFill>
                  </a:rPr>
                  <a:t> </a:t>
                </a:r>
                <a:r>
                  <a:rPr lang="en-PH" sz="2800" dirty="0" smtClean="0">
                    <a:solidFill>
                      <a:schemeClr val="tx1"/>
                    </a:solidFill>
                  </a:rPr>
                  <a:t>is the second row of </a:t>
                </a:r>
                <a14:m>
                  <m:oMath xmlns:m="http://schemas.openxmlformats.org/officeDocument/2006/math">
                    <m:r>
                      <a:rPr lang="en-PH" sz="2800" b="0" i="1" smtClean="0">
                        <a:solidFill>
                          <a:schemeClr val="tx1"/>
                        </a:solidFill>
                        <a:latin typeface="Cambria Math"/>
                      </a:rPr>
                      <m:t>𝐴</m:t>
                    </m:r>
                  </m:oMath>
                </a14:m>
                <a:r>
                  <a:rPr lang="en-PH" sz="2800" dirty="0" smtClean="0">
                    <a:solidFill>
                      <a:schemeClr val="tx1"/>
                    </a:solidFill>
                  </a:rPr>
                  <a:t>, and so forth.</a:t>
                </a:r>
              </a:p>
              <a:p>
                <a:pPr marL="457200" indent="-457200" algn="just" eaLnBrk="1" hangingPunct="1">
                  <a:defRPr/>
                </a:pPr>
                <a:r>
                  <a:rPr lang="en-PH" sz="2800" dirty="0" smtClean="0">
                    <a:solidFill>
                      <a:schemeClr val="tx1"/>
                    </a:solidFill>
                  </a:rPr>
                  <a:t>Examples:</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TRANSPOSE OF A MATRIX</a:t>
            </a:r>
            <a:endParaRPr lang="en-US" sz="36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12" y="4000500"/>
            <a:ext cx="786677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32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Symmetric Matrix</a:t>
                </a:r>
              </a:p>
              <a:p>
                <a:pPr marL="457200" indent="-457200" algn="just" eaLnBrk="1" hangingPunct="1">
                  <a:buFont typeface="Arial" pitchFamily="34" charset="0"/>
                  <a:buChar char="•"/>
                  <a:defRPr/>
                </a:pPr>
                <a:r>
                  <a:rPr lang="en-PH" sz="2800" dirty="0" smtClean="0">
                    <a:solidFill>
                      <a:schemeClr val="tx1"/>
                    </a:solidFill>
                  </a:rPr>
                  <a:t>A special kind of square matrix that is equal to its transpose. (</a:t>
                </a:r>
                <a14:m>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sSup>
                      <m:sSupPr>
                        <m:ctrlPr>
                          <a:rPr lang="en-PH" sz="2800" b="0" i="1" smtClean="0">
                            <a:solidFill>
                              <a:schemeClr val="tx1"/>
                            </a:solidFill>
                            <a:latin typeface="Cambria Math"/>
                          </a:rPr>
                        </m:ctrlPr>
                      </m:sSupPr>
                      <m:e>
                        <m:r>
                          <a:rPr lang="en-PH" sz="2800" b="0" i="1" smtClean="0">
                            <a:solidFill>
                              <a:schemeClr val="tx1"/>
                            </a:solidFill>
                            <a:latin typeface="Cambria Math"/>
                          </a:rPr>
                          <m:t>𝐴</m:t>
                        </m:r>
                      </m:e>
                      <m:sup>
                        <m:r>
                          <a:rPr lang="en-PH" sz="2800" b="0" i="1" smtClean="0">
                            <a:solidFill>
                              <a:schemeClr val="tx1"/>
                            </a:solidFill>
                            <a:latin typeface="Cambria Math"/>
                          </a:rPr>
                          <m:t>𝑇</m:t>
                        </m:r>
                      </m:sup>
                    </m:sSup>
                  </m:oMath>
                </a14:m>
                <a:r>
                  <a:rPr lang="en-PH" sz="2800" dirty="0" smtClean="0">
                    <a:solidFill>
                      <a:schemeClr val="tx1"/>
                    </a:solidFill>
                  </a:rPr>
                  <a:t>)</a:t>
                </a:r>
              </a:p>
              <a:p>
                <a:pPr marL="457200" indent="-457200" algn="just" eaLnBrk="1" hangingPunct="1">
                  <a:buFont typeface="Arial" pitchFamily="34" charset="0"/>
                  <a:buChar char="•"/>
                  <a:defRPr/>
                </a:pPr>
                <a:r>
                  <a:rPr lang="en-PH" sz="2800" dirty="0" smtClean="0">
                    <a:solidFill>
                      <a:schemeClr val="tx1"/>
                    </a:solidFill>
                  </a:rPr>
                  <a:t>Example: </a:t>
                </a:r>
                <a14:m>
                  <m:oMath xmlns:m="http://schemas.openxmlformats.org/officeDocument/2006/math">
                    <m:d>
                      <m:dPr>
                        <m:begChr m:val="["/>
                        <m:endChr m:val="]"/>
                        <m:ctrlPr>
                          <a:rPr lang="en-PH" sz="2800" i="1" smtClean="0">
                            <a:solidFill>
                              <a:schemeClr val="tx1"/>
                            </a:solidFill>
                            <a:latin typeface="Cambria Math"/>
                          </a:rPr>
                        </m:ctrlPr>
                      </m:dPr>
                      <m:e>
                        <m:m>
                          <m:mPr>
                            <m:mcs>
                              <m:mc>
                                <m:mcPr>
                                  <m:count m:val="3"/>
                                  <m:mcJc m:val="center"/>
                                </m:mcPr>
                              </m:mc>
                            </m:mcs>
                            <m:ctrlPr>
                              <a:rPr lang="en-PH" sz="2800" i="1" smtClean="0">
                                <a:solidFill>
                                  <a:schemeClr val="tx1"/>
                                </a:solidFill>
                                <a:latin typeface="Cambria Math"/>
                              </a:rPr>
                            </m:ctrlPr>
                          </m:mPr>
                          <m:mr>
                            <m:e>
                              <m:r>
                                <m:rPr>
                                  <m:brk m:alnAt="7"/>
                                </m:rPr>
                                <a:rPr lang="en-PH" sz="2800" b="0" i="1" smtClean="0">
                                  <a:solidFill>
                                    <a:schemeClr val="tx1"/>
                                  </a:solidFill>
                                  <a:latin typeface="Cambria Math"/>
                                </a:rPr>
                                <m:t>1</m:t>
                              </m:r>
                            </m:e>
                            <m:e>
                              <m:r>
                                <a:rPr lang="en-PH" sz="2800" b="0" i="1" smtClean="0">
                                  <a:solidFill>
                                    <a:schemeClr val="tx1"/>
                                  </a:solidFill>
                                  <a:latin typeface="Cambria Math"/>
                                </a:rPr>
                                <m:t>7</m:t>
                              </m:r>
                            </m:e>
                            <m:e>
                              <m:r>
                                <a:rPr lang="en-PH" sz="2800" b="0" i="1" smtClean="0">
                                  <a:solidFill>
                                    <a:schemeClr val="tx1"/>
                                  </a:solidFill>
                                  <a:latin typeface="Cambria Math"/>
                                </a:rPr>
                                <m:t>3</m:t>
                              </m:r>
                            </m:e>
                          </m:mr>
                          <m:mr>
                            <m:e>
                              <m:r>
                                <a:rPr lang="en-PH" sz="2800" b="0" i="1" smtClean="0">
                                  <a:solidFill>
                                    <a:schemeClr val="tx1"/>
                                  </a:solidFill>
                                  <a:latin typeface="Cambria Math"/>
                                </a:rPr>
                                <m:t>7</m:t>
                              </m:r>
                            </m:e>
                            <m:e>
                              <m:r>
                                <a:rPr lang="en-PH" sz="2800" b="0" i="1" smtClean="0">
                                  <a:solidFill>
                                    <a:schemeClr val="tx1"/>
                                  </a:solidFill>
                                  <a:latin typeface="Cambria Math"/>
                                </a:rPr>
                                <m:t>4</m:t>
                              </m:r>
                            </m:e>
                            <m:e>
                              <m:r>
                                <a:rPr lang="en-PH" sz="2800" b="0" i="1" smtClean="0">
                                  <a:solidFill>
                                    <a:schemeClr val="tx1"/>
                                  </a:solidFill>
                                  <a:latin typeface="Cambria Math"/>
                                </a:rPr>
                                <m:t>−5</m:t>
                              </m:r>
                            </m:e>
                          </m:mr>
                          <m:mr>
                            <m:e>
                              <m:r>
                                <a:rPr lang="en-PH" sz="2800" b="0" i="1" smtClean="0">
                                  <a:solidFill>
                                    <a:schemeClr val="tx1"/>
                                  </a:solidFill>
                                  <a:latin typeface="Cambria Math"/>
                                </a:rPr>
                                <m:t>3</m:t>
                              </m:r>
                            </m:e>
                            <m:e>
                              <m:r>
                                <a:rPr lang="en-PH" sz="2800" b="0" i="1" smtClean="0">
                                  <a:solidFill>
                                    <a:schemeClr val="tx1"/>
                                  </a:solidFill>
                                  <a:latin typeface="Cambria Math"/>
                                </a:rPr>
                                <m:t>−5</m:t>
                              </m:r>
                            </m:e>
                            <m:e>
                              <m:r>
                                <a:rPr lang="en-PH" sz="2800" b="0" i="1" smtClean="0">
                                  <a:solidFill>
                                    <a:schemeClr val="tx1"/>
                                  </a:solidFill>
                                  <a:latin typeface="Cambria Math"/>
                                </a:rPr>
                                <m:t>6</m:t>
                              </m:r>
                            </m:e>
                          </m:mr>
                        </m:m>
                      </m:e>
                    </m:d>
                  </m:oMath>
                </a14:m>
                <a:endParaRPr lang="en-PH" sz="2800"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CLASSIFICATION OF MATRICES</a:t>
            </a:r>
            <a:endParaRPr lang="en-US" sz="3600" b="1" dirty="0"/>
          </a:p>
        </p:txBody>
      </p:sp>
    </p:spTree>
    <p:extLst>
      <p:ext uri="{BB962C8B-B14F-4D97-AF65-F5344CB8AC3E}">
        <p14:creationId xmlns:p14="http://schemas.microsoft.com/office/powerpoint/2010/main" val="1068933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US" sz="2800" dirty="0" smtClean="0">
                    <a:solidFill>
                      <a:schemeClr val="tx1"/>
                    </a:solidFill>
                  </a:rPr>
                  <a:t>A </a:t>
                </a:r>
                <a:r>
                  <a:rPr lang="en-US" sz="2800" i="1" dirty="0" smtClean="0">
                    <a:solidFill>
                      <a:schemeClr val="tx1"/>
                    </a:solidFill>
                  </a:rPr>
                  <a:t>matrix</a:t>
                </a:r>
                <a:r>
                  <a:rPr lang="en-US" sz="2800" dirty="0" smtClean="0">
                    <a:solidFill>
                      <a:schemeClr val="tx1"/>
                    </a:solidFill>
                  </a:rPr>
                  <a:t> is a rectangular array of numbers. The numbers in the array are called the </a:t>
                </a:r>
                <a:r>
                  <a:rPr lang="en-US" sz="2800" i="1" dirty="0" smtClean="0">
                    <a:solidFill>
                      <a:schemeClr val="tx1"/>
                    </a:solidFill>
                  </a:rPr>
                  <a:t>entries</a:t>
                </a:r>
                <a:r>
                  <a:rPr lang="en-US" sz="2800" dirty="0" smtClean="0">
                    <a:solidFill>
                      <a:schemeClr val="tx1"/>
                    </a:solidFill>
                  </a:rPr>
                  <a:t> in the matrix.</a:t>
                </a:r>
              </a:p>
              <a:p>
                <a:pPr marL="457200" indent="-457200" algn="l" eaLnBrk="1" hangingPunct="1">
                  <a:defRPr/>
                </a:pPr>
                <a:endParaRPr lang="en-US" sz="2800" dirty="0">
                  <a:solidFill>
                    <a:schemeClr val="tx1"/>
                  </a:solidFill>
                </a:endParaRPr>
              </a:p>
              <a:p>
                <a:pPr marL="457200" indent="-457200" algn="l" eaLnBrk="1" hangingPunct="1">
                  <a:defRPr/>
                </a:pPr>
                <a:r>
                  <a:rPr lang="en-US" sz="2800" dirty="0" smtClean="0">
                    <a:solidFill>
                      <a:schemeClr val="tx1"/>
                    </a:solidFill>
                  </a:rPr>
                  <a:t>Examples:</a:t>
                </a:r>
              </a:p>
              <a:p>
                <a:pPr marL="457200" indent="-457200" algn="l" eaLnBrk="1" hangingPunct="1">
                  <a:defRPr/>
                </a:pPr>
                <a14:m>
                  <m:oMathPara xmlns:m="http://schemas.openxmlformats.org/officeDocument/2006/math">
                    <m:oMathParaPr>
                      <m:jc m:val="centerGroup"/>
                    </m:oMathParaPr>
                    <m:oMath xmlns:m="http://schemas.openxmlformats.org/officeDocument/2006/math">
                      <m:d>
                        <m:dPr>
                          <m:begChr m:val="["/>
                          <m:endChr m:val="]"/>
                          <m:ctrlPr>
                            <a:rPr lang="en-US" sz="2800" i="1" smtClean="0">
                              <a:solidFill>
                                <a:schemeClr val="tx1"/>
                              </a:solidFill>
                              <a:latin typeface="Cambria Math"/>
                            </a:rPr>
                          </m:ctrlPr>
                        </m:dPr>
                        <m:e>
                          <m:m>
                            <m:mPr>
                              <m:mcs>
                                <m:mc>
                                  <m:mcPr>
                                    <m:count m:val="2"/>
                                    <m:mcJc m:val="center"/>
                                  </m:mcPr>
                                </m:mc>
                              </m:mcs>
                              <m:ctrlPr>
                                <a:rPr lang="en-US" sz="2800" i="1" smtClean="0">
                                  <a:solidFill>
                                    <a:schemeClr val="tx1"/>
                                  </a:solidFill>
                                  <a:latin typeface="Cambria Math"/>
                                </a:rPr>
                              </m:ctrlPr>
                            </m:mPr>
                            <m:mr>
                              <m:e>
                                <m:r>
                                  <m:rPr>
                                    <m:brk m:alnAt="7"/>
                                  </m:rPr>
                                  <a:rPr lang="en-PH" sz="2800" b="0" i="1" smtClean="0">
                                    <a:solidFill>
                                      <a:schemeClr val="tx1"/>
                                    </a:solidFill>
                                    <a:latin typeface="Cambria Math"/>
                                  </a:rPr>
                                  <m:t>1</m:t>
                                </m:r>
                              </m:e>
                              <m:e>
                                <m:r>
                                  <a:rPr lang="en-PH" sz="2800" b="0" i="1" smtClean="0">
                                    <a:solidFill>
                                      <a:schemeClr val="tx1"/>
                                    </a:solidFill>
                                    <a:latin typeface="Cambria Math"/>
                                  </a:rPr>
                                  <m:t>2</m:t>
                                </m:r>
                              </m:e>
                            </m:mr>
                            <m:mr>
                              <m:e>
                                <m:r>
                                  <a:rPr lang="en-PH" sz="2800" b="0" i="1" smtClean="0">
                                    <a:solidFill>
                                      <a:schemeClr val="tx1"/>
                                    </a:solidFill>
                                    <a:latin typeface="Cambria Math"/>
                                  </a:rPr>
                                  <m:t>3</m:t>
                                </m:r>
                              </m:e>
                              <m:e>
                                <m:r>
                                  <a:rPr lang="en-PH" sz="2800" b="0" i="1" smtClean="0">
                                    <a:solidFill>
                                      <a:schemeClr val="tx1"/>
                                    </a:solidFill>
                                    <a:latin typeface="Cambria Math"/>
                                  </a:rPr>
                                  <m:t>0</m:t>
                                </m:r>
                              </m:e>
                            </m:mr>
                            <m:mr>
                              <m:e>
                                <m:r>
                                  <a:rPr lang="en-PH" sz="2800" b="0" i="1" smtClean="0">
                                    <a:solidFill>
                                      <a:schemeClr val="tx1"/>
                                    </a:solidFill>
                                    <a:latin typeface="Cambria Math"/>
                                  </a:rPr>
                                  <m:t>−1</m:t>
                                </m:r>
                              </m:e>
                              <m:e>
                                <m:r>
                                  <a:rPr lang="en-PH" sz="2800" b="0" i="1" smtClean="0">
                                    <a:solidFill>
                                      <a:schemeClr val="tx1"/>
                                    </a:solidFill>
                                    <a:latin typeface="Cambria Math"/>
                                  </a:rPr>
                                  <m:t>4</m:t>
                                </m:r>
                              </m:e>
                            </m:mr>
                          </m:m>
                        </m:e>
                      </m:d>
                      <m:r>
                        <a:rPr lang="en-PH" sz="2800" b="0" i="0" smtClean="0">
                          <a:solidFill>
                            <a:schemeClr val="tx1"/>
                          </a:solidFill>
                          <a:latin typeface="Cambria Math"/>
                        </a:rPr>
                        <m:t>, </m:t>
                      </m:r>
                      <m:d>
                        <m:dPr>
                          <m:begChr m:val="["/>
                          <m:endChr m:val="]"/>
                          <m:ctrlPr>
                            <a:rPr lang="en-PH" sz="2800" b="0" i="1" smtClean="0">
                              <a:solidFill>
                                <a:schemeClr val="tx1"/>
                              </a:solidFill>
                              <a:latin typeface="Cambria Math"/>
                            </a:rPr>
                          </m:ctrlPr>
                        </m:dPr>
                        <m:e>
                          <m:m>
                            <m:mPr>
                              <m:mcs>
                                <m:mc>
                                  <m:mcPr>
                                    <m:count m:val="4"/>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2</m:t>
                                </m:r>
                              </m:e>
                              <m:e>
                                <m:r>
                                  <a:rPr lang="en-PH" sz="2800" b="0" i="1" smtClean="0">
                                    <a:solidFill>
                                      <a:schemeClr val="tx1"/>
                                    </a:solidFill>
                                    <a:latin typeface="Cambria Math"/>
                                  </a:rPr>
                                  <m:t>1</m:t>
                                </m:r>
                              </m:e>
                              <m:e>
                                <m:r>
                                  <a:rPr lang="en-PH" sz="2800" b="0" i="1" smtClean="0">
                                    <a:solidFill>
                                      <a:schemeClr val="tx1"/>
                                    </a:solidFill>
                                    <a:latin typeface="Cambria Math"/>
                                  </a:rPr>
                                  <m:t>0</m:t>
                                </m:r>
                              </m:e>
                              <m:e>
                                <m:r>
                                  <a:rPr lang="en-PH" sz="2800" b="0" i="1" smtClean="0">
                                    <a:solidFill>
                                      <a:schemeClr val="tx1"/>
                                    </a:solidFill>
                                    <a:latin typeface="Cambria Math"/>
                                  </a:rPr>
                                  <m:t>−3</m:t>
                                </m:r>
                              </m:e>
                            </m:mr>
                          </m:m>
                        </m:e>
                      </m:d>
                      <m:r>
                        <a:rPr lang="en-PH" sz="2800" b="0" i="1" smtClean="0">
                          <a:solidFill>
                            <a:schemeClr val="tx1"/>
                          </a:solidFill>
                          <a:latin typeface="Cambria Math"/>
                        </a:rPr>
                        <m:t>, </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𝑒</m:t>
                                </m:r>
                              </m:e>
                              <m:e>
                                <m:r>
                                  <a:rPr lang="en-PH" sz="2800" b="0" i="1" smtClean="0">
                                    <a:solidFill>
                                      <a:schemeClr val="tx1"/>
                                    </a:solidFill>
                                    <a:latin typeface="Cambria Math"/>
                                    <a:ea typeface="Cambria Math"/>
                                  </a:rPr>
                                  <m:t>𝜋</m:t>
                                </m:r>
                              </m:e>
                              <m:e>
                                <m:r>
                                  <a:rPr lang="en-PH" sz="2800" b="0" i="1" smtClean="0">
                                    <a:solidFill>
                                      <a:schemeClr val="tx1"/>
                                    </a:solidFill>
                                    <a:latin typeface="Cambria Math"/>
                                  </a:rPr>
                                  <m:t>−</m:t>
                                </m:r>
                                <m:rad>
                                  <m:radPr>
                                    <m:degHide m:val="on"/>
                                    <m:ctrlPr>
                                      <a:rPr lang="en-PH" sz="2800" b="0" i="1" smtClean="0">
                                        <a:solidFill>
                                          <a:schemeClr val="tx1"/>
                                        </a:solidFill>
                                        <a:latin typeface="Cambria Math"/>
                                      </a:rPr>
                                    </m:ctrlPr>
                                  </m:radPr>
                                  <m:deg/>
                                  <m:e>
                                    <m:r>
                                      <a:rPr lang="en-PH" sz="2800" b="0" i="1" smtClean="0">
                                        <a:solidFill>
                                          <a:schemeClr val="tx1"/>
                                        </a:solidFill>
                                        <a:latin typeface="Cambria Math"/>
                                      </a:rPr>
                                      <m:t>2</m:t>
                                    </m:r>
                                  </m:e>
                                </m:rad>
                              </m:e>
                            </m:mr>
                            <m:mr>
                              <m:e>
                                <m:r>
                                  <a:rPr lang="en-PH" sz="2800" b="0" i="1" smtClean="0">
                                    <a:solidFill>
                                      <a:schemeClr val="tx1"/>
                                    </a:solidFill>
                                    <a:latin typeface="Cambria Math"/>
                                  </a:rPr>
                                  <m:t>0</m:t>
                                </m:r>
                              </m:e>
                              <m:e>
                                <m:box>
                                  <m:boxPr>
                                    <m:ctrlPr>
                                      <a:rPr lang="en-PH" sz="2800" b="0" i="1" smtClean="0">
                                        <a:solidFill>
                                          <a:schemeClr val="tx1"/>
                                        </a:solidFill>
                                        <a:latin typeface="Cambria Math"/>
                                      </a:rPr>
                                    </m:ctrlPr>
                                  </m:boxPr>
                                  <m:e>
                                    <m:argPr>
                                      <m:argSz m:val="-1"/>
                                    </m:argPr>
                                    <m:f>
                                      <m:fPr>
                                        <m:ctrlPr>
                                          <a:rPr lang="en-PH" sz="2800" b="0" i="1" smtClean="0">
                                            <a:solidFill>
                                              <a:schemeClr val="tx1"/>
                                            </a:solidFill>
                                            <a:latin typeface="Cambria Math"/>
                                          </a:rPr>
                                        </m:ctrlPr>
                                      </m:fPr>
                                      <m:num>
                                        <m:r>
                                          <a:rPr lang="en-PH" sz="2800" b="0" i="1" smtClean="0">
                                            <a:solidFill>
                                              <a:schemeClr val="tx1"/>
                                            </a:solidFill>
                                            <a:latin typeface="Cambria Math"/>
                                          </a:rPr>
                                          <m:t>1</m:t>
                                        </m:r>
                                      </m:num>
                                      <m:den>
                                        <m:r>
                                          <a:rPr lang="en-PH" sz="2800" b="0" i="1" smtClean="0">
                                            <a:solidFill>
                                              <a:schemeClr val="tx1"/>
                                            </a:solidFill>
                                            <a:latin typeface="Cambria Math"/>
                                          </a:rPr>
                                          <m:t>2</m:t>
                                        </m:r>
                                      </m:den>
                                    </m:f>
                                  </m:e>
                                </m:box>
                              </m:e>
                              <m:e>
                                <m:r>
                                  <a:rPr lang="en-PH" sz="2800" b="0" i="1" smtClean="0">
                                    <a:solidFill>
                                      <a:schemeClr val="tx1"/>
                                    </a:solidFill>
                                    <a:latin typeface="Cambria Math"/>
                                  </a:rPr>
                                  <m:t>1</m:t>
                                </m:r>
                              </m:e>
                            </m:mr>
                            <m:mr>
                              <m:e>
                                <m:r>
                                  <a:rPr lang="en-PH" sz="2800" b="0" i="1" smtClean="0">
                                    <a:solidFill>
                                      <a:schemeClr val="tx1"/>
                                    </a:solidFill>
                                    <a:latin typeface="Cambria Math"/>
                                  </a:rPr>
                                  <m:t>0</m:t>
                                </m:r>
                              </m:e>
                              <m:e>
                                <m:r>
                                  <a:rPr lang="en-PH" sz="2800" b="0" i="1" smtClean="0">
                                    <a:solidFill>
                                      <a:schemeClr val="tx1"/>
                                    </a:solidFill>
                                    <a:latin typeface="Cambria Math"/>
                                  </a:rPr>
                                  <m:t>0</m:t>
                                </m:r>
                              </m:e>
                              <m:e>
                                <m:r>
                                  <a:rPr lang="en-PH" sz="2800" b="0" i="1" smtClean="0">
                                    <a:solidFill>
                                      <a:schemeClr val="tx1"/>
                                    </a:solidFill>
                                    <a:latin typeface="Cambria Math"/>
                                  </a:rPr>
                                  <m:t>0</m:t>
                                </m:r>
                              </m:e>
                            </m:mr>
                          </m:m>
                        </m:e>
                      </m:d>
                      <m:r>
                        <a:rPr lang="en-PH" sz="2800" b="0" i="1" smtClean="0">
                          <a:solidFill>
                            <a:schemeClr val="tx1"/>
                          </a:solidFill>
                          <a:latin typeface="Cambria Math"/>
                        </a:rPr>
                        <m:t>, </m:t>
                      </m:r>
                      <m:d>
                        <m:dPr>
                          <m:begChr m:val="["/>
                          <m:endChr m:val="]"/>
                          <m:ctrlPr>
                            <a:rPr lang="en-PH" sz="2800" b="0" i="1" smtClean="0">
                              <a:solidFill>
                                <a:schemeClr val="tx1"/>
                              </a:solidFill>
                              <a:latin typeface="Cambria Math"/>
                            </a:rPr>
                          </m:ctrlPr>
                        </m:dPr>
                        <m:e>
                          <m:m>
                            <m:mPr>
                              <m:mcs>
                                <m:mc>
                                  <m:mcPr>
                                    <m:count m:val="1"/>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1</m:t>
                                </m:r>
                              </m:e>
                            </m:mr>
                            <m:mr>
                              <m:e>
                                <m:r>
                                  <a:rPr lang="en-PH" sz="2800" b="0" i="1" smtClean="0">
                                    <a:solidFill>
                                      <a:schemeClr val="tx1"/>
                                    </a:solidFill>
                                    <a:latin typeface="Cambria Math"/>
                                  </a:rPr>
                                  <m:t>2</m:t>
                                </m:r>
                              </m:e>
                            </m:mr>
                          </m:m>
                        </m:e>
                      </m:d>
                      <m:r>
                        <a:rPr lang="en-PH" sz="2800" b="0" i="1" smtClean="0">
                          <a:solidFill>
                            <a:schemeClr val="tx1"/>
                          </a:solidFill>
                          <a:latin typeface="Cambria Math"/>
                        </a:rPr>
                        <m:t>, </m:t>
                      </m:r>
                      <m:d>
                        <m:dPr>
                          <m:begChr m:val="["/>
                          <m:endChr m:val="]"/>
                          <m:ctrlPr>
                            <a:rPr lang="en-PH" sz="2800" b="0" i="1" smtClean="0">
                              <a:solidFill>
                                <a:schemeClr val="tx1"/>
                              </a:solidFill>
                              <a:latin typeface="Cambria Math"/>
                            </a:rPr>
                          </m:ctrlPr>
                        </m:dPr>
                        <m:e>
                          <m:r>
                            <a:rPr lang="en-PH" sz="2800" b="0" i="1" smtClean="0">
                              <a:solidFill>
                                <a:schemeClr val="tx1"/>
                              </a:solidFill>
                              <a:latin typeface="Cambria Math"/>
                            </a:rPr>
                            <m:t>4</m:t>
                          </m:r>
                        </m:e>
                      </m:d>
                    </m:oMath>
                  </m:oMathPara>
                </a14:m>
                <a:endParaRPr lang="en-US" sz="2800"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MATRICES</a:t>
            </a:r>
            <a:endParaRPr lang="en-US" sz="3600" b="1" dirty="0"/>
          </a:p>
        </p:txBody>
      </p:sp>
    </p:spTree>
    <p:extLst>
      <p:ext uri="{BB962C8B-B14F-4D97-AF65-F5344CB8AC3E}">
        <p14:creationId xmlns:p14="http://schemas.microsoft.com/office/powerpoint/2010/main" val="1817216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US" sz="2800" dirty="0" smtClean="0">
                <a:solidFill>
                  <a:schemeClr val="tx1"/>
                </a:solidFill>
              </a:rPr>
              <a:t>The size of a matrix is described in terms of the number of rows (horizontal lines) and columns (vertical lines) it contains. For example, the first matrix in Example 1 has three rows and two columns, so its size is 3 by 2 (written 3 × 2). In a size description, the first number always denotes the number of rows, and the second denotes the number of columns.</a:t>
            </a:r>
          </a:p>
        </p:txBody>
      </p:sp>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MATRICES</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US" sz="2800" dirty="0" smtClean="0">
                    <a:solidFill>
                      <a:schemeClr val="tx1"/>
                    </a:solidFill>
                  </a:rPr>
                  <a:t>We shall use capital letters to denote matrices and lowercase letters to denote numerical quantities; thus we might write</a:t>
                </a:r>
              </a:p>
              <a:p>
                <a:pPr marL="457200" indent="-457200" algn="just" eaLnBrk="1" hangingPunct="1">
                  <a:defRPr/>
                </a:pPr>
                <a14:m>
                  <m:oMathPara xmlns:m="http://schemas.openxmlformats.org/officeDocument/2006/math">
                    <m:oMathParaPr>
                      <m:jc m:val="centerGroup"/>
                    </m:oMathParaPr>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2</m:t>
                                </m:r>
                              </m:e>
                              <m:e>
                                <m:r>
                                  <a:rPr lang="en-PH" sz="2800" b="0" i="1" smtClean="0">
                                    <a:solidFill>
                                      <a:schemeClr val="tx1"/>
                                    </a:solidFill>
                                    <a:latin typeface="Cambria Math"/>
                                  </a:rPr>
                                  <m:t>1</m:t>
                                </m:r>
                              </m:e>
                              <m:e>
                                <m:r>
                                  <a:rPr lang="en-PH" sz="2800" b="0" i="1" smtClean="0">
                                    <a:solidFill>
                                      <a:schemeClr val="tx1"/>
                                    </a:solidFill>
                                    <a:latin typeface="Cambria Math"/>
                                  </a:rPr>
                                  <m:t>7</m:t>
                                </m:r>
                              </m:e>
                            </m:mr>
                            <m:mr>
                              <m:e>
                                <m:r>
                                  <a:rPr lang="en-PH" sz="2800" b="0" i="1" smtClean="0">
                                    <a:solidFill>
                                      <a:schemeClr val="tx1"/>
                                    </a:solidFill>
                                    <a:latin typeface="Cambria Math"/>
                                  </a:rPr>
                                  <m:t>3</m:t>
                                </m:r>
                              </m:e>
                              <m:e>
                                <m:r>
                                  <a:rPr lang="en-PH" sz="2800" b="0" i="1" smtClean="0">
                                    <a:solidFill>
                                      <a:schemeClr val="tx1"/>
                                    </a:solidFill>
                                    <a:latin typeface="Cambria Math"/>
                                  </a:rPr>
                                  <m:t>4</m:t>
                                </m:r>
                              </m:e>
                              <m:e>
                                <m:r>
                                  <a:rPr lang="en-PH" sz="2800" b="0" i="1" smtClean="0">
                                    <a:solidFill>
                                      <a:schemeClr val="tx1"/>
                                    </a:solidFill>
                                    <a:latin typeface="Cambria Math"/>
                                  </a:rPr>
                                  <m:t>2</m:t>
                                </m:r>
                              </m:e>
                            </m:mr>
                          </m:m>
                        </m:e>
                      </m:d>
                      <m:r>
                        <a:rPr lang="en-PH" sz="2800" b="0" i="0" smtClean="0">
                          <a:solidFill>
                            <a:schemeClr val="tx1"/>
                          </a:solidFill>
                          <a:latin typeface="Cambria Math"/>
                        </a:rPr>
                        <m:t> </m:t>
                      </m:r>
                      <m:r>
                        <m:rPr>
                          <m:sty m:val="p"/>
                        </m:rPr>
                        <a:rPr lang="en-PH" sz="2800" b="0" i="0" smtClean="0">
                          <a:solidFill>
                            <a:schemeClr val="tx1"/>
                          </a:solidFill>
                          <a:latin typeface="Cambria Math"/>
                        </a:rPr>
                        <m:t>or</m:t>
                      </m:r>
                      <m:r>
                        <a:rPr lang="en-PH" sz="2800" b="0" i="0" smtClean="0">
                          <a:solidFill>
                            <a:schemeClr val="tx1"/>
                          </a:solidFill>
                          <a:latin typeface="Cambria Math"/>
                        </a:rPr>
                        <m:t> </m:t>
                      </m:r>
                      <m:r>
                        <a:rPr lang="en-PH" sz="2800" b="0" i="1" smtClean="0">
                          <a:solidFill>
                            <a:schemeClr val="tx1"/>
                          </a:solidFill>
                          <a:latin typeface="Cambria Math"/>
                        </a:rPr>
                        <m:t>𝐶</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𝑎</m:t>
                                </m:r>
                              </m:e>
                              <m:e>
                                <m:r>
                                  <a:rPr lang="en-PH" sz="2800" b="0" i="1" smtClean="0">
                                    <a:solidFill>
                                      <a:schemeClr val="tx1"/>
                                    </a:solidFill>
                                    <a:latin typeface="Cambria Math"/>
                                  </a:rPr>
                                  <m:t>𝑏</m:t>
                                </m:r>
                              </m:e>
                              <m:e>
                                <m:r>
                                  <a:rPr lang="en-PH" sz="2800" b="0" i="1" smtClean="0">
                                    <a:solidFill>
                                      <a:schemeClr val="tx1"/>
                                    </a:solidFill>
                                    <a:latin typeface="Cambria Math"/>
                                  </a:rPr>
                                  <m:t>𝑐</m:t>
                                </m:r>
                              </m:e>
                            </m:mr>
                            <m:mr>
                              <m:e>
                                <m:r>
                                  <a:rPr lang="en-PH" sz="2800" b="0" i="1" smtClean="0">
                                    <a:solidFill>
                                      <a:schemeClr val="tx1"/>
                                    </a:solidFill>
                                    <a:latin typeface="Cambria Math"/>
                                  </a:rPr>
                                  <m:t>𝑑</m:t>
                                </m:r>
                              </m:e>
                              <m:e>
                                <m:r>
                                  <a:rPr lang="en-PH" sz="2800" b="0" i="1" smtClean="0">
                                    <a:solidFill>
                                      <a:schemeClr val="tx1"/>
                                    </a:solidFill>
                                    <a:latin typeface="Cambria Math"/>
                                  </a:rPr>
                                  <m:t>𝑒</m:t>
                                </m:r>
                              </m:e>
                              <m:e>
                                <m:r>
                                  <a:rPr lang="en-PH" sz="2800" b="0" i="1" smtClean="0">
                                    <a:solidFill>
                                      <a:schemeClr val="tx1"/>
                                    </a:solidFill>
                                    <a:latin typeface="Cambria Math"/>
                                  </a:rPr>
                                  <m:t>𝑓</m:t>
                                </m:r>
                              </m:e>
                            </m:mr>
                          </m:m>
                        </m:e>
                      </m:d>
                    </m:oMath>
                  </m:oMathPara>
                </a14:m>
                <a:endParaRPr lang="en-US" sz="2800" dirty="0" smtClean="0">
                  <a:solidFill>
                    <a:schemeClr val="tx1"/>
                  </a:solidFill>
                </a:endParaRPr>
              </a:p>
              <a:p>
                <a:pPr marL="457200" indent="-457200" algn="just" eaLnBrk="1" hangingPunct="1">
                  <a:defRPr/>
                </a:pPr>
                <a:endParaRPr lang="en-US" sz="2800" dirty="0">
                  <a:solidFill>
                    <a:schemeClr val="tx1"/>
                  </a:solidFill>
                </a:endParaRPr>
              </a:p>
              <a:p>
                <a:pPr marL="457200" indent="-457200" algn="just" eaLnBrk="1" hangingPunct="1">
                  <a:defRPr/>
                </a:pPr>
                <a:r>
                  <a:rPr lang="en-US" sz="2800" dirty="0" smtClean="0">
                    <a:solidFill>
                      <a:schemeClr val="tx1"/>
                    </a:solidFill>
                  </a:rPr>
                  <a:t>The entry that occurs in row </a:t>
                </a:r>
                <a14:m>
                  <m:oMath xmlns:m="http://schemas.openxmlformats.org/officeDocument/2006/math">
                    <m:r>
                      <a:rPr lang="en-PH" sz="2800" b="0" i="1" smtClean="0">
                        <a:solidFill>
                          <a:schemeClr val="tx1"/>
                        </a:solidFill>
                        <a:latin typeface="Cambria Math"/>
                      </a:rPr>
                      <m:t>𝑖</m:t>
                    </m:r>
                  </m:oMath>
                </a14:m>
                <a:r>
                  <a:rPr lang="en-US" sz="2800" dirty="0" smtClean="0">
                    <a:solidFill>
                      <a:schemeClr val="tx1"/>
                    </a:solidFill>
                  </a:rPr>
                  <a:t> </a:t>
                </a:r>
                <a:r>
                  <a:rPr lang="en-US" sz="2800" dirty="0" smtClean="0">
                    <a:solidFill>
                      <a:schemeClr val="tx1"/>
                    </a:solidFill>
                  </a:rPr>
                  <a:t>and column </a:t>
                </a:r>
                <a14:m>
                  <m:oMath xmlns:m="http://schemas.openxmlformats.org/officeDocument/2006/math">
                    <m:r>
                      <a:rPr lang="en-PH" sz="2800" b="0" i="1" smtClean="0">
                        <a:solidFill>
                          <a:schemeClr val="tx1"/>
                        </a:solidFill>
                        <a:latin typeface="Cambria Math"/>
                      </a:rPr>
                      <m:t>𝑗</m:t>
                    </m:r>
                  </m:oMath>
                </a14:m>
                <a:r>
                  <a:rPr lang="en-US" sz="2800" dirty="0" smtClean="0">
                    <a:solidFill>
                      <a:schemeClr val="tx1"/>
                    </a:solidFill>
                  </a:rPr>
                  <a:t> </a:t>
                </a:r>
                <a:r>
                  <a:rPr lang="en-US" sz="2800" dirty="0" smtClean="0">
                    <a:solidFill>
                      <a:schemeClr val="tx1"/>
                    </a:solidFill>
                  </a:rPr>
                  <a:t>of  matrix </a:t>
                </a:r>
                <a14:m>
                  <m:oMath xmlns:m="http://schemas.openxmlformats.org/officeDocument/2006/math">
                    <m:r>
                      <a:rPr lang="en-PH" sz="2800" b="0" i="1" smtClean="0">
                        <a:solidFill>
                          <a:schemeClr val="tx1"/>
                        </a:solidFill>
                        <a:latin typeface="Cambria Math"/>
                      </a:rPr>
                      <m:t>𝐴</m:t>
                    </m:r>
                  </m:oMath>
                </a14:m>
                <a:r>
                  <a:rPr lang="en-US" sz="2800" i="1" dirty="0" smtClean="0">
                    <a:solidFill>
                      <a:schemeClr val="tx1"/>
                    </a:solidFill>
                  </a:rPr>
                  <a:t> </a:t>
                </a:r>
                <a:r>
                  <a:rPr lang="en-US" sz="2800" dirty="0" smtClean="0">
                    <a:solidFill>
                      <a:schemeClr val="tx1"/>
                    </a:solidFill>
                  </a:rPr>
                  <a:t>will be denoted by </a:t>
                </a:r>
                <a14:m>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oMath>
                </a14:m>
                <a:r>
                  <a:rPr lang="en-US" sz="2800" i="1" dirty="0" smtClean="0">
                    <a:solidFill>
                      <a:schemeClr val="tx1"/>
                    </a:solidFill>
                  </a:rPr>
                  <a:t>. </a:t>
                </a:r>
                <a:r>
                  <a:rPr lang="en-US" sz="2800" dirty="0" smtClean="0">
                    <a:solidFill>
                      <a:schemeClr val="tx1"/>
                    </a:solidFill>
                  </a:rPr>
                  <a:t>Thus a general 3 × 4 matrix might be written as</a:t>
                </a:r>
              </a:p>
              <a:p>
                <a:pPr marL="457200" indent="-457200" algn="just" eaLnBrk="1" hangingPunct="1">
                  <a:defRPr/>
                </a:pPr>
                <a14:m>
                  <m:oMathPara xmlns:m="http://schemas.openxmlformats.org/officeDocument/2006/math">
                    <m:oMathParaPr>
                      <m:jc m:val="centerGroup"/>
                    </m:oMathParaPr>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4"/>
                                    <m:mcJc m:val="center"/>
                                  </m:mcPr>
                                </m:mc>
                              </m:mcs>
                              <m:ctrlPr>
                                <a:rPr lang="en-PH" sz="2800" b="0" i="1" smtClean="0">
                                  <a:solidFill>
                                    <a:schemeClr val="tx1"/>
                                  </a:solidFill>
                                  <a:latin typeface="Cambria Math"/>
                                </a:rPr>
                              </m:ctrlPr>
                            </m:mPr>
                            <m:mr>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11</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12</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13</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14</m:t>
                                    </m:r>
                                  </m:sub>
                                </m:sSub>
                              </m:e>
                            </m:mr>
                            <m:mr>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21</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22</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23</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24</m:t>
                                    </m:r>
                                  </m:sub>
                                </m:sSub>
                              </m:e>
                            </m:mr>
                            <m:mr>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31</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32</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33</m:t>
                                    </m:r>
                                  </m:sub>
                                </m:sSub>
                              </m:e>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34</m:t>
                                    </m:r>
                                  </m:sub>
                                </m:sSub>
                              </m:e>
                            </m:mr>
                          </m:m>
                        </m:e>
                      </m:d>
                    </m:oMath>
                  </m:oMathPara>
                </a14:m>
                <a:endParaRPr lang="en-US" sz="2800" i="1"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MATRICES</a:t>
            </a:r>
            <a:endParaRPr lang="en-US" sz="3600" b="1" dirty="0"/>
          </a:p>
        </p:txBody>
      </p:sp>
    </p:spTree>
    <p:extLst>
      <p:ext uri="{BB962C8B-B14F-4D97-AF65-F5344CB8AC3E}">
        <p14:creationId xmlns:p14="http://schemas.microsoft.com/office/powerpoint/2010/main" val="3683326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US" sz="2800" dirty="0" smtClean="0">
                    <a:solidFill>
                      <a:schemeClr val="tx1"/>
                    </a:solidFill>
                  </a:rPr>
                  <a:t>When compactness of notation is desired, the preceding matrix can be written as</a:t>
                </a:r>
              </a:p>
              <a:p>
                <a:pPr marL="457200" indent="-457200" algn="just" eaLnBrk="1" hangingPunct="1">
                  <a:defRPr/>
                </a:pPr>
                <a14:m>
                  <m:oMathPara xmlns:m="http://schemas.openxmlformats.org/officeDocument/2006/math">
                    <m:oMathParaPr>
                      <m:jc m:val="centerGroup"/>
                    </m:oMathParaPr>
                    <m:oMath xmlns:m="http://schemas.openxmlformats.org/officeDocument/2006/math">
                      <m:sSub>
                        <m:sSubPr>
                          <m:ctrlPr>
                            <a:rPr lang="en-PH" sz="2800" b="0" i="1" smtClean="0">
                              <a:solidFill>
                                <a:schemeClr val="tx1"/>
                              </a:solidFill>
                              <a:latin typeface="Cambria Math"/>
                            </a:rPr>
                          </m:ctrlPr>
                        </m:sSubPr>
                        <m:e>
                          <m:d>
                            <m:dPr>
                              <m:begChr m:val="["/>
                              <m:endChr m:val="]"/>
                              <m:ctrlPr>
                                <a:rPr lang="en-US" sz="2800" i="1" smtClean="0">
                                  <a:solidFill>
                                    <a:schemeClr val="tx1"/>
                                  </a:solidFill>
                                  <a:latin typeface="Cambria Math"/>
                                </a:rPr>
                              </m:ctrlPr>
                            </m:dPr>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e>
                          </m:d>
                        </m:e>
                        <m:sub>
                          <m:r>
                            <a:rPr lang="en-PH" sz="2800" b="0" i="1" smtClean="0">
                              <a:solidFill>
                                <a:schemeClr val="tx1"/>
                              </a:solidFill>
                              <a:latin typeface="Cambria Math"/>
                            </a:rPr>
                            <m:t>𝑚</m:t>
                          </m:r>
                          <m:r>
                            <a:rPr lang="en-PH" sz="2800" b="0" i="1" smtClean="0">
                              <a:solidFill>
                                <a:schemeClr val="tx1"/>
                              </a:solidFill>
                              <a:latin typeface="Cambria Math"/>
                              <a:ea typeface="Cambria Math"/>
                            </a:rPr>
                            <m:t>×</m:t>
                          </m:r>
                          <m:r>
                            <a:rPr lang="en-PH" sz="2800" b="0" i="1" smtClean="0">
                              <a:solidFill>
                                <a:schemeClr val="tx1"/>
                              </a:solidFill>
                              <a:latin typeface="Cambria Math"/>
                              <a:ea typeface="Cambria Math"/>
                            </a:rPr>
                            <m:t>𝑛</m:t>
                          </m:r>
                        </m:sub>
                      </m:sSub>
                      <m:r>
                        <a:rPr lang="en-PH" sz="2800" b="0" i="1" smtClean="0">
                          <a:solidFill>
                            <a:schemeClr val="tx1"/>
                          </a:solidFill>
                          <a:latin typeface="Cambria Math"/>
                        </a:rPr>
                        <m:t> </m:t>
                      </m:r>
                      <m:r>
                        <m:rPr>
                          <m:sty m:val="p"/>
                        </m:rPr>
                        <a:rPr lang="en-PH" sz="2800" b="0" i="0" smtClean="0">
                          <a:solidFill>
                            <a:schemeClr val="tx1"/>
                          </a:solidFill>
                          <a:latin typeface="Cambria Math"/>
                        </a:rPr>
                        <m:t>or</m:t>
                      </m:r>
                      <m:r>
                        <a:rPr lang="en-PH" sz="2800" b="0" i="0" smtClean="0">
                          <a:solidFill>
                            <a:schemeClr val="tx1"/>
                          </a:solidFill>
                          <a:latin typeface="Cambria Math"/>
                        </a:rPr>
                        <m:t> </m:t>
                      </m:r>
                      <m:d>
                        <m:dPr>
                          <m:begChr m:val="["/>
                          <m:endChr m:val="]"/>
                          <m:ctrlPr>
                            <a:rPr lang="en-PH" sz="2800" b="0" i="1" smtClean="0">
                              <a:solidFill>
                                <a:schemeClr val="tx1"/>
                              </a:solidFill>
                              <a:latin typeface="Cambria Math"/>
                            </a:rPr>
                          </m:ctrlPr>
                        </m:dPr>
                        <m:e>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e>
                      </m:d>
                    </m:oMath>
                  </m:oMathPara>
                </a14:m>
                <a:endParaRPr lang="en-US" sz="2800" dirty="0" smtClean="0">
                  <a:solidFill>
                    <a:schemeClr val="tx1"/>
                  </a:solidFill>
                </a:endParaRPr>
              </a:p>
              <a:p>
                <a:pPr marL="457200" indent="-457200" algn="just" eaLnBrk="1" hangingPunct="1">
                  <a:defRPr/>
                </a:pPr>
                <a:r>
                  <a:rPr lang="en-US" sz="2800" dirty="0" smtClean="0">
                    <a:solidFill>
                      <a:schemeClr val="tx1"/>
                    </a:solidFill>
                  </a:rPr>
                  <a:t>the first notation being used when it is important in the discussion to know the size, and the second being used when the size need not be emphasized. Usually, we shall match the letter denoting a matrix with the letter denoting its entries; thus for a matrix </a:t>
                </a:r>
                <a14:m>
                  <m:oMath xmlns:m="http://schemas.openxmlformats.org/officeDocument/2006/math">
                    <m:r>
                      <a:rPr lang="en-PH" sz="2800" b="0" i="1" smtClean="0">
                        <a:solidFill>
                          <a:schemeClr val="tx1"/>
                        </a:solidFill>
                        <a:latin typeface="Cambria Math"/>
                      </a:rPr>
                      <m:t>𝐵</m:t>
                    </m:r>
                  </m:oMath>
                </a14:m>
                <a:r>
                  <a:rPr lang="en-US" sz="2800" dirty="0" smtClean="0">
                    <a:solidFill>
                      <a:schemeClr val="tx1"/>
                    </a:solidFill>
                  </a:rPr>
                  <a:t> </a:t>
                </a:r>
                <a:r>
                  <a:rPr lang="en-US" sz="2800" dirty="0" smtClean="0">
                    <a:solidFill>
                      <a:schemeClr val="tx1"/>
                    </a:solidFill>
                  </a:rPr>
                  <a:t>we would use </a:t>
                </a:r>
                <a14:m>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𝑏</m:t>
                        </m:r>
                      </m:e>
                      <m:sub>
                        <m:r>
                          <a:rPr lang="en-PH" sz="2800" b="0" i="1" smtClean="0">
                            <a:solidFill>
                              <a:schemeClr val="tx1"/>
                            </a:solidFill>
                            <a:latin typeface="Cambria Math"/>
                          </a:rPr>
                          <m:t>𝑖𝑗</m:t>
                        </m:r>
                      </m:sub>
                    </m:sSub>
                  </m:oMath>
                </a14:m>
                <a:r>
                  <a:rPr lang="en-US" sz="2800" dirty="0" smtClean="0">
                    <a:solidFill>
                      <a:schemeClr val="tx1"/>
                    </a:solidFill>
                  </a:rPr>
                  <a:t> </a:t>
                </a:r>
                <a:r>
                  <a:rPr lang="en-US" sz="2800" dirty="0" smtClean="0">
                    <a:solidFill>
                      <a:schemeClr val="tx1"/>
                    </a:solidFill>
                  </a:rPr>
                  <a:t>for the entry in row </a:t>
                </a:r>
                <a14:m>
                  <m:oMath xmlns:m="http://schemas.openxmlformats.org/officeDocument/2006/math">
                    <m:r>
                      <a:rPr lang="en-PH" sz="2800" b="0" i="1" smtClean="0">
                        <a:solidFill>
                          <a:schemeClr val="tx1"/>
                        </a:solidFill>
                        <a:latin typeface="Cambria Math"/>
                      </a:rPr>
                      <m:t>𝑖</m:t>
                    </m:r>
                  </m:oMath>
                </a14:m>
                <a:r>
                  <a:rPr lang="en-US" sz="2800" dirty="0" smtClean="0">
                    <a:solidFill>
                      <a:schemeClr val="tx1"/>
                    </a:solidFill>
                  </a:rPr>
                  <a:t> </a:t>
                </a:r>
                <a:r>
                  <a:rPr lang="en-US" sz="2800" dirty="0" smtClean="0">
                    <a:solidFill>
                      <a:schemeClr val="tx1"/>
                    </a:solidFill>
                  </a:rPr>
                  <a:t>and column </a:t>
                </a:r>
                <a14:m>
                  <m:oMath xmlns:m="http://schemas.openxmlformats.org/officeDocument/2006/math">
                    <m:r>
                      <a:rPr lang="en-PH" sz="2800" b="0" i="1" smtClean="0">
                        <a:solidFill>
                          <a:schemeClr val="tx1"/>
                        </a:solidFill>
                        <a:latin typeface="Cambria Math"/>
                      </a:rPr>
                      <m:t>𝑗</m:t>
                    </m:r>
                  </m:oMath>
                </a14:m>
                <a:r>
                  <a:rPr lang="en-US" sz="2800" dirty="0" smtClean="0">
                    <a:solidFill>
                      <a:schemeClr val="tx1"/>
                    </a:solidFill>
                  </a:rPr>
                  <a:t>, and for a matrix </a:t>
                </a:r>
                <a14:m>
                  <m:oMath xmlns:m="http://schemas.openxmlformats.org/officeDocument/2006/math">
                    <m:r>
                      <a:rPr lang="en-PH" sz="2800" b="0" i="1" smtClean="0">
                        <a:solidFill>
                          <a:schemeClr val="tx1"/>
                        </a:solidFill>
                        <a:latin typeface="Cambria Math"/>
                      </a:rPr>
                      <m:t>𝐶</m:t>
                    </m:r>
                  </m:oMath>
                </a14:m>
                <a:r>
                  <a:rPr lang="en-US" sz="2800" dirty="0" smtClean="0">
                    <a:solidFill>
                      <a:schemeClr val="tx1"/>
                    </a:solidFill>
                  </a:rPr>
                  <a:t> </a:t>
                </a:r>
                <a:r>
                  <a:rPr lang="en-US" sz="2800" dirty="0" smtClean="0">
                    <a:solidFill>
                      <a:schemeClr val="tx1"/>
                    </a:solidFill>
                  </a:rPr>
                  <a:t>we would use the notation </a:t>
                </a:r>
                <a14:m>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𝑐</m:t>
                        </m:r>
                      </m:e>
                      <m:sub>
                        <m:r>
                          <a:rPr lang="en-PH" sz="2800" b="0" i="1" smtClean="0">
                            <a:solidFill>
                              <a:schemeClr val="tx1"/>
                            </a:solidFill>
                            <a:latin typeface="Cambria Math"/>
                          </a:rPr>
                          <m:t>𝑖𝑗</m:t>
                        </m:r>
                      </m:sub>
                    </m:sSub>
                  </m:oMath>
                </a14:m>
                <a:r>
                  <a:rPr lang="en-US" sz="2800" dirty="0" smtClean="0">
                    <a:solidFill>
                      <a:schemeClr val="tx1"/>
                    </a:solidFill>
                  </a:rPr>
                  <a:t>.</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MATRICES</a:t>
            </a:r>
            <a:endParaRPr lang="en-US" sz="3600" b="1" dirty="0"/>
          </a:p>
        </p:txBody>
      </p:sp>
    </p:spTree>
    <p:extLst>
      <p:ext uri="{BB962C8B-B14F-4D97-AF65-F5344CB8AC3E}">
        <p14:creationId xmlns:p14="http://schemas.microsoft.com/office/powerpoint/2010/main" val="2489872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The entry in row </a:t>
                </a:r>
                <a14:m>
                  <m:oMath xmlns:m="http://schemas.openxmlformats.org/officeDocument/2006/math">
                    <m:r>
                      <a:rPr lang="en-PH" sz="2800" b="0" i="1" smtClean="0">
                        <a:solidFill>
                          <a:schemeClr val="tx1"/>
                        </a:solidFill>
                        <a:latin typeface="Cambria Math"/>
                      </a:rPr>
                      <m:t>𝑖</m:t>
                    </m:r>
                  </m:oMath>
                </a14:m>
                <a:r>
                  <a:rPr lang="en-PH" sz="2800" dirty="0" smtClean="0">
                    <a:solidFill>
                      <a:schemeClr val="tx1"/>
                    </a:solidFill>
                  </a:rPr>
                  <a:t> </a:t>
                </a:r>
                <a:r>
                  <a:rPr lang="en-PH" sz="2800" dirty="0" smtClean="0">
                    <a:solidFill>
                      <a:schemeClr val="tx1"/>
                    </a:solidFill>
                  </a:rPr>
                  <a:t>and column </a:t>
                </a:r>
                <a14:m>
                  <m:oMath xmlns:m="http://schemas.openxmlformats.org/officeDocument/2006/math">
                    <m:r>
                      <a:rPr lang="en-PH" sz="2800" b="0" i="1" smtClean="0">
                        <a:solidFill>
                          <a:schemeClr val="tx1"/>
                        </a:solidFill>
                        <a:latin typeface="Cambria Math"/>
                      </a:rPr>
                      <m:t>𝑗</m:t>
                    </m:r>
                  </m:oMath>
                </a14:m>
                <a:r>
                  <a:rPr lang="en-PH" sz="2800" dirty="0" smtClean="0">
                    <a:solidFill>
                      <a:schemeClr val="tx1"/>
                    </a:solidFill>
                  </a:rPr>
                  <a:t> </a:t>
                </a:r>
                <a:r>
                  <a:rPr lang="en-PH" sz="2800" dirty="0" smtClean="0">
                    <a:solidFill>
                      <a:schemeClr val="tx1"/>
                    </a:solidFill>
                  </a:rPr>
                  <a:t>of a matrix </a:t>
                </a:r>
                <a14:m>
                  <m:oMath xmlns:m="http://schemas.openxmlformats.org/officeDocument/2006/math">
                    <m:r>
                      <a:rPr lang="en-PH" sz="2800" b="0" i="1" smtClean="0">
                        <a:solidFill>
                          <a:schemeClr val="tx1"/>
                        </a:solidFill>
                        <a:latin typeface="Cambria Math"/>
                      </a:rPr>
                      <m:t>𝐴</m:t>
                    </m:r>
                  </m:oMath>
                </a14:m>
                <a:r>
                  <a:rPr lang="en-PH" sz="2800" dirty="0" smtClean="0">
                    <a:solidFill>
                      <a:schemeClr val="tx1"/>
                    </a:solidFill>
                  </a:rPr>
                  <a:t> </a:t>
                </a:r>
                <a:r>
                  <a:rPr lang="en-PH" sz="2800" dirty="0" smtClean="0">
                    <a:solidFill>
                      <a:schemeClr val="tx1"/>
                    </a:solidFill>
                  </a:rPr>
                  <a:t>is also commonly denoted by the symbol </a:t>
                </a:r>
                <a14:m>
                  <m:oMath xmlns:m="http://schemas.openxmlformats.org/officeDocument/2006/math">
                    <m:sSub>
                      <m:sSubPr>
                        <m:ctrlPr>
                          <a:rPr lang="en-PH" sz="2800" b="0" i="1" smtClean="0">
                            <a:solidFill>
                              <a:schemeClr val="tx1"/>
                            </a:solidFill>
                            <a:latin typeface="Cambria Math"/>
                          </a:rPr>
                        </m:ctrlPr>
                      </m:sSubPr>
                      <m:e>
                        <m:d>
                          <m:dPr>
                            <m:ctrlPr>
                              <a:rPr lang="en-PH" sz="2800" i="1" smtClean="0">
                                <a:solidFill>
                                  <a:schemeClr val="tx1"/>
                                </a:solidFill>
                                <a:latin typeface="Cambria Math"/>
                              </a:rPr>
                            </m:ctrlPr>
                          </m:dPr>
                          <m:e>
                            <m:r>
                              <a:rPr lang="en-PH" sz="2800" b="0" i="1" smtClean="0">
                                <a:solidFill>
                                  <a:schemeClr val="tx1"/>
                                </a:solidFill>
                                <a:latin typeface="Cambria Math"/>
                              </a:rPr>
                              <m:t>𝐴</m:t>
                            </m:r>
                          </m:e>
                        </m:d>
                      </m:e>
                      <m:sub>
                        <m:r>
                          <a:rPr lang="en-PH" sz="2800" b="0" i="1" smtClean="0">
                            <a:solidFill>
                              <a:schemeClr val="tx1"/>
                            </a:solidFill>
                            <a:latin typeface="Cambria Math"/>
                          </a:rPr>
                          <m:t>𝑖𝑗</m:t>
                        </m:r>
                      </m:sub>
                    </m:sSub>
                  </m:oMath>
                </a14:m>
                <a:r>
                  <a:rPr lang="en-PH" sz="2800" dirty="0" smtClean="0">
                    <a:solidFill>
                      <a:schemeClr val="tx1"/>
                    </a:solidFill>
                  </a:rPr>
                  <a:t>. Thus, for matrix 1 above, we have</a:t>
                </a:r>
              </a:p>
              <a:p>
                <a:pPr marL="457200" indent="-457200" algn="just" eaLnBrk="1" hangingPunct="1">
                  <a:defRPr/>
                </a:pPr>
                <a14:m>
                  <m:oMathPara xmlns:m="http://schemas.openxmlformats.org/officeDocument/2006/math">
                    <m:oMathParaPr>
                      <m:jc m:val="centerGroup"/>
                    </m:oMathParaPr>
                    <m:oMath xmlns:m="http://schemas.openxmlformats.org/officeDocument/2006/math">
                      <m:sSub>
                        <m:sSubPr>
                          <m:ctrlPr>
                            <a:rPr lang="en-PH" sz="2800" b="0" i="1" smtClean="0">
                              <a:solidFill>
                                <a:schemeClr val="tx1"/>
                              </a:solidFill>
                              <a:latin typeface="Cambria Math"/>
                            </a:rPr>
                          </m:ctrlPr>
                        </m:sSubPr>
                        <m:e>
                          <m:d>
                            <m:dPr>
                              <m:ctrlPr>
                                <a:rPr lang="en-US" sz="2800" i="1" smtClean="0">
                                  <a:solidFill>
                                    <a:schemeClr val="tx1"/>
                                  </a:solidFill>
                                  <a:latin typeface="Cambria Math"/>
                                </a:rPr>
                              </m:ctrlPr>
                            </m:dPr>
                            <m:e>
                              <m:r>
                                <a:rPr lang="en-PH" sz="2800" b="0" i="1" smtClean="0">
                                  <a:solidFill>
                                    <a:schemeClr val="tx1"/>
                                  </a:solidFill>
                                  <a:latin typeface="Cambria Math"/>
                                </a:rPr>
                                <m:t>𝐴</m:t>
                              </m:r>
                            </m:e>
                          </m:d>
                        </m:e>
                        <m:sub>
                          <m:r>
                            <a:rPr lang="en-PH" sz="2800" b="0" i="1" smtClean="0">
                              <a:solidFill>
                                <a:schemeClr val="tx1"/>
                              </a:solidFill>
                              <a:latin typeface="Cambria Math"/>
                            </a:rPr>
                            <m:t>𝑖𝑗</m:t>
                          </m:r>
                        </m:sub>
                      </m:sSub>
                      <m:r>
                        <a:rPr lang="en-PH" sz="2800" b="0" i="1" smtClean="0">
                          <a:solidFill>
                            <a:schemeClr val="tx1"/>
                          </a:solidFill>
                          <a:latin typeface="Cambria Math"/>
                        </a:rPr>
                        <m:t>=</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𝑖𝑗</m:t>
                          </m:r>
                        </m:sub>
                      </m:sSub>
                    </m:oMath>
                  </m:oMathPara>
                </a14:m>
                <a:endParaRPr lang="en-US" sz="2800" dirty="0" smtClean="0">
                  <a:solidFill>
                    <a:schemeClr val="tx1"/>
                  </a:solidFill>
                </a:endParaRPr>
              </a:p>
              <a:p>
                <a:pPr marL="457200" indent="-457200" algn="just" eaLnBrk="1" hangingPunct="1">
                  <a:defRPr/>
                </a:pPr>
                <a:r>
                  <a:rPr lang="en-US" sz="2800" dirty="0" smtClean="0">
                    <a:solidFill>
                      <a:schemeClr val="tx1"/>
                    </a:solidFill>
                  </a:rPr>
                  <a:t>and for the matrix</a:t>
                </a:r>
              </a:p>
              <a:p>
                <a:pPr marL="457200" indent="-457200" algn="just" eaLnBrk="1" hangingPunct="1">
                  <a:defRPr/>
                </a:pPr>
                <a14:m>
                  <m:oMathPara xmlns:m="http://schemas.openxmlformats.org/officeDocument/2006/math">
                    <m:oMathParaPr>
                      <m:jc m:val="centerGroup"/>
                    </m:oMathParaPr>
                    <m:oMath xmlns:m="http://schemas.openxmlformats.org/officeDocument/2006/math">
                      <m:r>
                        <a:rPr lang="en-PH" sz="2800" b="0" i="1" smtClean="0">
                          <a:solidFill>
                            <a:schemeClr val="tx1"/>
                          </a:solidFill>
                          <a:latin typeface="Cambria Math"/>
                        </a:rPr>
                        <m:t>𝐴</m:t>
                      </m:r>
                      <m:r>
                        <a:rPr lang="en-PH" sz="2800" b="0" i="1" smtClean="0">
                          <a:solidFill>
                            <a:schemeClr val="tx1"/>
                          </a:solidFill>
                          <a:latin typeface="Cambria Math"/>
                        </a:rPr>
                        <m:t>=</m:t>
                      </m:r>
                      <m:d>
                        <m:dPr>
                          <m:begChr m:val="["/>
                          <m:endChr m:val="]"/>
                          <m:ctrlPr>
                            <a:rPr lang="en-PH" sz="2800" b="0" i="1" smtClean="0">
                              <a:solidFill>
                                <a:schemeClr val="tx1"/>
                              </a:solidFill>
                              <a:latin typeface="Cambria Math"/>
                            </a:rPr>
                          </m:ctrlPr>
                        </m:dPr>
                        <m:e>
                          <m:m>
                            <m:mPr>
                              <m:mcs>
                                <m:mc>
                                  <m:mcPr>
                                    <m:count m:val="2"/>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2</m:t>
                                </m:r>
                              </m:e>
                              <m:e>
                                <m:r>
                                  <a:rPr lang="en-PH" sz="2800" b="0" i="1" smtClean="0">
                                    <a:solidFill>
                                      <a:schemeClr val="tx1"/>
                                    </a:solidFill>
                                    <a:latin typeface="Cambria Math"/>
                                  </a:rPr>
                                  <m:t>−3</m:t>
                                </m:r>
                              </m:e>
                            </m:mr>
                            <m:mr>
                              <m:e>
                                <m:r>
                                  <a:rPr lang="en-PH" sz="2800" b="0" i="1" smtClean="0">
                                    <a:solidFill>
                                      <a:schemeClr val="tx1"/>
                                    </a:solidFill>
                                    <a:latin typeface="Cambria Math"/>
                                  </a:rPr>
                                  <m:t>7</m:t>
                                </m:r>
                              </m:e>
                              <m:e>
                                <m:r>
                                  <a:rPr lang="en-PH" sz="2800" b="0" i="1" smtClean="0">
                                    <a:solidFill>
                                      <a:schemeClr val="tx1"/>
                                    </a:solidFill>
                                    <a:latin typeface="Cambria Math"/>
                                  </a:rPr>
                                  <m:t>0</m:t>
                                </m:r>
                              </m:e>
                            </m:mr>
                          </m:m>
                        </m:e>
                      </m:d>
                    </m:oMath>
                  </m:oMathPara>
                </a14:m>
                <a:endParaRPr lang="en-US" sz="2800" dirty="0" smtClean="0">
                  <a:solidFill>
                    <a:schemeClr val="tx1"/>
                  </a:solidFill>
                </a:endParaRPr>
              </a:p>
              <a:p>
                <a:pPr marL="457200" indent="-457200" algn="just" eaLnBrk="1" hangingPunct="1">
                  <a:defRPr/>
                </a:pPr>
                <a:endParaRPr lang="en-US" sz="2800" dirty="0" smtClean="0">
                  <a:solidFill>
                    <a:schemeClr val="tx1"/>
                  </a:solidFill>
                </a:endParaRPr>
              </a:p>
              <a:p>
                <a:pPr marL="457200" indent="-457200" algn="just" eaLnBrk="1" hangingPunct="1">
                  <a:defRPr/>
                </a:pPr>
                <a:r>
                  <a:rPr lang="en-US" sz="2800" dirty="0" smtClean="0">
                    <a:solidFill>
                      <a:schemeClr val="tx1"/>
                    </a:solidFill>
                  </a:rPr>
                  <a:t>we have </a:t>
                </a:r>
                <a14:m>
                  <m:oMath xmlns:m="http://schemas.openxmlformats.org/officeDocument/2006/math">
                    <m:sSub>
                      <m:sSubPr>
                        <m:ctrlPr>
                          <a:rPr lang="en-PH" sz="2800" b="0" i="1" smtClean="0">
                            <a:solidFill>
                              <a:schemeClr val="tx1"/>
                            </a:solidFill>
                            <a:latin typeface="Cambria Math"/>
                          </a:rPr>
                        </m:ctrlPr>
                      </m:sSubPr>
                      <m:e>
                        <m:d>
                          <m:dPr>
                            <m:ctrlPr>
                              <a:rPr lang="en-US" sz="2800" i="1" smtClean="0">
                                <a:solidFill>
                                  <a:schemeClr val="tx1"/>
                                </a:solidFill>
                                <a:latin typeface="Cambria Math"/>
                              </a:rPr>
                            </m:ctrlPr>
                          </m:dPr>
                          <m:e>
                            <m:r>
                              <a:rPr lang="en-PH" sz="2800" b="0" i="1" smtClean="0">
                                <a:solidFill>
                                  <a:schemeClr val="tx1"/>
                                </a:solidFill>
                                <a:latin typeface="Cambria Math"/>
                              </a:rPr>
                              <m:t>𝐴</m:t>
                            </m:r>
                          </m:e>
                        </m:d>
                      </m:e>
                      <m:sub>
                        <m:r>
                          <a:rPr lang="en-PH" sz="2800" b="0" i="1" smtClean="0">
                            <a:solidFill>
                              <a:schemeClr val="tx1"/>
                            </a:solidFill>
                            <a:latin typeface="Cambria Math"/>
                          </a:rPr>
                          <m:t>11</m:t>
                        </m:r>
                      </m:sub>
                    </m:sSub>
                    <m:r>
                      <a:rPr lang="en-PH" sz="2800" b="0" i="1" smtClean="0">
                        <a:solidFill>
                          <a:schemeClr val="tx1"/>
                        </a:solidFill>
                        <a:latin typeface="Cambria Math"/>
                      </a:rPr>
                      <m:t>=2</m:t>
                    </m:r>
                  </m:oMath>
                </a14:m>
                <a:r>
                  <a:rPr lang="en-US" sz="2800" dirty="0" smtClean="0">
                    <a:solidFill>
                      <a:schemeClr val="tx1"/>
                    </a:solidFill>
                  </a:rPr>
                  <a:t>, </a:t>
                </a:r>
                <a14:m>
                  <m:oMath xmlns:m="http://schemas.openxmlformats.org/officeDocument/2006/math">
                    <m:sSub>
                      <m:sSubPr>
                        <m:ctrlPr>
                          <a:rPr lang="en-PH" sz="2800" b="0" i="1" smtClean="0">
                            <a:solidFill>
                              <a:schemeClr val="tx1"/>
                            </a:solidFill>
                            <a:latin typeface="Cambria Math"/>
                          </a:rPr>
                        </m:ctrlPr>
                      </m:sSubPr>
                      <m:e>
                        <m:d>
                          <m:dPr>
                            <m:ctrlPr>
                              <a:rPr lang="en-US" sz="2800" i="1" smtClean="0">
                                <a:solidFill>
                                  <a:schemeClr val="tx1"/>
                                </a:solidFill>
                                <a:latin typeface="Cambria Math"/>
                              </a:rPr>
                            </m:ctrlPr>
                          </m:dPr>
                          <m:e>
                            <m:r>
                              <a:rPr lang="en-PH" sz="2800" b="0" i="1" smtClean="0">
                                <a:solidFill>
                                  <a:schemeClr val="tx1"/>
                                </a:solidFill>
                                <a:latin typeface="Cambria Math"/>
                              </a:rPr>
                              <m:t>𝐴</m:t>
                            </m:r>
                          </m:e>
                        </m:d>
                      </m:e>
                      <m:sub>
                        <m:r>
                          <a:rPr lang="en-PH" sz="2800" b="0" i="1" smtClean="0">
                            <a:solidFill>
                              <a:schemeClr val="tx1"/>
                            </a:solidFill>
                            <a:latin typeface="Cambria Math"/>
                          </a:rPr>
                          <m:t>12</m:t>
                        </m:r>
                      </m:sub>
                    </m:sSub>
                    <m:r>
                      <a:rPr lang="en-PH" sz="2800" b="0" i="1" smtClean="0">
                        <a:solidFill>
                          <a:schemeClr val="tx1"/>
                        </a:solidFill>
                        <a:latin typeface="Cambria Math"/>
                      </a:rPr>
                      <m:t>=−3</m:t>
                    </m:r>
                  </m:oMath>
                </a14:m>
                <a:r>
                  <a:rPr lang="en-US" sz="2800" dirty="0" smtClean="0">
                    <a:solidFill>
                      <a:schemeClr val="tx1"/>
                    </a:solidFill>
                  </a:rPr>
                  <a:t>, </a:t>
                </a:r>
                <a14:m>
                  <m:oMath xmlns:m="http://schemas.openxmlformats.org/officeDocument/2006/math">
                    <m:sSub>
                      <m:sSubPr>
                        <m:ctrlPr>
                          <a:rPr lang="en-PH" sz="2800" b="0" i="1" smtClean="0">
                            <a:solidFill>
                              <a:schemeClr val="tx1"/>
                            </a:solidFill>
                            <a:latin typeface="Cambria Math"/>
                          </a:rPr>
                        </m:ctrlPr>
                      </m:sSubPr>
                      <m:e>
                        <m:d>
                          <m:dPr>
                            <m:ctrlPr>
                              <a:rPr lang="en-US" sz="2800" i="1" smtClean="0">
                                <a:solidFill>
                                  <a:schemeClr val="tx1"/>
                                </a:solidFill>
                                <a:latin typeface="Cambria Math"/>
                              </a:rPr>
                            </m:ctrlPr>
                          </m:dPr>
                          <m:e>
                            <m:r>
                              <a:rPr lang="en-PH" sz="2800" b="0" i="1" smtClean="0">
                                <a:solidFill>
                                  <a:schemeClr val="tx1"/>
                                </a:solidFill>
                                <a:latin typeface="Cambria Math"/>
                              </a:rPr>
                              <m:t>𝐴</m:t>
                            </m:r>
                          </m:e>
                        </m:d>
                      </m:e>
                      <m:sub>
                        <m:r>
                          <a:rPr lang="en-PH" sz="2800" b="0" i="1" smtClean="0">
                            <a:solidFill>
                              <a:schemeClr val="tx1"/>
                            </a:solidFill>
                            <a:latin typeface="Cambria Math"/>
                          </a:rPr>
                          <m:t>21</m:t>
                        </m:r>
                      </m:sub>
                    </m:sSub>
                    <m:r>
                      <a:rPr lang="en-PH" sz="2800" b="0" i="1" smtClean="0">
                        <a:solidFill>
                          <a:schemeClr val="tx1"/>
                        </a:solidFill>
                        <a:latin typeface="Cambria Math"/>
                      </a:rPr>
                      <m:t>=7</m:t>
                    </m:r>
                  </m:oMath>
                </a14:m>
                <a:r>
                  <a:rPr lang="en-US" sz="2800" dirty="0" smtClean="0">
                    <a:solidFill>
                      <a:schemeClr val="tx1"/>
                    </a:solidFill>
                  </a:rPr>
                  <a:t>, and </a:t>
                </a:r>
                <a14:m>
                  <m:oMath xmlns:m="http://schemas.openxmlformats.org/officeDocument/2006/math">
                    <m:sSub>
                      <m:sSubPr>
                        <m:ctrlPr>
                          <a:rPr lang="en-PH" sz="2800" b="0" i="1" smtClean="0">
                            <a:solidFill>
                              <a:schemeClr val="tx1"/>
                            </a:solidFill>
                            <a:latin typeface="Cambria Math"/>
                          </a:rPr>
                        </m:ctrlPr>
                      </m:sSubPr>
                      <m:e>
                        <m:d>
                          <m:dPr>
                            <m:ctrlPr>
                              <a:rPr lang="en-US" sz="2800" i="1" smtClean="0">
                                <a:solidFill>
                                  <a:schemeClr val="tx1"/>
                                </a:solidFill>
                                <a:latin typeface="Cambria Math"/>
                              </a:rPr>
                            </m:ctrlPr>
                          </m:dPr>
                          <m:e>
                            <m:r>
                              <a:rPr lang="en-PH" sz="2800" b="0" i="1" smtClean="0">
                                <a:solidFill>
                                  <a:schemeClr val="tx1"/>
                                </a:solidFill>
                                <a:latin typeface="Cambria Math"/>
                              </a:rPr>
                              <m:t>𝐴</m:t>
                            </m:r>
                          </m:e>
                        </m:d>
                      </m:e>
                      <m:sub>
                        <m:r>
                          <a:rPr lang="en-PH" sz="2800" b="0" i="1" smtClean="0">
                            <a:solidFill>
                              <a:schemeClr val="tx1"/>
                            </a:solidFill>
                            <a:latin typeface="Cambria Math"/>
                          </a:rPr>
                          <m:t>22</m:t>
                        </m:r>
                      </m:sub>
                    </m:sSub>
                    <m:r>
                      <a:rPr lang="en-PH" sz="2800" b="0" i="1" smtClean="0">
                        <a:solidFill>
                          <a:schemeClr val="tx1"/>
                        </a:solidFill>
                        <a:latin typeface="Cambria Math"/>
                      </a:rPr>
                      <m:t>=0</m:t>
                    </m:r>
                  </m:oMath>
                </a14:m>
                <a:r>
                  <a:rPr lang="en-US" sz="2800" dirty="0" smtClean="0">
                    <a:solidFill>
                      <a:schemeClr val="tx1"/>
                    </a:solidFill>
                  </a:rPr>
                  <a:t>.</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MATRICES</a:t>
            </a:r>
            <a:endParaRPr lang="en-US" sz="3600" b="1" dirty="0"/>
          </a:p>
        </p:txBody>
      </p:sp>
    </p:spTree>
    <p:extLst>
      <p:ext uri="{BB962C8B-B14F-4D97-AF65-F5344CB8AC3E}">
        <p14:creationId xmlns:p14="http://schemas.microsoft.com/office/powerpoint/2010/main" val="2314383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A matrix </a:t>
                </a:r>
                <a:r>
                  <a:rPr lang="en-PH" sz="2800" i="1" dirty="0" smtClean="0">
                    <a:solidFill>
                      <a:schemeClr val="tx1"/>
                    </a:solidFill>
                  </a:rPr>
                  <a:t>A</a:t>
                </a:r>
                <a:r>
                  <a:rPr lang="en-PH" sz="2800" dirty="0" smtClean="0">
                    <a:solidFill>
                      <a:schemeClr val="tx1"/>
                    </a:solidFill>
                  </a:rPr>
                  <a:t> with </a:t>
                </a:r>
                <a14:m>
                  <m:oMath xmlns:m="http://schemas.openxmlformats.org/officeDocument/2006/math">
                    <m:r>
                      <a:rPr lang="en-PH" sz="2800" b="0" i="1" smtClean="0">
                        <a:solidFill>
                          <a:schemeClr val="tx1"/>
                        </a:solidFill>
                        <a:latin typeface="Cambria Math"/>
                      </a:rPr>
                      <m:t>𝑛</m:t>
                    </m:r>
                  </m:oMath>
                </a14:m>
                <a:r>
                  <a:rPr lang="en-PH" sz="2800" dirty="0" smtClean="0">
                    <a:solidFill>
                      <a:schemeClr val="tx1"/>
                    </a:solidFill>
                  </a:rPr>
                  <a:t> </a:t>
                </a:r>
                <a:r>
                  <a:rPr lang="en-PH" sz="2800" dirty="0" smtClean="0">
                    <a:solidFill>
                      <a:schemeClr val="tx1"/>
                    </a:solidFill>
                  </a:rPr>
                  <a:t>rows and </a:t>
                </a:r>
                <a14:m>
                  <m:oMath xmlns:m="http://schemas.openxmlformats.org/officeDocument/2006/math">
                    <m:r>
                      <a:rPr lang="en-PH" sz="2800" b="0" i="1" smtClean="0">
                        <a:solidFill>
                          <a:schemeClr val="tx1"/>
                        </a:solidFill>
                        <a:latin typeface="Cambria Math"/>
                      </a:rPr>
                      <m:t>𝑛</m:t>
                    </m:r>
                  </m:oMath>
                </a14:m>
                <a:r>
                  <a:rPr lang="en-PH" sz="2800" dirty="0" smtClean="0">
                    <a:solidFill>
                      <a:schemeClr val="tx1"/>
                    </a:solidFill>
                  </a:rPr>
                  <a:t> </a:t>
                </a:r>
                <a:r>
                  <a:rPr lang="en-PH" sz="2800" dirty="0" smtClean="0">
                    <a:solidFill>
                      <a:schemeClr val="tx1"/>
                    </a:solidFill>
                  </a:rPr>
                  <a:t>columns is called a </a:t>
                </a:r>
                <a:r>
                  <a:rPr lang="en-PH" sz="2800" b="1" i="1" dirty="0" smtClean="0">
                    <a:solidFill>
                      <a:schemeClr val="tx1"/>
                    </a:solidFill>
                  </a:rPr>
                  <a:t>square matrix of order </a:t>
                </a:r>
                <a14:m>
                  <m:oMath xmlns:m="http://schemas.openxmlformats.org/officeDocument/2006/math">
                    <m:r>
                      <a:rPr lang="en-PH" sz="2800" b="1" i="1" smtClean="0">
                        <a:solidFill>
                          <a:schemeClr val="tx1"/>
                        </a:solidFill>
                        <a:latin typeface="Cambria Math"/>
                      </a:rPr>
                      <m:t>𝒏</m:t>
                    </m:r>
                  </m:oMath>
                </a14:m>
                <a:r>
                  <a:rPr lang="en-PH" sz="2800" dirty="0" smtClean="0">
                    <a:solidFill>
                      <a:schemeClr val="tx1"/>
                    </a:solidFill>
                  </a:rPr>
                  <a:t>, and the shaded </a:t>
                </a:r>
                <a:r>
                  <a:rPr lang="en-PH" sz="2800" dirty="0" smtClean="0">
                    <a:solidFill>
                      <a:schemeClr val="tx1"/>
                    </a:solidFill>
                  </a:rPr>
                  <a:t>entries </a:t>
                </a:r>
                <a14:m>
                  <m:oMath xmlns:m="http://schemas.openxmlformats.org/officeDocument/2006/math">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11</m:t>
                        </m:r>
                      </m:sub>
                    </m:sSub>
                    <m:r>
                      <a:rPr lang="en-PH" sz="2800" b="0" i="1" smtClean="0">
                        <a:solidFill>
                          <a:schemeClr val="tx1"/>
                        </a:solidFill>
                        <a:latin typeface="Cambria Math"/>
                      </a:rPr>
                      <m:t>, </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22</m:t>
                        </m:r>
                      </m:sub>
                    </m:sSub>
                    <m:r>
                      <a:rPr lang="en-PH" sz="2800" b="0" i="1" smtClean="0">
                        <a:solidFill>
                          <a:schemeClr val="tx1"/>
                        </a:solidFill>
                        <a:latin typeface="Cambria Math"/>
                      </a:rPr>
                      <m:t>, …, </m:t>
                    </m:r>
                    <m:sSub>
                      <m:sSubPr>
                        <m:ctrlPr>
                          <a:rPr lang="en-PH" sz="2800" b="0" i="1" smtClean="0">
                            <a:solidFill>
                              <a:schemeClr val="tx1"/>
                            </a:solidFill>
                            <a:latin typeface="Cambria Math"/>
                          </a:rPr>
                        </m:ctrlPr>
                      </m:sSubPr>
                      <m:e>
                        <m:r>
                          <a:rPr lang="en-PH" sz="2800" b="0" i="1" smtClean="0">
                            <a:solidFill>
                              <a:schemeClr val="tx1"/>
                            </a:solidFill>
                            <a:latin typeface="Cambria Math"/>
                          </a:rPr>
                          <m:t>𝑎</m:t>
                        </m:r>
                      </m:e>
                      <m:sub>
                        <m:r>
                          <a:rPr lang="en-PH" sz="2800" b="0" i="1" smtClean="0">
                            <a:solidFill>
                              <a:schemeClr val="tx1"/>
                            </a:solidFill>
                            <a:latin typeface="Cambria Math"/>
                          </a:rPr>
                          <m:t>𝑛𝑛</m:t>
                        </m:r>
                      </m:sub>
                    </m:sSub>
                  </m:oMath>
                </a14:m>
                <a:r>
                  <a:rPr lang="en-PH" sz="2800" dirty="0" smtClean="0">
                    <a:solidFill>
                      <a:schemeClr val="tx1"/>
                    </a:solidFill>
                  </a:rPr>
                  <a:t> below are said to be on the main diagonal of </a:t>
                </a:r>
                <a14:m>
                  <m:oMath xmlns:m="http://schemas.openxmlformats.org/officeDocument/2006/math">
                    <m:r>
                      <a:rPr lang="en-PH" sz="2800" b="0" i="1" smtClean="0">
                        <a:solidFill>
                          <a:schemeClr val="tx1"/>
                        </a:solidFill>
                        <a:latin typeface="Cambria Math"/>
                      </a:rPr>
                      <m:t>𝐴</m:t>
                    </m:r>
                  </m:oMath>
                </a14:m>
                <a:r>
                  <a:rPr lang="en-PH" sz="2800" dirty="0" smtClean="0">
                    <a:solidFill>
                      <a:schemeClr val="tx1"/>
                    </a:solidFill>
                  </a:rPr>
                  <a:t>.</a:t>
                </a:r>
                <a:endParaRPr lang="en-US" sz="2800"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MATRICES</a:t>
            </a:r>
            <a:endParaRPr lang="en-US" sz="3600" b="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746804"/>
            <a:ext cx="3571875" cy="244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244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US" sz="2800" dirty="0" smtClean="0">
                    <a:solidFill>
                      <a:schemeClr val="tx1"/>
                    </a:solidFill>
                  </a:rPr>
                  <a:t>Column Matrix (or column vector)</a:t>
                </a:r>
              </a:p>
              <a:p>
                <a:pPr marL="457200" indent="-457200" algn="just" eaLnBrk="1" hangingPunct="1">
                  <a:buFont typeface="Arial" pitchFamily="34" charset="0"/>
                  <a:buChar char="•"/>
                  <a:defRPr/>
                </a:pPr>
                <a:r>
                  <a:rPr lang="en-US" sz="2800" dirty="0" smtClean="0">
                    <a:solidFill>
                      <a:schemeClr val="tx1"/>
                    </a:solidFill>
                  </a:rPr>
                  <a:t>A matrix with only one column</a:t>
                </a:r>
              </a:p>
              <a:p>
                <a:pPr marL="457200" indent="-457200" algn="just" eaLnBrk="1" hangingPunct="1">
                  <a:buFont typeface="Arial" pitchFamily="34" charset="0"/>
                  <a:buChar char="•"/>
                  <a:defRPr/>
                </a:pPr>
                <a:r>
                  <a:rPr lang="en-US" sz="2800" dirty="0" smtClean="0">
                    <a:solidFill>
                      <a:schemeClr val="tx1"/>
                    </a:solidFill>
                  </a:rPr>
                  <a:t>Example: </a:t>
                </a:r>
                <a14:m>
                  <m:oMath xmlns:m="http://schemas.openxmlformats.org/officeDocument/2006/math">
                    <m:d>
                      <m:dPr>
                        <m:begChr m:val="["/>
                        <m:endChr m:val="]"/>
                        <m:ctrlPr>
                          <a:rPr lang="en-PH" sz="2800" i="1">
                            <a:solidFill>
                              <a:schemeClr val="tx1"/>
                            </a:solidFill>
                            <a:latin typeface="Cambria Math"/>
                          </a:rPr>
                        </m:ctrlPr>
                      </m:dPr>
                      <m:e>
                        <m:m>
                          <m:mPr>
                            <m:mcs>
                              <m:mc>
                                <m:mcPr>
                                  <m:count m:val="1"/>
                                  <m:mcJc m:val="center"/>
                                </m:mcPr>
                              </m:mc>
                            </m:mcs>
                            <m:ctrlPr>
                              <a:rPr lang="en-PH" sz="2800" i="1">
                                <a:solidFill>
                                  <a:schemeClr val="tx1"/>
                                </a:solidFill>
                                <a:latin typeface="Cambria Math"/>
                              </a:rPr>
                            </m:ctrlPr>
                          </m:mPr>
                          <m:mr>
                            <m:e>
                              <m:r>
                                <m:rPr>
                                  <m:brk m:alnAt="7"/>
                                </m:rPr>
                                <a:rPr lang="en-PH" sz="2800" i="1">
                                  <a:solidFill>
                                    <a:schemeClr val="tx1"/>
                                  </a:solidFill>
                                  <a:latin typeface="Cambria Math"/>
                                </a:rPr>
                                <m:t>1</m:t>
                              </m:r>
                            </m:e>
                          </m:mr>
                          <m:mr>
                            <m:e>
                              <m:r>
                                <a:rPr lang="en-PH" sz="2800" i="1">
                                  <a:solidFill>
                                    <a:schemeClr val="tx1"/>
                                  </a:solidFill>
                                  <a:latin typeface="Cambria Math"/>
                                </a:rPr>
                                <m:t>2</m:t>
                              </m:r>
                            </m:e>
                          </m:mr>
                        </m:m>
                      </m:e>
                    </m:d>
                  </m:oMath>
                </a14:m>
                <a:endParaRPr lang="en-US" sz="2800" dirty="0">
                  <a:solidFill>
                    <a:schemeClr val="tx1"/>
                  </a:solidFill>
                </a:endParaRPr>
              </a:p>
              <a:p>
                <a:pPr algn="just" eaLnBrk="1" hangingPunct="1">
                  <a:defRPr/>
                </a:pPr>
                <a:endParaRPr lang="en-US" sz="2800" dirty="0" smtClean="0">
                  <a:solidFill>
                    <a:schemeClr val="tx1"/>
                  </a:solidFill>
                </a:endParaRPr>
              </a:p>
              <a:p>
                <a:pPr algn="just" eaLnBrk="1" hangingPunct="1">
                  <a:defRPr/>
                </a:pPr>
                <a:r>
                  <a:rPr lang="en-US" sz="2800" dirty="0" smtClean="0">
                    <a:solidFill>
                      <a:schemeClr val="tx1"/>
                    </a:solidFill>
                  </a:rPr>
                  <a:t>Row Matrix (or row vector)</a:t>
                </a:r>
              </a:p>
              <a:p>
                <a:pPr marL="457200" indent="-457200" algn="just" eaLnBrk="1" hangingPunct="1">
                  <a:buFont typeface="Arial" pitchFamily="34" charset="0"/>
                  <a:buChar char="•"/>
                  <a:defRPr/>
                </a:pPr>
                <a:r>
                  <a:rPr lang="en-US" sz="2800" dirty="0" smtClean="0">
                    <a:solidFill>
                      <a:schemeClr val="tx1"/>
                    </a:solidFill>
                  </a:rPr>
                  <a:t>A matrix with only one row</a:t>
                </a:r>
              </a:p>
              <a:p>
                <a:pPr marL="457200" indent="-457200" algn="just" eaLnBrk="1" hangingPunct="1">
                  <a:buFont typeface="Arial" pitchFamily="34" charset="0"/>
                  <a:buChar char="•"/>
                  <a:defRPr/>
                </a:pPr>
                <a:r>
                  <a:rPr lang="en-US" sz="2800" dirty="0" smtClean="0">
                    <a:solidFill>
                      <a:schemeClr val="tx1"/>
                    </a:solidFill>
                  </a:rPr>
                  <a:t>Example: </a:t>
                </a:r>
                <a14:m>
                  <m:oMath xmlns:m="http://schemas.openxmlformats.org/officeDocument/2006/math">
                    <m:d>
                      <m:dPr>
                        <m:begChr m:val="["/>
                        <m:endChr m:val="]"/>
                        <m:ctrlPr>
                          <a:rPr lang="en-PH" sz="2800" i="1">
                            <a:solidFill>
                              <a:schemeClr val="tx1"/>
                            </a:solidFill>
                            <a:latin typeface="Cambria Math"/>
                          </a:rPr>
                        </m:ctrlPr>
                      </m:dPr>
                      <m:e>
                        <m:m>
                          <m:mPr>
                            <m:mcs>
                              <m:mc>
                                <m:mcPr>
                                  <m:count m:val="4"/>
                                  <m:mcJc m:val="center"/>
                                </m:mcPr>
                              </m:mc>
                            </m:mcs>
                            <m:ctrlPr>
                              <a:rPr lang="en-PH" sz="2800" i="1">
                                <a:solidFill>
                                  <a:schemeClr val="tx1"/>
                                </a:solidFill>
                                <a:latin typeface="Cambria Math"/>
                              </a:rPr>
                            </m:ctrlPr>
                          </m:mPr>
                          <m:mr>
                            <m:e>
                              <m:r>
                                <m:rPr>
                                  <m:brk m:alnAt="7"/>
                                </m:rPr>
                                <a:rPr lang="en-PH" sz="2800" i="1">
                                  <a:solidFill>
                                    <a:schemeClr val="tx1"/>
                                  </a:solidFill>
                                  <a:latin typeface="Cambria Math"/>
                                </a:rPr>
                                <m:t>2</m:t>
                              </m:r>
                            </m:e>
                            <m:e>
                              <m:r>
                                <a:rPr lang="en-PH" sz="2800" i="1">
                                  <a:solidFill>
                                    <a:schemeClr val="tx1"/>
                                  </a:solidFill>
                                  <a:latin typeface="Cambria Math"/>
                                </a:rPr>
                                <m:t>1</m:t>
                              </m:r>
                            </m:e>
                            <m:e>
                              <m:r>
                                <a:rPr lang="en-PH" sz="2800" i="1">
                                  <a:solidFill>
                                    <a:schemeClr val="tx1"/>
                                  </a:solidFill>
                                  <a:latin typeface="Cambria Math"/>
                                </a:rPr>
                                <m:t>0</m:t>
                              </m:r>
                            </m:e>
                            <m:e>
                              <m:r>
                                <a:rPr lang="en-PH" sz="2800" i="1">
                                  <a:solidFill>
                                    <a:schemeClr val="tx1"/>
                                  </a:solidFill>
                                  <a:latin typeface="Cambria Math"/>
                                </a:rPr>
                                <m:t>−3</m:t>
                              </m:r>
                            </m:e>
                          </m:mr>
                        </m:m>
                      </m:e>
                    </m:d>
                  </m:oMath>
                </a14:m>
                <a:endParaRPr lang="en-US" sz="2800" dirty="0" smtClean="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CLASSIFICATION OF MATRICES</a:t>
            </a:r>
            <a:endParaRPr lang="en-US" sz="3600" b="1" dirty="0"/>
          </a:p>
        </p:txBody>
      </p:sp>
    </p:spTree>
    <p:extLst>
      <p:ext uri="{BB962C8B-B14F-4D97-AF65-F5344CB8AC3E}">
        <p14:creationId xmlns:p14="http://schemas.microsoft.com/office/powerpoint/2010/main" val="25607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304800" y="838200"/>
                <a:ext cx="8305800" cy="5638800"/>
              </a:xfrm>
            </p:spPr>
            <p:txBody>
              <a:bodyPr/>
              <a:lstStyle/>
              <a:p>
                <a:pPr marL="457200" indent="-457200" algn="just" eaLnBrk="1" hangingPunct="1">
                  <a:defRPr/>
                </a:pPr>
                <a:r>
                  <a:rPr lang="en-PH" sz="2800" dirty="0" smtClean="0">
                    <a:solidFill>
                      <a:schemeClr val="tx1"/>
                    </a:solidFill>
                  </a:rPr>
                  <a:t>Null Matrix</a:t>
                </a:r>
              </a:p>
              <a:p>
                <a:pPr marL="457200" indent="-457200" algn="just" eaLnBrk="1" hangingPunct="1">
                  <a:buFont typeface="Arial" pitchFamily="34" charset="0"/>
                  <a:buChar char="•"/>
                  <a:defRPr/>
                </a:pPr>
                <a:r>
                  <a:rPr lang="en-PH" sz="2800" dirty="0" smtClean="0">
                    <a:solidFill>
                      <a:schemeClr val="tx1"/>
                    </a:solidFill>
                  </a:rPr>
                  <a:t>A matrix whose all entries are zero</a:t>
                </a:r>
              </a:p>
              <a:p>
                <a:pPr marL="457200" indent="-457200" algn="just" eaLnBrk="1" hangingPunct="1">
                  <a:buFont typeface="Arial" pitchFamily="34" charset="0"/>
                  <a:buChar char="•"/>
                  <a:defRPr/>
                </a:pPr>
                <a:r>
                  <a:rPr lang="en-PH" sz="2800" dirty="0" smtClean="0">
                    <a:solidFill>
                      <a:schemeClr val="tx1"/>
                    </a:solidFill>
                  </a:rPr>
                  <a:t>Examples: </a:t>
                </a:r>
                <a14:m>
                  <m:oMath xmlns:m="http://schemas.openxmlformats.org/officeDocument/2006/math">
                    <m:d>
                      <m:dPr>
                        <m:begChr m:val="["/>
                        <m:endChr m:val="]"/>
                        <m:ctrlPr>
                          <a:rPr lang="en-PH" sz="2800" i="1" smtClean="0">
                            <a:solidFill>
                              <a:schemeClr val="tx1"/>
                            </a:solidFill>
                            <a:latin typeface="Cambria Math"/>
                          </a:rPr>
                        </m:ctrlPr>
                      </m:dPr>
                      <m:e>
                        <m:m>
                          <m:mPr>
                            <m:mcs>
                              <m:mc>
                                <m:mcPr>
                                  <m:count m:val="3"/>
                                  <m:mcJc m:val="center"/>
                                </m:mcPr>
                              </m:mc>
                            </m:mcs>
                            <m:ctrlPr>
                              <a:rPr lang="en-PH" sz="2800" i="1" smtClean="0">
                                <a:solidFill>
                                  <a:schemeClr val="tx1"/>
                                </a:solidFill>
                                <a:latin typeface="Cambria Math"/>
                              </a:rPr>
                            </m:ctrlPr>
                          </m:mPr>
                          <m:mr>
                            <m:e>
                              <m:r>
                                <m:rPr>
                                  <m:brk m:alnAt="7"/>
                                </m:rPr>
                                <a:rPr lang="en-PH" sz="2800" b="0" i="1" smtClean="0">
                                  <a:solidFill>
                                    <a:schemeClr val="tx1"/>
                                  </a:solidFill>
                                  <a:latin typeface="Cambria Math"/>
                                </a:rPr>
                                <m:t>0</m:t>
                              </m:r>
                            </m:e>
                            <m:e>
                              <m:r>
                                <a:rPr lang="en-PH" sz="2800" b="0" i="1" smtClean="0">
                                  <a:solidFill>
                                    <a:schemeClr val="tx1"/>
                                  </a:solidFill>
                                  <a:latin typeface="Cambria Math"/>
                                </a:rPr>
                                <m:t>0</m:t>
                              </m:r>
                            </m:e>
                            <m:e>
                              <m:r>
                                <a:rPr lang="en-PH" sz="2800" b="0" i="1" smtClean="0">
                                  <a:solidFill>
                                    <a:schemeClr val="tx1"/>
                                  </a:solidFill>
                                  <a:latin typeface="Cambria Math"/>
                                </a:rPr>
                                <m:t>0</m:t>
                              </m:r>
                            </m:e>
                          </m:mr>
                          <m:mr>
                            <m:e>
                              <m:r>
                                <a:rPr lang="en-PH" sz="2800" b="0" i="1" smtClean="0">
                                  <a:solidFill>
                                    <a:schemeClr val="tx1"/>
                                  </a:solidFill>
                                  <a:latin typeface="Cambria Math"/>
                                </a:rPr>
                                <m:t>0</m:t>
                              </m:r>
                            </m:e>
                            <m:e>
                              <m:r>
                                <a:rPr lang="en-PH" sz="2800" b="0" i="1" smtClean="0">
                                  <a:solidFill>
                                    <a:schemeClr val="tx1"/>
                                  </a:solidFill>
                                  <a:latin typeface="Cambria Math"/>
                                </a:rPr>
                                <m:t>0</m:t>
                              </m:r>
                            </m:e>
                            <m:e>
                              <m:r>
                                <a:rPr lang="en-PH" sz="2800" b="0" i="1" smtClean="0">
                                  <a:solidFill>
                                    <a:schemeClr val="tx1"/>
                                  </a:solidFill>
                                  <a:latin typeface="Cambria Math"/>
                                </a:rPr>
                                <m:t>0</m:t>
                              </m:r>
                            </m:e>
                          </m:mr>
                        </m:m>
                      </m:e>
                    </m:d>
                    <m:r>
                      <a:rPr lang="en-PH" sz="2800" b="0" i="0" smtClean="0">
                        <a:solidFill>
                          <a:schemeClr val="tx1"/>
                        </a:solidFill>
                        <a:latin typeface="Cambria Math"/>
                      </a:rPr>
                      <m:t>, </m:t>
                    </m:r>
                    <m:d>
                      <m:dPr>
                        <m:begChr m:val="["/>
                        <m:endChr m:val="]"/>
                        <m:ctrlPr>
                          <a:rPr lang="en-PH" sz="2800" b="0" i="1" smtClean="0">
                            <a:solidFill>
                              <a:schemeClr val="tx1"/>
                            </a:solidFill>
                            <a:latin typeface="Cambria Math"/>
                          </a:rPr>
                        </m:ctrlPr>
                      </m:dPr>
                      <m:e>
                        <m:m>
                          <m:mPr>
                            <m:mcs>
                              <m:mc>
                                <m:mcPr>
                                  <m:count m:val="2"/>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0</m:t>
                              </m:r>
                            </m:e>
                            <m:e>
                              <m:r>
                                <a:rPr lang="en-PH" sz="2800" b="0" i="1" smtClean="0">
                                  <a:solidFill>
                                    <a:schemeClr val="tx1"/>
                                  </a:solidFill>
                                  <a:latin typeface="Cambria Math"/>
                                </a:rPr>
                                <m:t>0</m:t>
                              </m:r>
                            </m:e>
                          </m:mr>
                          <m:mr>
                            <m:e>
                              <m:r>
                                <a:rPr lang="en-PH" sz="2800" b="0" i="1" smtClean="0">
                                  <a:solidFill>
                                    <a:schemeClr val="tx1"/>
                                  </a:solidFill>
                                  <a:latin typeface="Cambria Math"/>
                                </a:rPr>
                                <m:t>0</m:t>
                              </m:r>
                            </m:e>
                            <m:e>
                              <m:r>
                                <a:rPr lang="en-PH" sz="2800" b="0" i="1" smtClean="0">
                                  <a:solidFill>
                                    <a:schemeClr val="tx1"/>
                                  </a:solidFill>
                                  <a:latin typeface="Cambria Math"/>
                                </a:rPr>
                                <m:t>0</m:t>
                              </m:r>
                            </m:e>
                          </m:mr>
                        </m:m>
                      </m:e>
                    </m:d>
                  </m:oMath>
                </a14:m>
                <a:endParaRPr lang="en-US" sz="2800" dirty="0" smtClean="0">
                  <a:solidFill>
                    <a:schemeClr val="tx1"/>
                  </a:solidFill>
                </a:endParaRPr>
              </a:p>
              <a:p>
                <a:pPr marL="457200" indent="-457200" algn="just" eaLnBrk="1" hangingPunct="1">
                  <a:buFont typeface="Arial" pitchFamily="34" charset="0"/>
                  <a:buChar char="•"/>
                  <a:defRPr/>
                </a:pPr>
                <a:endParaRPr lang="en-US" sz="2800" dirty="0">
                  <a:solidFill>
                    <a:schemeClr val="tx1"/>
                  </a:solidFill>
                </a:endParaRPr>
              </a:p>
              <a:p>
                <a:pPr marL="457200" indent="-457200" algn="just" eaLnBrk="1" hangingPunct="1">
                  <a:defRPr/>
                </a:pPr>
                <a:r>
                  <a:rPr lang="en-PH" sz="2800" dirty="0">
                    <a:solidFill>
                      <a:schemeClr val="tx1"/>
                    </a:solidFill>
                  </a:rPr>
                  <a:t>Triangular Matrix</a:t>
                </a:r>
              </a:p>
              <a:p>
                <a:pPr marL="457200" indent="-457200" algn="just" eaLnBrk="1" hangingPunct="1">
                  <a:buFont typeface="Arial" pitchFamily="34" charset="0"/>
                  <a:buChar char="•"/>
                  <a:defRPr/>
                </a:pPr>
                <a:r>
                  <a:rPr lang="en-PH" sz="2800" dirty="0">
                    <a:solidFill>
                      <a:schemeClr val="tx1"/>
                    </a:solidFill>
                  </a:rPr>
                  <a:t>A special kind of square matrix where either all the entries below or all the entries above the main diagonal are </a:t>
                </a:r>
                <a:r>
                  <a:rPr lang="en-PH" sz="2800" dirty="0" smtClean="0">
                    <a:solidFill>
                      <a:schemeClr val="tx1"/>
                    </a:solidFill>
                  </a:rPr>
                  <a:t>zero.</a:t>
                </a:r>
              </a:p>
              <a:p>
                <a:pPr marL="457200" indent="-457200" algn="just" eaLnBrk="1" hangingPunct="1">
                  <a:buFont typeface="Arial" pitchFamily="34" charset="0"/>
                  <a:buChar char="•"/>
                  <a:defRPr/>
                </a:pPr>
                <a:r>
                  <a:rPr lang="en-PH" sz="2800" dirty="0" smtClean="0">
                    <a:solidFill>
                      <a:schemeClr val="tx1"/>
                    </a:solidFill>
                  </a:rPr>
                  <a:t>Examples: </a:t>
                </a:r>
                <a14:m>
                  <m:oMath xmlns:m="http://schemas.openxmlformats.org/officeDocument/2006/math">
                    <m:d>
                      <m:dPr>
                        <m:begChr m:val="["/>
                        <m:endChr m:val="]"/>
                        <m:ctrlPr>
                          <a:rPr lang="en-PH" sz="2800" i="1" smtClean="0">
                            <a:solidFill>
                              <a:schemeClr val="tx1"/>
                            </a:solidFill>
                            <a:latin typeface="Cambria Math"/>
                          </a:rPr>
                        </m:ctrlPr>
                      </m:dPr>
                      <m:e>
                        <m:m>
                          <m:mPr>
                            <m:mcs>
                              <m:mc>
                                <m:mcPr>
                                  <m:count m:val="2"/>
                                  <m:mcJc m:val="center"/>
                                </m:mcPr>
                              </m:mc>
                            </m:mcs>
                            <m:ctrlPr>
                              <a:rPr lang="en-PH" sz="2800" i="1" smtClean="0">
                                <a:solidFill>
                                  <a:schemeClr val="tx1"/>
                                </a:solidFill>
                                <a:latin typeface="Cambria Math"/>
                              </a:rPr>
                            </m:ctrlPr>
                          </m:mPr>
                          <m:mr>
                            <m:e>
                              <m:r>
                                <m:rPr>
                                  <m:brk m:alnAt="7"/>
                                </m:rPr>
                                <a:rPr lang="en-PH" sz="2800" b="0" i="1" smtClean="0">
                                  <a:solidFill>
                                    <a:schemeClr val="tx1"/>
                                  </a:solidFill>
                                  <a:latin typeface="Cambria Math"/>
                                </a:rPr>
                                <m:t>1</m:t>
                              </m:r>
                            </m:e>
                            <m:e>
                              <m:r>
                                <a:rPr lang="en-PH" sz="2800" b="0" i="1" smtClean="0">
                                  <a:solidFill>
                                    <a:schemeClr val="tx1"/>
                                  </a:solidFill>
                                  <a:latin typeface="Cambria Math"/>
                                </a:rPr>
                                <m:t>9</m:t>
                              </m:r>
                            </m:e>
                          </m:mr>
                          <m:mr>
                            <m:e>
                              <m:r>
                                <a:rPr lang="en-PH" sz="2800" b="0" i="1" smtClean="0">
                                  <a:solidFill>
                                    <a:schemeClr val="tx1"/>
                                  </a:solidFill>
                                  <a:latin typeface="Cambria Math"/>
                                </a:rPr>
                                <m:t>0</m:t>
                              </m:r>
                            </m:e>
                            <m:e>
                              <m:r>
                                <a:rPr lang="en-PH" sz="2800" b="0" i="1" smtClean="0">
                                  <a:solidFill>
                                    <a:schemeClr val="tx1"/>
                                  </a:solidFill>
                                  <a:latin typeface="Cambria Math"/>
                                </a:rPr>
                                <m:t>3</m:t>
                              </m:r>
                            </m:e>
                          </m:mr>
                        </m:m>
                      </m:e>
                    </m:d>
                    <m:r>
                      <a:rPr lang="en-PH" sz="2800" b="0" i="1" smtClean="0">
                        <a:solidFill>
                          <a:schemeClr val="tx1"/>
                        </a:solidFill>
                        <a:latin typeface="Cambria Math"/>
                      </a:rPr>
                      <m:t>, </m:t>
                    </m:r>
                    <m:d>
                      <m:dPr>
                        <m:begChr m:val="["/>
                        <m:endChr m:val="]"/>
                        <m:ctrlPr>
                          <a:rPr lang="en-PH" sz="2800" b="0" i="1" smtClean="0">
                            <a:solidFill>
                              <a:schemeClr val="tx1"/>
                            </a:solidFill>
                            <a:latin typeface="Cambria Math"/>
                          </a:rPr>
                        </m:ctrlPr>
                      </m:dPr>
                      <m:e>
                        <m:m>
                          <m:mPr>
                            <m:mcs>
                              <m:mc>
                                <m:mcPr>
                                  <m:count m:val="3"/>
                                  <m:mcJc m:val="center"/>
                                </m:mcPr>
                              </m:mc>
                            </m:mcs>
                            <m:ctrlPr>
                              <a:rPr lang="en-PH" sz="2800" b="0" i="1" smtClean="0">
                                <a:solidFill>
                                  <a:schemeClr val="tx1"/>
                                </a:solidFill>
                                <a:latin typeface="Cambria Math"/>
                              </a:rPr>
                            </m:ctrlPr>
                          </m:mPr>
                          <m:mr>
                            <m:e>
                              <m:r>
                                <m:rPr>
                                  <m:brk m:alnAt="7"/>
                                </m:rPr>
                                <a:rPr lang="en-PH" sz="2800" b="0" i="1" smtClean="0">
                                  <a:solidFill>
                                    <a:schemeClr val="tx1"/>
                                  </a:solidFill>
                                  <a:latin typeface="Cambria Math"/>
                                </a:rPr>
                                <m:t>1</m:t>
                              </m:r>
                            </m:e>
                            <m:e>
                              <m:r>
                                <a:rPr lang="en-PH" sz="2800" b="0" i="1" smtClean="0">
                                  <a:solidFill>
                                    <a:schemeClr val="tx1"/>
                                  </a:solidFill>
                                  <a:latin typeface="Cambria Math"/>
                                </a:rPr>
                                <m:t>0</m:t>
                              </m:r>
                            </m:e>
                            <m:e>
                              <m:r>
                                <a:rPr lang="en-PH" sz="2800" b="0" i="1" smtClean="0">
                                  <a:solidFill>
                                    <a:schemeClr val="tx1"/>
                                  </a:solidFill>
                                  <a:latin typeface="Cambria Math"/>
                                </a:rPr>
                                <m:t>0</m:t>
                              </m:r>
                            </m:e>
                          </m:mr>
                          <m:mr>
                            <m:e>
                              <m:r>
                                <a:rPr lang="en-PH" sz="2800" b="0" i="1" smtClean="0">
                                  <a:solidFill>
                                    <a:schemeClr val="tx1"/>
                                  </a:solidFill>
                                  <a:latin typeface="Cambria Math"/>
                                </a:rPr>
                                <m:t>4</m:t>
                              </m:r>
                            </m:e>
                            <m:e>
                              <m:r>
                                <a:rPr lang="en-PH" sz="2800" b="0" i="1" smtClean="0">
                                  <a:solidFill>
                                    <a:schemeClr val="tx1"/>
                                  </a:solidFill>
                                  <a:latin typeface="Cambria Math"/>
                                </a:rPr>
                                <m:t>5</m:t>
                              </m:r>
                            </m:e>
                            <m:e>
                              <m:r>
                                <a:rPr lang="en-PH" sz="2800" b="0" i="1" smtClean="0">
                                  <a:solidFill>
                                    <a:schemeClr val="tx1"/>
                                  </a:solidFill>
                                  <a:latin typeface="Cambria Math"/>
                                </a:rPr>
                                <m:t>0</m:t>
                              </m:r>
                            </m:e>
                          </m:mr>
                          <m:mr>
                            <m:e>
                              <m:r>
                                <a:rPr lang="en-PH" sz="2800" b="0" i="1" smtClean="0">
                                  <a:solidFill>
                                    <a:schemeClr val="tx1"/>
                                  </a:solidFill>
                                  <a:latin typeface="Cambria Math"/>
                                </a:rPr>
                                <m:t>8</m:t>
                              </m:r>
                            </m:e>
                            <m:e>
                              <m:r>
                                <a:rPr lang="en-PH" sz="2800" b="0" i="1" smtClean="0">
                                  <a:solidFill>
                                    <a:schemeClr val="tx1"/>
                                  </a:solidFill>
                                  <a:latin typeface="Cambria Math"/>
                                </a:rPr>
                                <m:t>9</m:t>
                              </m:r>
                            </m:e>
                            <m:e>
                              <m:r>
                                <a:rPr lang="en-PH" sz="2800" b="0" i="1" smtClean="0">
                                  <a:solidFill>
                                    <a:schemeClr val="tx1"/>
                                  </a:solidFill>
                                  <a:latin typeface="Cambria Math"/>
                                </a:rPr>
                                <m:t>9</m:t>
                              </m:r>
                            </m:e>
                          </m:mr>
                        </m:m>
                      </m:e>
                    </m:d>
                  </m:oMath>
                </a14:m>
                <a:endParaRPr lang="en-PH" sz="2800" dirty="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304800" y="838200"/>
                <a:ext cx="8305800" cy="5638800"/>
              </a:xfrm>
              <a:blipFill rotWithShape="1">
                <a:blip r:embed="rId2"/>
                <a:stretch>
                  <a:fillRect l="-1467" t="-973" r="-1394"/>
                </a:stretch>
              </a:blipFill>
            </p:spPr>
            <p:txBody>
              <a:bodyPr/>
              <a:lstStyle/>
              <a:p>
                <a:r>
                  <a:rPr lang="en-PH">
                    <a:noFill/>
                  </a:rPr>
                  <a:t> </a:t>
                </a:r>
              </a:p>
            </p:txBody>
          </p:sp>
        </mc:Fallback>
      </mc:AlternateContent>
      <p:sp>
        <p:nvSpPr>
          <p:cNvPr id="4" name="Title 1"/>
          <p:cNvSpPr txBox="1">
            <a:spLocks/>
          </p:cNvSpPr>
          <p:nvPr/>
        </p:nvSpPr>
        <p:spPr bwMode="auto">
          <a:xfrm>
            <a:off x="228600" y="228601"/>
            <a:ext cx="8458200" cy="533399"/>
          </a:xfrm>
          <a:prstGeom prst="rect">
            <a:avLst/>
          </a:prstGeom>
          <a:ln w="9525">
            <a:noFill/>
            <a:miter lim="800000"/>
            <a:headEnd/>
            <a:tailEnd/>
          </a:ln>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3600" b="1" dirty="0" smtClean="0"/>
              <a:t>CLASSIFICATION OF MATRICES</a:t>
            </a:r>
            <a:endParaRPr lang="en-US" sz="3600" b="1" dirty="0"/>
          </a:p>
        </p:txBody>
      </p:sp>
    </p:spTree>
    <p:extLst>
      <p:ext uri="{BB962C8B-B14F-4D97-AF65-F5344CB8AC3E}">
        <p14:creationId xmlns:p14="http://schemas.microsoft.com/office/powerpoint/2010/main" val="35944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pua Institute of Technology Presentation Template 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4433</TotalTime>
  <Words>1011</Words>
  <Application>Microsoft Office PowerPoint</Application>
  <PresentationFormat>On-screen Show (4:3)</PresentationFormat>
  <Paragraphs>65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Mapua Institute of Technology Presentation Template 6</vt:lpstr>
      <vt:lpstr>MATRICES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Matrices</dc:title>
  <cp:lastModifiedBy>ronald</cp:lastModifiedBy>
  <cp:revision>232</cp:revision>
  <dcterms:created xsi:type="dcterms:W3CDTF">2010-09-29T05:53:28Z</dcterms:created>
  <dcterms:modified xsi:type="dcterms:W3CDTF">2012-07-09T13:31:10Z</dcterms:modified>
</cp:coreProperties>
</file>