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25" r:id="rId3"/>
    <p:sldId id="326" r:id="rId4"/>
    <p:sldId id="327" r:id="rId5"/>
    <p:sldId id="328" r:id="rId6"/>
    <p:sldId id="330" r:id="rId7"/>
    <p:sldId id="331" r:id="rId8"/>
    <p:sldId id="333" r:id="rId9"/>
    <p:sldId id="332" r:id="rId10"/>
    <p:sldId id="334" r:id="rId11"/>
    <p:sldId id="335" r:id="rId12"/>
    <p:sldId id="336" r:id="rId13"/>
    <p:sldId id="337" r:id="rId14"/>
    <p:sldId id="338"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2C7"/>
    <a:srgbClr val="00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p:scale>
          <a:sx n="50" d="100"/>
          <a:sy n="50" d="100"/>
        </p:scale>
        <p:origin x="-9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1800272-0456-4F14-AA63-E4B6201FDAA8}" type="datetimeFigureOut">
              <a:rPr lang="en-US"/>
              <a:pPr>
                <a:defRPr/>
              </a:pPr>
              <a:t>7/9/2012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D81E4E5C-ED64-4DF7-8E4D-D2A6C82765A9}" type="slidenum">
              <a:rPr lang="en-US"/>
              <a:pPr>
                <a:defRPr/>
              </a:pPr>
              <a:t>‹#›</a:t>
            </a:fld>
            <a:endParaRPr lang="en-US"/>
          </a:p>
        </p:txBody>
      </p:sp>
    </p:spTree>
    <p:extLst>
      <p:ext uri="{BB962C8B-B14F-4D97-AF65-F5344CB8AC3E}">
        <p14:creationId xmlns:p14="http://schemas.microsoft.com/office/powerpoint/2010/main" val="380723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FA85CE1-5884-4873-B087-6DCC2A4983DE}" type="datetimeFigureOut">
              <a:rPr lang="en-US"/>
              <a:pPr>
                <a:defRPr/>
              </a:pPr>
              <a:t>7/9/2012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299ABA-53D6-4B09-9678-7A79EF4E5EA5}" type="slidenum">
              <a:rPr lang="en-US"/>
              <a:pPr>
                <a:defRPr/>
              </a:pPr>
              <a:t>‹#›</a:t>
            </a:fld>
            <a:endParaRPr lang="en-US"/>
          </a:p>
        </p:txBody>
      </p:sp>
    </p:spTree>
    <p:extLst>
      <p:ext uri="{BB962C8B-B14F-4D97-AF65-F5344CB8AC3E}">
        <p14:creationId xmlns:p14="http://schemas.microsoft.com/office/powerpoint/2010/main" val="2963802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9D46DA7-F286-43CA-90A2-DC4D2C088ADD}" type="datetimeFigureOut">
              <a:rPr lang="en-US"/>
              <a:pPr>
                <a:defRPr/>
              </a:pPr>
              <a:t>7/9/2012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EAD73F8-7C6C-42C0-86F1-54B7A5257E4F}" type="slidenum">
              <a:rPr lang="en-US"/>
              <a:pPr>
                <a:defRPr/>
              </a:pPr>
              <a:t>‹#›</a:t>
            </a:fld>
            <a:endParaRPr lang="en-US"/>
          </a:p>
        </p:txBody>
      </p:sp>
      <p:pic>
        <p:nvPicPr>
          <p:cNvPr id="17415" name="Picture 7" descr="PPT Slide Bottom Righ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0"/>
            <a:ext cx="8874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2133600"/>
            <a:ext cx="678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0" name="Title 1"/>
          <p:cNvSpPr>
            <a:spLocks noGrp="1"/>
          </p:cNvSpPr>
          <p:nvPr>
            <p:ph type="ctrTitle"/>
          </p:nvPr>
        </p:nvSpPr>
        <p:spPr>
          <a:xfrm>
            <a:off x="685800" y="2070652"/>
            <a:ext cx="7772400" cy="1470025"/>
          </a:xfrm>
          <a:ln>
            <a:miter lim="800000"/>
            <a:headEnd/>
            <a:tailEnd/>
          </a:ln>
        </p:spPr>
        <p:style>
          <a:lnRef idx="0">
            <a:schemeClr val="accent2"/>
          </a:lnRef>
          <a:fillRef idx="3">
            <a:schemeClr val="accent2"/>
          </a:fillRef>
          <a:effectRef idx="3">
            <a:schemeClr val="accent2"/>
          </a:effectRef>
          <a:fontRef idx="minor">
            <a:schemeClr val="lt1"/>
          </a:fontRef>
        </p:style>
        <p:txBody>
          <a:bodyPr/>
          <a:lstStyle/>
          <a:p>
            <a:pPr eaLnBrk="1" hangingPunct="1">
              <a:defRPr/>
            </a:pPr>
            <a:r>
              <a:rPr lang="en-US" sz="5400" b="1" dirty="0" smtClean="0"/>
              <a:t>MATRIX OPERATIONS AND PROPERTIES</a:t>
            </a:r>
          </a:p>
        </p:txBody>
      </p:sp>
      <p:sp>
        <p:nvSpPr>
          <p:cNvPr id="3" name="Subtitle 2"/>
          <p:cNvSpPr>
            <a:spLocks noGrp="1"/>
          </p:cNvSpPr>
          <p:nvPr>
            <p:ph type="subTitle" idx="1"/>
          </p:nvPr>
        </p:nvSpPr>
        <p:spPr>
          <a:xfrm>
            <a:off x="685800" y="3886200"/>
            <a:ext cx="7772400" cy="1752600"/>
          </a:xfrm>
        </p:spPr>
        <p:txBody>
          <a:bodyPr/>
          <a:lstStyle/>
          <a:p>
            <a:pPr eaLnBrk="1" hangingPunct="1"/>
            <a:r>
              <a:rPr lang="en-US" sz="2800" dirty="0" smtClean="0">
                <a:solidFill>
                  <a:schemeClr val="tx1"/>
                </a:solidFill>
              </a:rPr>
              <a:t>MATH 15  - Linear Algebra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par>
                          <p:cTn id="7" fill="hold" nodeType="afterGroup">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Consider the matrices</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500" dirty="0" smtClean="0">
                    <a:solidFill>
                      <a:schemeClr val="tx1"/>
                    </a:solidFill>
                  </a:rPr>
                  <a:t>Since </a:t>
                </a:r>
                <a14:m>
                  <m:oMath xmlns:m="http://schemas.openxmlformats.org/officeDocument/2006/math">
                    <m:r>
                      <a:rPr lang="en-PH" sz="2500" b="0" i="1" smtClean="0">
                        <a:solidFill>
                          <a:schemeClr val="tx1"/>
                        </a:solidFill>
                        <a:latin typeface="Cambria Math"/>
                      </a:rPr>
                      <m:t>𝐴</m:t>
                    </m:r>
                  </m:oMath>
                </a14:m>
                <a:r>
                  <a:rPr lang="en-US" sz="2500" dirty="0" smtClean="0">
                    <a:solidFill>
                      <a:schemeClr val="tx1"/>
                    </a:solidFill>
                  </a:rPr>
                  <a:t> is a </a:t>
                </a:r>
                <a14:m>
                  <m:oMath xmlns:m="http://schemas.openxmlformats.org/officeDocument/2006/math">
                    <m:r>
                      <a:rPr lang="en-PH" sz="2500" b="0" i="1" smtClean="0">
                        <a:solidFill>
                          <a:schemeClr val="tx1"/>
                        </a:solidFill>
                        <a:latin typeface="Cambria Math"/>
                      </a:rPr>
                      <m:t>2</m:t>
                    </m:r>
                    <m:r>
                      <a:rPr lang="en-PH" sz="2500" b="0" i="1" smtClean="0">
                        <a:solidFill>
                          <a:schemeClr val="tx1"/>
                        </a:solidFill>
                        <a:latin typeface="Cambria Math"/>
                        <a:ea typeface="Cambria Math"/>
                      </a:rPr>
                      <m:t>×3</m:t>
                    </m:r>
                  </m:oMath>
                </a14:m>
                <a:r>
                  <a:rPr lang="en-US" sz="2500" dirty="0" smtClean="0">
                    <a:solidFill>
                      <a:schemeClr val="tx1"/>
                    </a:solidFill>
                  </a:rPr>
                  <a:t> matrix and </a:t>
                </a:r>
                <a14:m>
                  <m:oMath xmlns:m="http://schemas.openxmlformats.org/officeDocument/2006/math">
                    <m:r>
                      <a:rPr lang="en-PH" sz="2500" b="0" i="1" smtClean="0">
                        <a:solidFill>
                          <a:schemeClr val="tx1"/>
                        </a:solidFill>
                        <a:latin typeface="Cambria Math"/>
                      </a:rPr>
                      <m:t>𝐵</m:t>
                    </m:r>
                  </m:oMath>
                </a14:m>
                <a:r>
                  <a:rPr lang="en-US" sz="2500" dirty="0" smtClean="0">
                    <a:solidFill>
                      <a:schemeClr val="tx1"/>
                    </a:solidFill>
                  </a:rPr>
                  <a:t> is a </a:t>
                </a:r>
                <a14:m>
                  <m:oMath xmlns:m="http://schemas.openxmlformats.org/officeDocument/2006/math">
                    <m:r>
                      <a:rPr lang="en-PH" sz="2500" b="0" i="1" smtClean="0">
                        <a:solidFill>
                          <a:schemeClr val="tx1"/>
                        </a:solidFill>
                        <a:latin typeface="Cambria Math"/>
                      </a:rPr>
                      <m:t>3</m:t>
                    </m:r>
                    <m:r>
                      <a:rPr lang="en-PH" sz="2500" b="0" i="1" smtClean="0">
                        <a:solidFill>
                          <a:schemeClr val="tx1"/>
                        </a:solidFill>
                        <a:latin typeface="Cambria Math"/>
                        <a:ea typeface="Cambria Math"/>
                      </a:rPr>
                      <m:t>×4</m:t>
                    </m:r>
                  </m:oMath>
                </a14:m>
                <a:r>
                  <a:rPr lang="en-US" sz="2500" dirty="0" smtClean="0">
                    <a:solidFill>
                      <a:schemeClr val="tx1"/>
                    </a:solidFill>
                  </a:rPr>
                  <a:t> matrix, the product </a:t>
                </a:r>
                <a14:m>
                  <m:oMath xmlns:m="http://schemas.openxmlformats.org/officeDocument/2006/math">
                    <m:r>
                      <a:rPr lang="en-PH" sz="2500" b="0" i="1" smtClean="0">
                        <a:solidFill>
                          <a:schemeClr val="tx1"/>
                        </a:solidFill>
                        <a:latin typeface="Cambria Math"/>
                      </a:rPr>
                      <m:t>𝐴𝐵</m:t>
                    </m:r>
                  </m:oMath>
                </a14:m>
                <a:r>
                  <a:rPr lang="en-US" sz="2500" dirty="0" smtClean="0">
                    <a:solidFill>
                      <a:schemeClr val="tx1"/>
                    </a:solidFill>
                  </a:rPr>
                  <a:t> is a </a:t>
                </a:r>
                <a14:m>
                  <m:oMath xmlns:m="http://schemas.openxmlformats.org/officeDocument/2006/math">
                    <m:r>
                      <a:rPr lang="en-PH" sz="2500" b="0" i="1" smtClean="0">
                        <a:solidFill>
                          <a:schemeClr val="tx1"/>
                        </a:solidFill>
                        <a:latin typeface="Cambria Math"/>
                      </a:rPr>
                      <m:t>2</m:t>
                    </m:r>
                    <m:r>
                      <a:rPr lang="en-PH" sz="2500" b="0" i="1" smtClean="0">
                        <a:solidFill>
                          <a:schemeClr val="tx1"/>
                        </a:solidFill>
                        <a:latin typeface="Cambria Math"/>
                        <a:ea typeface="Cambria Math"/>
                      </a:rPr>
                      <m:t>×4</m:t>
                    </m:r>
                  </m:oMath>
                </a14:m>
                <a:r>
                  <a:rPr lang="en-US" sz="2500" dirty="0" smtClean="0">
                    <a:solidFill>
                      <a:schemeClr val="tx1"/>
                    </a:solidFill>
                  </a:rPr>
                  <a:t> matrix. To determine, for example, the entry in row 2 and column 3 of </a:t>
                </a:r>
                <a14:m>
                  <m:oMath xmlns:m="http://schemas.openxmlformats.org/officeDocument/2006/math">
                    <m:r>
                      <a:rPr lang="en-PH" sz="2500" b="0" i="1" smtClean="0">
                        <a:solidFill>
                          <a:schemeClr val="tx1"/>
                        </a:solidFill>
                        <a:latin typeface="Cambria Math"/>
                      </a:rPr>
                      <m:t>𝐴𝐵</m:t>
                    </m:r>
                  </m:oMath>
                </a14:m>
                <a:r>
                  <a:rPr lang="en-US" sz="2500" dirty="0" smtClean="0">
                    <a:solidFill>
                      <a:schemeClr val="tx1"/>
                    </a:solidFill>
                  </a:rPr>
                  <a:t>, we single out row 2 from </a:t>
                </a:r>
                <a14:m>
                  <m:oMath xmlns:m="http://schemas.openxmlformats.org/officeDocument/2006/math">
                    <m:r>
                      <a:rPr lang="en-PH" sz="2500" b="0" i="1" smtClean="0">
                        <a:solidFill>
                          <a:schemeClr val="tx1"/>
                        </a:solidFill>
                        <a:latin typeface="Cambria Math"/>
                      </a:rPr>
                      <m:t>𝐴</m:t>
                    </m:r>
                  </m:oMath>
                </a14:m>
                <a:r>
                  <a:rPr lang="en-US" sz="2500" dirty="0" smtClean="0">
                    <a:solidFill>
                      <a:schemeClr val="tx1"/>
                    </a:solidFill>
                  </a:rPr>
                  <a:t> and column 3 from </a:t>
                </a:r>
                <a14:m>
                  <m:oMath xmlns:m="http://schemas.openxmlformats.org/officeDocument/2006/math">
                    <m:r>
                      <a:rPr lang="en-PH" sz="2500" b="0" i="1" smtClean="0">
                        <a:solidFill>
                          <a:schemeClr val="tx1"/>
                        </a:solidFill>
                        <a:latin typeface="Cambria Math"/>
                      </a:rPr>
                      <m:t>𝐵</m:t>
                    </m:r>
                  </m:oMath>
                </a14:m>
                <a:r>
                  <a:rPr lang="en-US" sz="2500" dirty="0" smtClean="0">
                    <a:solidFill>
                      <a:schemeClr val="tx1"/>
                    </a:solidFill>
                  </a:rPr>
                  <a:t>. Then, as illustrated below, we multiply corresponding entries together and add up these products.</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101"/>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MULTIPLYING MATRICES</a:t>
            </a:r>
            <a:endParaRPr lang="en-US" sz="3600"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28750"/>
            <a:ext cx="5715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211297"/>
            <a:ext cx="6019800" cy="166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905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The entry in row 1 and column 4 of </a:t>
                </a: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is computed as follows:</a:t>
                </a: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The computations for the remaining entries are</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MULTIPLYING MATRICES</a:t>
            </a:r>
            <a:endParaRPr lang="en-US" sz="36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752600"/>
            <a:ext cx="69151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273" y="4386262"/>
            <a:ext cx="6550853" cy="224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444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500" dirty="0" smtClean="0">
                    <a:solidFill>
                      <a:schemeClr val="tx1"/>
                    </a:solidFill>
                  </a:rPr>
                  <a:t>The definition of matrix multiplication requires that the number of columns of the first factor </a:t>
                </a:r>
                <a14:m>
                  <m:oMath xmlns:m="http://schemas.openxmlformats.org/officeDocument/2006/math">
                    <m:r>
                      <a:rPr lang="en-PH" sz="2500" b="0" i="1" smtClean="0">
                        <a:solidFill>
                          <a:schemeClr val="tx1"/>
                        </a:solidFill>
                        <a:latin typeface="Cambria Math"/>
                      </a:rPr>
                      <m:t>𝐴</m:t>
                    </m:r>
                  </m:oMath>
                </a14:m>
                <a:r>
                  <a:rPr lang="en-US" sz="2500" dirty="0" smtClean="0">
                    <a:solidFill>
                      <a:schemeClr val="tx1"/>
                    </a:solidFill>
                  </a:rPr>
                  <a:t> be the same as the number of rows of the second factor </a:t>
                </a:r>
                <a14:m>
                  <m:oMath xmlns:m="http://schemas.openxmlformats.org/officeDocument/2006/math">
                    <m:r>
                      <a:rPr lang="en-PH" sz="2500" b="0" i="1" smtClean="0">
                        <a:solidFill>
                          <a:schemeClr val="tx1"/>
                        </a:solidFill>
                        <a:latin typeface="Cambria Math"/>
                      </a:rPr>
                      <m:t>𝐵</m:t>
                    </m:r>
                  </m:oMath>
                </a14:m>
                <a:r>
                  <a:rPr lang="en-US" sz="2500" dirty="0" smtClean="0">
                    <a:solidFill>
                      <a:schemeClr val="tx1"/>
                    </a:solidFill>
                  </a:rPr>
                  <a:t> in order to form the product </a:t>
                </a:r>
                <a14:m>
                  <m:oMath xmlns:m="http://schemas.openxmlformats.org/officeDocument/2006/math">
                    <m:r>
                      <a:rPr lang="en-PH" sz="2500" b="0" i="1" smtClean="0">
                        <a:solidFill>
                          <a:schemeClr val="tx1"/>
                        </a:solidFill>
                        <a:latin typeface="Cambria Math"/>
                      </a:rPr>
                      <m:t>𝐴𝐵</m:t>
                    </m:r>
                  </m:oMath>
                </a14:m>
                <a:r>
                  <a:rPr lang="en-US" sz="2500" dirty="0" smtClean="0">
                    <a:solidFill>
                      <a:schemeClr val="tx1"/>
                    </a:solidFill>
                  </a:rPr>
                  <a:t>. If this condition is not satisfied, the product is undefined. A convenient way to determine whether a product of two matrices is defined is to write down the size of the first factor and, to the right of it, write down the size of the second factor. If the inside numbers are the same, then the product is defined. The outside numbers then give the size of the product.</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174" t="-757" r="-1101"/>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MULTIPLYING MATRICES</a:t>
            </a:r>
            <a:endParaRPr lang="en-US" sz="3600"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2" y="4724400"/>
            <a:ext cx="43719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498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Suppose that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are matrices with the following sizes:</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is defined and is a </a:t>
                </a:r>
                <a14:m>
                  <m:oMath xmlns:m="http://schemas.openxmlformats.org/officeDocument/2006/math">
                    <m:r>
                      <a:rPr lang="en-PH" sz="2800" b="0" i="1" smtClean="0">
                        <a:solidFill>
                          <a:schemeClr val="tx1"/>
                        </a:solidFill>
                        <a:latin typeface="Cambria Math"/>
                      </a:rPr>
                      <m:t>3</m:t>
                    </m:r>
                    <m:r>
                      <a:rPr lang="en-PH" sz="2800" b="0" i="1" smtClean="0">
                        <a:solidFill>
                          <a:schemeClr val="tx1"/>
                        </a:solidFill>
                        <a:latin typeface="Cambria Math"/>
                        <a:ea typeface="Cambria Math"/>
                      </a:rPr>
                      <m:t>×7</m:t>
                    </m:r>
                  </m:oMath>
                </a14:m>
                <a:r>
                  <a:rPr lang="en-US" sz="2800" dirty="0" smtClean="0">
                    <a:solidFill>
                      <a:schemeClr val="tx1"/>
                    </a:solidFill>
                  </a:rPr>
                  <a:t> matrix; </a:t>
                </a:r>
                <a14:m>
                  <m:oMath xmlns:m="http://schemas.openxmlformats.org/officeDocument/2006/math">
                    <m:r>
                      <a:rPr lang="en-PH" sz="2800" b="0" i="1" smtClean="0">
                        <a:solidFill>
                          <a:schemeClr val="tx1"/>
                        </a:solidFill>
                        <a:latin typeface="Cambria Math"/>
                      </a:rPr>
                      <m:t>𝐵𝐶</m:t>
                    </m:r>
                  </m:oMath>
                </a14:m>
                <a:r>
                  <a:rPr lang="en-US" sz="2800" dirty="0" smtClean="0">
                    <a:solidFill>
                      <a:schemeClr val="tx1"/>
                    </a:solidFill>
                  </a:rPr>
                  <a:t> is defined and is a </a:t>
                </a:r>
                <a14:m>
                  <m:oMath xmlns:m="http://schemas.openxmlformats.org/officeDocument/2006/math">
                    <m:r>
                      <a:rPr lang="en-PH" sz="2800" b="0" i="1" smtClean="0">
                        <a:solidFill>
                          <a:schemeClr val="tx1"/>
                        </a:solidFill>
                        <a:latin typeface="Cambria Math"/>
                      </a:rPr>
                      <m:t>4</m:t>
                    </m:r>
                    <m:r>
                      <a:rPr lang="en-PH" sz="2800" b="0" i="1" smtClean="0">
                        <a:solidFill>
                          <a:schemeClr val="tx1"/>
                        </a:solidFill>
                        <a:latin typeface="Cambria Math"/>
                        <a:ea typeface="Cambria Math"/>
                      </a:rPr>
                      <m:t>×3</m:t>
                    </m:r>
                  </m:oMath>
                </a14:m>
                <a:r>
                  <a:rPr lang="en-US" sz="2800" dirty="0" smtClean="0">
                    <a:solidFill>
                      <a:schemeClr val="tx1"/>
                    </a:solidFill>
                  </a:rPr>
                  <a:t> matrix; and </a:t>
                </a:r>
                <a14:m>
                  <m:oMath xmlns:m="http://schemas.openxmlformats.org/officeDocument/2006/math">
                    <m:r>
                      <a:rPr lang="en-PH" sz="2800" b="0" i="1" smtClean="0">
                        <a:solidFill>
                          <a:schemeClr val="tx1"/>
                        </a:solidFill>
                        <a:latin typeface="Cambria Math"/>
                      </a:rPr>
                      <m:t>𝐶𝐴</m:t>
                    </m:r>
                  </m:oMath>
                </a14:m>
                <a:r>
                  <a:rPr lang="en-US" sz="2800" dirty="0" smtClean="0">
                    <a:solidFill>
                      <a:schemeClr val="tx1"/>
                    </a:solidFill>
                  </a:rPr>
                  <a:t> is defined and is a </a:t>
                </a:r>
                <a14:m>
                  <m:oMath xmlns:m="http://schemas.openxmlformats.org/officeDocument/2006/math">
                    <m:r>
                      <a:rPr lang="en-PH" sz="2800" b="0" i="1" smtClean="0">
                        <a:solidFill>
                          <a:schemeClr val="tx1"/>
                        </a:solidFill>
                        <a:latin typeface="Cambria Math"/>
                      </a:rPr>
                      <m:t>7</m:t>
                    </m:r>
                    <m:r>
                      <a:rPr lang="en-PH" sz="2800" b="0" i="1" smtClean="0">
                        <a:solidFill>
                          <a:schemeClr val="tx1"/>
                        </a:solidFill>
                        <a:latin typeface="Cambria Math"/>
                        <a:ea typeface="Cambria Math"/>
                      </a:rPr>
                      <m:t>×4</m:t>
                    </m:r>
                  </m:oMath>
                </a14:m>
                <a:r>
                  <a:rPr lang="en-US" sz="2800" dirty="0" smtClean="0">
                    <a:solidFill>
                      <a:schemeClr val="tx1"/>
                    </a:solidFill>
                  </a:rPr>
                  <a:t> matrix. The products </a:t>
                </a:r>
                <a14:m>
                  <m:oMath xmlns:m="http://schemas.openxmlformats.org/officeDocument/2006/math">
                    <m:r>
                      <a:rPr lang="en-PH" sz="2800" b="0" i="1" smtClean="0">
                        <a:solidFill>
                          <a:schemeClr val="tx1"/>
                        </a:solidFill>
                        <a:latin typeface="Cambria Math"/>
                      </a:rPr>
                      <m:t>𝐴𝐶</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𝐶𝐵</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𝐵𝐴</m:t>
                    </m:r>
                  </m:oMath>
                </a14:m>
                <a:r>
                  <a:rPr lang="en-US" sz="2800" dirty="0" smtClean="0">
                    <a:solidFill>
                      <a:schemeClr val="tx1"/>
                    </a:solidFill>
                  </a:rPr>
                  <a:t> are all undefined.</a:t>
                </a:r>
                <a:endParaRPr lang="en-US" sz="2800" dirty="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Determining Whether a Product is Defined</a:t>
            </a:r>
            <a:endParaRPr lang="en-US" sz="3600"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95328"/>
            <a:ext cx="3581400" cy="80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323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In general, if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𝑚</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𝑟</m:t>
                    </m:r>
                  </m:oMath>
                </a14:m>
                <a:r>
                  <a:rPr lang="en-US" sz="2800" dirty="0" smtClean="0">
                    <a:solidFill>
                      <a:schemeClr val="tx1"/>
                    </a:solidFill>
                  </a:rPr>
                  <a:t> matrix and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e>
                    </m:d>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𝑟</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then, as illustrated by the shading,</a:t>
                </a: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the entry </a:t>
                </a:r>
                <a14:m>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𝐴𝐵</m:t>
                            </m:r>
                          </m:e>
                        </m:d>
                      </m:e>
                      <m:sub>
                        <m:r>
                          <a:rPr lang="en-PH" sz="2800" b="0" i="1" smtClean="0">
                            <a:solidFill>
                              <a:schemeClr val="tx1"/>
                            </a:solidFill>
                            <a:latin typeface="Cambria Math"/>
                          </a:rPr>
                          <m:t>𝑖𝑗</m:t>
                        </m:r>
                      </m:sub>
                    </m:sSub>
                  </m:oMath>
                </a14:m>
                <a:r>
                  <a:rPr lang="en-US" sz="2800" dirty="0" smtClean="0">
                    <a:solidFill>
                      <a:schemeClr val="tx1"/>
                    </a:solidFill>
                  </a:rPr>
                  <a:t> in row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and column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 of </a:t>
                </a: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is given by</a:t>
                </a:r>
              </a:p>
              <a:p>
                <a:pPr marL="457200" indent="-457200" algn="just"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m:t>
                          </m:r>
                          <m:r>
                            <a:rPr lang="en-PH" sz="2800" b="0" i="1" smtClean="0">
                              <a:solidFill>
                                <a:schemeClr val="tx1"/>
                              </a:solidFill>
                              <a:latin typeface="Cambria Math"/>
                            </a:rPr>
                            <m:t>1</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r>
                            <a:rPr lang="en-PH" sz="2800" b="0" i="1" smtClean="0">
                              <a:solidFill>
                                <a:schemeClr val="tx1"/>
                              </a:solidFill>
                              <a:latin typeface="Cambria Math"/>
                            </a:rPr>
                            <m:t>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m:t>
                          </m:r>
                          <m:r>
                            <a:rPr lang="en-PH" sz="2800" b="0" i="1" smtClean="0">
                              <a:solidFill>
                                <a:schemeClr val="tx1"/>
                              </a:solidFill>
                              <a:latin typeface="Cambria Math"/>
                            </a:rPr>
                            <m:t>2</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r>
                            <a:rPr lang="en-PH" sz="2800" b="0" i="1" smtClean="0">
                              <a:solidFill>
                                <a:schemeClr val="tx1"/>
                              </a:solidFill>
                              <a:latin typeface="Cambria Math"/>
                            </a:rPr>
                            <m:t>𝑗</m:t>
                          </m:r>
                        </m:sub>
                      </m:sSub>
                      <m:r>
                        <a:rPr lang="en-PH" sz="2800" b="0" i="1" smtClean="0">
                          <a:solidFill>
                            <a:schemeClr val="tx1"/>
                          </a:solidFill>
                          <a:latin typeface="Cambria Math"/>
                        </a:rPr>
                        <m:t>+</m:t>
                      </m:r>
                      <m:r>
                        <a:rPr lang="en-PH" sz="2800" b="0" i="1" smtClean="0">
                          <a:solidFill>
                            <a:schemeClr val="tx1"/>
                          </a:solidFill>
                          <a:latin typeface="Cambria Math"/>
                          <a:ea typeface="Cambria Math"/>
                        </a:rPr>
                        <m:t>⋯+</m:t>
                      </m:r>
                      <m:sSub>
                        <m:sSubPr>
                          <m:ctrlPr>
                            <a:rPr lang="en-PH" sz="2800" b="0" i="1" smtClean="0">
                              <a:solidFill>
                                <a:schemeClr val="tx1"/>
                              </a:solidFill>
                              <a:latin typeface="Cambria Math"/>
                              <a:ea typeface="Cambria Math"/>
                            </a:rPr>
                          </m:ctrlPr>
                        </m:sSubPr>
                        <m:e>
                          <m:r>
                            <a:rPr lang="en-PH" sz="2800" b="0" i="1" smtClean="0">
                              <a:solidFill>
                                <a:schemeClr val="tx1"/>
                              </a:solidFill>
                              <a:latin typeface="Cambria Math"/>
                              <a:ea typeface="Cambria Math"/>
                            </a:rPr>
                            <m:t>𝑎</m:t>
                          </m:r>
                        </m:e>
                        <m:sub>
                          <m:r>
                            <a:rPr lang="en-PH" sz="2800" b="0" i="1" smtClean="0">
                              <a:solidFill>
                                <a:schemeClr val="tx1"/>
                              </a:solidFill>
                              <a:latin typeface="Cambria Math"/>
                              <a:ea typeface="Cambria Math"/>
                            </a:rPr>
                            <m:t>𝑖𝑟</m:t>
                          </m:r>
                        </m:sub>
                      </m:sSub>
                      <m:sSub>
                        <m:sSubPr>
                          <m:ctrlPr>
                            <a:rPr lang="en-PH" sz="2800" b="0" i="1" smtClean="0">
                              <a:solidFill>
                                <a:schemeClr val="tx1"/>
                              </a:solidFill>
                              <a:latin typeface="Cambria Math"/>
                              <a:ea typeface="Cambria Math"/>
                            </a:rPr>
                          </m:ctrlPr>
                        </m:sSubPr>
                        <m:e>
                          <m:r>
                            <a:rPr lang="en-PH" sz="2800" b="0" i="1" smtClean="0">
                              <a:solidFill>
                                <a:schemeClr val="tx1"/>
                              </a:solidFill>
                              <a:latin typeface="Cambria Math"/>
                              <a:ea typeface="Cambria Math"/>
                            </a:rPr>
                            <m:t>𝑏</m:t>
                          </m:r>
                        </m:e>
                        <m:sub>
                          <m:r>
                            <a:rPr lang="en-PH" sz="2800" b="0" i="1" smtClean="0">
                              <a:solidFill>
                                <a:schemeClr val="tx1"/>
                              </a:solidFill>
                              <a:latin typeface="Cambria Math"/>
                              <a:ea typeface="Cambria Math"/>
                            </a:rPr>
                            <m:t>𝑟𝑗</m:t>
                          </m:r>
                        </m:sub>
                      </m:sSub>
                      <m:r>
                        <a:rPr lang="en-PH" sz="2800" b="0" i="0" smtClean="0">
                          <a:solidFill>
                            <a:schemeClr val="tx1"/>
                          </a:solidFill>
                          <a:latin typeface="Cambria Math"/>
                          <a:ea typeface="Cambria Math"/>
                        </a:rPr>
                        <m:t>.</m:t>
                      </m:r>
                    </m:oMath>
                  </m:oMathPara>
                </a14:m>
                <a:endParaRPr lang="en-US" sz="2800" dirty="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432"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Determining Whether a Product is Defined</a:t>
            </a:r>
            <a:endParaRPr lang="en-US" sz="36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209800"/>
            <a:ext cx="6705600" cy="227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978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Two matrices are defined to be </a:t>
                </a:r>
                <a:r>
                  <a:rPr lang="en-US" sz="2800" i="1" dirty="0" smtClean="0">
                    <a:solidFill>
                      <a:schemeClr val="tx1"/>
                    </a:solidFill>
                  </a:rPr>
                  <a:t>equal</a:t>
                </a:r>
                <a:r>
                  <a:rPr lang="en-US" sz="2800" dirty="0" smtClean="0">
                    <a:solidFill>
                      <a:schemeClr val="tx1"/>
                    </a:solidFill>
                  </a:rPr>
                  <a:t> if they have the same size and their corresponding entries are equal.</a:t>
                </a: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In matrix notation, if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e>
                    </m:d>
                  </m:oMath>
                </a14:m>
                <a:r>
                  <a:rPr lang="en-US" sz="2800" dirty="0" smtClean="0">
                    <a:solidFill>
                      <a:schemeClr val="tx1"/>
                    </a:solidFill>
                  </a:rPr>
                  <a:t> have the same size, then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 if and only if </a:t>
                </a:r>
                <a14:m>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d>
                          <m:dPr>
                            <m:ctrlPr>
                              <a:rPr lang="en-PH" sz="2800" b="0" i="1" smtClean="0">
                                <a:solidFill>
                                  <a:schemeClr val="tx1"/>
                                </a:solidFill>
                                <a:latin typeface="Cambria Math"/>
                              </a:rPr>
                            </m:ctrlPr>
                          </m:dPr>
                          <m:e>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oMath>
                </a14:m>
                <a:r>
                  <a:rPr lang="en-US" sz="2800" dirty="0" smtClean="0">
                    <a:solidFill>
                      <a:schemeClr val="tx1"/>
                    </a:solidFill>
                  </a:rPr>
                  <a:t>, or, equivalently,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oMath>
                </a14:m>
                <a:r>
                  <a:rPr lang="en-US" sz="2800" dirty="0" smtClean="0">
                    <a:solidFill>
                      <a:schemeClr val="tx1"/>
                    </a:solidFill>
                  </a:rPr>
                  <a:t> for all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DEFINITION</a:t>
            </a:r>
            <a:endParaRPr lang="en-US" sz="3600" b="1" dirty="0"/>
          </a:p>
        </p:txBody>
      </p:sp>
    </p:spTree>
    <p:extLst>
      <p:ext uri="{BB962C8B-B14F-4D97-AF65-F5344CB8AC3E}">
        <p14:creationId xmlns:p14="http://schemas.microsoft.com/office/powerpoint/2010/main" val="1817216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Consider the matrices</a:t>
                </a:r>
              </a:p>
              <a:p>
                <a:pPr marL="457200" indent="-457200" algn="just"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2"/>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1</m:t>
                                </m:r>
                              </m:e>
                            </m:mr>
                            <m:mr>
                              <m:e>
                                <m:r>
                                  <a:rPr lang="en-PH" sz="2800" b="0" i="1" smtClean="0">
                                    <a:solidFill>
                                      <a:schemeClr val="tx1"/>
                                    </a:solidFill>
                                    <a:latin typeface="Cambria Math"/>
                                  </a:rPr>
                                  <m:t>3</m:t>
                                </m:r>
                              </m:e>
                              <m:e>
                                <m:r>
                                  <a:rPr lang="en-PH" sz="2800" b="0" i="1" smtClean="0">
                                    <a:solidFill>
                                      <a:schemeClr val="tx1"/>
                                    </a:solidFill>
                                    <a:latin typeface="Cambria Math"/>
                                  </a:rPr>
                                  <m:t>𝑥</m:t>
                                </m:r>
                              </m:e>
                            </m:mr>
                          </m:m>
                        </m:e>
                      </m:d>
                      <m:r>
                        <a:rPr lang="en-PH" sz="2800" b="0" i="1" smtClean="0">
                          <a:solidFill>
                            <a:schemeClr val="tx1"/>
                          </a:solidFill>
                          <a:latin typeface="Cambria Math"/>
                        </a:rPr>
                        <m:t>, </m:t>
                      </m:r>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2"/>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1</m:t>
                                </m:r>
                              </m:e>
                            </m:mr>
                            <m:mr>
                              <m:e>
                                <m:r>
                                  <a:rPr lang="en-PH" sz="2800" b="0" i="1" smtClean="0">
                                    <a:solidFill>
                                      <a:schemeClr val="tx1"/>
                                    </a:solidFill>
                                    <a:latin typeface="Cambria Math"/>
                                  </a:rPr>
                                  <m:t>3</m:t>
                                </m:r>
                              </m:e>
                              <m:e>
                                <m:r>
                                  <a:rPr lang="en-PH" sz="2800" b="0" i="1" smtClean="0">
                                    <a:solidFill>
                                      <a:schemeClr val="tx1"/>
                                    </a:solidFill>
                                    <a:latin typeface="Cambria Math"/>
                                  </a:rPr>
                                  <m:t>5</m:t>
                                </m:r>
                              </m:e>
                            </m:mr>
                          </m:m>
                        </m:e>
                      </m:d>
                      <m:r>
                        <a:rPr lang="en-PH" sz="2800" b="0" i="1" smtClean="0">
                          <a:solidFill>
                            <a:schemeClr val="tx1"/>
                          </a:solidFill>
                          <a:latin typeface="Cambria Math"/>
                        </a:rPr>
                        <m:t>, </m:t>
                      </m:r>
                      <m:r>
                        <a:rPr lang="en-PH" sz="2800" b="0" i="1" smtClean="0">
                          <a:solidFill>
                            <a:schemeClr val="tx1"/>
                          </a:solidFill>
                          <a:latin typeface="Cambria Math"/>
                        </a:rPr>
                        <m:t>𝐶</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1</m:t>
                                </m:r>
                              </m:e>
                              <m:e>
                                <m:r>
                                  <a:rPr lang="en-PH" sz="2800" b="0" i="1" smtClean="0">
                                    <a:solidFill>
                                      <a:schemeClr val="tx1"/>
                                    </a:solidFill>
                                    <a:latin typeface="Cambria Math"/>
                                  </a:rPr>
                                  <m:t>0</m:t>
                                </m:r>
                              </m:e>
                            </m:mr>
                            <m:mr>
                              <m:e>
                                <m:r>
                                  <a:rPr lang="en-PH" sz="2800" b="0" i="1" smtClean="0">
                                    <a:solidFill>
                                      <a:schemeClr val="tx1"/>
                                    </a:solidFill>
                                    <a:latin typeface="Cambria Math"/>
                                  </a:rPr>
                                  <m:t>3</m:t>
                                </m:r>
                              </m:e>
                              <m:e>
                                <m:r>
                                  <a:rPr lang="en-PH" sz="2800" b="0" i="1" smtClean="0">
                                    <a:solidFill>
                                      <a:schemeClr val="tx1"/>
                                    </a:solidFill>
                                    <a:latin typeface="Cambria Math"/>
                                  </a:rPr>
                                  <m:t>4</m:t>
                                </m:r>
                              </m:e>
                              <m:e>
                                <m:r>
                                  <a:rPr lang="en-PH" sz="2800" b="0" i="1" smtClean="0">
                                    <a:solidFill>
                                      <a:schemeClr val="tx1"/>
                                    </a:solidFill>
                                    <a:latin typeface="Cambria Math"/>
                                  </a:rPr>
                                  <m:t>0</m:t>
                                </m:r>
                              </m:e>
                            </m:mr>
                          </m:m>
                        </m:e>
                      </m:d>
                    </m:oMath>
                  </m:oMathPara>
                </a14:m>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If </a:t>
                </a:r>
                <a14:m>
                  <m:oMath xmlns:m="http://schemas.openxmlformats.org/officeDocument/2006/math">
                    <m:r>
                      <a:rPr lang="en-PH" sz="2800" b="0" i="1" smtClean="0">
                        <a:solidFill>
                          <a:schemeClr val="tx1"/>
                        </a:solidFill>
                        <a:latin typeface="Cambria Math"/>
                      </a:rPr>
                      <m:t>𝑥</m:t>
                    </m:r>
                    <m:r>
                      <a:rPr lang="en-PH" sz="2800" b="0" i="1" smtClean="0">
                        <a:solidFill>
                          <a:schemeClr val="tx1"/>
                        </a:solidFill>
                        <a:latin typeface="Cambria Math"/>
                      </a:rPr>
                      <m:t>=5</m:t>
                    </m:r>
                  </m:oMath>
                </a14:m>
                <a:r>
                  <a:rPr lang="en-US" sz="2800" dirty="0" smtClean="0">
                    <a:solidFill>
                      <a:schemeClr val="tx1"/>
                    </a:solidFill>
                  </a:rPr>
                  <a:t>, then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 but for all other values of </a:t>
                </a:r>
                <a14:m>
                  <m:oMath xmlns:m="http://schemas.openxmlformats.org/officeDocument/2006/math">
                    <m:r>
                      <a:rPr lang="en-PH" sz="2800" b="0" i="1" smtClean="0">
                        <a:solidFill>
                          <a:schemeClr val="tx1"/>
                        </a:solidFill>
                        <a:latin typeface="Cambria Math"/>
                      </a:rPr>
                      <m:t>𝑥</m:t>
                    </m:r>
                  </m:oMath>
                </a14:m>
                <a:r>
                  <a:rPr lang="en-US" sz="2800" dirty="0" smtClean="0">
                    <a:solidFill>
                      <a:schemeClr val="tx1"/>
                    </a:solidFill>
                  </a:rPr>
                  <a:t> the matrices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are not equal, since not all of their corresponding entries are equal. There is no value of </a:t>
                </a:r>
                <a14:m>
                  <m:oMath xmlns:m="http://schemas.openxmlformats.org/officeDocument/2006/math">
                    <m:r>
                      <a:rPr lang="en-PH" sz="2800" b="0" i="1" smtClean="0">
                        <a:solidFill>
                          <a:schemeClr val="tx1"/>
                        </a:solidFill>
                        <a:latin typeface="Cambria Math"/>
                      </a:rPr>
                      <m:t>𝑥</m:t>
                    </m:r>
                  </m:oMath>
                </a14:m>
                <a:r>
                  <a:rPr lang="en-US" sz="2800" dirty="0" smtClean="0">
                    <a:solidFill>
                      <a:schemeClr val="tx1"/>
                    </a:solidFill>
                  </a:rPr>
                  <a:t> for which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since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have different sizes.</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EQUALITY OF MATRICES</a:t>
            </a:r>
            <a:endParaRPr lang="en-US" sz="3600" b="1" dirty="0"/>
          </a:p>
        </p:txBody>
      </p:sp>
    </p:spTree>
    <p:extLst>
      <p:ext uri="{BB962C8B-B14F-4D97-AF65-F5344CB8AC3E}">
        <p14:creationId xmlns:p14="http://schemas.microsoft.com/office/powerpoint/2010/main" val="3993717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are matrices of the same size, then the </a:t>
                </a:r>
                <a:r>
                  <a:rPr lang="en-US" sz="2800" i="1" dirty="0" smtClean="0">
                    <a:solidFill>
                      <a:schemeClr val="tx1"/>
                    </a:solidFill>
                  </a:rPr>
                  <a:t>sum</a:t>
                </a:r>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 is the matrix obtained by adding the entries of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to the corresponding entries 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the </a:t>
                </a:r>
                <a:r>
                  <a:rPr lang="en-US" sz="2800" i="1" dirty="0" smtClean="0">
                    <a:solidFill>
                      <a:schemeClr val="tx1"/>
                    </a:solidFill>
                  </a:rPr>
                  <a:t>difference</a:t>
                </a:r>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 is the matrix obtained by subtracting the entries of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from the corresponding entries 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Matrices of different sizes cannot be added or subtracted.</a:t>
                </a:r>
              </a:p>
              <a:p>
                <a:pPr marL="457200" indent="-457200" algn="just" eaLnBrk="1" hangingPunct="1">
                  <a:defRPr/>
                </a:pPr>
                <a:r>
                  <a:rPr lang="en-US" sz="2800" dirty="0" smtClean="0">
                    <a:solidFill>
                      <a:schemeClr val="tx1"/>
                    </a:solidFill>
                  </a:rPr>
                  <a:t>In matrix notation, if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e>
                    </m:d>
                  </m:oMath>
                </a14:m>
                <a:r>
                  <a:rPr lang="en-US" sz="2800" dirty="0" smtClean="0">
                    <a:solidFill>
                      <a:schemeClr val="tx1"/>
                    </a:solidFill>
                  </a:rPr>
                  <a:t> have the same size, then</a:t>
                </a:r>
              </a:p>
              <a:p>
                <a:pPr marL="457200" indent="-457200" algn="just" eaLnBrk="1" hangingPunct="1">
                  <a:defRPr/>
                </a:pPr>
                <a14:m>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d>
                          <m:dPr>
                            <m:ctrlPr>
                              <a:rPr lang="en-PH" sz="2800" b="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d>
                          <m:dPr>
                            <m:ctrlPr>
                              <a:rPr lang="en-PH" sz="2800" b="0" i="1" smtClean="0">
                                <a:solidFill>
                                  <a:schemeClr val="tx1"/>
                                </a:solidFill>
                                <a:latin typeface="Cambria Math"/>
                              </a:rPr>
                            </m:ctrlPr>
                          </m:dPr>
                          <m:e>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oMath>
                </a14:m>
                <a:r>
                  <a:rPr lang="en-US" sz="2800" dirty="0" smtClean="0">
                    <a:solidFill>
                      <a:schemeClr val="tx1"/>
                    </a:solidFill>
                  </a:rPr>
                  <a:t> and </a:t>
                </a:r>
                <a14:m>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d>
                          <m:dPr>
                            <m:ctrlPr>
                              <a:rPr lang="en-PH" sz="2800" b="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0" smtClean="0">
                        <a:solidFill>
                          <a:schemeClr val="tx1"/>
                        </a:solidFill>
                        <a:latin typeface="Cambria Math"/>
                      </a:rPr>
                      <m:t>−</m:t>
                    </m:r>
                    <m:sSub>
                      <m:sSubPr>
                        <m:ctrlPr>
                          <a:rPr lang="en-PH" sz="2800" b="0" i="1" smtClean="0">
                            <a:solidFill>
                              <a:schemeClr val="tx1"/>
                            </a:solidFill>
                            <a:latin typeface="Cambria Math"/>
                          </a:rPr>
                        </m:ctrlPr>
                      </m:sSubPr>
                      <m:e>
                        <m:d>
                          <m:dPr>
                            <m:ctrlPr>
                              <a:rPr lang="en-PH" sz="2800" b="0" i="1" smtClean="0">
                                <a:solidFill>
                                  <a:schemeClr val="tx1"/>
                                </a:solidFill>
                                <a:latin typeface="Cambria Math"/>
                              </a:rPr>
                            </m:ctrlPr>
                          </m:dPr>
                          <m:e>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oMath>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DEFINITION</a:t>
            </a:r>
            <a:endParaRPr lang="en-US" sz="3600" b="1" dirty="0"/>
          </a:p>
        </p:txBody>
      </p:sp>
    </p:spTree>
    <p:extLst>
      <p:ext uri="{BB962C8B-B14F-4D97-AF65-F5344CB8AC3E}">
        <p14:creationId xmlns:p14="http://schemas.microsoft.com/office/powerpoint/2010/main" val="3651923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Consider the matrices</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then</a:t>
                </a: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The expressions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are undefined.</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ADDITION AND SUBTRACTION</a:t>
            </a:r>
            <a:endParaRPr lang="en-US" sz="36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371600"/>
            <a:ext cx="7217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429000"/>
            <a:ext cx="8453614"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247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any matrix and </a:t>
                </a:r>
                <a14:m>
                  <m:oMath xmlns:m="http://schemas.openxmlformats.org/officeDocument/2006/math">
                    <m:r>
                      <a:rPr lang="en-PH" sz="2800" b="0" i="1" smtClean="0">
                        <a:solidFill>
                          <a:schemeClr val="tx1"/>
                        </a:solidFill>
                        <a:latin typeface="Cambria Math"/>
                      </a:rPr>
                      <m:t>𝑐</m:t>
                    </m:r>
                  </m:oMath>
                </a14:m>
                <a:r>
                  <a:rPr lang="en-US" sz="2800" dirty="0" smtClean="0">
                    <a:solidFill>
                      <a:schemeClr val="tx1"/>
                    </a:solidFill>
                  </a:rPr>
                  <a:t> is any scalar, then the </a:t>
                </a:r>
                <a:r>
                  <a:rPr lang="en-US" sz="2800" i="1" dirty="0" smtClean="0">
                    <a:solidFill>
                      <a:schemeClr val="tx1"/>
                    </a:solidFill>
                  </a:rPr>
                  <a:t>product</a:t>
                </a:r>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𝑐𝐴</m:t>
                    </m:r>
                  </m:oMath>
                </a14:m>
                <a:r>
                  <a:rPr lang="en-US" sz="2800" dirty="0" smtClean="0">
                    <a:solidFill>
                      <a:schemeClr val="tx1"/>
                    </a:solidFill>
                  </a:rPr>
                  <a:t> is the matrix obtained by multiplying each entry of the matrix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by </a:t>
                </a:r>
                <a14:m>
                  <m:oMath xmlns:m="http://schemas.openxmlformats.org/officeDocument/2006/math">
                    <m:r>
                      <a:rPr lang="en-PH" sz="2800" b="0" i="1" smtClean="0">
                        <a:solidFill>
                          <a:schemeClr val="tx1"/>
                        </a:solidFill>
                        <a:latin typeface="Cambria Math"/>
                      </a:rPr>
                      <m:t>𝑐</m:t>
                    </m:r>
                  </m:oMath>
                </a14:m>
                <a:r>
                  <a:rPr lang="en-US" sz="2800" dirty="0" smtClean="0">
                    <a:solidFill>
                      <a:schemeClr val="tx1"/>
                    </a:solidFill>
                  </a:rPr>
                  <a:t>. The matrix </a:t>
                </a:r>
                <a14:m>
                  <m:oMath xmlns:m="http://schemas.openxmlformats.org/officeDocument/2006/math">
                    <m:r>
                      <a:rPr lang="en-PH" sz="2800" b="0" i="1" smtClean="0">
                        <a:solidFill>
                          <a:schemeClr val="tx1"/>
                        </a:solidFill>
                        <a:latin typeface="Cambria Math"/>
                      </a:rPr>
                      <m:t>𝑐𝐴</m:t>
                    </m:r>
                  </m:oMath>
                </a14:m>
                <a:r>
                  <a:rPr lang="en-US" sz="2800" dirty="0" smtClean="0">
                    <a:solidFill>
                      <a:schemeClr val="tx1"/>
                    </a:solidFill>
                  </a:rPr>
                  <a:t> is said to be a </a:t>
                </a:r>
                <a:r>
                  <a:rPr lang="en-US" sz="2800" i="1" dirty="0" smtClean="0">
                    <a:solidFill>
                      <a:schemeClr val="tx1"/>
                    </a:solidFill>
                  </a:rPr>
                  <a:t>scalar multiple </a:t>
                </a:r>
                <a:r>
                  <a:rPr lang="en-US" sz="2800" dirty="0" smtClean="0">
                    <a:solidFill>
                      <a:schemeClr val="tx1"/>
                    </a:solidFill>
                  </a:rPr>
                  <a:t>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a:t>
                </a:r>
              </a:p>
              <a:p>
                <a:pPr marL="457200" indent="-457200" algn="just" eaLnBrk="1" hangingPunct="1">
                  <a:defRPr/>
                </a:pPr>
                <a:r>
                  <a:rPr lang="en-US" sz="2800" dirty="0" smtClean="0">
                    <a:solidFill>
                      <a:schemeClr val="tx1"/>
                    </a:solidFill>
                  </a:rPr>
                  <a:t>In matrix notation, if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a14:m>
                <a:r>
                  <a:rPr lang="en-US" sz="2800" dirty="0" smtClean="0">
                    <a:solidFill>
                      <a:schemeClr val="tx1"/>
                    </a:solidFill>
                  </a:rPr>
                  <a:t>, then</a:t>
                </a:r>
              </a:p>
              <a:p>
                <a:pPr marL="457200" indent="-457200" algn="just"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𝑐𝐴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r>
                        <a:rPr lang="en-PH" sz="2800" b="0" i="1" smtClean="0">
                          <a:solidFill>
                            <a:schemeClr val="tx1"/>
                          </a:solidFill>
                          <a:latin typeface="Cambria Math"/>
                        </a:rPr>
                        <m:t>𝑐</m:t>
                      </m:r>
                      <m:sSub>
                        <m:sSubPr>
                          <m:ctrlPr>
                            <a:rPr lang="en-PH" sz="2800" b="0" i="1" smtClean="0">
                              <a:solidFill>
                                <a:schemeClr val="tx1"/>
                              </a:solidFill>
                              <a:latin typeface="Cambria Math"/>
                            </a:rPr>
                          </m:ctrlPr>
                        </m:sSubPr>
                        <m:e>
                          <m:d>
                            <m:dPr>
                              <m:ctrlPr>
                                <a:rPr lang="en-PH" sz="2800" b="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r>
                        <a:rPr lang="en-PH" sz="2800" b="0" i="1" smtClean="0">
                          <a:solidFill>
                            <a:schemeClr val="tx1"/>
                          </a:solidFill>
                          <a:latin typeface="Cambria Math"/>
                        </a:rPr>
                        <m:t>𝑐</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oMath>
                  </m:oMathPara>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DEFINITION</a:t>
            </a:r>
            <a:endParaRPr lang="en-US" sz="3600" b="1" dirty="0"/>
          </a:p>
        </p:txBody>
      </p:sp>
    </p:spTree>
    <p:extLst>
      <p:ext uri="{BB962C8B-B14F-4D97-AF65-F5344CB8AC3E}">
        <p14:creationId xmlns:p14="http://schemas.microsoft.com/office/powerpoint/2010/main" val="3096731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For the matrices</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we have</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It is a common practice to denote </a:t>
                </a:r>
                <a14:m>
                  <m:oMath xmlns:m="http://schemas.openxmlformats.org/officeDocument/2006/math">
                    <m:d>
                      <m:dPr>
                        <m:ctrlPr>
                          <a:rPr lang="en-US" sz="2800" i="1" smtClean="0">
                            <a:solidFill>
                              <a:schemeClr val="tx1"/>
                            </a:solidFill>
                            <a:latin typeface="Cambria Math"/>
                          </a:rPr>
                        </m:ctrlPr>
                      </m:dPr>
                      <m:e>
                        <m:r>
                          <a:rPr lang="en-PH" sz="2800" b="0" i="1" smtClean="0">
                            <a:solidFill>
                              <a:schemeClr val="tx1"/>
                            </a:solidFill>
                            <a:latin typeface="Cambria Math"/>
                          </a:rPr>
                          <m:t>−1</m:t>
                        </m:r>
                      </m:e>
                    </m:d>
                    <m:r>
                      <a:rPr lang="en-PH" sz="2800" b="0" i="1" smtClean="0">
                        <a:solidFill>
                          <a:schemeClr val="tx1"/>
                        </a:solidFill>
                        <a:latin typeface="Cambria Math"/>
                      </a:rPr>
                      <m:t>𝐵</m:t>
                    </m:r>
                  </m:oMath>
                </a14:m>
                <a:r>
                  <a:rPr lang="en-US" sz="2800" dirty="0" smtClean="0">
                    <a:solidFill>
                      <a:schemeClr val="tx1"/>
                    </a:solidFill>
                  </a:rPr>
                  <a:t> by </a:t>
                </a:r>
                <a14:m>
                  <m:oMath xmlns:m="http://schemas.openxmlformats.org/officeDocument/2006/math">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a:t>
                </a:r>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SCALAR MULTIPLES</a:t>
            </a:r>
            <a:endParaRPr lang="en-US" sz="36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77" y="1447800"/>
            <a:ext cx="842922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971800"/>
            <a:ext cx="7772400" cy="66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116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If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𝐴</m:t>
                        </m:r>
                      </m:e>
                      <m:sub>
                        <m:r>
                          <a:rPr lang="en-PH" sz="2800" b="0" i="1" smtClean="0">
                            <a:solidFill>
                              <a:schemeClr val="tx1"/>
                            </a:solidFill>
                            <a:latin typeface="Cambria Math"/>
                          </a:rPr>
                          <m:t>1</m:t>
                        </m:r>
                      </m:sub>
                    </m:sSub>
                  </m:oMath>
                </a14:m>
                <a:r>
                  <a:rPr lang="en-US" sz="2800" dirty="0" smtClean="0">
                    <a:solidFill>
                      <a:schemeClr val="tx1"/>
                    </a:solidFill>
                  </a:rPr>
                  <a:t>,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𝐴</m:t>
                        </m:r>
                      </m:e>
                      <m:sub>
                        <m:r>
                          <a:rPr lang="en-PH" sz="2800" b="0" i="1" smtClean="0">
                            <a:solidFill>
                              <a:schemeClr val="tx1"/>
                            </a:solidFill>
                            <a:latin typeface="Cambria Math"/>
                          </a:rPr>
                          <m:t>2</m:t>
                        </m:r>
                      </m:sub>
                    </m:sSub>
                  </m:oMath>
                </a14:m>
                <a:r>
                  <a:rPr lang="en-US" sz="2800" dirty="0" smtClean="0">
                    <a:solidFill>
                      <a:schemeClr val="tx1"/>
                    </a:solidFill>
                  </a:rPr>
                  <a:t>, …,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𝐴</m:t>
                        </m:r>
                      </m:e>
                      <m:sub>
                        <m:r>
                          <a:rPr lang="en-PH" sz="2800" b="0" i="1" smtClean="0">
                            <a:solidFill>
                              <a:schemeClr val="tx1"/>
                            </a:solidFill>
                            <a:latin typeface="Cambria Math"/>
                          </a:rPr>
                          <m:t>𝑛</m:t>
                        </m:r>
                      </m:sub>
                    </m:sSub>
                  </m:oMath>
                </a14:m>
                <a:r>
                  <a:rPr lang="en-US" sz="2800" dirty="0" smtClean="0">
                    <a:solidFill>
                      <a:schemeClr val="tx1"/>
                    </a:solidFill>
                  </a:rPr>
                  <a:t> are matrices of the same size and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oMath>
                </a14:m>
                <a:r>
                  <a:rPr lang="en-US" sz="2800" dirty="0" smtClean="0">
                    <a:solidFill>
                      <a:schemeClr val="tx1"/>
                    </a:solidFill>
                  </a:rPr>
                  <a:t>,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𝑐</m:t>
                        </m:r>
                      </m:e>
                      <m:sub>
                        <m:r>
                          <a:rPr lang="en-PH" sz="2800" b="0" i="1" smtClean="0">
                            <a:solidFill>
                              <a:schemeClr val="tx1"/>
                            </a:solidFill>
                            <a:latin typeface="Cambria Math"/>
                          </a:rPr>
                          <m:t>2</m:t>
                        </m:r>
                      </m:sub>
                    </m:sSub>
                  </m:oMath>
                </a14:m>
                <a:r>
                  <a:rPr lang="en-US" sz="2800" dirty="0" smtClean="0">
                    <a:solidFill>
                      <a:schemeClr val="tx1"/>
                    </a:solidFill>
                  </a:rPr>
                  <a:t>, …,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𝑐</m:t>
                        </m:r>
                      </m:e>
                      <m:sub>
                        <m:r>
                          <a:rPr lang="en-PH" sz="2800" b="0" i="1" smtClean="0">
                            <a:solidFill>
                              <a:schemeClr val="tx1"/>
                            </a:solidFill>
                            <a:latin typeface="Cambria Math"/>
                          </a:rPr>
                          <m:t>𝑛</m:t>
                        </m:r>
                      </m:sub>
                    </m:sSub>
                  </m:oMath>
                </a14:m>
                <a:r>
                  <a:rPr lang="en-US" sz="2800" dirty="0" smtClean="0">
                    <a:solidFill>
                      <a:schemeClr val="tx1"/>
                    </a:solidFill>
                  </a:rPr>
                  <a:t> are scalars, then an expression of the form</a:t>
                </a:r>
              </a:p>
              <a:p>
                <a:pPr marL="457200" indent="-457200" algn="just"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𝐴</m:t>
                          </m:r>
                        </m:e>
                        <m:sub>
                          <m:r>
                            <a:rPr lang="en-PH" sz="2800" b="0" i="1" smtClean="0">
                              <a:solidFill>
                                <a:schemeClr val="tx1"/>
                              </a:solidFill>
                              <a:latin typeface="Cambria Math"/>
                            </a:rPr>
                            <m:t>1</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𝑐</m:t>
                          </m:r>
                        </m:e>
                        <m:sub>
                          <m:r>
                            <a:rPr lang="en-PH" sz="2800" b="0" i="1" smtClean="0">
                              <a:solidFill>
                                <a:schemeClr val="tx1"/>
                              </a:solidFill>
                              <a:latin typeface="Cambria Math"/>
                            </a:rPr>
                            <m:t>2</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𝐴</m:t>
                          </m:r>
                        </m:e>
                        <m:sub>
                          <m:r>
                            <a:rPr lang="en-PH" sz="2800" b="0" i="1" smtClean="0">
                              <a:solidFill>
                                <a:schemeClr val="tx1"/>
                              </a:solidFill>
                              <a:latin typeface="Cambria Math"/>
                            </a:rPr>
                            <m:t>2</m:t>
                          </m:r>
                        </m:sub>
                      </m:sSub>
                      <m:r>
                        <a:rPr lang="en-PH" sz="2800" b="0" i="1" smtClean="0">
                          <a:solidFill>
                            <a:schemeClr val="tx1"/>
                          </a:solidFill>
                          <a:latin typeface="Cambria Math"/>
                        </a:rPr>
                        <m:t>+</m:t>
                      </m:r>
                      <m:r>
                        <a:rPr lang="en-PH" sz="2800" b="0" i="1" smtClean="0">
                          <a:solidFill>
                            <a:schemeClr val="tx1"/>
                          </a:solidFill>
                          <a:latin typeface="Cambria Math"/>
                          <a:ea typeface="Cambria Math"/>
                        </a:rPr>
                        <m:t>⋯+</m:t>
                      </m:r>
                      <m:sSub>
                        <m:sSubPr>
                          <m:ctrlPr>
                            <a:rPr lang="en-PH" sz="2800" b="0" i="1" smtClean="0">
                              <a:solidFill>
                                <a:schemeClr val="tx1"/>
                              </a:solidFill>
                              <a:latin typeface="Cambria Math"/>
                              <a:ea typeface="Cambria Math"/>
                            </a:rPr>
                          </m:ctrlPr>
                        </m:sSubPr>
                        <m:e>
                          <m:r>
                            <a:rPr lang="en-PH" sz="2800" b="0" i="1" smtClean="0">
                              <a:solidFill>
                                <a:schemeClr val="tx1"/>
                              </a:solidFill>
                              <a:latin typeface="Cambria Math"/>
                              <a:ea typeface="Cambria Math"/>
                            </a:rPr>
                            <m:t>𝑐</m:t>
                          </m:r>
                        </m:e>
                        <m:sub>
                          <m:r>
                            <a:rPr lang="en-PH" sz="2800" b="0" i="1" smtClean="0">
                              <a:solidFill>
                                <a:schemeClr val="tx1"/>
                              </a:solidFill>
                              <a:latin typeface="Cambria Math"/>
                              <a:ea typeface="Cambria Math"/>
                            </a:rPr>
                            <m:t>𝑛</m:t>
                          </m:r>
                        </m:sub>
                      </m:sSub>
                      <m:sSub>
                        <m:sSubPr>
                          <m:ctrlPr>
                            <a:rPr lang="en-PH" sz="2800" b="0" i="1" smtClean="0">
                              <a:solidFill>
                                <a:schemeClr val="tx1"/>
                              </a:solidFill>
                              <a:latin typeface="Cambria Math"/>
                              <a:ea typeface="Cambria Math"/>
                            </a:rPr>
                          </m:ctrlPr>
                        </m:sSubPr>
                        <m:e>
                          <m:r>
                            <a:rPr lang="en-PH" sz="2800" b="0" i="1" smtClean="0">
                              <a:solidFill>
                                <a:schemeClr val="tx1"/>
                              </a:solidFill>
                              <a:latin typeface="Cambria Math"/>
                              <a:ea typeface="Cambria Math"/>
                            </a:rPr>
                            <m:t>𝐴</m:t>
                          </m:r>
                        </m:e>
                        <m:sub>
                          <m:r>
                            <a:rPr lang="en-PH" sz="2800" b="0" i="1" smtClean="0">
                              <a:solidFill>
                                <a:schemeClr val="tx1"/>
                              </a:solidFill>
                              <a:latin typeface="Cambria Math"/>
                              <a:ea typeface="Cambria Math"/>
                            </a:rPr>
                            <m:t>𝑛</m:t>
                          </m:r>
                        </m:sub>
                      </m:sSub>
                    </m:oMath>
                  </m:oMathPara>
                </a14:m>
                <a:endParaRPr lang="en-US" sz="2800" dirty="0" smtClean="0">
                  <a:solidFill>
                    <a:schemeClr val="tx1"/>
                  </a:solidFill>
                </a:endParaRPr>
              </a:p>
              <a:p>
                <a:pPr marL="457200" indent="-457200" algn="just" eaLnBrk="1" hangingPunct="1">
                  <a:defRPr/>
                </a:pPr>
                <a:r>
                  <a:rPr lang="en-US" sz="2800" dirty="0" smtClean="0">
                    <a:solidFill>
                      <a:schemeClr val="tx1"/>
                    </a:solidFill>
                  </a:rPr>
                  <a:t>is called a </a:t>
                </a:r>
                <a:r>
                  <a:rPr lang="en-US" sz="2800" i="1" dirty="0" smtClean="0">
                    <a:solidFill>
                      <a:schemeClr val="tx1"/>
                    </a:solidFill>
                  </a:rPr>
                  <a:t>linear combination </a:t>
                </a:r>
                <a:r>
                  <a:rPr lang="en-US" sz="2800" dirty="0" smtClean="0">
                    <a:solidFill>
                      <a:schemeClr val="tx1"/>
                    </a:solidFill>
                  </a:rPr>
                  <a:t>of </a:t>
                </a:r>
                <a14:m>
                  <m:oMath xmlns:m="http://schemas.openxmlformats.org/officeDocument/2006/math">
                    <m:sSub>
                      <m:sSubPr>
                        <m:ctrlPr>
                          <a:rPr lang="en-PH" sz="2800" i="1">
                            <a:solidFill>
                              <a:schemeClr val="tx1"/>
                            </a:solidFill>
                            <a:latin typeface="Cambria Math"/>
                          </a:rPr>
                        </m:ctrlPr>
                      </m:sSubPr>
                      <m:e>
                        <m:r>
                          <a:rPr lang="en-PH" sz="2800" i="1">
                            <a:solidFill>
                              <a:schemeClr val="tx1"/>
                            </a:solidFill>
                            <a:latin typeface="Cambria Math"/>
                          </a:rPr>
                          <m:t>𝐴</m:t>
                        </m:r>
                      </m:e>
                      <m:sub>
                        <m:r>
                          <a:rPr lang="en-PH" sz="2800" i="1">
                            <a:solidFill>
                              <a:schemeClr val="tx1"/>
                            </a:solidFill>
                            <a:latin typeface="Cambria Math"/>
                          </a:rPr>
                          <m:t>1</m:t>
                        </m:r>
                      </m:sub>
                    </m:sSub>
                  </m:oMath>
                </a14:m>
                <a:r>
                  <a:rPr lang="en-US" sz="2800" dirty="0">
                    <a:solidFill>
                      <a:schemeClr val="tx1"/>
                    </a:solidFill>
                  </a:rPr>
                  <a:t>, </a:t>
                </a:r>
                <a14:m>
                  <m:oMath xmlns:m="http://schemas.openxmlformats.org/officeDocument/2006/math">
                    <m:sSub>
                      <m:sSubPr>
                        <m:ctrlPr>
                          <a:rPr lang="en-PH" sz="2800" i="1">
                            <a:solidFill>
                              <a:schemeClr val="tx1"/>
                            </a:solidFill>
                            <a:latin typeface="Cambria Math"/>
                          </a:rPr>
                        </m:ctrlPr>
                      </m:sSubPr>
                      <m:e>
                        <m:r>
                          <a:rPr lang="en-PH" sz="2800" i="1">
                            <a:solidFill>
                              <a:schemeClr val="tx1"/>
                            </a:solidFill>
                            <a:latin typeface="Cambria Math"/>
                          </a:rPr>
                          <m:t>𝐴</m:t>
                        </m:r>
                      </m:e>
                      <m:sub>
                        <m:r>
                          <a:rPr lang="en-PH" sz="2800" i="1">
                            <a:solidFill>
                              <a:schemeClr val="tx1"/>
                            </a:solidFill>
                            <a:latin typeface="Cambria Math"/>
                          </a:rPr>
                          <m:t>2</m:t>
                        </m:r>
                      </m:sub>
                    </m:sSub>
                  </m:oMath>
                </a14:m>
                <a:r>
                  <a:rPr lang="en-US" sz="2800" dirty="0">
                    <a:solidFill>
                      <a:schemeClr val="tx1"/>
                    </a:solidFill>
                  </a:rPr>
                  <a:t>, …, </a:t>
                </a:r>
                <a14:m>
                  <m:oMath xmlns:m="http://schemas.openxmlformats.org/officeDocument/2006/math">
                    <m:sSub>
                      <m:sSubPr>
                        <m:ctrlPr>
                          <a:rPr lang="en-PH" sz="2800" i="1">
                            <a:solidFill>
                              <a:schemeClr val="tx1"/>
                            </a:solidFill>
                            <a:latin typeface="Cambria Math"/>
                          </a:rPr>
                        </m:ctrlPr>
                      </m:sSubPr>
                      <m:e>
                        <m:r>
                          <a:rPr lang="en-PH" sz="2800" i="1">
                            <a:solidFill>
                              <a:schemeClr val="tx1"/>
                            </a:solidFill>
                            <a:latin typeface="Cambria Math"/>
                          </a:rPr>
                          <m:t>𝐴</m:t>
                        </m:r>
                      </m:e>
                      <m:sub>
                        <m:r>
                          <a:rPr lang="en-PH" sz="2800" i="1">
                            <a:solidFill>
                              <a:schemeClr val="tx1"/>
                            </a:solidFill>
                            <a:latin typeface="Cambria Math"/>
                          </a:rPr>
                          <m:t>𝑛</m:t>
                        </m:r>
                      </m:sub>
                    </m:sSub>
                  </m:oMath>
                </a14:m>
                <a:r>
                  <a:rPr lang="en-US" sz="2800" dirty="0" smtClean="0">
                    <a:solidFill>
                      <a:schemeClr val="tx1"/>
                    </a:solidFill>
                  </a:rPr>
                  <a:t> with </a:t>
                </a:r>
                <a:r>
                  <a:rPr lang="en-US" sz="2800" i="1" dirty="0" smtClean="0">
                    <a:solidFill>
                      <a:schemeClr val="tx1"/>
                    </a:solidFill>
                  </a:rPr>
                  <a:t>coefficients</a:t>
                </a:r>
                <a:r>
                  <a:rPr lang="en-US" sz="2800" dirty="0" smtClean="0">
                    <a:solidFill>
                      <a:schemeClr val="tx1"/>
                    </a:solidFill>
                  </a:rPr>
                  <a:t> </a:t>
                </a:r>
                <a14:m>
                  <m:oMath xmlns:m="http://schemas.openxmlformats.org/officeDocument/2006/math">
                    <m:sSub>
                      <m:sSubPr>
                        <m:ctrlPr>
                          <a:rPr lang="en-PH" sz="2800" i="1">
                            <a:solidFill>
                              <a:schemeClr val="tx1"/>
                            </a:solidFill>
                            <a:latin typeface="Cambria Math"/>
                          </a:rPr>
                        </m:ctrlPr>
                      </m:sSubPr>
                      <m:e>
                        <m:r>
                          <a:rPr lang="en-PH" sz="2800" i="1">
                            <a:solidFill>
                              <a:schemeClr val="tx1"/>
                            </a:solidFill>
                            <a:latin typeface="Cambria Math"/>
                          </a:rPr>
                          <m:t>𝑐</m:t>
                        </m:r>
                      </m:e>
                      <m:sub>
                        <m:r>
                          <a:rPr lang="en-PH" sz="2800" i="1">
                            <a:solidFill>
                              <a:schemeClr val="tx1"/>
                            </a:solidFill>
                            <a:latin typeface="Cambria Math"/>
                          </a:rPr>
                          <m:t>1</m:t>
                        </m:r>
                      </m:sub>
                    </m:sSub>
                  </m:oMath>
                </a14:m>
                <a:r>
                  <a:rPr lang="en-US" sz="2800" dirty="0">
                    <a:solidFill>
                      <a:schemeClr val="tx1"/>
                    </a:solidFill>
                  </a:rPr>
                  <a:t>, </a:t>
                </a:r>
                <a14:m>
                  <m:oMath xmlns:m="http://schemas.openxmlformats.org/officeDocument/2006/math">
                    <m:sSub>
                      <m:sSubPr>
                        <m:ctrlPr>
                          <a:rPr lang="en-PH" sz="2800" i="1">
                            <a:solidFill>
                              <a:schemeClr val="tx1"/>
                            </a:solidFill>
                            <a:latin typeface="Cambria Math"/>
                          </a:rPr>
                        </m:ctrlPr>
                      </m:sSubPr>
                      <m:e>
                        <m:r>
                          <a:rPr lang="en-PH" sz="2800" i="1">
                            <a:solidFill>
                              <a:schemeClr val="tx1"/>
                            </a:solidFill>
                            <a:latin typeface="Cambria Math"/>
                          </a:rPr>
                          <m:t>𝑐</m:t>
                        </m:r>
                      </m:e>
                      <m:sub>
                        <m:r>
                          <a:rPr lang="en-PH" sz="2800" i="1">
                            <a:solidFill>
                              <a:schemeClr val="tx1"/>
                            </a:solidFill>
                            <a:latin typeface="Cambria Math"/>
                          </a:rPr>
                          <m:t>2</m:t>
                        </m:r>
                      </m:sub>
                    </m:sSub>
                  </m:oMath>
                </a14:m>
                <a:r>
                  <a:rPr lang="en-US" sz="2800" dirty="0">
                    <a:solidFill>
                      <a:schemeClr val="tx1"/>
                    </a:solidFill>
                  </a:rPr>
                  <a:t>, …, </a:t>
                </a:r>
                <a14:m>
                  <m:oMath xmlns:m="http://schemas.openxmlformats.org/officeDocument/2006/math">
                    <m:sSub>
                      <m:sSubPr>
                        <m:ctrlPr>
                          <a:rPr lang="en-PH" sz="2800" i="1">
                            <a:solidFill>
                              <a:schemeClr val="tx1"/>
                            </a:solidFill>
                            <a:latin typeface="Cambria Math"/>
                          </a:rPr>
                        </m:ctrlPr>
                      </m:sSubPr>
                      <m:e>
                        <m:r>
                          <a:rPr lang="en-PH" sz="2800" i="1">
                            <a:solidFill>
                              <a:schemeClr val="tx1"/>
                            </a:solidFill>
                            <a:latin typeface="Cambria Math"/>
                          </a:rPr>
                          <m:t>𝑐</m:t>
                        </m:r>
                      </m:e>
                      <m:sub>
                        <m:r>
                          <a:rPr lang="en-PH" sz="2800" i="1">
                            <a:solidFill>
                              <a:schemeClr val="tx1"/>
                            </a:solidFill>
                            <a:latin typeface="Cambria Math"/>
                          </a:rPr>
                          <m:t>𝑛</m:t>
                        </m:r>
                      </m:sub>
                    </m:sSub>
                  </m:oMath>
                </a14:m>
                <a:r>
                  <a:rPr lang="en-US" sz="2800" dirty="0" smtClean="0">
                    <a:solidFill>
                      <a:schemeClr val="tx1"/>
                    </a:solidFill>
                  </a:rPr>
                  <a:t>.</a:t>
                </a:r>
              </a:p>
              <a:p>
                <a:pPr marL="457200" indent="-457200" algn="just" eaLnBrk="1" hangingPunct="1">
                  <a:defRPr/>
                </a:pPr>
                <a:r>
                  <a:rPr lang="en-US" sz="2800" dirty="0" smtClean="0">
                    <a:solidFill>
                      <a:schemeClr val="tx1"/>
                    </a:solidFill>
                  </a:rPr>
                  <a:t>Example:</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is the linear combination 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with scalar coefficients 2, −1, and </a:t>
                </a:r>
                <a14:m>
                  <m:oMath xmlns:m="http://schemas.openxmlformats.org/officeDocument/2006/math">
                    <m:box>
                      <m:boxPr>
                        <m:ctrlPr>
                          <a:rPr lang="en-US" sz="2800" i="1" smtClean="0">
                            <a:solidFill>
                              <a:schemeClr val="tx1"/>
                            </a:solidFill>
                            <a:latin typeface="Cambria Math"/>
                          </a:rPr>
                        </m:ctrlPr>
                      </m:boxPr>
                      <m:e>
                        <m:argPr>
                          <m:argSz m:val="-1"/>
                        </m:argPr>
                        <m:f>
                          <m:fPr>
                            <m:ctrlPr>
                              <a:rPr lang="en-US" sz="2800" i="1" smtClean="0">
                                <a:solidFill>
                                  <a:schemeClr val="tx1"/>
                                </a:solidFill>
                                <a:latin typeface="Cambria Math"/>
                              </a:rPr>
                            </m:ctrlPr>
                          </m:fPr>
                          <m:num>
                            <m:r>
                              <a:rPr lang="en-PH" sz="2800" b="0" i="1" smtClean="0">
                                <a:solidFill>
                                  <a:schemeClr val="tx1"/>
                                </a:solidFill>
                                <a:latin typeface="Cambria Math"/>
                              </a:rPr>
                              <m:t>1</m:t>
                            </m:r>
                          </m:num>
                          <m:den>
                            <m:r>
                              <a:rPr lang="en-PH" sz="2800" b="0" i="1" smtClean="0">
                                <a:solidFill>
                                  <a:schemeClr val="tx1"/>
                                </a:solidFill>
                                <a:latin typeface="Cambria Math"/>
                              </a:rPr>
                              <m:t>3</m:t>
                            </m:r>
                          </m:den>
                        </m:f>
                      </m:e>
                    </m:box>
                  </m:oMath>
                </a14:m>
                <a:r>
                  <a:rPr lang="en-US" sz="2800" dirty="0" smtClean="0">
                    <a:solidFill>
                      <a:schemeClr val="tx1"/>
                    </a:solidFill>
                  </a:rPr>
                  <a:t>.</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DEFINITION</a:t>
            </a:r>
            <a:endParaRPr lang="en-US" sz="36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3733800"/>
            <a:ext cx="79248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4385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𝑚</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𝑟</m:t>
                    </m:r>
                  </m:oMath>
                </a14:m>
                <a:r>
                  <a:rPr lang="en-US" sz="2800" dirty="0" smtClean="0">
                    <a:solidFill>
                      <a:schemeClr val="tx1"/>
                    </a:solidFill>
                  </a:rPr>
                  <a:t> matrix and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𝑟</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then the </a:t>
                </a:r>
                <a:r>
                  <a:rPr lang="en-US" sz="2800" i="1" dirty="0" smtClean="0">
                    <a:solidFill>
                      <a:schemeClr val="tx1"/>
                    </a:solidFill>
                  </a:rPr>
                  <a:t>product</a:t>
                </a:r>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is the </a:t>
                </a:r>
                <a14:m>
                  <m:oMath xmlns:m="http://schemas.openxmlformats.org/officeDocument/2006/math">
                    <m:r>
                      <a:rPr lang="en-PH" sz="2800" b="0" i="1" smtClean="0">
                        <a:solidFill>
                          <a:schemeClr val="tx1"/>
                        </a:solidFill>
                        <a:latin typeface="Cambria Math"/>
                      </a:rPr>
                      <m:t>𝑚</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whose entries are determined as follows. To find the entry in row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and column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 of </a:t>
                </a: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single out row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from the matrix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column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 from the matrix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Multiplying the corresponding entries from the row and column together, and then add up the resulting products.</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DEFINITION</a:t>
            </a:r>
            <a:endParaRPr lang="en-US" sz="3600" b="1" dirty="0"/>
          </a:p>
        </p:txBody>
      </p:sp>
    </p:spTree>
    <p:extLst>
      <p:ext uri="{BB962C8B-B14F-4D97-AF65-F5344CB8AC3E}">
        <p14:creationId xmlns:p14="http://schemas.microsoft.com/office/powerpoint/2010/main" val="1943489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pua Institute of Technology Presentation Template 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4492</TotalTime>
  <Words>1067</Words>
  <Application>Microsoft Office PowerPoint</Application>
  <PresentationFormat>On-screen Show (4:3)</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Mapua Institute of Technology Presentation Template 6</vt:lpstr>
      <vt:lpstr>MATRIX OPERATIONS AND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Operations and Properties</dc:title>
  <cp:lastModifiedBy>ronald</cp:lastModifiedBy>
  <cp:revision>243</cp:revision>
  <dcterms:created xsi:type="dcterms:W3CDTF">2010-09-29T05:53:28Z</dcterms:created>
  <dcterms:modified xsi:type="dcterms:W3CDTF">2012-07-09T13:33:24Z</dcterms:modified>
</cp:coreProperties>
</file>