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25" r:id="rId3"/>
    <p:sldId id="326" r:id="rId4"/>
    <p:sldId id="332" r:id="rId5"/>
    <p:sldId id="333" r:id="rId6"/>
    <p:sldId id="334" r:id="rId7"/>
    <p:sldId id="327" r:id="rId8"/>
    <p:sldId id="340" r:id="rId9"/>
    <p:sldId id="328" r:id="rId10"/>
    <p:sldId id="329" r:id="rId11"/>
    <p:sldId id="330" r:id="rId12"/>
    <p:sldId id="331" r:id="rId13"/>
    <p:sldId id="335" r:id="rId14"/>
    <p:sldId id="337" r:id="rId15"/>
    <p:sldId id="338" r:id="rId16"/>
    <p:sldId id="339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A2C7"/>
    <a:srgbClr val="00FF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9" autoAdjust="0"/>
    <p:restoredTop sz="94660"/>
  </p:normalViewPr>
  <p:slideViewPr>
    <p:cSldViewPr>
      <p:cViewPr>
        <p:scale>
          <a:sx n="50" d="100"/>
          <a:sy n="50" d="100"/>
        </p:scale>
        <p:origin x="-960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800272-0456-4F14-AA63-E4B6201FDAA8}" type="datetimeFigureOut">
              <a:rPr lang="en-US"/>
              <a:pPr>
                <a:defRPr/>
              </a:pPr>
              <a:t>7/9/2012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81E4E5C-ED64-4DF7-8E4D-D2A6C8276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31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5CE1-5884-4873-B087-6DCC2A4983DE}" type="datetimeFigureOut">
              <a:rPr lang="en-US"/>
              <a:pPr>
                <a:defRPr/>
              </a:pPr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99ABA-53D6-4B09-9678-7A79EF4E5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24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9D46DA7-F286-43CA-90A2-DC4D2C088ADD}" type="datetimeFigureOut">
              <a:rPr lang="en-US"/>
              <a:pPr>
                <a:defRPr/>
              </a:pPr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EAD73F8-7C6C-42C0-86F1-54B7A5257E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7415" name="Picture 7" descr="PPT Slide Bottom Righ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0"/>
            <a:ext cx="88741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" y="2133600"/>
            <a:ext cx="6781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8077200" cy="2245277"/>
          </a:xfrm>
          <a:ln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5400" b="1" dirty="0" smtClean="0"/>
              <a:t>ROW-ECHELON FORM AND REDUCED ROW-ECHELON 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MATH 15  - Linear Algebra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marL="457200" indent="-457200" algn="just" eaLnBrk="1" hangingPunct="1">
                  <a:defRPr/>
                </a:pPr>
                <a:r>
                  <a:rPr lang="en-PH" sz="2800" dirty="0" smtClean="0">
                    <a:solidFill>
                      <a:schemeClr val="tx1"/>
                    </a:solidFill>
                  </a:rPr>
                  <a:t>We use the following notation to describe the elementary row operations.</a:t>
                </a:r>
              </a:p>
              <a:p>
                <a:pPr marL="457200" indent="-457200" algn="just" eaLnBrk="1" hangingPunct="1">
                  <a:defRPr/>
                </a:pPr>
                <a:endParaRPr lang="en-PH" sz="2800" dirty="0">
                  <a:solidFill>
                    <a:schemeClr val="tx1"/>
                  </a:solidFill>
                </a:endParaRPr>
              </a:p>
              <a:p>
                <a:pPr marL="457200" indent="-457200" algn="just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: Change the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800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row by adding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times row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to it, then put the result back in row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457200" indent="-457200" algn="just" eaLnBrk="1" hangingPunct="1">
                  <a:defRPr/>
                </a:pP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: Multiply the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800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row by </a:t>
                </a:r>
                <a:r>
                  <a:rPr lang="en-US" sz="2800" i="1" dirty="0" smtClean="0">
                    <a:solidFill>
                      <a:schemeClr val="tx1"/>
                    </a:solidFill>
                  </a:rPr>
                  <a:t>k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457200" indent="-457200" algn="just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↔</m:t>
                    </m:r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: Interchange the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800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800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rows.</a:t>
                </a: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 r="-13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ELEMENTARY ROW OPERATIONS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9234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marL="457200" indent="-457200" algn="just" eaLnBrk="1" hangingPunct="1">
              <a:defRPr/>
            </a:pPr>
            <a:r>
              <a:rPr lang="en-PH" sz="2800" dirty="0" smtClean="0">
                <a:solidFill>
                  <a:schemeClr val="tx1"/>
                </a:solidFill>
              </a:rPr>
              <a:t>Here is a systematic way to put a matrix in row-echelon form using elementary row operations.</a:t>
            </a:r>
          </a:p>
          <a:p>
            <a:pPr marL="457200" indent="-457200" algn="just" eaLnBrk="1" hangingPunct="1">
              <a:buFont typeface="Arial" pitchFamily="34" charset="0"/>
              <a:buChar char="•"/>
              <a:defRPr/>
            </a:pPr>
            <a:r>
              <a:rPr lang="en-PH" sz="2800" dirty="0" smtClean="0">
                <a:solidFill>
                  <a:schemeClr val="tx1"/>
                </a:solidFill>
              </a:rPr>
              <a:t>Start by obtaining 1 in the top left corner. Then obtain zeros below that 1 by adding appropriate multiples of the first row to the rows below it.</a:t>
            </a:r>
          </a:p>
          <a:p>
            <a:pPr marL="457200" indent="-457200" algn="just" eaLnBrk="1" hangingPunct="1">
              <a:buFont typeface="Arial" pitchFamily="34" charset="0"/>
              <a:buChar char="•"/>
              <a:defRPr/>
            </a:pPr>
            <a:r>
              <a:rPr lang="en-PH" sz="2800" dirty="0" smtClean="0">
                <a:solidFill>
                  <a:schemeClr val="tx1"/>
                </a:solidFill>
              </a:rPr>
              <a:t>Next, obtain a leading 1 in the next row, and then obtain zeros below that 1.</a:t>
            </a:r>
          </a:p>
          <a:p>
            <a:pPr marL="457200" indent="-457200" algn="just" eaLnBrk="1" hangingPunct="1">
              <a:buFont typeface="Arial" pitchFamily="34" charset="0"/>
              <a:buChar char="•"/>
              <a:defRPr/>
            </a:pPr>
            <a:r>
              <a:rPr lang="en-PH" sz="2800" dirty="0" smtClean="0">
                <a:solidFill>
                  <a:schemeClr val="tx1"/>
                </a:solidFill>
              </a:rPr>
              <a:t>At each stage make sure that every leading entry is to the right of the leading entry in the row above it−rearrange the rows if necessary.</a:t>
            </a:r>
          </a:p>
          <a:p>
            <a:pPr marL="457200" indent="-457200" algn="just" eaLnBrk="1" hangingPunct="1">
              <a:buFont typeface="Arial" pitchFamily="34" charset="0"/>
              <a:buChar char="•"/>
              <a:defRPr/>
            </a:pPr>
            <a:r>
              <a:rPr lang="en-PH" sz="2800" dirty="0" smtClean="0">
                <a:solidFill>
                  <a:schemeClr val="tx1"/>
                </a:solidFill>
              </a:rPr>
              <a:t>Continue this process until you arrive at a matrix in row-echelon form.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REDUCTION TO ROW-ECHELON FORM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831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81000" y="838200"/>
                <a:ext cx="8077200" cy="5638800"/>
              </a:xfrm>
            </p:spPr>
            <p:txBody>
              <a:bodyPr/>
              <a:lstStyle/>
              <a:p>
                <a:pPr marL="457200" indent="-457200" algn="l" eaLnBrk="1" hangingPunct="1">
                  <a:defRPr/>
                </a:pPr>
                <a:r>
                  <a:rPr lang="en-PH" sz="2800" dirty="0" smtClean="0">
                    <a:solidFill>
                      <a:schemeClr val="tx1"/>
                    </a:solidFill>
                  </a:rPr>
                  <a:t>This is how the process might work for a 3 × 4 matrix:</a:t>
                </a:r>
              </a:p>
              <a:p>
                <a:pPr marL="457200" indent="-457200" algn="l" eaLnBrk="1" hangingPunct="1">
                  <a:defRPr/>
                </a:pPr>
                <a:endParaRPr lang="en-PH" sz="2800" dirty="0" smtClean="0">
                  <a:solidFill>
                    <a:schemeClr val="tx1"/>
                  </a:solidFill>
                </a:endParaRPr>
              </a:p>
              <a:p>
                <a:pPr marL="457200" indent="-457200" algn="l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PH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en-PH" sz="2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en-PH" sz="2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en-PH" sz="2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en-PH" sz="2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en-PH" sz="2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en-PH" sz="2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PH" sz="28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81000" y="838200"/>
                <a:ext cx="8077200" cy="5638800"/>
              </a:xfrm>
              <a:blipFill rotWithShape="1">
                <a:blip r:embed="rId2"/>
                <a:stretch>
                  <a:fillRect l="-1585" t="-97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REDUCTION TO ROW-ECHELON FORM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7061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1295400"/>
                <a:ext cx="8305800" cy="5334000"/>
              </a:xfrm>
            </p:spPr>
            <p:txBody>
              <a:bodyPr/>
              <a:lstStyle/>
              <a:p>
                <a:pPr marL="514350" indent="-514350" algn="just" eaLnBrk="1" hangingPunct="1">
                  <a:buFont typeface="+mj-lt"/>
                  <a:buAutoNum type="arabicPeriod"/>
                  <a:defRPr/>
                </a:pPr>
                <a:r>
                  <a:rPr lang="en-PH" sz="2800" dirty="0" smtClean="0">
                    <a:solidFill>
                      <a:schemeClr val="tx1"/>
                    </a:solidFill>
                  </a:rPr>
                  <a:t>No solution. If the row-echelon form contains a row that represents the equation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0=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not zero, then the system has no solution. A system with no solution is called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inconsistent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514350" indent="-514350" algn="just" eaLnBrk="1" hangingPunct="1">
                  <a:buFont typeface="+mj-lt"/>
                  <a:buAutoNum type="arabicPeriod"/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514350" indent="-514350" algn="just" eaLnBrk="1" hangingPunct="1">
                  <a:buFont typeface="+mj-lt"/>
                  <a:buAutoNum type="arabicPeriod"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One solution. If each variable in the row-echelon form is a leading variable, then the system has exactly one solution, which we find using back-substitution or Gauss-Jordan elimination.</a:t>
                </a: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1295400"/>
                <a:ext cx="8305800" cy="5334000"/>
              </a:xfrm>
              <a:blipFill rotWithShape="1">
                <a:blip r:embed="rId2"/>
                <a:stretch>
                  <a:fillRect l="-1467" t="-1143" r="-13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9905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THE SOLUTIONS OF A LINEAR SYSTEM IN ROW-ECHELON FORM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1261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95400"/>
            <a:ext cx="8305800" cy="5334000"/>
          </a:xfrm>
        </p:spPr>
        <p:txBody>
          <a:bodyPr/>
          <a:lstStyle/>
          <a:p>
            <a:pPr marL="514350" indent="-514350" algn="just" eaLnBrk="1" hangingPunct="1">
              <a:buFont typeface="+mj-lt"/>
              <a:buAutoNum type="arabicPeriod" startAt="3"/>
              <a:defRPr/>
            </a:pPr>
            <a:r>
              <a:rPr lang="en-PH" sz="2800" dirty="0" smtClean="0">
                <a:solidFill>
                  <a:schemeClr val="tx1"/>
                </a:solidFill>
              </a:rPr>
              <a:t>Infinitely many solutions. If the variables in the row-echelon form are not all leading variables, and if the system is not inconsistent, then it has infinitely many solutions. In this case, the system is called </a:t>
            </a:r>
            <a:r>
              <a:rPr lang="en-PH" sz="2800" b="1" dirty="0" smtClean="0">
                <a:solidFill>
                  <a:schemeClr val="tx1"/>
                </a:solidFill>
              </a:rPr>
              <a:t>dependent</a:t>
            </a:r>
            <a:r>
              <a:rPr lang="en-PH" sz="2800" dirty="0" smtClean="0">
                <a:solidFill>
                  <a:schemeClr val="tx1"/>
                </a:solidFill>
              </a:rPr>
              <a:t>. We solve the system by putting the matrix in reduced row-echelon form and then expressing the leading variables in terms of the </a:t>
            </a:r>
            <a:r>
              <a:rPr lang="en-PH" sz="2800" dirty="0" err="1" smtClean="0">
                <a:solidFill>
                  <a:schemeClr val="tx1"/>
                </a:solidFill>
              </a:rPr>
              <a:t>nonleading</a:t>
            </a:r>
            <a:r>
              <a:rPr lang="en-PH" sz="2800" dirty="0" smtClean="0">
                <a:solidFill>
                  <a:schemeClr val="tx1"/>
                </a:solidFill>
              </a:rPr>
              <a:t> variables. The </a:t>
            </a:r>
            <a:r>
              <a:rPr lang="en-PH" sz="2800" dirty="0" err="1" smtClean="0">
                <a:solidFill>
                  <a:schemeClr val="tx1"/>
                </a:solidFill>
              </a:rPr>
              <a:t>nonleading</a:t>
            </a:r>
            <a:r>
              <a:rPr lang="en-PH" sz="2800" dirty="0" smtClean="0">
                <a:solidFill>
                  <a:schemeClr val="tx1"/>
                </a:solidFill>
              </a:rPr>
              <a:t> variables may take on any real numbers as their values.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9905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THE SOLUTIONS OF A LINEAR SYSTEM IN ROW-ECHELON FORM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5154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1295400"/>
                <a:ext cx="8305800" cy="5334000"/>
              </a:xfrm>
            </p:spPr>
            <p:txBody>
              <a:bodyPr/>
              <a:lstStyle/>
              <a:p>
                <a:pPr algn="l" eaLnBrk="1" hangingPunct="1">
                  <a:defRPr/>
                </a:pPr>
                <a:r>
                  <a:rPr lang="en-US" sz="2800" b="1" dirty="0" smtClean="0">
                    <a:solidFill>
                      <a:schemeClr val="tx1"/>
                    </a:solidFill>
                  </a:rPr>
                  <a:t>No solution</a:t>
                </a:r>
              </a:p>
              <a:p>
                <a:pPr algn="l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Last equation says 0 = 1.</a:t>
                </a:r>
              </a:p>
              <a:p>
                <a:pPr algn="just" eaLnBrk="1" hangingPunct="1">
                  <a:defRPr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:r>
                  <a:rPr lang="en-US" sz="2800" b="1" dirty="0" smtClean="0">
                    <a:solidFill>
                      <a:schemeClr val="tx1"/>
                    </a:solidFill>
                  </a:rPr>
                  <a:t>One solution</a:t>
                </a:r>
              </a:p>
              <a:p>
                <a:pPr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Each variable is a leading variable.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eaLnBrk="1" hangingPunct="1"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1295400"/>
                <a:ext cx="8305800" cy="5334000"/>
              </a:xfrm>
              <a:blipFill rotWithShape="1">
                <a:blip r:embed="rId2"/>
                <a:stretch>
                  <a:fillRect l="-1467" t="-1029" b="-331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9905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THE SOLUTIONS OF A LINEAR SYSTEM IN ROW-ECHELON FORM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885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1295400"/>
                <a:ext cx="8305800" cy="5334000"/>
              </a:xfrm>
            </p:spPr>
            <p:txBody>
              <a:bodyPr/>
              <a:lstStyle/>
              <a:p>
                <a:pPr algn="l" eaLnBrk="1" hangingPunct="1">
                  <a:defRPr/>
                </a:pPr>
                <a:r>
                  <a:rPr lang="en-US" sz="2800" b="1" dirty="0" smtClean="0">
                    <a:solidFill>
                      <a:schemeClr val="tx1"/>
                    </a:solidFill>
                  </a:rPr>
                  <a:t>Infinitely many solutions</a:t>
                </a:r>
              </a:p>
              <a:p>
                <a:pPr algn="l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is not a leading variable.</a:t>
                </a: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1295400"/>
                <a:ext cx="8305800" cy="5334000"/>
              </a:xfrm>
              <a:blipFill rotWithShape="1">
                <a:blip r:embed="rId2"/>
                <a:stretch>
                  <a:fillRect l="-1467" t="-10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9905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THE SOLUTIONS OF A LINEAR SYSTEM IN ROW-ECHELON FORM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7979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marL="457200" indent="-457200" algn="just" eaLnBrk="1" hangingPunct="1">
              <a:defRPr/>
            </a:pPr>
            <a:r>
              <a:rPr lang="en-US" sz="2800" dirty="0">
                <a:solidFill>
                  <a:schemeClr val="tx1"/>
                </a:solidFill>
              </a:rPr>
              <a:t>A matrix is in Reduced Row Echelon Form  (RREF) if it satisfies the following:</a:t>
            </a:r>
          </a:p>
          <a:p>
            <a:pPr marL="514350" indent="-514350" algn="just" eaLnBrk="1" hangingPunct="1">
              <a:buFont typeface="Arial" charset="0"/>
              <a:buAutoNum type="alphaUcPeriod"/>
              <a:defRPr/>
            </a:pPr>
            <a:r>
              <a:rPr lang="en-US" sz="2800" dirty="0">
                <a:solidFill>
                  <a:schemeClr val="tx1"/>
                </a:solidFill>
              </a:rPr>
              <a:t>A zero row (row containing entirely of zeroes), if it exists, appear at the bottom of the matrix</a:t>
            </a:r>
          </a:p>
          <a:p>
            <a:pPr marL="514350" indent="-514350" algn="just" eaLnBrk="1" hangingPunct="1">
              <a:buFont typeface="Arial" charset="0"/>
              <a:buAutoNum type="alphaUcPeriod"/>
              <a:defRPr/>
            </a:pPr>
            <a:r>
              <a:rPr lang="en-US" sz="2800" dirty="0">
                <a:solidFill>
                  <a:schemeClr val="tx1"/>
                </a:solidFill>
              </a:rPr>
              <a:t>The first non zero element in a row is a 1. This is known as the </a:t>
            </a:r>
            <a:r>
              <a:rPr lang="en-US" sz="2800" b="1" dirty="0">
                <a:solidFill>
                  <a:schemeClr val="tx1"/>
                </a:solidFill>
              </a:rPr>
              <a:t>leading one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marL="514350" indent="-514350" algn="just" eaLnBrk="1" hangingPunct="1">
              <a:buFont typeface="Arial" charset="0"/>
              <a:buAutoNum type="alphaUcPeriod"/>
              <a:defRPr/>
            </a:pPr>
            <a:r>
              <a:rPr lang="en-US" sz="2800" dirty="0">
                <a:solidFill>
                  <a:schemeClr val="tx1"/>
                </a:solidFill>
              </a:rPr>
              <a:t>The next leading one appears below and to the right of the preceding leading one.</a:t>
            </a:r>
          </a:p>
          <a:p>
            <a:pPr marL="514350" indent="-514350" algn="just" eaLnBrk="1" hangingPunct="1">
              <a:buFont typeface="Arial" charset="0"/>
              <a:buAutoNum type="alphaUcPeriod"/>
              <a:defRPr/>
            </a:pPr>
            <a:r>
              <a:rPr lang="en-US" sz="2800" dirty="0">
                <a:solidFill>
                  <a:schemeClr val="tx1"/>
                </a:solidFill>
              </a:rPr>
              <a:t>The leading one is the only non zero element in its column.</a:t>
            </a:r>
          </a:p>
          <a:p>
            <a:pPr marL="514350" indent="-514350" algn="just" eaLnBrk="1" hangingPunct="1">
              <a:defRPr/>
            </a:pPr>
            <a:r>
              <a:rPr lang="en-US" sz="2800" dirty="0">
                <a:solidFill>
                  <a:schemeClr val="tx1"/>
                </a:solidFill>
              </a:rPr>
              <a:t>If A, B and C </a:t>
            </a:r>
            <a:r>
              <a:rPr lang="en-US" sz="2800" dirty="0" smtClean="0">
                <a:solidFill>
                  <a:schemeClr val="tx1"/>
                </a:solidFill>
              </a:rPr>
              <a:t>are </a:t>
            </a:r>
            <a:r>
              <a:rPr lang="en-US" sz="2800" dirty="0">
                <a:solidFill>
                  <a:schemeClr val="tx1"/>
                </a:solidFill>
              </a:rPr>
              <a:t>satisfied, the matrix is in </a:t>
            </a:r>
            <a:r>
              <a:rPr lang="en-US" sz="2800" b="1" i="1" dirty="0">
                <a:solidFill>
                  <a:schemeClr val="tx1"/>
                </a:solidFill>
              </a:rPr>
              <a:t>Row Echelon </a:t>
            </a:r>
            <a:r>
              <a:rPr lang="en-US" sz="2800" b="1" i="1" dirty="0" smtClean="0">
                <a:solidFill>
                  <a:schemeClr val="tx1"/>
                </a:solidFill>
              </a:rPr>
              <a:t>Form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DEFINITION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1721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marL="457200" indent="-457200" algn="just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𝐸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457200" indent="-457200"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Row-Echelon Form</a:t>
                </a:r>
              </a:p>
              <a:p>
                <a:pPr marL="457200" indent="-457200" algn="just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box>
                                  <m:boxPr>
                                    <m:ctrlP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PH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PH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PH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box>
                                  <m:boxPr>
                                    <m:ctrlP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PH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PH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15</m:t>
                                        </m:r>
                                      </m:num>
                                      <m:den>
                                        <m:r>
                                          <a:rPr lang="en-PH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13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box>
                                  <m:boxPr>
                                    <m:ctrlPr>
                                      <a:rPr lang="en-PH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PH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PH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66</m:t>
                                        </m:r>
                                      </m:num>
                                      <m:den>
                                        <m:r>
                                          <a:rPr lang="en-PH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13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box>
                                  <m:boxPr>
                                    <m:ctrlPr>
                                      <a:rPr lang="en-PH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PH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PH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62</m:t>
                                        </m:r>
                                      </m:num>
                                      <m:den>
                                        <m:r>
                                          <a:rPr lang="en-PH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33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457200" indent="-457200"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Reduced Row-Echelon Form</a:t>
                </a:r>
              </a:p>
              <a:p>
                <a:pPr marL="457200" indent="-457200" algn="just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box>
                                  <m:boxPr>
                                    <m:ctrlPr>
                                      <a:rPr lang="en-PH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PH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PH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8</m:t>
                                        </m:r>
                                      </m:num>
                                      <m:den>
                                        <m:r>
                                          <a:rPr lang="en-PH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11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box>
                                  <m:box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PH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PH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32</m:t>
                                        </m:r>
                                      </m:num>
                                      <m:den>
                                        <m:r>
                                          <a:rPr lang="en-PH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11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box>
                                  <m:box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PH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PH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62</m:t>
                                        </m:r>
                                      </m:num>
                                      <m:den>
                                        <m:r>
                                          <a:rPr lang="en-PH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33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EXAMPLE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4262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7200" y="1981200"/>
                <a:ext cx="8001000" cy="2971800"/>
              </a:xfrm>
            </p:spPr>
            <p:txBody>
              <a:bodyPr/>
              <a:lstStyle/>
              <a:p>
                <a:pPr marL="457200" indent="-457200" algn="l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box>
                                  <m:boxPr>
                                    <m:ctrlP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PH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PH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PH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457200" indent="-457200" algn="l" eaLnBrk="1" hangingPunct="1"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457200" indent="-457200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Leading 1’s have 0’s above and below them.</a:t>
                </a:r>
              </a:p>
              <a:p>
                <a:pPr marL="457200" indent="-457200" algn="l" eaLnBrk="1" hangingPunct="1"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7200" y="1981200"/>
                <a:ext cx="8001000" cy="2971800"/>
              </a:xfrm>
              <a:blipFill rotWithShape="1">
                <a:blip r:embed="rId2"/>
                <a:stretch>
                  <a:fillRect l="-1523" b="-1516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REDUCED ROW-ECHELON FORM</a:t>
            </a:r>
            <a:endParaRPr lang="en-US" sz="36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200400" y="3810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267200" y="3810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800600" y="3810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33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7200" y="1981200"/>
                <a:ext cx="8001000" cy="2971800"/>
              </a:xfrm>
            </p:spPr>
            <p:txBody>
              <a:bodyPr/>
              <a:lstStyle/>
              <a:p>
                <a:pPr marL="457200" indent="-457200" algn="l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box>
                                  <m:boxPr>
                                    <m:ctrlP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PH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PH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PH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457200" indent="-457200" algn="l" eaLnBrk="1" hangingPunct="1"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457200" indent="-457200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Leading 1’s shift to the right in successive rows.</a:t>
                </a:r>
              </a:p>
              <a:p>
                <a:pPr marL="457200" indent="-457200" algn="l" eaLnBrk="1" hangingPunct="1"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7200" y="1981200"/>
                <a:ext cx="8001000" cy="2971800"/>
              </a:xfrm>
              <a:blipFill rotWithShape="1">
                <a:blip r:embed="rId2"/>
                <a:stretch>
                  <a:fillRect l="-1523" b="-1516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ROW-ECHELON FORM</a:t>
            </a:r>
            <a:endParaRPr lang="en-US" sz="36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971800" y="375431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267200" y="3810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953000" y="3810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41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7200" y="1981200"/>
                <a:ext cx="8001000" cy="2971800"/>
              </a:xfrm>
            </p:spPr>
            <p:txBody>
              <a:bodyPr/>
              <a:lstStyle/>
              <a:p>
                <a:pPr marL="457200" indent="-457200" algn="l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box>
                                  <m:boxPr>
                                    <m:ctrlP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PH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PH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PH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457200" indent="-457200" algn="l" eaLnBrk="1" hangingPunct="1"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457200" indent="-457200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Leading 1’s do not shift to the right in successive rows.</a:t>
                </a:r>
              </a:p>
              <a:p>
                <a:pPr marL="457200" indent="-457200" algn="l" eaLnBrk="1" hangingPunct="1"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7200" y="1981200"/>
                <a:ext cx="8001000" cy="2971800"/>
              </a:xfrm>
              <a:blipFill rotWithShape="1">
                <a:blip r:embed="rId2"/>
                <a:stretch>
                  <a:fillRect l="-1523" b="-319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NOT IN ROW-ECHELON FORM</a:t>
            </a:r>
            <a:endParaRPr lang="en-US" sz="36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048000" y="3810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657600" y="3810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953000" y="3810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9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marL="457200" indent="-457200" algn="just" eaLnBrk="1" hangingPunct="1">
                  <a:defRPr/>
                </a:pPr>
                <a:r>
                  <a:rPr lang="en-PH" sz="2800" dirty="0" smtClean="0">
                    <a:solidFill>
                      <a:schemeClr val="tx1"/>
                    </a:solidFill>
                  </a:rPr>
                  <a:t>Two matrices are row equivalent if one can be changed to the other by a sequence of </a:t>
                </a:r>
                <a:r>
                  <a:rPr lang="en-PH" sz="2800" b="1" dirty="0" smtClean="0">
                    <a:solidFill>
                      <a:schemeClr val="tx1"/>
                    </a:solidFill>
                  </a:rPr>
                  <a:t>elementary row operations</a:t>
                </a:r>
                <a:r>
                  <a:rPr lang="en-PH" sz="2800" dirty="0" smtClean="0">
                    <a:solidFill>
                      <a:schemeClr val="tx1"/>
                    </a:solidFill>
                  </a:rPr>
                  <a:t>. Alternatively, two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PH" sz="2800" dirty="0" smtClean="0">
                    <a:solidFill>
                      <a:schemeClr val="tx1"/>
                    </a:solidFill>
                  </a:rPr>
                  <a:t> matrices are row equivalent if and only if they have the same row space.</a:t>
                </a:r>
              </a:p>
              <a:p>
                <a:pPr marL="457200" indent="-457200" algn="just" eaLnBrk="1" hangingPunct="1">
                  <a:defRPr/>
                </a:pPr>
                <a:endParaRPr lang="en-PH" sz="2800" dirty="0">
                  <a:solidFill>
                    <a:schemeClr val="tx1"/>
                  </a:solidFill>
                </a:endParaRPr>
              </a:p>
              <a:p>
                <a:pPr marL="457200" indent="-457200" algn="just" eaLnBrk="1" hangingPunct="1">
                  <a:defRPr/>
                </a:pPr>
                <a:r>
                  <a:rPr lang="en-PH" sz="2800" dirty="0" smtClean="0">
                    <a:solidFill>
                      <a:schemeClr val="tx1"/>
                    </a:solidFill>
                  </a:rPr>
                  <a:t>If a matrix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can be obtained from a matrix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by using a series of elementary row operations, then we say the matrices are row equivalent. This is indicated using the notation</a:t>
                </a:r>
              </a:p>
              <a:p>
                <a:pPr marL="457200" indent="-457200" algn="just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~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 r="-13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ROW EQUIVALENCE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6411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0724" name="Text Box 4"/>
              <p:cNvSpPr txBox="1">
                <a:spLocks noChangeArrowheads="1"/>
              </p:cNvSpPr>
              <p:nvPr/>
            </p:nvSpPr>
            <p:spPr bwMode="auto">
              <a:xfrm>
                <a:off x="552450" y="1524000"/>
                <a:ext cx="7924800" cy="37856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dirty="0"/>
                  <a:t>An </a:t>
                </a:r>
                <a14:m>
                  <m:oMath xmlns:m="http://schemas.openxmlformats.org/officeDocument/2006/math">
                    <m:r>
                      <a:rPr lang="en-PH" sz="2400" i="1">
                        <a:latin typeface="Cambria Math"/>
                      </a:rPr>
                      <m:t>𝑚</m:t>
                    </m:r>
                    <m:r>
                      <a:rPr lang="en-PH" sz="24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PH" sz="2400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matrix </a:t>
                </a:r>
                <a14:m>
                  <m:oMath xmlns:m="http://schemas.openxmlformats.org/officeDocument/2006/math">
                    <m:r>
                      <a:rPr lang="en-PH" sz="24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/>
                  <a:t>is row equivalent to </a:t>
                </a:r>
                <a14:m>
                  <m:oMath xmlns:m="http://schemas.openxmlformats.org/officeDocument/2006/math">
                    <m:r>
                      <a:rPr lang="en-PH" sz="2400" i="1">
                        <a:latin typeface="Cambria Math"/>
                      </a:rPr>
                      <m:t>𝐵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/>
                  <a:t>if it can be</a:t>
                </a:r>
              </a:p>
              <a:p>
                <a:pPr eaLnBrk="1" hangingPunct="1"/>
                <a:r>
                  <a:rPr lang="en-US" sz="2400" dirty="0"/>
                  <a:t>   obtained from </a:t>
                </a:r>
                <a14:m>
                  <m:oMath xmlns:m="http://schemas.openxmlformats.org/officeDocument/2006/math">
                    <m:r>
                      <a:rPr lang="en-PH" sz="24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/>
                  <a:t>by a finite sequence of elementary</a:t>
                </a:r>
              </a:p>
              <a:p>
                <a:pPr eaLnBrk="1" hangingPunct="1"/>
                <a:r>
                  <a:rPr lang="en-US" sz="2400" dirty="0"/>
                  <a:t>   row operations.</a:t>
                </a:r>
              </a:p>
              <a:p>
                <a:pPr eaLnBrk="1" hangingPunct="1"/>
                <a:endParaRPr lang="en-US" sz="2400" i="1" dirty="0"/>
              </a:p>
              <a:p>
                <a:pPr eaLnBrk="1" hangingPunct="1"/>
                <a:r>
                  <a:rPr lang="en-US" sz="2400" i="1" dirty="0" smtClean="0"/>
                  <a:t>Theorems:</a:t>
                </a:r>
              </a:p>
              <a:p>
                <a:pPr eaLnBrk="1" hangingPunct="1"/>
                <a:r>
                  <a:rPr lang="en-US" sz="2400" i="1" dirty="0"/>
                  <a:t>     </a:t>
                </a:r>
                <a:r>
                  <a:rPr lang="en-US" sz="2400" dirty="0"/>
                  <a:t>1. Every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𝑚</m:t>
                    </m:r>
                    <m:r>
                      <a:rPr lang="en-PH" sz="24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PH" sz="24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matrix is equivalent to a matrix</a:t>
                </a:r>
              </a:p>
              <a:p>
                <a:pPr eaLnBrk="1" hangingPunct="1"/>
                <a:r>
                  <a:rPr lang="en-US" sz="2400" dirty="0"/>
                  <a:t>         in row echelon form.</a:t>
                </a:r>
              </a:p>
              <a:p>
                <a:pPr eaLnBrk="1" hangingPunct="1"/>
                <a:endParaRPr lang="en-US" sz="2400" dirty="0"/>
              </a:p>
              <a:p>
                <a:pPr eaLnBrk="1" hangingPunct="1"/>
                <a:r>
                  <a:rPr lang="en-US" sz="2400" dirty="0"/>
                  <a:t>     2. Every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𝑚</m:t>
                    </m:r>
                    <m:r>
                      <a:rPr lang="en-PH" sz="24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PH" sz="24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matrix is equivalent to a unique</a:t>
                </a:r>
              </a:p>
              <a:p>
                <a:pPr eaLnBrk="1" hangingPunct="1"/>
                <a:r>
                  <a:rPr lang="en-US" sz="2400" dirty="0"/>
                  <a:t>         matrix in reduced row echelon form.</a:t>
                </a:r>
                <a:endParaRPr lang="en-US" sz="2400" i="1" dirty="0"/>
              </a:p>
            </p:txBody>
          </p:sp>
        </mc:Choice>
        <mc:Fallback>
          <p:sp>
            <p:nvSpPr>
              <p:cNvPr id="3072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450" y="1524000"/>
                <a:ext cx="7924800" cy="3785652"/>
              </a:xfrm>
              <a:prstGeom prst="rect">
                <a:avLst/>
              </a:prstGeom>
              <a:blipFill rotWithShape="1">
                <a:blip r:embed="rId2"/>
                <a:stretch>
                  <a:fillRect l="-1231" t="-1127" b="-28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 bwMode="auto">
          <a:xfrm>
            <a:off x="304800" y="457200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ROW EQUIVALENCE</a:t>
            </a:r>
          </a:p>
        </p:txBody>
      </p:sp>
    </p:spTree>
    <p:extLst>
      <p:ext uri="{BB962C8B-B14F-4D97-AF65-F5344CB8AC3E}">
        <p14:creationId xmlns:p14="http://schemas.microsoft.com/office/powerpoint/2010/main" val="27149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marL="457200" indent="-457200" algn="just" eaLnBrk="1" hangingPunct="1">
              <a:defRPr/>
            </a:pPr>
            <a:r>
              <a:rPr lang="en-PH" sz="2800" dirty="0" smtClean="0">
                <a:solidFill>
                  <a:schemeClr val="tx1"/>
                </a:solidFill>
              </a:rPr>
              <a:t>An elementary row operation is any one of the following moves:</a:t>
            </a:r>
          </a:p>
          <a:p>
            <a:pPr marL="514350" indent="-514350" algn="just" eaLnBrk="1" hangingPunct="1">
              <a:buAutoNum type="arabicPeriod"/>
              <a:defRPr/>
            </a:pPr>
            <a:r>
              <a:rPr lang="en-PH" sz="2800" dirty="0" smtClean="0">
                <a:solidFill>
                  <a:schemeClr val="tx1"/>
                </a:solidFill>
              </a:rPr>
              <a:t>Swap: Swap two rows of a matrix.</a:t>
            </a:r>
          </a:p>
          <a:p>
            <a:pPr marL="514350" indent="-514350" algn="just" eaLnBrk="1" hangingPunct="1">
              <a:buAutoNum type="arabicPeriod"/>
              <a:defRPr/>
            </a:pPr>
            <a:r>
              <a:rPr lang="en-PH" sz="2800" dirty="0" smtClean="0">
                <a:solidFill>
                  <a:schemeClr val="tx1"/>
                </a:solidFill>
              </a:rPr>
              <a:t>Scale: Multiply a row of a matrix by a nonzero constant</a:t>
            </a:r>
          </a:p>
          <a:p>
            <a:pPr marL="514350" indent="-514350" algn="just" eaLnBrk="1" hangingPunct="1">
              <a:buAutoNum type="arabicPeriod"/>
              <a:defRPr/>
            </a:pPr>
            <a:r>
              <a:rPr lang="en-PH" sz="2800" dirty="0" smtClean="0">
                <a:solidFill>
                  <a:schemeClr val="tx1"/>
                </a:solidFill>
              </a:rPr>
              <a:t>Pivot: Add to one row of a matrix some multiple of another row.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ELEMENTARY ROW OPERATIONS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4992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pua Institute of Technology Presentation Template 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5349</TotalTime>
  <Words>1199</Words>
  <Application>Microsoft Office PowerPoint</Application>
  <PresentationFormat>On-screen Show (4:3)</PresentationFormat>
  <Paragraphs>82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Mapua Institute of Technology Presentation Template 6</vt:lpstr>
      <vt:lpstr>ROW-ECHELON FORM AND REDUCED ROW-ECHELON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 and RREF</dc:title>
  <cp:lastModifiedBy>ronald</cp:lastModifiedBy>
  <cp:revision>259</cp:revision>
  <dcterms:created xsi:type="dcterms:W3CDTF">2010-09-29T05:53:28Z</dcterms:created>
  <dcterms:modified xsi:type="dcterms:W3CDTF">2012-07-09T13:38:25Z</dcterms:modified>
</cp:coreProperties>
</file>