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37" r:id="rId3"/>
    <p:sldId id="339" r:id="rId4"/>
    <p:sldId id="338" r:id="rId5"/>
    <p:sldId id="325" r:id="rId6"/>
    <p:sldId id="327" r:id="rId7"/>
    <p:sldId id="328" r:id="rId8"/>
    <p:sldId id="330" r:id="rId9"/>
    <p:sldId id="329" r:id="rId10"/>
    <p:sldId id="333" r:id="rId11"/>
    <p:sldId id="334" r:id="rId12"/>
    <p:sldId id="335" r:id="rId13"/>
    <p:sldId id="33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A2C7"/>
    <a:srgbClr val="00FF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3" autoAdjust="0"/>
    <p:restoredTop sz="94660"/>
  </p:normalViewPr>
  <p:slideViewPr>
    <p:cSldViewPr>
      <p:cViewPr>
        <p:scale>
          <a:sx n="50" d="100"/>
          <a:sy n="50" d="100"/>
        </p:scale>
        <p:origin x="-930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800272-0456-4F14-AA63-E4B6201FDAA8}" type="datetimeFigureOut">
              <a:rPr lang="en-US"/>
              <a:pPr>
                <a:defRPr/>
              </a:pPr>
              <a:t>7/9/2012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81E4E5C-ED64-4DF7-8E4D-D2A6C8276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Theorem</a:t>
            </a:r>
            <a:r>
              <a:rPr lang="en-PH" baseline="0" dirty="0" smtClean="0"/>
              <a:t> similar with previous slide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1E4E5C-ED64-4DF7-8E4D-D2A6C82765A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75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Complete the solution on board.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1E4E5C-ED64-4DF7-8E4D-D2A6C82765A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9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Complete the solution on board.</a:t>
            </a:r>
          </a:p>
          <a:p>
            <a:r>
              <a:rPr lang="en-PH" dirty="0" smtClean="0"/>
              <a:t>Answer:</a:t>
            </a:r>
            <a:r>
              <a:rPr lang="en-PH" baseline="0" dirty="0" smtClean="0"/>
              <a:t> (-3, 1, -2)</a:t>
            </a:r>
            <a:endParaRPr lang="en-P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1E4E5C-ED64-4DF7-8E4D-D2A6C82765A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36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5CE1-5884-4873-B087-6DCC2A4983DE}" type="datetimeFigureOut">
              <a:rPr lang="en-US"/>
              <a:pPr>
                <a:defRPr/>
              </a:pPr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99ABA-53D6-4B09-9678-7A79EF4E5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55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9D46DA7-F286-43CA-90A2-DC4D2C088ADD}" type="datetimeFigureOut">
              <a:rPr lang="en-US"/>
              <a:pPr>
                <a:defRPr/>
              </a:pPr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EAD73F8-7C6C-42C0-86F1-54B7A5257E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7415" name="Picture 7" descr="PPT Slide Bottom Righ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0"/>
            <a:ext cx="88741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2133600"/>
            <a:ext cx="6781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2070652"/>
            <a:ext cx="7772400" cy="1470025"/>
          </a:xfrm>
          <a:ln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5400" b="1" dirty="0" smtClean="0"/>
              <a:t>APPLICATIONS OF REF/RREF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MATH 15  - Linear Algebra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3011" name="Text Box 3"/>
              <p:cNvSpPr txBox="1">
                <a:spLocks noChangeArrowheads="1"/>
              </p:cNvSpPr>
              <p:nvPr/>
            </p:nvSpPr>
            <p:spPr bwMode="auto">
              <a:xfrm>
                <a:off x="228600" y="1254369"/>
                <a:ext cx="8610600" cy="3933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just" eaLnBrk="1" hangingPunct="1">
                  <a:lnSpc>
                    <a:spcPct val="130000"/>
                  </a:lnSpc>
                </a:pPr>
                <a:r>
                  <a:rPr lang="en-US" sz="2400" dirty="0" smtClean="0"/>
                  <a:t>Given an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𝑛</m:t>
                    </m:r>
                    <m:r>
                      <a:rPr lang="en-PH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PH" sz="24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matrix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algn="just" eaLnBrk="1" hangingPunct="1">
                  <a:lnSpc>
                    <a:spcPct val="130000"/>
                  </a:lnSpc>
                </a:pPr>
                <a:r>
                  <a:rPr lang="en-US" sz="2400" dirty="0"/>
                  <a:t>   1. Form the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𝑛</m:t>
                    </m:r>
                    <m:r>
                      <a:rPr lang="en-PH" sz="2400" b="0" i="1" smtClean="0">
                        <a:latin typeface="Cambria Math"/>
                        <a:ea typeface="Cambria Math"/>
                      </a:rPr>
                      <m:t>×2</m:t>
                    </m:r>
                    <m:r>
                      <a:rPr lang="en-PH" sz="24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𝐴</m:t>
                        </m:r>
                        <m:r>
                          <a:rPr lang="en-PH" sz="2400" b="0" i="1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algn="just" eaLnBrk="1" hangingPunct="1">
                  <a:lnSpc>
                    <a:spcPct val="130000"/>
                  </a:lnSpc>
                </a:pPr>
                <a:r>
                  <a:rPr lang="en-US" sz="2400" dirty="0"/>
                  <a:t>   2. Apply elementary row operation to obtain the RREF</a:t>
                </a:r>
              </a:p>
              <a:p>
                <a:pPr algn="just" eaLnBrk="1" hangingPunct="1">
                  <a:lnSpc>
                    <a:spcPct val="130000"/>
                  </a:lnSpc>
                </a:pPr>
                <a:r>
                  <a:rPr lang="en-US" sz="2400" dirty="0"/>
                  <a:t>       of the matrix in step 1.</a:t>
                </a:r>
              </a:p>
              <a:p>
                <a:pPr algn="just" eaLnBrk="1" hangingPunct="1">
                  <a:lnSpc>
                    <a:spcPct val="130000"/>
                  </a:lnSpc>
                </a:pPr>
                <a:r>
                  <a:rPr lang="en-US" sz="2400" dirty="0"/>
                  <a:t>   3. The preceding step produces a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𝐶</m:t>
                        </m:r>
                        <m:r>
                          <a:rPr lang="en-PH" sz="2400" b="0" i="1" smtClean="0">
                            <a:latin typeface="Cambria Math"/>
                          </a:rPr>
                          <m:t>:</m:t>
                        </m:r>
                        <m:r>
                          <a:rPr lang="en-PH" sz="2400" b="0" i="1" smtClean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endParaRPr lang="en-US" sz="2400" dirty="0"/>
              </a:p>
              <a:p>
                <a:pPr algn="just" eaLnBrk="1" hangingPunct="1">
                  <a:lnSpc>
                    <a:spcPct val="130000"/>
                  </a:lnSpc>
                </a:pPr>
                <a:r>
                  <a:rPr lang="en-US" sz="2400" dirty="0"/>
                  <a:t>        i) if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𝐶</m:t>
                    </m:r>
                    <m:r>
                      <a:rPr lang="en-PH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PH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𝐷</m:t>
                    </m:r>
                    <m:r>
                      <a:rPr lang="en-PH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PH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PH" sz="24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PH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algn="just" eaLnBrk="1" hangingPunct="1">
                  <a:lnSpc>
                    <a:spcPct val="130000"/>
                  </a:lnSpc>
                </a:pPr>
                <a:r>
                  <a:rPr lang="en-US" sz="2400" dirty="0"/>
                  <a:t>        ii) if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𝐶</m:t>
                    </m:r>
                    <m:r>
                      <a:rPr lang="en-PH" sz="2400" b="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has a row that is entirely </a:t>
                </a:r>
                <a:r>
                  <a:rPr lang="en-US" sz="2400" dirty="0" smtClean="0"/>
                  <a:t>0</a:t>
                </a:r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is singular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PH" sz="24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PH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does not exist.</a:t>
                </a:r>
              </a:p>
            </p:txBody>
          </p:sp>
        </mc:Choice>
        <mc:Fallback>
          <p:sp>
            <p:nvSpPr>
              <p:cNvPr id="4301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254369"/>
                <a:ext cx="8610600" cy="3933384"/>
              </a:xfrm>
              <a:prstGeom prst="rect">
                <a:avLst/>
              </a:prstGeom>
              <a:blipFill rotWithShape="1">
                <a:blip r:embed="rId2"/>
                <a:stretch>
                  <a:fillRect l="-1133" r="-1062" b="-15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304800" y="228600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MATRIX INVERSION</a:t>
            </a:r>
          </a:p>
        </p:txBody>
      </p:sp>
    </p:spTree>
    <p:extLst>
      <p:ext uri="{BB962C8B-B14F-4D97-AF65-F5344CB8AC3E}">
        <p14:creationId xmlns:p14="http://schemas.microsoft.com/office/powerpoint/2010/main" val="79701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674" name="Text Box 3"/>
              <p:cNvSpPr txBox="1">
                <a:spLocks noChangeArrowheads="1"/>
              </p:cNvSpPr>
              <p:nvPr/>
            </p:nvSpPr>
            <p:spPr bwMode="auto">
              <a:xfrm>
                <a:off x="704850" y="1066800"/>
                <a:ext cx="7658100" cy="2176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just" eaLnBrk="1" hangingPunct="1"/>
                <a:r>
                  <a:rPr lang="en-US" sz="2400" dirty="0" smtClean="0"/>
                  <a:t>Determine if the matrix is singular or non-singular. If </a:t>
                </a:r>
                <a:r>
                  <a:rPr lang="en-US" sz="2400" dirty="0"/>
                  <a:t>non-singular, find the inverse.</a:t>
                </a:r>
              </a:p>
              <a:p>
                <a:pPr algn="just" eaLnBrk="1" hangingPunct="1"/>
                <a:endParaRPr lang="en-US" sz="2400" dirty="0"/>
              </a:p>
              <a:p>
                <a:pPr algn="just" eaLnBrk="1" hangingPunct="1"/>
                <a:r>
                  <a:rPr lang="en-US" sz="2400" b="0" dirty="0"/>
                  <a:t>1</a:t>
                </a:r>
                <a:r>
                  <a:rPr lang="en-US" sz="2400" b="0" dirty="0" smtClean="0"/>
                  <a:t>.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𝐴</m:t>
                    </m:r>
                    <m:r>
                      <a:rPr lang="en-PH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24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PH" sz="24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PH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PH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PH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PH" sz="2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PH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PH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PH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PH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867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4850" y="1066800"/>
                <a:ext cx="7658100" cy="2176943"/>
              </a:xfrm>
              <a:prstGeom prst="rect">
                <a:avLst/>
              </a:prstGeom>
              <a:blipFill rotWithShape="1">
                <a:blip r:embed="rId2"/>
                <a:stretch>
                  <a:fillRect l="-1274" t="-1961" r="-11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 bwMode="auto">
          <a:xfrm>
            <a:off x="304800" y="228600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9646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9698" name="Text Box 3"/>
              <p:cNvSpPr txBox="1">
                <a:spLocks noChangeArrowheads="1"/>
              </p:cNvSpPr>
              <p:nvPr/>
            </p:nvSpPr>
            <p:spPr bwMode="auto">
              <a:xfrm>
                <a:off x="533400" y="1016000"/>
                <a:ext cx="7772400" cy="3970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</a:pPr>
                <a:r>
                  <a:rPr lang="en-US" sz="2400" dirty="0" smtClean="0"/>
                  <a:t>Given the matrix equation: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𝐴𝑥</m:t>
                    </m:r>
                    <m:r>
                      <a:rPr lang="en-PH" sz="2400" b="0" i="1" smtClean="0">
                        <a:latin typeface="Cambria Math"/>
                      </a:rPr>
                      <m:t>=</m:t>
                    </m:r>
                    <m:r>
                      <a:rPr lang="en-PH" sz="24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. The following are</a:t>
                </a:r>
              </a:p>
              <a:p>
                <a:pPr algn="just" eaLnBrk="1" hangingPunct="1">
                  <a:lnSpc>
                    <a:spcPct val="150000"/>
                  </a:lnSpc>
                </a:pPr>
                <a:r>
                  <a:rPr lang="en-US" sz="2400" dirty="0"/>
                  <a:t>   equivalent statement:</a:t>
                </a:r>
              </a:p>
              <a:p>
                <a:pPr algn="just" eaLnBrk="1" hangingPunct="1">
                  <a:lnSpc>
                    <a:spcPct val="150000"/>
                  </a:lnSpc>
                </a:pPr>
                <a:r>
                  <a:rPr lang="en-US" sz="2400" dirty="0"/>
                  <a:t>	1.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is non-singular, that is,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PH" sz="24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PH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exists.</a:t>
                </a:r>
              </a:p>
              <a:p>
                <a:pPr algn="just" eaLnBrk="1" hangingPunct="1">
                  <a:lnSpc>
                    <a:spcPct val="150000"/>
                  </a:lnSpc>
                </a:pPr>
                <a:r>
                  <a:rPr lang="en-US" sz="2400" dirty="0"/>
                  <a:t>	2.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is row equivalent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algn="just" eaLnBrk="1" hangingPunct="1">
                  <a:lnSpc>
                    <a:spcPct val="150000"/>
                  </a:lnSpc>
                </a:pPr>
                <a:r>
                  <a:rPr lang="en-US" sz="2400" dirty="0"/>
                  <a:t>	3. The homogeneous equation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𝐴𝑥</m:t>
                    </m:r>
                    <m:r>
                      <a:rPr lang="en-PH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 has only the</a:t>
                </a:r>
              </a:p>
              <a:p>
                <a:pPr algn="just" eaLnBrk="1" hangingPunct="1">
                  <a:lnSpc>
                    <a:spcPct val="150000"/>
                  </a:lnSpc>
                </a:pPr>
                <a:r>
                  <a:rPr lang="en-US" sz="2400" dirty="0"/>
                  <a:t>         trivial solution.</a:t>
                </a:r>
              </a:p>
              <a:p>
                <a:pPr algn="just" eaLnBrk="1" hangingPunct="1">
                  <a:lnSpc>
                    <a:spcPct val="150000"/>
                  </a:lnSpc>
                </a:pPr>
                <a:r>
                  <a:rPr lang="en-US" sz="2400" dirty="0"/>
                  <a:t>	4.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𝐴𝑥</m:t>
                    </m:r>
                    <m:r>
                      <a:rPr lang="en-PH" sz="2400" b="0" i="1" smtClean="0">
                        <a:latin typeface="Cambria Math"/>
                      </a:rPr>
                      <m:t>=</m:t>
                    </m:r>
                    <m:r>
                      <a:rPr lang="en-PH" sz="24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 has a unique solution given </a:t>
                </a:r>
                <a:r>
                  <a:rPr lang="en-US" sz="2400" dirty="0" smtClean="0"/>
                  <a:t>by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𝑥</m:t>
                    </m:r>
                    <m:r>
                      <a:rPr lang="en-PH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PH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PH" sz="24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PH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PH" sz="24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2969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016000"/>
                <a:ext cx="7772400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1255" b="-10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304800" y="228600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SOLUTION BY MATRIX INVERSION</a:t>
            </a:r>
          </a:p>
        </p:txBody>
      </p:sp>
    </p:spTree>
    <p:extLst>
      <p:ext uri="{BB962C8B-B14F-4D97-AF65-F5344CB8AC3E}">
        <p14:creationId xmlns:p14="http://schemas.microsoft.com/office/powerpoint/2010/main" val="48343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52400"/>
            <a:ext cx="7165975" cy="609600"/>
          </a:xfrm>
        </p:spPr>
        <p:txBody>
          <a:bodyPr/>
          <a:lstStyle/>
          <a:p>
            <a:pPr algn="l"/>
            <a:r>
              <a:rPr lang="en-US" sz="3200" b="1" smtClean="0">
                <a:solidFill>
                  <a:srgbClr val="CC0099"/>
                </a:solidFill>
              </a:rPr>
              <a:t>Seatwork: Solve by matrix inversion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3" name="Text Box 3"/>
              <p:cNvSpPr txBox="1">
                <a:spLocks noChangeArrowheads="1"/>
              </p:cNvSpPr>
              <p:nvPr/>
            </p:nvSpPr>
            <p:spPr bwMode="auto">
              <a:xfrm>
                <a:off x="495300" y="1219200"/>
                <a:ext cx="8191500" cy="115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dirty="0" smtClean="0"/>
                  <a:t>1.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i="1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PH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=1</m:t>
                          </m:r>
                        </m:e>
                      </m:mr>
                      <m:mr>
                        <m:e>
                          <m:r>
                            <a:rPr lang="en-PH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−2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=3</m:t>
                          </m:r>
                        </m:e>
                      </m:mr>
                      <m:mr>
                        <m:e>
                          <m:r>
                            <a:rPr lang="en-PH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=2</m:t>
                          </m:r>
                        </m:e>
                      </m:mr>
                    </m:m>
                  </m:oMath>
                </a14:m>
                <a:endParaRPr lang="en-US" sz="2400" i="1" dirty="0"/>
              </a:p>
            </p:txBody>
          </p:sp>
        </mc:Choice>
        <mc:Fallback>
          <p:sp>
            <p:nvSpPr>
              <p:cNvPr id="3072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" y="1219200"/>
                <a:ext cx="8191500" cy="1152880"/>
              </a:xfrm>
              <a:prstGeom prst="rect">
                <a:avLst/>
              </a:prstGeom>
              <a:blipFill rotWithShape="1">
                <a:blip r:embed="rId2"/>
                <a:stretch>
                  <a:fillRect l="-11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304800" y="228600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31735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172" name="Text Box 8"/>
              <p:cNvSpPr txBox="1">
                <a:spLocks noChangeArrowheads="1"/>
              </p:cNvSpPr>
              <p:nvPr/>
            </p:nvSpPr>
            <p:spPr bwMode="auto">
              <a:xfrm>
                <a:off x="762034" y="1219200"/>
                <a:ext cx="7543732" cy="3822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PH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24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PH" sz="24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PH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PH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PH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PH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PH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PH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/>
                                    <a:ea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PH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PH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PH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PH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PH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PH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eaLnBrk="1" hangingPunct="1"/>
                <a:endParaRPr lang="en-US" sz="2400" dirty="0" smtClean="0"/>
              </a:p>
              <a:p>
                <a:pPr eaLnBrk="1" hangingPunct="1"/>
                <a:r>
                  <a:rPr lang="en-US" sz="2400" dirty="0" smtClean="0"/>
                  <a:t>Trivial solution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PH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PH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PH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PH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PH" sz="2400" b="0" i="1" smtClean="0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PH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PH" sz="24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400" i="1" dirty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sz="2400" dirty="0"/>
                  <a:t>Non-trivial solution: </a:t>
                </a:r>
                <a:r>
                  <a:rPr lang="en-US" sz="2400" i="1" dirty="0"/>
                  <a:t>at least one unknown is not </a:t>
                </a:r>
                <a:r>
                  <a:rPr lang="en-US" sz="2400" i="1" dirty="0" smtClean="0"/>
                  <a:t>0</a:t>
                </a:r>
              </a:p>
              <a:p>
                <a:pPr eaLnBrk="1" hangingPunct="1"/>
                <a:r>
                  <a:rPr lang="en-US" sz="2400" dirty="0" smtClean="0"/>
                  <a:t>Theorem: </a:t>
                </a:r>
                <a:r>
                  <a:rPr lang="en-US" sz="2400" dirty="0"/>
                  <a:t>A homogeneous system of m equations in n</a:t>
                </a:r>
              </a:p>
              <a:p>
                <a:pPr eaLnBrk="1" hangingPunct="1"/>
                <a:r>
                  <a:rPr lang="en-US" sz="2400" dirty="0"/>
                  <a:t>          unknowns has a non-trivial solution if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𝑚</m:t>
                    </m:r>
                    <m:r>
                      <a:rPr lang="en-PH" sz="2400" b="0" i="1" smtClean="0">
                        <a:latin typeface="Cambria Math"/>
                      </a:rPr>
                      <m:t>&lt;</m:t>
                    </m:r>
                    <m:r>
                      <a:rPr lang="en-PH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i="1" dirty="0" smtClean="0"/>
                  <a:t>.</a:t>
                </a:r>
                <a:endParaRPr lang="en-US" sz="2400" i="1" dirty="0"/>
              </a:p>
            </p:txBody>
          </p:sp>
        </mc:Choice>
        <mc:Fallback>
          <p:sp>
            <p:nvSpPr>
              <p:cNvPr id="7172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34" y="1219200"/>
                <a:ext cx="7543732" cy="3822970"/>
              </a:xfrm>
              <a:prstGeom prst="rect">
                <a:avLst/>
              </a:prstGeom>
              <a:blipFill rotWithShape="1">
                <a:blip r:embed="rId2"/>
                <a:stretch>
                  <a:fillRect l="-1213" r="-404" b="-28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 bwMode="auto">
          <a:xfrm>
            <a:off x="304800" y="457200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HOMOGENEOUS SYSTEM</a:t>
            </a:r>
          </a:p>
        </p:txBody>
      </p:sp>
    </p:spTree>
    <p:extLst>
      <p:ext uri="{BB962C8B-B14F-4D97-AF65-F5344CB8AC3E}">
        <p14:creationId xmlns:p14="http://schemas.microsoft.com/office/powerpoint/2010/main" val="380388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172" name="Text Box 8"/>
              <p:cNvSpPr txBox="1">
                <a:spLocks noChangeArrowheads="1"/>
              </p:cNvSpPr>
              <p:nvPr/>
            </p:nvSpPr>
            <p:spPr bwMode="auto">
              <a:xfrm>
                <a:off x="533400" y="914400"/>
                <a:ext cx="8001000" cy="587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just" eaLnBrk="1" hangingPunct="1"/>
                <a:r>
                  <a:rPr lang="en-US" sz="2400" dirty="0" smtClean="0"/>
                  <a:t>Theorem: A homogeneous system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𝐴𝑋</m:t>
                    </m:r>
                    <m:r>
                      <a:rPr lang="en-PH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 smtClean="0"/>
                  <a:t> with more unknowns than equations has a nonzero solution</a:t>
                </a:r>
              </a:p>
              <a:p>
                <a:pPr algn="just" eaLnBrk="1" hangingPunct="1"/>
                <a:endParaRPr lang="en-US" sz="2400" dirty="0"/>
              </a:p>
              <a:p>
                <a:pPr algn="just" eaLnBrk="1" hangingPunct="1"/>
                <a:r>
                  <a:rPr lang="en-US" sz="2400" dirty="0" smtClean="0"/>
                  <a:t>Examples: Determine whether or not each of the following homogeneous systems has a nonzero solution:</a:t>
                </a:r>
              </a:p>
              <a:p>
                <a:pPr marL="457200" indent="-457200" algn="just" eaLnBrk="1" hangingPunct="1">
                  <a:buFont typeface="+mj-lt"/>
                  <a:buAutoNum type="alphaLcParenR"/>
                </a:pP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i="1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PH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=0</m:t>
                          </m:r>
                        </m:e>
                      </m:mr>
                      <m:mr>
                        <m:e>
                          <m:r>
                            <a:rPr lang="en-PH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−3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=0</m:t>
                          </m:r>
                        </m:e>
                      </m:mr>
                      <m:mr>
                        <m:e>
                          <m:r>
                            <a:rPr lang="en-PH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−4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+2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=0</m:t>
                          </m:r>
                        </m:e>
                      </m:mr>
                    </m:m>
                  </m:oMath>
                </a14:m>
                <a:endParaRPr lang="en-US" sz="2400" dirty="0" smtClean="0"/>
              </a:p>
              <a:p>
                <a:pPr algn="just" eaLnBrk="1" hangingPunct="1"/>
                <a:endParaRPr lang="en-US" sz="2400" dirty="0" smtClean="0"/>
              </a:p>
              <a:p>
                <a:pPr marL="457200" indent="-457200" algn="just" eaLnBrk="1" hangingPunct="1">
                  <a:buFont typeface="+mj-lt"/>
                  <a:buAutoNum type="alphaLcParenR" startAt="2"/>
                </a:pP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i="1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PH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=0</m:t>
                          </m:r>
                        </m:e>
                      </m:mr>
                      <m:mr>
                        <m:e>
                          <m:r>
                            <a:rPr lang="en-PH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+4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=0</m:t>
                          </m:r>
                        </m:e>
                      </m:mr>
                      <m:mr>
                        <m:e>
                          <m:r>
                            <a:rPr lang="en-PH" sz="24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+2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+2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=0</m:t>
                          </m:r>
                        </m:e>
                      </m:mr>
                    </m:m>
                  </m:oMath>
                </a14:m>
                <a:endParaRPr lang="en-PH" sz="2400" dirty="0" smtClean="0"/>
              </a:p>
              <a:p>
                <a:pPr algn="just" eaLnBrk="1" hangingPunct="1"/>
                <a:endParaRPr lang="en-PH" sz="2400" dirty="0" smtClean="0"/>
              </a:p>
              <a:p>
                <a:pPr marL="457200" indent="-457200" algn="just" eaLnBrk="1" hangingPunct="1">
                  <a:buFont typeface="+mj-lt"/>
                  <a:buAutoNum type="alphaLcParenR" startAt="3"/>
                </a:pP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i="1" smtClean="0">
                            <a:latin typeface="Cambria Math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PH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PH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PH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PH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PH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PH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3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PH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PH" sz="2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PH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4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PH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PH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PH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PH" sz="2400" b="0" i="1" smtClean="0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PH" sz="2400" b="0" i="1" smtClean="0">
                              <a:latin typeface="Cambria Math"/>
                            </a:rPr>
                            <m:t>−3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PH" sz="2400" b="0" i="1" smtClean="0">
                              <a:latin typeface="Cambria Math"/>
                            </a:rPr>
                            <m:t>+5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PH" sz="2400" b="0" i="1" smtClean="0">
                              <a:latin typeface="Cambria Math"/>
                            </a:rPr>
                            <m:t>−7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PH" sz="2400" b="0" i="1" smtClean="0">
                              <a:latin typeface="Cambria Math"/>
                            </a:rPr>
                            <m:t>=0</m:t>
                          </m:r>
                        </m:e>
                      </m:mr>
                      <m:mr>
                        <m:e>
                          <m:r>
                            <a:rPr lang="en-PH" sz="2400" b="0" i="1" smtClean="0">
                              <a:latin typeface="Cambria Math"/>
                            </a:rPr>
                            <m:t>5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PH" sz="2400" b="0" i="1" smtClean="0">
                              <a:latin typeface="Cambria Math"/>
                            </a:rPr>
                            <m:t>+6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PH" sz="2400" b="0" i="1" smtClean="0">
                              <a:latin typeface="Cambria Math"/>
                            </a:rPr>
                            <m:t>−9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PH" sz="2400" b="0" i="1" smtClean="0">
                              <a:latin typeface="Cambria Math"/>
                            </a:rPr>
                            <m:t>+8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PH" sz="2400" b="0" i="1" smtClean="0">
                              <a:latin typeface="Cambria Math"/>
                            </a:rPr>
                            <m:t>=0</m:t>
                          </m:r>
                        </m:e>
                      </m:mr>
                    </m:m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7172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14400"/>
                <a:ext cx="8001000" cy="5871800"/>
              </a:xfrm>
              <a:prstGeom prst="rect">
                <a:avLst/>
              </a:prstGeom>
              <a:blipFill rotWithShape="1">
                <a:blip r:embed="rId3"/>
                <a:stretch>
                  <a:fillRect l="-1220" t="-727" r="-1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 bwMode="auto">
          <a:xfrm>
            <a:off x="304800" y="457200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HOMOGENEOUS SYSTEM</a:t>
            </a:r>
          </a:p>
        </p:txBody>
      </p:sp>
    </p:spTree>
    <p:extLst>
      <p:ext uri="{BB962C8B-B14F-4D97-AF65-F5344CB8AC3E}">
        <p14:creationId xmlns:p14="http://schemas.microsoft.com/office/powerpoint/2010/main" val="161272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602" name="Text Box 3"/>
              <p:cNvSpPr txBox="1">
                <a:spLocks noChangeArrowheads="1"/>
              </p:cNvSpPr>
              <p:nvPr/>
            </p:nvSpPr>
            <p:spPr bwMode="auto">
              <a:xfrm>
                <a:off x="249620" y="1524000"/>
                <a:ext cx="8707833" cy="3689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just" eaLnBrk="1" hangingPunct="1"/>
                <a:r>
                  <a:rPr lang="en-US" sz="2400" dirty="0" smtClean="0"/>
                  <a:t>For the following system, determine if nontrivial solution exists.</a:t>
                </a:r>
              </a:p>
              <a:p>
                <a:pPr algn="just" eaLnBrk="1" hangingPunct="1"/>
                <a:endParaRPr lang="en-US" sz="2400" dirty="0"/>
              </a:p>
              <a:p>
                <a:pPr algn="just" eaLnBrk="1" hangingPunct="1">
                  <a:buFontTx/>
                  <a:buAutoNum type="arabicPeriod"/>
                </a:pP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i="1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PH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=0</m:t>
                          </m:r>
                        </m:e>
                      </m:mr>
                      <m:mr>
                        <m:e>
                          <m:r>
                            <a:rPr lang="en-PH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=0</m:t>
                          </m:r>
                        </m:e>
                      </m:mr>
                      <m:mr>
                        <m:e>
                          <m:r>
                            <a:rPr lang="en-PH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−2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=0</m:t>
                          </m:r>
                        </m:e>
                      </m:mr>
                      <m:mr>
                        <m:e>
                          <m:r>
                            <a:rPr lang="en-PH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+5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+5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=0</m:t>
                          </m:r>
                        </m:e>
                      </m:mr>
                    </m:m>
                  </m:oMath>
                </a14:m>
                <a:endParaRPr lang="en-US" sz="2400" dirty="0" smtClean="0"/>
              </a:p>
              <a:p>
                <a:pPr algn="just" eaLnBrk="1" hangingPunct="1">
                  <a:buFontTx/>
                  <a:buAutoNum type="arabicPeriod"/>
                </a:pPr>
                <a:endParaRPr lang="en-US" sz="2400" dirty="0"/>
              </a:p>
              <a:p>
                <a:pPr algn="just" eaLnBrk="1" hangingPunct="1">
                  <a:buFontTx/>
                  <a:buAutoNum type="arabicPeriod" startAt="2"/>
                </a:pP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i="1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PH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=0</m:t>
                          </m:r>
                        </m:e>
                      </m:mr>
                      <m:mr>
                        <m:e>
                          <m:r>
                            <a:rPr lang="en-PH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−2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−3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=0</m:t>
                          </m:r>
                        </m:e>
                      </m:mr>
                      <m:mr>
                        <m:e>
                          <m:r>
                            <a:rPr lang="en-PH" sz="2400" b="0" i="1" smtClean="0">
                              <a:latin typeface="Cambria Math"/>
                            </a:rPr>
                            <m:t>−3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+2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=0</m:t>
                          </m:r>
                        </m:e>
                      </m:mr>
                    </m:m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560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620" y="1524000"/>
                <a:ext cx="8707833" cy="3689728"/>
              </a:xfrm>
              <a:prstGeom prst="rect">
                <a:avLst/>
              </a:prstGeom>
              <a:blipFill rotWithShape="1">
                <a:blip r:embed="rId2"/>
                <a:stretch>
                  <a:fillRect l="-1120" t="-1157" r="-1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304800" y="457200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08133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514350" indent="-514350" algn="just" eaLnBrk="1" hangingPunct="1">
              <a:buFont typeface="+mj-lt"/>
              <a:buAutoNum type="arabicPeriod"/>
              <a:defRPr/>
            </a:pPr>
            <a:r>
              <a:rPr lang="en-PH" sz="2800" b="1" dirty="0" smtClean="0">
                <a:solidFill>
                  <a:schemeClr val="tx1"/>
                </a:solidFill>
              </a:rPr>
              <a:t>Augmented Matrix</a:t>
            </a:r>
            <a:r>
              <a:rPr lang="en-PH" sz="2800" dirty="0" smtClean="0">
                <a:solidFill>
                  <a:schemeClr val="tx1"/>
                </a:solidFill>
              </a:rPr>
              <a:t>. Write the augmented matrix of the system.</a:t>
            </a:r>
          </a:p>
          <a:p>
            <a:pPr marL="457200" algn="just" eaLnBrk="1" hangingPunct="1">
              <a:defRPr/>
            </a:pPr>
            <a:r>
              <a:rPr lang="en-PH" sz="2400" dirty="0" smtClean="0">
                <a:solidFill>
                  <a:schemeClr val="tx1"/>
                </a:solidFill>
              </a:rPr>
              <a:t>A matrix that includes the entire linear system is called an </a:t>
            </a:r>
            <a:r>
              <a:rPr lang="en-PH" sz="2400" i="1" dirty="0" smtClean="0">
                <a:solidFill>
                  <a:schemeClr val="tx1"/>
                </a:solidFill>
              </a:rPr>
              <a:t>augmented matrix</a:t>
            </a:r>
            <a:r>
              <a:rPr lang="en-PH" sz="2400" dirty="0" smtClean="0">
                <a:solidFill>
                  <a:schemeClr val="tx1"/>
                </a:solidFill>
              </a:rPr>
              <a:t>.</a:t>
            </a:r>
          </a:p>
          <a:p>
            <a:pPr marL="457200" algn="just" eaLnBrk="1" hangingPunct="1">
              <a:defRPr/>
            </a:pPr>
            <a:r>
              <a:rPr lang="en-PH" sz="2400" dirty="0" smtClean="0">
                <a:solidFill>
                  <a:schemeClr val="tx1"/>
                </a:solidFill>
              </a:rPr>
              <a:t>A matrix that is made up only of the coefficients that multiply the unknown variables is known as </a:t>
            </a:r>
            <a:r>
              <a:rPr lang="en-PH" sz="2400" i="1" dirty="0" smtClean="0">
                <a:solidFill>
                  <a:schemeClr val="tx1"/>
                </a:solidFill>
              </a:rPr>
              <a:t>coefficient matrix</a:t>
            </a:r>
            <a:r>
              <a:rPr lang="en-PH" sz="24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 eaLnBrk="1" hangingPunct="1">
              <a:buFont typeface="+mj-lt"/>
              <a:buAutoNum type="arabicPeriod" startAt="2"/>
              <a:defRPr/>
            </a:pPr>
            <a:r>
              <a:rPr lang="en-PH" sz="2800" b="1" dirty="0" smtClean="0">
                <a:solidFill>
                  <a:schemeClr val="tx1"/>
                </a:solidFill>
              </a:rPr>
              <a:t>Row-Echelon Form</a:t>
            </a:r>
            <a:r>
              <a:rPr lang="en-PH" sz="2800" dirty="0" smtClean="0">
                <a:solidFill>
                  <a:schemeClr val="tx1"/>
                </a:solidFill>
              </a:rPr>
              <a:t>. Use elementary row operations to change the augmented matrix of to row-echelon form.</a:t>
            </a:r>
          </a:p>
          <a:p>
            <a:pPr marL="514350" indent="-514350" algn="just" eaLnBrk="1" hangingPunct="1">
              <a:buFont typeface="+mj-lt"/>
              <a:buAutoNum type="arabicPeriod" startAt="2"/>
              <a:defRPr/>
            </a:pPr>
            <a:r>
              <a:rPr lang="en-PH" sz="2800" b="1" dirty="0" smtClean="0">
                <a:solidFill>
                  <a:schemeClr val="tx1"/>
                </a:solidFill>
              </a:rPr>
              <a:t>Back-Substitution</a:t>
            </a:r>
            <a:r>
              <a:rPr lang="en-PH" sz="2800" dirty="0" smtClean="0">
                <a:solidFill>
                  <a:schemeClr val="tx1"/>
                </a:solidFill>
              </a:rPr>
              <a:t>. Write the new system of equations that corresponds to the row-echelon form of the augmented matrix and solve by back-substitution.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GAUSSIAN ELIMINATION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172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GAUSSIAN ELIMINATION EXAMPLE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marL="457200" indent="-457200" algn="just" eaLnBrk="1" hangingPunct="1">
                  <a:defRPr/>
                </a:pPr>
                <a:r>
                  <a:rPr lang="en-PH" sz="2800" dirty="0" smtClean="0">
                    <a:solidFill>
                      <a:schemeClr val="tx1"/>
                    </a:solidFill>
                  </a:rPr>
                  <a:t>Solve the system of linear equations using Gaussian elimination.</a:t>
                </a:r>
              </a:p>
              <a:p>
                <a:pPr marL="457200" indent="-457200"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+8</m:t>
                                </m:r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</m:t>
                                </m:r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+8</m:t>
                                </m:r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+5</m:t>
                                </m:r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+12</m:t>
                                </m:r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=−17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457200" indent="-457200"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We first write the augmented matrix of the system, and then use elementary row operations to put it in row-echelon form.</a:t>
                </a:r>
              </a:p>
              <a:p>
                <a:pPr marL="457200" indent="-457200" algn="just" eaLnBrk="1" hangingPunct="1"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457200" indent="-457200"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−17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3"/>
                <a:stretch>
                  <a:fillRect l="-1467" t="-973" r="-13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98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457200" indent="-457200" algn="just" eaLnBrk="1" hangingPunct="1">
              <a:defRPr/>
            </a:pPr>
            <a:r>
              <a:rPr lang="en-PH" sz="2800" dirty="0" smtClean="0">
                <a:solidFill>
                  <a:schemeClr val="tx1"/>
                </a:solidFill>
              </a:rPr>
              <a:t>If we put the augmented matrix of a linear system in </a:t>
            </a:r>
            <a:r>
              <a:rPr lang="en-PH" sz="2800" i="1" dirty="0" smtClean="0">
                <a:solidFill>
                  <a:schemeClr val="tx1"/>
                </a:solidFill>
              </a:rPr>
              <a:t>reduced</a:t>
            </a:r>
            <a:r>
              <a:rPr lang="en-PH" sz="2800" dirty="0" smtClean="0">
                <a:solidFill>
                  <a:schemeClr val="tx1"/>
                </a:solidFill>
              </a:rPr>
              <a:t> row-echelon form, then we don’t need to back-substitute to solve the system. To put a matrix in reduced row-echelon form, we use the following steps.</a:t>
            </a:r>
          </a:p>
          <a:p>
            <a:pPr marL="457200" indent="-457200" algn="just" eaLnBrk="1" hangingPunct="1"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Use the elementary row operations to put the matrix in row-echelon form.</a:t>
            </a:r>
          </a:p>
          <a:p>
            <a:pPr marL="457200" indent="-457200" algn="just" eaLnBrk="1" hangingPunct="1"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Obtain zeros above each leading entry by adding multiples of the row containing that entry to the rows above it. Begin with the last entry and work up.</a:t>
            </a:r>
            <a:endParaRPr lang="en-PH" sz="28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GAUSS-JORDAN ELIMINATION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3000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marL="457200" indent="-457200" algn="l" eaLnBrk="1" hangingPunct="1">
                  <a:defRPr/>
                </a:pPr>
                <a:r>
                  <a:rPr lang="en-PH" sz="2800" dirty="0" smtClean="0">
                    <a:solidFill>
                      <a:schemeClr val="tx1"/>
                    </a:solidFill>
                  </a:rPr>
                  <a:t>Here is how the process works for a 3 × 4 matrix:</a:t>
                </a:r>
              </a:p>
              <a:p>
                <a:pPr marL="457200" indent="-457200" algn="l" eaLnBrk="1" hangingPunct="1">
                  <a:defRPr/>
                </a:pPr>
                <a:endParaRPr lang="en-PH" sz="2800" dirty="0" smtClean="0">
                  <a:solidFill>
                    <a:schemeClr val="tx1"/>
                  </a:solidFill>
                </a:endParaRPr>
              </a:p>
              <a:p>
                <a:pPr marL="457200" indent="-457200"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PH" sz="28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0" indent="-457200" algn="l" eaLnBrk="1" hangingPunct="1">
                  <a:defRPr/>
                </a:pPr>
                <a:endParaRPr lang="en-PH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GAUSS-JORDAN ELIMINATION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132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marL="457200" indent="-457200" algn="just" eaLnBrk="1" hangingPunct="1">
                  <a:defRPr/>
                </a:pPr>
                <a:r>
                  <a:rPr lang="en-PH" sz="2800" dirty="0" smtClean="0">
                    <a:solidFill>
                      <a:schemeClr val="tx1"/>
                    </a:solidFill>
                  </a:rPr>
                  <a:t>We continue using elementary row operations on the last matrix to arrive at an equivalent matrix in reduced row-echelon form.</a:t>
                </a:r>
              </a:p>
              <a:p>
                <a:pPr marL="457200" indent="-457200" algn="just" eaLnBrk="1" hangingPunct="1">
                  <a:defRPr/>
                </a:pPr>
                <a:endParaRPr lang="en-PH" sz="2800" dirty="0">
                  <a:solidFill>
                    <a:schemeClr val="tx1"/>
                  </a:solidFill>
                </a:endParaRPr>
              </a:p>
              <a:p>
                <a:pPr marL="457200" indent="-457200"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3"/>
                <a:stretch>
                  <a:fillRect l="-1467" t="-973" r="-13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GAUSS-JORDAN ELIMINATION EXAMPLE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4626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pua Institute of Technology Presentation Template 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5447</TotalTime>
  <Words>1115</Words>
  <Application>Microsoft Office PowerPoint</Application>
  <PresentationFormat>On-screen Show (4:3)</PresentationFormat>
  <Paragraphs>78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Mapua Institute of Technology Presentation Template 6</vt:lpstr>
      <vt:lpstr>APPLICATIONS OF REF/RREF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Seatwork: Solve by matrix inversion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REF/RREF</dc:title>
  <cp:lastModifiedBy>ronald</cp:lastModifiedBy>
  <cp:revision>266</cp:revision>
  <dcterms:created xsi:type="dcterms:W3CDTF">2010-09-29T05:53:28Z</dcterms:created>
  <dcterms:modified xsi:type="dcterms:W3CDTF">2012-07-09T13:57:42Z</dcterms:modified>
</cp:coreProperties>
</file>