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25" r:id="rId3"/>
    <p:sldId id="330" r:id="rId4"/>
    <p:sldId id="328" r:id="rId5"/>
    <p:sldId id="331" r:id="rId6"/>
    <p:sldId id="329" r:id="rId7"/>
    <p:sldId id="332" r:id="rId8"/>
    <p:sldId id="334" r:id="rId9"/>
    <p:sldId id="333" r:id="rId10"/>
    <p:sldId id="337" r:id="rId11"/>
    <p:sldId id="338" r:id="rId12"/>
    <p:sldId id="336" r:id="rId13"/>
    <p:sldId id="335" r:id="rId14"/>
    <p:sldId id="341" r:id="rId15"/>
    <p:sldId id="340" r:id="rId16"/>
    <p:sldId id="339" r:id="rId17"/>
    <p:sldId id="342" r:id="rId18"/>
    <p:sldId id="352" r:id="rId19"/>
    <p:sldId id="343" r:id="rId20"/>
    <p:sldId id="344" r:id="rId21"/>
    <p:sldId id="345" r:id="rId22"/>
    <p:sldId id="346" r:id="rId23"/>
    <p:sldId id="348" r:id="rId24"/>
    <p:sldId id="347" r:id="rId25"/>
    <p:sldId id="349" r:id="rId26"/>
    <p:sldId id="35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2C7"/>
    <a:srgbClr val="00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varScale="1">
        <p:scale>
          <a:sx n="41" d="100"/>
          <a:sy n="41" d="100"/>
        </p:scale>
        <p:origin x="-123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1800272-0456-4F14-AA63-E4B6201FDAA8}" type="datetimeFigureOut">
              <a:rPr lang="en-US"/>
              <a:pPr>
                <a:defRPr/>
              </a:pPr>
              <a:t>7/9/2012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D81E4E5C-ED64-4DF7-8E4D-D2A6C82765A9}" type="slidenum">
              <a:rPr lang="en-US"/>
              <a:pPr>
                <a:defRPr/>
              </a:pPr>
              <a:t>‹#›</a:t>
            </a:fld>
            <a:endParaRPr lang="en-US"/>
          </a:p>
        </p:txBody>
      </p:sp>
    </p:spTree>
    <p:extLst>
      <p:ext uri="{BB962C8B-B14F-4D97-AF65-F5344CB8AC3E}">
        <p14:creationId xmlns:p14="http://schemas.microsoft.com/office/powerpoint/2010/main" val="380723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smtClean="0"/>
              <a:t>det</a:t>
            </a:r>
            <a:r>
              <a:rPr lang="en-PH" dirty="0" smtClean="0"/>
              <a:t>(A)=45	</a:t>
            </a:r>
            <a:r>
              <a:rPr lang="en-PH" dirty="0" err="1" smtClean="0"/>
              <a:t>det</a:t>
            </a:r>
            <a:r>
              <a:rPr lang="en-PH" dirty="0" smtClean="0"/>
              <a:t>(2A)=360=(8)(45)=2^3*</a:t>
            </a:r>
            <a:r>
              <a:rPr lang="en-PH" dirty="0" err="1" smtClean="0"/>
              <a:t>det</a:t>
            </a:r>
            <a:r>
              <a:rPr lang="en-PH" dirty="0" smtClean="0"/>
              <a:t>(A)</a:t>
            </a:r>
            <a:endParaRPr lang="en-PH" dirty="0"/>
          </a:p>
        </p:txBody>
      </p:sp>
      <p:sp>
        <p:nvSpPr>
          <p:cNvPr id="4" name="Slide Number Placeholder 3"/>
          <p:cNvSpPr>
            <a:spLocks noGrp="1"/>
          </p:cNvSpPr>
          <p:nvPr>
            <p:ph type="sldNum" sz="quarter" idx="10"/>
          </p:nvPr>
        </p:nvSpPr>
        <p:spPr/>
        <p:txBody>
          <a:bodyPr/>
          <a:lstStyle/>
          <a:p>
            <a:pPr>
              <a:defRPr/>
            </a:pPr>
            <a:fld id="{D81E4E5C-ED64-4DF7-8E4D-D2A6C82765A9}" type="slidenum">
              <a:rPr lang="en-US" smtClean="0"/>
              <a:pPr>
                <a:defRPr/>
              </a:pPr>
              <a:t>20</a:t>
            </a:fld>
            <a:endParaRPr lang="en-US"/>
          </a:p>
        </p:txBody>
      </p:sp>
    </p:spTree>
    <p:extLst>
      <p:ext uri="{BB962C8B-B14F-4D97-AF65-F5344CB8AC3E}">
        <p14:creationId xmlns:p14="http://schemas.microsoft.com/office/powerpoint/2010/main" val="224333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FA85CE1-5884-4873-B087-6DCC2A4983DE}" type="datetimeFigureOut">
              <a:rPr lang="en-US"/>
              <a:pPr>
                <a:defRPr/>
              </a:pPr>
              <a:t>7/9/2012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299ABA-53D6-4B09-9678-7A79EF4E5EA5}" type="slidenum">
              <a:rPr lang="en-US"/>
              <a:pPr>
                <a:defRPr/>
              </a:pPr>
              <a:t>‹#›</a:t>
            </a:fld>
            <a:endParaRPr lang="en-US"/>
          </a:p>
        </p:txBody>
      </p:sp>
    </p:spTree>
    <p:extLst>
      <p:ext uri="{BB962C8B-B14F-4D97-AF65-F5344CB8AC3E}">
        <p14:creationId xmlns:p14="http://schemas.microsoft.com/office/powerpoint/2010/main" val="2963802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9D46DA7-F286-43CA-90A2-DC4D2C088ADD}" type="datetimeFigureOut">
              <a:rPr lang="en-US"/>
              <a:pPr>
                <a:defRPr/>
              </a:pPr>
              <a:t>7/9/2012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EAD73F8-7C6C-42C0-86F1-54B7A5257E4F}" type="slidenum">
              <a:rPr lang="en-US"/>
              <a:pPr>
                <a:defRPr/>
              </a:pPr>
              <a:t>‹#›</a:t>
            </a:fld>
            <a:endParaRPr lang="en-US"/>
          </a:p>
        </p:txBody>
      </p:sp>
      <p:pic>
        <p:nvPicPr>
          <p:cNvPr id="17415" name="Picture 7" descr="PPT Slide Bottom Righ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0"/>
            <a:ext cx="8874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2133600"/>
            <a:ext cx="6781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0" name="Title 1"/>
          <p:cNvSpPr>
            <a:spLocks noGrp="1"/>
          </p:cNvSpPr>
          <p:nvPr>
            <p:ph type="ctrTitle"/>
          </p:nvPr>
        </p:nvSpPr>
        <p:spPr>
          <a:xfrm>
            <a:off x="685800" y="2070652"/>
            <a:ext cx="7772400" cy="1470025"/>
          </a:xfrm>
          <a:ln>
            <a:miter lim="800000"/>
            <a:headEnd/>
            <a:tailEnd/>
          </a:ln>
        </p:spPr>
        <p:style>
          <a:lnRef idx="0">
            <a:schemeClr val="accent2"/>
          </a:lnRef>
          <a:fillRef idx="3">
            <a:schemeClr val="accent2"/>
          </a:fillRef>
          <a:effectRef idx="3">
            <a:schemeClr val="accent2"/>
          </a:effectRef>
          <a:fontRef idx="minor">
            <a:schemeClr val="lt1"/>
          </a:fontRef>
        </p:style>
        <p:txBody>
          <a:bodyPr/>
          <a:lstStyle/>
          <a:p>
            <a:pPr eaLnBrk="1" hangingPunct="1">
              <a:defRPr/>
            </a:pPr>
            <a:r>
              <a:rPr lang="en-US" sz="5400" b="1" dirty="0" smtClean="0"/>
              <a:t>DETERMINANT</a:t>
            </a:r>
          </a:p>
        </p:txBody>
      </p:sp>
      <p:sp>
        <p:nvSpPr>
          <p:cNvPr id="3" name="Subtitle 2"/>
          <p:cNvSpPr>
            <a:spLocks noGrp="1"/>
          </p:cNvSpPr>
          <p:nvPr>
            <p:ph type="subTitle" idx="1"/>
          </p:nvPr>
        </p:nvSpPr>
        <p:spPr>
          <a:xfrm>
            <a:off x="685800" y="3886200"/>
            <a:ext cx="7772400" cy="1752600"/>
          </a:xfrm>
        </p:spPr>
        <p:txBody>
          <a:bodyPr/>
          <a:lstStyle/>
          <a:p>
            <a:pPr eaLnBrk="1" hangingPunct="1"/>
            <a:r>
              <a:rPr lang="en-US" sz="2800" dirty="0" smtClean="0">
                <a:solidFill>
                  <a:schemeClr val="tx1"/>
                </a:solidFill>
              </a:rPr>
              <a:t>MATH 15  - Linear Algebra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par>
                          <p:cTn id="7" fill="hold" nodeType="afterGroup">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514350" indent="-514350" algn="l" eaLnBrk="1" hangingPunct="1">
                  <a:buFont typeface="+mj-lt"/>
                  <a:buAutoNum type="alphaLcParenR"/>
                  <a:defRPr/>
                </a:pPr>
                <a:r>
                  <a:rPr lang="en-US" sz="2200" dirty="0" smtClean="0">
                    <a:solidFill>
                      <a:schemeClr val="tx1"/>
                    </a:solidFill>
                  </a:rPr>
                  <a:t>a 2 × 2 matrix</a:t>
                </a:r>
              </a:p>
              <a:p>
                <a:pPr algn="l" eaLnBrk="1" hangingPunct="1">
                  <a:defRPr/>
                </a:pPr>
                <a14:m>
                  <m:oMathPara xmlns:m="http://schemas.openxmlformats.org/officeDocument/2006/math">
                    <m:oMathParaPr>
                      <m:jc m:val="centerGroup"/>
                    </m:oMathParaPr>
                    <m:oMath xmlns:m="http://schemas.openxmlformats.org/officeDocument/2006/math">
                      <m:r>
                        <a:rPr lang="en-PH" sz="2200" b="0" i="1" smtClean="0">
                          <a:solidFill>
                            <a:schemeClr val="tx1"/>
                          </a:solidFill>
                          <a:latin typeface="Cambria Math"/>
                        </a:rPr>
                        <m:t>𝐴</m:t>
                      </m:r>
                      <m:r>
                        <a:rPr lang="en-PH" sz="2200" b="0" i="1" smtClean="0">
                          <a:solidFill>
                            <a:schemeClr val="tx1"/>
                          </a:solidFill>
                          <a:latin typeface="Cambria Math"/>
                        </a:rPr>
                        <m:t>=</m:t>
                      </m:r>
                      <m:d>
                        <m:dPr>
                          <m:begChr m:val="["/>
                          <m:endChr m:val="]"/>
                          <m:ctrlPr>
                            <a:rPr lang="en-PH" sz="2200" b="0" i="1" smtClean="0">
                              <a:solidFill>
                                <a:schemeClr val="tx1"/>
                              </a:solidFill>
                              <a:latin typeface="Cambria Math"/>
                            </a:rPr>
                          </m:ctrlPr>
                        </m:dPr>
                        <m:e>
                          <m:m>
                            <m:mPr>
                              <m:mcs>
                                <m:mc>
                                  <m:mcPr>
                                    <m:count m:val="2"/>
                                    <m:mcJc m:val="center"/>
                                  </m:mcPr>
                                </m:mc>
                              </m:mcs>
                              <m:ctrlPr>
                                <a:rPr lang="en-PH" sz="2200" b="0" i="1" smtClean="0">
                                  <a:solidFill>
                                    <a:schemeClr val="tx1"/>
                                  </a:solidFill>
                                  <a:latin typeface="Cambria Math"/>
                                </a:rPr>
                              </m:ctrlPr>
                            </m:mPr>
                            <m:mr>
                              <m:e>
                                <m:sSub>
                                  <m:sSubPr>
                                    <m:ctrlPr>
                                      <a:rPr lang="en-PH" sz="2200" b="0" i="1" smtClean="0">
                                        <a:solidFill>
                                          <a:schemeClr val="tx1"/>
                                        </a:solidFill>
                                        <a:latin typeface="Cambria Math"/>
                                      </a:rPr>
                                    </m:ctrlPr>
                                  </m:sSubPr>
                                  <m:e>
                                    <m:r>
                                      <m:rPr>
                                        <m:brk m:alnAt="7"/>
                                      </m:rPr>
                                      <a:rPr lang="en-PH" sz="2200" b="0" i="1" smtClean="0">
                                        <a:solidFill>
                                          <a:schemeClr val="tx1"/>
                                        </a:solidFill>
                                        <a:latin typeface="Cambria Math"/>
                                      </a:rPr>
                                      <m:t>𝑎</m:t>
                                    </m:r>
                                  </m:e>
                                  <m:sub>
                                    <m:r>
                                      <m:rPr>
                                        <m:brk m:alnAt="7"/>
                                      </m:rPr>
                                      <a:rPr lang="en-PH" sz="2200" b="0" i="1" smtClean="0">
                                        <a:solidFill>
                                          <a:schemeClr val="tx1"/>
                                        </a:solidFill>
                                        <a:latin typeface="Cambria Math"/>
                                      </a:rPr>
                                      <m:t>1</m:t>
                                    </m:r>
                                    <m:r>
                                      <a:rPr lang="en-PH" sz="2200" b="0" i="1" smtClean="0">
                                        <a:solidFill>
                                          <a:schemeClr val="tx1"/>
                                        </a:solidFill>
                                        <a:latin typeface="Cambria Math"/>
                                      </a:rPr>
                                      <m:t>1</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12</m:t>
                                    </m:r>
                                  </m:sub>
                                </m:sSub>
                              </m:e>
                            </m:mr>
                            <m:mr>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21</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22</m:t>
                                    </m:r>
                                  </m:sub>
                                </m:sSub>
                              </m:e>
                            </m:mr>
                          </m:m>
                        </m:e>
                      </m:d>
                    </m:oMath>
                  </m:oMathPara>
                </a14:m>
                <a:endParaRPr lang="en-US" sz="2200" dirty="0" smtClean="0">
                  <a:solidFill>
                    <a:schemeClr val="tx1"/>
                  </a:solidFill>
                </a:endParaRPr>
              </a:p>
              <a:p>
                <a:pPr algn="l" eaLnBrk="1" hangingPunct="1">
                  <a:defRPr/>
                </a:pPr>
                <a:r>
                  <a:rPr lang="en-US" sz="2200" dirty="0" smtClean="0">
                    <a:solidFill>
                      <a:schemeClr val="tx1"/>
                    </a:solidFill>
                  </a:rPr>
                  <a:t>Each elementary product will contain two terms and since each term must come from different rows we know that each elementary product must have the form,</a:t>
                </a:r>
              </a:p>
              <a:p>
                <a:pPr algn="l" eaLnBrk="1" hangingPunct="1">
                  <a:defRPr/>
                </a:pPr>
                <a14:m>
                  <m:oMathPara xmlns:m="http://schemas.openxmlformats.org/officeDocument/2006/math">
                    <m:oMathParaPr>
                      <m:jc m:val="centerGroup"/>
                    </m:oMathParaPr>
                    <m:oMath xmlns:m="http://schemas.openxmlformats.org/officeDocument/2006/math">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m:t>
                          </m:r>
                        </m:sub>
                      </m:sSub>
                    </m:oMath>
                  </m:oMathPara>
                </a14:m>
                <a:endParaRPr lang="en-US" sz="2200" dirty="0" smtClean="0">
                  <a:solidFill>
                    <a:schemeClr val="tx1"/>
                  </a:solidFill>
                </a:endParaRPr>
              </a:p>
              <a:p>
                <a:pPr algn="l" eaLnBrk="1" hangingPunct="1">
                  <a:defRPr/>
                </a:pPr>
                <a:r>
                  <a:rPr lang="en-US" sz="2200" dirty="0" smtClean="0">
                    <a:solidFill>
                      <a:schemeClr val="tx1"/>
                    </a:solidFill>
                  </a:rPr>
                  <a:t>All we need to do is fill in the column scripts and remember in doing so that they must come from different columns. There are really only two possible ways to fill in the blanks in the product above. The two ways of filling in the blanks are (1, 2) and (2, 1) and yes we did mean to use the permutation notation there since that is exactly what we need. We will fill the blanks  with all the possible permutations of the list of column numbers, {1, 2} in this case.</a:t>
                </a:r>
              </a:p>
              <a:p>
                <a:pPr algn="l" eaLnBrk="1" hangingPunct="1">
                  <a:defRPr/>
                </a:pPr>
                <a:endParaRPr lang="en-US" sz="2200" dirty="0">
                  <a:solidFill>
                    <a:schemeClr val="tx1"/>
                  </a:solidFill>
                </a:endParaRPr>
              </a:p>
              <a:p>
                <a:pPr algn="l" eaLnBrk="1" hangingPunct="1">
                  <a:defRPr/>
                </a:pPr>
                <a:r>
                  <a:rPr lang="en-US" sz="2200" dirty="0" smtClean="0">
                    <a:solidFill>
                      <a:schemeClr val="tx1"/>
                    </a:solidFill>
                  </a:rPr>
                  <a:t>So, the elementary products for a 2 × 2 matrix are </a:t>
                </a:r>
                <a14:m>
                  <m:oMath xmlns:m="http://schemas.openxmlformats.org/officeDocument/2006/math">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11</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22</m:t>
                        </m:r>
                      </m:sub>
                    </m:sSub>
                  </m:oMath>
                </a14:m>
                <a:r>
                  <a:rPr lang="en-US" sz="2200" dirty="0" smtClean="0">
                    <a:solidFill>
                      <a:schemeClr val="tx1"/>
                    </a:solidFill>
                  </a:rPr>
                  <a:t> &amp; </a:t>
                </a:r>
                <a14:m>
                  <m:oMath xmlns:m="http://schemas.openxmlformats.org/officeDocument/2006/math">
                    <m:sSub>
                      <m:sSubPr>
                        <m:ctrlPr>
                          <a:rPr lang="en-PH" sz="2200" b="0" i="1" dirty="0" smtClean="0">
                            <a:solidFill>
                              <a:schemeClr val="tx1"/>
                            </a:solidFill>
                            <a:latin typeface="Cambria Math"/>
                          </a:rPr>
                        </m:ctrlPr>
                      </m:sSubPr>
                      <m:e>
                        <m:r>
                          <a:rPr lang="en-PH" sz="2200" b="0" i="1" dirty="0" smtClean="0">
                            <a:solidFill>
                              <a:schemeClr val="tx1"/>
                            </a:solidFill>
                            <a:latin typeface="Cambria Math"/>
                          </a:rPr>
                          <m:t>𝑎</m:t>
                        </m:r>
                      </m:e>
                      <m:sub>
                        <m:r>
                          <a:rPr lang="en-PH" sz="2200" b="0" i="1" dirty="0" smtClean="0">
                            <a:solidFill>
                              <a:schemeClr val="tx1"/>
                            </a:solidFill>
                            <a:latin typeface="Cambria Math"/>
                          </a:rPr>
                          <m:t>12</m:t>
                        </m:r>
                      </m:sub>
                    </m:sSub>
                    <m:sSub>
                      <m:sSubPr>
                        <m:ctrlPr>
                          <a:rPr lang="en-PH" sz="2200" b="0" i="1" dirty="0" smtClean="0">
                            <a:solidFill>
                              <a:schemeClr val="tx1"/>
                            </a:solidFill>
                            <a:latin typeface="Cambria Math"/>
                          </a:rPr>
                        </m:ctrlPr>
                      </m:sSubPr>
                      <m:e>
                        <m:r>
                          <a:rPr lang="en-PH" sz="2200" b="0" i="1" dirty="0" smtClean="0">
                            <a:solidFill>
                              <a:schemeClr val="tx1"/>
                            </a:solidFill>
                            <a:latin typeface="Cambria Math"/>
                          </a:rPr>
                          <m:t>𝑎</m:t>
                        </m:r>
                      </m:e>
                      <m:sub>
                        <m:r>
                          <a:rPr lang="en-PH" sz="2200" b="0" i="1" dirty="0" smtClean="0">
                            <a:solidFill>
                              <a:schemeClr val="tx1"/>
                            </a:solidFill>
                            <a:latin typeface="Cambria Math"/>
                          </a:rPr>
                          <m:t>21</m:t>
                        </m:r>
                      </m:sub>
                    </m:sSub>
                  </m:oMath>
                </a14:m>
                <a:r>
                  <a:rPr lang="en-US" sz="2200" dirty="0" smtClean="0">
                    <a:solidFill>
                      <a:schemeClr val="tx1"/>
                    </a:solidFill>
                  </a:rPr>
                  <a:t>.</a:t>
                </a:r>
                <a:endParaRPr lang="en-US" sz="22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954" t="-865" r="-1247" b="-1622"/>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ELEMENTARY PRODUCT</a:t>
            </a:r>
            <a:endParaRPr lang="en-US" sz="3600" b="1" dirty="0"/>
          </a:p>
        </p:txBody>
      </p:sp>
    </p:spTree>
    <p:extLst>
      <p:ext uri="{BB962C8B-B14F-4D97-AF65-F5344CB8AC3E}">
        <p14:creationId xmlns:p14="http://schemas.microsoft.com/office/powerpoint/2010/main" val="309019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514350" indent="-514350" algn="l" eaLnBrk="1" hangingPunct="1">
                  <a:buFont typeface="+mj-lt"/>
                  <a:buAutoNum type="alphaLcParenR" startAt="2"/>
                  <a:defRPr/>
                </a:pPr>
                <a:r>
                  <a:rPr lang="en-US" sz="2200" dirty="0" smtClean="0">
                    <a:solidFill>
                      <a:schemeClr val="tx1"/>
                    </a:solidFill>
                  </a:rPr>
                  <a:t>a 3 × 3 matrix</a:t>
                </a:r>
              </a:p>
              <a:p>
                <a:pPr algn="l" eaLnBrk="1" hangingPunct="1">
                  <a:defRPr/>
                </a:pPr>
                <a14:m>
                  <m:oMathPara xmlns:m="http://schemas.openxmlformats.org/officeDocument/2006/math">
                    <m:oMathParaPr>
                      <m:jc m:val="centerGroup"/>
                    </m:oMathParaPr>
                    <m:oMath xmlns:m="http://schemas.openxmlformats.org/officeDocument/2006/math">
                      <m:r>
                        <a:rPr lang="en-PH" sz="2200" b="0" i="1" smtClean="0">
                          <a:solidFill>
                            <a:schemeClr val="tx1"/>
                          </a:solidFill>
                          <a:latin typeface="Cambria Math"/>
                        </a:rPr>
                        <m:t>𝐴</m:t>
                      </m:r>
                      <m:r>
                        <a:rPr lang="en-PH" sz="2200" b="0" i="1" smtClean="0">
                          <a:solidFill>
                            <a:schemeClr val="tx1"/>
                          </a:solidFill>
                          <a:latin typeface="Cambria Math"/>
                        </a:rPr>
                        <m:t>=</m:t>
                      </m:r>
                      <m:d>
                        <m:dPr>
                          <m:begChr m:val="["/>
                          <m:endChr m:val="]"/>
                          <m:ctrlPr>
                            <a:rPr lang="en-PH" sz="2200" b="0" i="1" smtClean="0">
                              <a:solidFill>
                                <a:schemeClr val="tx1"/>
                              </a:solidFill>
                              <a:latin typeface="Cambria Math"/>
                            </a:rPr>
                          </m:ctrlPr>
                        </m:dPr>
                        <m:e>
                          <m:m>
                            <m:mPr>
                              <m:mcs>
                                <m:mc>
                                  <m:mcPr>
                                    <m:count m:val="3"/>
                                    <m:mcJc m:val="center"/>
                                  </m:mcPr>
                                </m:mc>
                              </m:mcs>
                              <m:ctrlPr>
                                <a:rPr lang="en-PH" sz="2200" b="0" i="1" smtClean="0">
                                  <a:solidFill>
                                    <a:schemeClr val="tx1"/>
                                  </a:solidFill>
                                  <a:latin typeface="Cambria Math"/>
                                </a:rPr>
                              </m:ctrlPr>
                            </m:mPr>
                            <m:mr>
                              <m:e>
                                <m:sSub>
                                  <m:sSubPr>
                                    <m:ctrlPr>
                                      <a:rPr lang="en-PH" sz="2200" b="0" i="1" smtClean="0">
                                        <a:solidFill>
                                          <a:schemeClr val="tx1"/>
                                        </a:solidFill>
                                        <a:latin typeface="Cambria Math"/>
                                      </a:rPr>
                                    </m:ctrlPr>
                                  </m:sSubPr>
                                  <m:e>
                                    <m:r>
                                      <m:rPr>
                                        <m:brk m:alnAt="7"/>
                                      </m:rPr>
                                      <a:rPr lang="en-PH" sz="2200" b="0" i="1" smtClean="0">
                                        <a:solidFill>
                                          <a:schemeClr val="tx1"/>
                                        </a:solidFill>
                                        <a:latin typeface="Cambria Math"/>
                                      </a:rPr>
                                      <m:t>𝑎</m:t>
                                    </m:r>
                                  </m:e>
                                  <m:sub>
                                    <m:r>
                                      <m:rPr>
                                        <m:brk m:alnAt="7"/>
                                      </m:rPr>
                                      <a:rPr lang="en-PH" sz="2200" b="0" i="1" smtClean="0">
                                        <a:solidFill>
                                          <a:schemeClr val="tx1"/>
                                        </a:solidFill>
                                        <a:latin typeface="Cambria Math"/>
                                      </a:rPr>
                                      <m:t>1</m:t>
                                    </m:r>
                                    <m:r>
                                      <a:rPr lang="en-PH" sz="2200" b="0" i="1" smtClean="0">
                                        <a:solidFill>
                                          <a:schemeClr val="tx1"/>
                                        </a:solidFill>
                                        <a:latin typeface="Cambria Math"/>
                                      </a:rPr>
                                      <m:t>1</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12</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13</m:t>
                                    </m:r>
                                  </m:sub>
                                </m:sSub>
                              </m:e>
                            </m:mr>
                            <m:mr>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21</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22</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23</m:t>
                                    </m:r>
                                  </m:sub>
                                </m:sSub>
                              </m:e>
                            </m:mr>
                            <m:mr>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31</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32</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33</m:t>
                                    </m:r>
                                  </m:sub>
                                </m:sSub>
                              </m:e>
                            </m:mr>
                          </m:m>
                        </m:e>
                      </m:d>
                    </m:oMath>
                  </m:oMathPara>
                </a14:m>
                <a:endParaRPr lang="en-US" sz="2200" dirty="0" smtClean="0">
                  <a:solidFill>
                    <a:schemeClr val="tx1"/>
                  </a:solidFill>
                </a:endParaRPr>
              </a:p>
              <a:p>
                <a:pPr algn="l" eaLnBrk="1" hangingPunct="1">
                  <a:defRPr/>
                </a:pPr>
                <a:r>
                  <a:rPr lang="en-US" sz="2200" dirty="0" smtClean="0">
                    <a:solidFill>
                      <a:schemeClr val="tx1"/>
                    </a:solidFill>
                  </a:rPr>
                  <a:t>Each of the elementary products will involve three terms and of the form</a:t>
                </a:r>
              </a:p>
              <a:p>
                <a:pPr algn="l" eaLnBrk="1" hangingPunct="1">
                  <a:defRPr/>
                </a:pPr>
                <a14:m>
                  <m:oMathPara xmlns:m="http://schemas.openxmlformats.org/officeDocument/2006/math">
                    <m:oMathParaPr>
                      <m:jc m:val="centerGroup"/>
                    </m:oMathParaPr>
                    <m:oMath xmlns:m="http://schemas.openxmlformats.org/officeDocument/2006/math">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3?</m:t>
                          </m:r>
                        </m:sub>
                      </m:sSub>
                      <m:r>
                        <a:rPr lang="en-PH" sz="2200" b="0" i="1" smtClean="0">
                          <a:solidFill>
                            <a:schemeClr val="tx1"/>
                          </a:solidFill>
                          <a:latin typeface="Cambria Math"/>
                        </a:rPr>
                        <m:t> </m:t>
                      </m:r>
                    </m:oMath>
                  </m:oMathPara>
                </a14:m>
                <a:endParaRPr lang="en-US" sz="2200" dirty="0" smtClean="0">
                  <a:solidFill>
                    <a:schemeClr val="tx1"/>
                  </a:solidFill>
                </a:endParaRPr>
              </a:p>
              <a:p>
                <a:pPr algn="l" eaLnBrk="1" hangingPunct="1">
                  <a:defRPr/>
                </a:pPr>
                <a:endParaRPr lang="en-US" sz="2200" dirty="0" smtClean="0">
                  <a:solidFill>
                    <a:schemeClr val="tx1"/>
                  </a:solidFill>
                </a:endParaRPr>
              </a:p>
              <a:p>
                <a:pPr algn="l" eaLnBrk="1" hangingPunct="1">
                  <a:defRPr/>
                </a:pPr>
                <a:r>
                  <a:rPr lang="en-US" sz="2200" dirty="0" smtClean="0">
                    <a:solidFill>
                      <a:schemeClr val="tx1"/>
                    </a:solidFill>
                  </a:rPr>
                  <a:t>Each of the column scripts will need to come from different columns. We can get all the possible choices for these by filling in the blanks with all the possible permutations of {1, 2, 3}.</a:t>
                </a:r>
              </a:p>
              <a:p>
                <a:pPr algn="l" eaLnBrk="1" hangingPunct="1">
                  <a:defRPr/>
                </a:pPr>
                <a:endParaRPr lang="en-US" sz="2200" dirty="0">
                  <a:solidFill>
                    <a:schemeClr val="tx1"/>
                  </a:solidFill>
                </a:endParaRPr>
              </a:p>
              <a:p>
                <a:pPr algn="l" eaLnBrk="1" hangingPunct="1">
                  <a:defRPr/>
                </a:pPr>
                <a:r>
                  <a:rPr lang="en-US" sz="2200" dirty="0" smtClean="0">
                    <a:solidFill>
                      <a:schemeClr val="tx1"/>
                    </a:solidFill>
                  </a:rPr>
                  <a:t>So, the elementary products of the 3 × 3 are</a:t>
                </a:r>
              </a:p>
              <a:p>
                <a:pPr algn="l" eaLnBrk="1" hangingPunct="1">
                  <a:defRPr/>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200" i="1" smtClean="0">
                              <a:solidFill>
                                <a:schemeClr val="tx1"/>
                              </a:solidFill>
                              <a:latin typeface="Cambria Math"/>
                            </a:rPr>
                          </m:ctrlPr>
                        </m:mPr>
                        <m:mr>
                          <m:e>
                            <m:sSub>
                              <m:sSubPr>
                                <m:ctrlPr>
                                  <a:rPr lang="en-PH" sz="2200" b="0" i="1" smtClean="0">
                                    <a:solidFill>
                                      <a:schemeClr val="tx1"/>
                                    </a:solidFill>
                                    <a:latin typeface="Cambria Math"/>
                                  </a:rPr>
                                </m:ctrlPr>
                              </m:sSubPr>
                              <m:e>
                                <m:r>
                                  <m:rPr>
                                    <m:brk m:alnAt="7"/>
                                  </m:rPr>
                                  <a:rPr lang="en-PH" sz="2200" b="0" i="1" smtClean="0">
                                    <a:solidFill>
                                      <a:schemeClr val="tx1"/>
                                    </a:solidFill>
                                    <a:latin typeface="Cambria Math"/>
                                  </a:rPr>
                                  <m:t>𝑎</m:t>
                                </m:r>
                              </m:e>
                              <m:sub>
                                <m:r>
                                  <m:rPr>
                                    <m:brk m:alnAt="7"/>
                                  </m:rPr>
                                  <a:rPr lang="en-PH" sz="2200" b="0" i="1" smtClean="0">
                                    <a:solidFill>
                                      <a:schemeClr val="tx1"/>
                                    </a:solidFill>
                                    <a:latin typeface="Cambria Math"/>
                                  </a:rPr>
                                  <m:t>1</m:t>
                                </m:r>
                                <m:r>
                                  <a:rPr lang="en-PH" sz="2200" b="0" i="1" smtClean="0">
                                    <a:solidFill>
                                      <a:schemeClr val="tx1"/>
                                    </a:solidFill>
                                    <a:latin typeface="Cambria Math"/>
                                  </a:rPr>
                                  <m:t>1</m:t>
                                </m:r>
                              </m:sub>
                            </m:sSub>
                            <m:sSub>
                              <m:sSubPr>
                                <m:ctrlPr>
                                  <a:rPr lang="en-PH" sz="2200" b="0" i="1" smtClean="0">
                                    <a:solidFill>
                                      <a:schemeClr val="tx1"/>
                                    </a:solidFill>
                                    <a:latin typeface="Cambria Math"/>
                                  </a:rPr>
                                </m:ctrlPr>
                              </m:sSubPr>
                              <m:e>
                                <m:r>
                                  <m:rPr>
                                    <m:brk m:alnAt="7"/>
                                  </m:rPr>
                                  <a:rPr lang="en-PH" sz="2200" b="0" i="1" smtClean="0">
                                    <a:solidFill>
                                      <a:schemeClr val="tx1"/>
                                    </a:solidFill>
                                    <a:latin typeface="Cambria Math"/>
                                  </a:rPr>
                                  <m:t>𝑎</m:t>
                                </m:r>
                              </m:e>
                              <m:sub>
                                <m:r>
                                  <m:rPr>
                                    <m:brk m:alnAt="7"/>
                                  </m:rPr>
                                  <a:rPr lang="en-PH" sz="2200" b="0" i="1" smtClean="0">
                                    <a:solidFill>
                                      <a:schemeClr val="tx1"/>
                                    </a:solidFill>
                                    <a:latin typeface="Cambria Math"/>
                                  </a:rPr>
                                  <m:t>2</m:t>
                                </m:r>
                                <m:r>
                                  <a:rPr lang="en-PH" sz="2200" b="0" i="1" smtClean="0">
                                    <a:solidFill>
                                      <a:schemeClr val="tx1"/>
                                    </a:solidFill>
                                    <a:latin typeface="Cambria Math"/>
                                  </a:rPr>
                                  <m:t>2</m:t>
                                </m:r>
                              </m:sub>
                            </m:sSub>
                            <m:sSub>
                              <m:sSubPr>
                                <m:ctrlPr>
                                  <a:rPr lang="en-PH" sz="2200" b="0" i="1" smtClean="0">
                                    <a:solidFill>
                                      <a:schemeClr val="tx1"/>
                                    </a:solidFill>
                                    <a:latin typeface="Cambria Math"/>
                                  </a:rPr>
                                </m:ctrlPr>
                              </m:sSubPr>
                              <m:e>
                                <m:r>
                                  <m:rPr>
                                    <m:brk m:alnAt="7"/>
                                  </m:rPr>
                                  <a:rPr lang="en-PH" sz="2200" b="0" i="1" smtClean="0">
                                    <a:solidFill>
                                      <a:schemeClr val="tx1"/>
                                    </a:solidFill>
                                    <a:latin typeface="Cambria Math"/>
                                  </a:rPr>
                                  <m:t>𝑎</m:t>
                                </m:r>
                              </m:e>
                              <m:sub>
                                <m:r>
                                  <m:rPr>
                                    <m:brk m:alnAt="7"/>
                                  </m:rPr>
                                  <a:rPr lang="en-PH" sz="2200" b="0" i="1" smtClean="0">
                                    <a:solidFill>
                                      <a:schemeClr val="tx1"/>
                                    </a:solidFill>
                                    <a:latin typeface="Cambria Math"/>
                                  </a:rPr>
                                  <m:t>3</m:t>
                                </m:r>
                                <m:r>
                                  <a:rPr lang="en-PH" sz="2200" b="0" i="1" smtClean="0">
                                    <a:solidFill>
                                      <a:schemeClr val="tx1"/>
                                    </a:solidFill>
                                    <a:latin typeface="Cambria Math"/>
                                  </a:rPr>
                                  <m:t>3</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11</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23</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32</m:t>
                                </m:r>
                              </m:sub>
                            </m:sSub>
                          </m:e>
                        </m:mr>
                        <m:mr>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12</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21</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33</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12</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23</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31</m:t>
                                </m:r>
                              </m:sub>
                            </m:sSub>
                          </m:e>
                        </m:mr>
                        <m:mr>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13</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21</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32</m:t>
                                </m:r>
                              </m:sub>
                            </m:sSub>
                          </m:e>
                          <m:e>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13</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22</m:t>
                                </m:r>
                              </m:sub>
                            </m:sSub>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31</m:t>
                                </m:r>
                              </m:sub>
                            </m:sSub>
                          </m:e>
                        </m:mr>
                      </m:m>
                    </m:oMath>
                  </m:oMathPara>
                </a14:m>
                <a:endParaRPr lang="en-US" sz="22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954" t="-865" r="-1247"/>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ELEMENTARY PRODUCT</a:t>
            </a:r>
            <a:endParaRPr lang="en-US" sz="3600" b="1" dirty="0"/>
          </a:p>
        </p:txBody>
      </p:sp>
    </p:spTree>
    <p:extLst>
      <p:ext uri="{BB962C8B-B14F-4D97-AF65-F5344CB8AC3E}">
        <p14:creationId xmlns:p14="http://schemas.microsoft.com/office/powerpoint/2010/main" val="14719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algn="l" eaLnBrk="1" hangingPunct="1">
                  <a:defRPr/>
                </a:pPr>
                <a:r>
                  <a:rPr lang="en-PH" sz="2800" dirty="0" smtClean="0">
                    <a:solidFill>
                      <a:schemeClr val="tx1"/>
                    </a:solidFill>
                  </a:rPr>
                  <a:t>A general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matrix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will have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rPr>
                      <m:t>!</m:t>
                    </m:r>
                  </m:oMath>
                </a14:m>
                <a:r>
                  <a:rPr lang="en-US" sz="2800" dirty="0" smtClean="0">
                    <a:solidFill>
                      <a:schemeClr val="tx1"/>
                    </a:solidFill>
                  </a:rPr>
                  <a:t> elementary products of the form</a:t>
                </a:r>
              </a:p>
              <a:p>
                <a:pPr algn="l" eaLnBrk="1" hangingPunct="1">
                  <a:defRPr/>
                </a:pPr>
                <a:endParaRPr lang="en-US" sz="2800" dirty="0" smtClean="0">
                  <a:solidFill>
                    <a:schemeClr val="tx1"/>
                  </a:solidFill>
                </a:endParaRPr>
              </a:p>
              <a:p>
                <a:pPr algn="l" eaLnBrk="1" hangingPunct="1">
                  <a:defRPr/>
                </a:pPr>
                <a14:m>
                  <m:oMathPara xmlns:m="http://schemas.openxmlformats.org/officeDocument/2006/math">
                    <m:oMathParaPr>
                      <m:jc m:val="centerGroup"/>
                    </m:oMathParaPr>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1</m:t>
                              </m:r>
                            </m:sub>
                          </m:sSub>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2</m:t>
                              </m:r>
                            </m:sub>
                          </m:sSub>
                        </m:sub>
                      </m:sSub>
                      <m:r>
                        <a:rPr lang="en-PH" sz="2800" b="0" i="1" smtClean="0">
                          <a:solidFill>
                            <a:schemeClr val="tx1"/>
                          </a:solidFill>
                          <a:latin typeface="Cambria Math"/>
                          <a:ea typeface="Cambria Math"/>
                        </a:rPr>
                        <m:t>⋯</m:t>
                      </m:r>
                      <m:sSub>
                        <m:sSubPr>
                          <m:ctrlPr>
                            <a:rPr lang="en-PH" sz="2800" b="0" i="1" smtClean="0">
                              <a:solidFill>
                                <a:schemeClr val="tx1"/>
                              </a:solidFill>
                              <a:latin typeface="Cambria Math"/>
                              <a:ea typeface="Cambria Math"/>
                            </a:rPr>
                          </m:ctrlPr>
                        </m:sSubPr>
                        <m:e>
                          <m:r>
                            <a:rPr lang="en-PH" sz="2800" b="0" i="1" smtClean="0">
                              <a:solidFill>
                                <a:schemeClr val="tx1"/>
                              </a:solidFill>
                              <a:latin typeface="Cambria Math"/>
                              <a:ea typeface="Cambria Math"/>
                            </a:rPr>
                            <m:t>𝑎</m:t>
                          </m:r>
                        </m:e>
                        <m:sub>
                          <m:r>
                            <a:rPr lang="en-PH" sz="2800" b="0" i="1" smtClean="0">
                              <a:solidFill>
                                <a:schemeClr val="tx1"/>
                              </a:solidFill>
                              <a:latin typeface="Cambria Math"/>
                              <a:ea typeface="Cambria Math"/>
                            </a:rPr>
                            <m:t>𝑛</m:t>
                          </m:r>
                          <m:sSub>
                            <m:sSubPr>
                              <m:ctrlPr>
                                <a:rPr lang="en-PH" sz="2800" b="0" i="1" smtClean="0">
                                  <a:solidFill>
                                    <a:schemeClr val="tx1"/>
                                  </a:solidFill>
                                  <a:latin typeface="Cambria Math"/>
                                  <a:ea typeface="Cambria Math"/>
                                </a:rPr>
                              </m:ctrlPr>
                            </m:sSubPr>
                            <m:e>
                              <m:r>
                                <a:rPr lang="en-PH" sz="2800" b="0" i="1" smtClean="0">
                                  <a:solidFill>
                                    <a:schemeClr val="tx1"/>
                                  </a:solidFill>
                                  <a:latin typeface="Cambria Math"/>
                                  <a:ea typeface="Cambria Math"/>
                                </a:rPr>
                                <m:t>𝑖</m:t>
                              </m:r>
                            </m:e>
                            <m:sub>
                              <m:r>
                                <a:rPr lang="en-PH" sz="2800" b="0" i="1" smtClean="0">
                                  <a:solidFill>
                                    <a:schemeClr val="tx1"/>
                                  </a:solidFill>
                                  <a:latin typeface="Cambria Math"/>
                                  <a:ea typeface="Cambria Math"/>
                                </a:rPr>
                                <m:t>𝑛</m:t>
                              </m:r>
                            </m:sub>
                          </m:sSub>
                        </m:sub>
                      </m:sSub>
                    </m:oMath>
                  </m:oMathPara>
                </a14:m>
                <a:endParaRPr lang="en-US" sz="2800" dirty="0" smtClean="0">
                  <a:solidFill>
                    <a:schemeClr val="tx1"/>
                  </a:solidFill>
                </a:endParaRPr>
              </a:p>
              <a:p>
                <a:pPr algn="l" eaLnBrk="1" hangingPunct="1">
                  <a:defRPr/>
                </a:pPr>
                <a:endParaRPr lang="en-US" sz="2800" dirty="0" smtClean="0">
                  <a:solidFill>
                    <a:schemeClr val="tx1"/>
                  </a:solidFill>
                </a:endParaRPr>
              </a:p>
              <a:p>
                <a:pPr algn="l" eaLnBrk="1" hangingPunct="1">
                  <a:defRPr/>
                </a:pPr>
                <a:r>
                  <a:rPr lang="en-US" sz="2800" dirty="0">
                    <a:solidFill>
                      <a:schemeClr val="tx1"/>
                    </a:solidFill>
                  </a:rPr>
                  <a:t>w</a:t>
                </a:r>
                <a:r>
                  <a:rPr lang="en-US" sz="2800" dirty="0" smtClean="0">
                    <a:solidFill>
                      <a:schemeClr val="tx1"/>
                    </a:solidFill>
                  </a:rPr>
                  <a:t>here </a:t>
                </a:r>
                <a14:m>
                  <m:oMath xmlns:m="http://schemas.openxmlformats.org/officeDocument/2006/math">
                    <m:d>
                      <m:dPr>
                        <m:ctrlPr>
                          <a:rPr lang="en-US" sz="280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1</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2</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𝑛</m:t>
                            </m:r>
                          </m:sub>
                        </m:sSub>
                      </m:e>
                    </m:d>
                  </m:oMath>
                </a14:m>
                <a:r>
                  <a:rPr lang="en-US" sz="2800" dirty="0" smtClean="0">
                    <a:solidFill>
                      <a:schemeClr val="tx1"/>
                    </a:solidFill>
                  </a:rPr>
                  <a:t> ranges over all the permutations of </a:t>
                </a:r>
                <a14:m>
                  <m:oMath xmlns:m="http://schemas.openxmlformats.org/officeDocument/2006/math">
                    <m:d>
                      <m:dPr>
                        <m:begChr m:val="{"/>
                        <m:endChr m:val="}"/>
                        <m:ctrlPr>
                          <a:rPr lang="en-US" sz="2800" i="1" smtClean="0">
                            <a:solidFill>
                              <a:schemeClr val="tx1"/>
                            </a:solidFill>
                            <a:latin typeface="Cambria Math"/>
                          </a:rPr>
                        </m:ctrlPr>
                      </m:dPr>
                      <m:e>
                        <m:r>
                          <a:rPr lang="en-PH" sz="2800" b="0" i="1" smtClean="0">
                            <a:solidFill>
                              <a:schemeClr val="tx1"/>
                            </a:solidFill>
                            <a:latin typeface="Cambria Math"/>
                          </a:rPr>
                          <m:t>1,2,…,</m:t>
                        </m:r>
                        <m:r>
                          <a:rPr lang="en-PH" sz="2800" b="0" i="1" smtClean="0">
                            <a:solidFill>
                              <a:schemeClr val="tx1"/>
                            </a:solidFill>
                            <a:latin typeface="Cambria Math"/>
                          </a:rPr>
                          <m:t>𝑛</m:t>
                        </m:r>
                      </m:e>
                    </m:d>
                  </m:oMath>
                </a14:m>
                <a:r>
                  <a:rPr lang="en-US" sz="2800" dirty="0" smtClean="0">
                    <a:solidFill>
                      <a:schemeClr val="tx1"/>
                    </a:solidFill>
                  </a:rPr>
                  <a:t>.</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95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ELEMENTARY PRODUCT</a:t>
            </a:r>
            <a:endParaRPr lang="en-US" sz="3600" b="1" dirty="0"/>
          </a:p>
        </p:txBody>
      </p:sp>
    </p:spTree>
    <p:extLst>
      <p:ext uri="{BB962C8B-B14F-4D97-AF65-F5344CB8AC3E}">
        <p14:creationId xmlns:p14="http://schemas.microsoft.com/office/powerpoint/2010/main" val="3018128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PH" sz="2800" dirty="0" smtClean="0">
                    <a:solidFill>
                      <a:schemeClr val="tx1"/>
                    </a:solidFill>
                  </a:rPr>
                  <a:t>We can now take care of the final preliminary definition that we need for the determinant function. A </a:t>
                </a:r>
                <a:r>
                  <a:rPr lang="en-PH" sz="2800" b="1" dirty="0" smtClean="0">
                    <a:solidFill>
                      <a:schemeClr val="tx1"/>
                    </a:solidFill>
                  </a:rPr>
                  <a:t>signed elementary product </a:t>
                </a:r>
                <a:r>
                  <a:rPr lang="en-PH" sz="2800" dirty="0" smtClean="0">
                    <a:solidFill>
                      <a:schemeClr val="tx1"/>
                    </a:solidFill>
                  </a:rPr>
                  <a:t>from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will be the elementary product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1</m:t>
                            </m:r>
                          </m:sub>
                        </m:sSub>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2</m:t>
                            </m:r>
                          </m:sub>
                        </m:sSub>
                      </m:sub>
                    </m:sSub>
                    <m:r>
                      <a:rPr lang="en-PH" sz="2800" b="0" i="1" smtClean="0">
                        <a:solidFill>
                          <a:schemeClr val="tx1"/>
                        </a:solidFill>
                        <a:latin typeface="Cambria Math"/>
                        <a:ea typeface="Cambria Math"/>
                      </a:rPr>
                      <m:t>⋯</m:t>
                    </m:r>
                    <m:sSub>
                      <m:sSubPr>
                        <m:ctrlPr>
                          <a:rPr lang="en-PH" sz="2800" b="0" i="1" smtClean="0">
                            <a:solidFill>
                              <a:schemeClr val="tx1"/>
                            </a:solidFill>
                            <a:latin typeface="Cambria Math"/>
                            <a:ea typeface="Cambria Math"/>
                          </a:rPr>
                        </m:ctrlPr>
                      </m:sSubPr>
                      <m:e>
                        <m:r>
                          <a:rPr lang="en-PH" sz="2800" b="0" i="1" smtClean="0">
                            <a:solidFill>
                              <a:schemeClr val="tx1"/>
                            </a:solidFill>
                            <a:latin typeface="Cambria Math"/>
                            <a:ea typeface="Cambria Math"/>
                          </a:rPr>
                          <m:t>𝑎</m:t>
                        </m:r>
                      </m:e>
                      <m:sub>
                        <m:r>
                          <a:rPr lang="en-PH" sz="2800" b="0" i="1" smtClean="0">
                            <a:solidFill>
                              <a:schemeClr val="tx1"/>
                            </a:solidFill>
                            <a:latin typeface="Cambria Math"/>
                            <a:ea typeface="Cambria Math"/>
                          </a:rPr>
                          <m:t>𝑛</m:t>
                        </m:r>
                        <m:sSub>
                          <m:sSubPr>
                            <m:ctrlPr>
                              <a:rPr lang="en-PH" sz="2800" b="0" i="1" smtClean="0">
                                <a:solidFill>
                                  <a:schemeClr val="tx1"/>
                                </a:solidFill>
                                <a:latin typeface="Cambria Math"/>
                                <a:ea typeface="Cambria Math"/>
                              </a:rPr>
                            </m:ctrlPr>
                          </m:sSubPr>
                          <m:e>
                            <m:r>
                              <a:rPr lang="en-PH" sz="2800" b="0" i="1" smtClean="0">
                                <a:solidFill>
                                  <a:schemeClr val="tx1"/>
                                </a:solidFill>
                                <a:latin typeface="Cambria Math"/>
                                <a:ea typeface="Cambria Math"/>
                              </a:rPr>
                              <m:t>𝑖</m:t>
                            </m:r>
                          </m:e>
                          <m:sub>
                            <m:r>
                              <a:rPr lang="en-PH" sz="2800" b="0" i="1" smtClean="0">
                                <a:solidFill>
                                  <a:schemeClr val="tx1"/>
                                </a:solidFill>
                                <a:latin typeface="Cambria Math"/>
                                <a:ea typeface="Cambria Math"/>
                              </a:rPr>
                              <m:t>𝑛</m:t>
                            </m:r>
                          </m:sub>
                        </m:sSub>
                      </m:sub>
                    </m:sSub>
                  </m:oMath>
                </a14:m>
                <a:r>
                  <a:rPr lang="en-US" sz="2800" dirty="0" smtClean="0">
                    <a:solidFill>
                      <a:schemeClr val="tx1"/>
                    </a:solidFill>
                  </a:rPr>
                  <a:t> that is multiplied by “+1” if </a:t>
                </a:r>
                <a14:m>
                  <m:oMath xmlns:m="http://schemas.openxmlformats.org/officeDocument/2006/math">
                    <m:d>
                      <m:dPr>
                        <m:ctrlPr>
                          <a:rPr lang="en-US" sz="280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1</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2</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𝑛</m:t>
                            </m:r>
                          </m:sub>
                        </m:sSub>
                      </m:e>
                    </m:d>
                  </m:oMath>
                </a14:m>
                <a:r>
                  <a:rPr lang="en-US" sz="2800" dirty="0" smtClean="0">
                    <a:solidFill>
                      <a:schemeClr val="tx1"/>
                    </a:solidFill>
                  </a:rPr>
                  <a:t> is an even permutation or multiplied by “−1” if </a:t>
                </a:r>
                <a14:m>
                  <m:oMath xmlns:m="http://schemas.openxmlformats.org/officeDocument/2006/math">
                    <m:d>
                      <m:dPr>
                        <m:ctrlPr>
                          <a:rPr lang="en-US" sz="2800" i="1">
                            <a:solidFill>
                              <a:schemeClr val="tx1"/>
                            </a:solidFill>
                            <a:latin typeface="Cambria Math"/>
                          </a:rPr>
                        </m:ctrlPr>
                      </m:dPr>
                      <m:e>
                        <m:sSub>
                          <m:sSubPr>
                            <m:ctrlPr>
                              <a:rPr lang="en-PH" sz="2800" i="1">
                                <a:solidFill>
                                  <a:schemeClr val="tx1"/>
                                </a:solidFill>
                                <a:latin typeface="Cambria Math"/>
                              </a:rPr>
                            </m:ctrlPr>
                          </m:sSubPr>
                          <m:e>
                            <m:r>
                              <a:rPr lang="en-PH" sz="2800" i="1">
                                <a:solidFill>
                                  <a:schemeClr val="tx1"/>
                                </a:solidFill>
                                <a:latin typeface="Cambria Math"/>
                              </a:rPr>
                              <m:t>𝑖</m:t>
                            </m:r>
                          </m:e>
                          <m:sub>
                            <m:r>
                              <a:rPr lang="en-PH" sz="2800" i="1">
                                <a:solidFill>
                                  <a:schemeClr val="tx1"/>
                                </a:solidFill>
                                <a:latin typeface="Cambria Math"/>
                              </a:rPr>
                              <m:t>1</m:t>
                            </m:r>
                          </m:sub>
                        </m:sSub>
                        <m:r>
                          <a:rPr lang="en-PH" sz="2800" i="1">
                            <a:solidFill>
                              <a:schemeClr val="tx1"/>
                            </a:solidFill>
                            <a:latin typeface="Cambria Math"/>
                          </a:rPr>
                          <m:t>,</m:t>
                        </m:r>
                        <m:sSub>
                          <m:sSubPr>
                            <m:ctrlPr>
                              <a:rPr lang="en-PH" sz="2800" i="1">
                                <a:solidFill>
                                  <a:schemeClr val="tx1"/>
                                </a:solidFill>
                                <a:latin typeface="Cambria Math"/>
                              </a:rPr>
                            </m:ctrlPr>
                          </m:sSubPr>
                          <m:e>
                            <m:r>
                              <a:rPr lang="en-PH" sz="2800" i="1">
                                <a:solidFill>
                                  <a:schemeClr val="tx1"/>
                                </a:solidFill>
                                <a:latin typeface="Cambria Math"/>
                              </a:rPr>
                              <m:t>𝑖</m:t>
                            </m:r>
                          </m:e>
                          <m:sub>
                            <m:r>
                              <a:rPr lang="en-PH" sz="2800" i="1">
                                <a:solidFill>
                                  <a:schemeClr val="tx1"/>
                                </a:solidFill>
                                <a:latin typeface="Cambria Math"/>
                              </a:rPr>
                              <m:t>2</m:t>
                            </m:r>
                          </m:sub>
                        </m:sSub>
                        <m:r>
                          <a:rPr lang="en-PH" sz="2800" i="1">
                            <a:solidFill>
                              <a:schemeClr val="tx1"/>
                            </a:solidFill>
                            <a:latin typeface="Cambria Math"/>
                          </a:rPr>
                          <m:t>,…,</m:t>
                        </m:r>
                        <m:sSub>
                          <m:sSubPr>
                            <m:ctrlPr>
                              <a:rPr lang="en-PH" sz="2800" i="1">
                                <a:solidFill>
                                  <a:schemeClr val="tx1"/>
                                </a:solidFill>
                                <a:latin typeface="Cambria Math"/>
                              </a:rPr>
                            </m:ctrlPr>
                          </m:sSubPr>
                          <m:e>
                            <m:r>
                              <a:rPr lang="en-PH" sz="2800" i="1">
                                <a:solidFill>
                                  <a:schemeClr val="tx1"/>
                                </a:solidFill>
                                <a:latin typeface="Cambria Math"/>
                              </a:rPr>
                              <m:t>𝑖</m:t>
                            </m:r>
                          </m:e>
                          <m:sub>
                            <m:r>
                              <a:rPr lang="en-PH" sz="2800" i="1">
                                <a:solidFill>
                                  <a:schemeClr val="tx1"/>
                                </a:solidFill>
                                <a:latin typeface="Cambria Math"/>
                              </a:rPr>
                              <m:t>𝑛</m:t>
                            </m:r>
                          </m:sub>
                        </m:sSub>
                      </m:e>
                    </m:d>
                  </m:oMath>
                </a14:m>
                <a:r>
                  <a:rPr lang="en-US" sz="2800" dirty="0" smtClean="0">
                    <a:solidFill>
                      <a:schemeClr val="tx1"/>
                    </a:solidFill>
                  </a:rPr>
                  <a:t> is an odd permutation.</a:t>
                </a:r>
              </a:p>
              <a:p>
                <a:pPr algn="just" eaLnBrk="1" hangingPunct="1">
                  <a:defRPr/>
                </a:pPr>
                <a:endParaRPr lang="en-US" sz="2800" dirty="0">
                  <a:solidFill>
                    <a:schemeClr val="tx1"/>
                  </a:solidFill>
                </a:endParaRPr>
              </a:p>
              <a:p>
                <a:pPr algn="just" eaLnBrk="1" hangingPunct="1">
                  <a:defRPr/>
                </a:pPr>
                <a:r>
                  <a:rPr lang="en-US" sz="2800" dirty="0" smtClean="0">
                    <a:solidFill>
                      <a:schemeClr val="tx1"/>
                    </a:solidFill>
                  </a:rPr>
                  <a:t>Example 6: Find all the signed elementary products for,</a:t>
                </a:r>
              </a:p>
              <a:p>
                <a:pPr marL="514350" indent="-514350" algn="just" eaLnBrk="1" hangingPunct="1">
                  <a:buFont typeface="+mj-lt"/>
                  <a:buAutoNum type="alphaLcParenR"/>
                  <a:defRPr/>
                </a:pPr>
                <a:r>
                  <a:rPr lang="en-US" sz="2800" dirty="0" smtClean="0">
                    <a:solidFill>
                      <a:schemeClr val="tx1"/>
                    </a:solidFill>
                  </a:rPr>
                  <a:t>a 2 × 2 matrix</a:t>
                </a:r>
              </a:p>
              <a:p>
                <a:pPr marL="514350" indent="-514350" algn="just" eaLnBrk="1" hangingPunct="1">
                  <a:buFont typeface="+mj-lt"/>
                  <a:buAutoNum type="alphaLcParenR"/>
                  <a:defRPr/>
                </a:pPr>
                <a:r>
                  <a:rPr lang="en-US" sz="2800" dirty="0" smtClean="0">
                    <a:solidFill>
                      <a:schemeClr val="tx1"/>
                    </a:solidFill>
                  </a:rPr>
                  <a:t>a  3 × 3 matrix</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SIGNED ELEMENTARY PRODUCT</a:t>
            </a:r>
            <a:endParaRPr lang="en-US" sz="3600" b="1" dirty="0"/>
          </a:p>
        </p:txBody>
      </p:sp>
    </p:spTree>
    <p:extLst>
      <p:ext uri="{BB962C8B-B14F-4D97-AF65-F5344CB8AC3E}">
        <p14:creationId xmlns:p14="http://schemas.microsoft.com/office/powerpoint/2010/main" val="115969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305800" cy="5638800"/>
          </a:xfrm>
        </p:spPr>
        <p:txBody>
          <a:bodyPr/>
          <a:lstStyle/>
          <a:p>
            <a:pPr algn="l" eaLnBrk="1" hangingPunct="1">
              <a:defRPr/>
            </a:pPr>
            <a:r>
              <a:rPr lang="en-US" sz="2800" dirty="0" smtClean="0">
                <a:solidFill>
                  <a:schemeClr val="tx1"/>
                </a:solidFill>
              </a:rPr>
              <a:t>Solution:</a:t>
            </a:r>
          </a:p>
          <a:p>
            <a:pPr marL="514350" indent="-514350" algn="l" eaLnBrk="1" hangingPunct="1">
              <a:buFont typeface="+mj-lt"/>
              <a:buAutoNum type="alphaLcParenR"/>
              <a:defRPr/>
            </a:pPr>
            <a:r>
              <a:rPr lang="en-US" sz="2800" dirty="0" smtClean="0">
                <a:solidFill>
                  <a:schemeClr val="tx1"/>
                </a:solidFill>
              </a:rPr>
              <a:t> </a:t>
            </a:r>
          </a:p>
          <a:p>
            <a:pPr marL="514350" indent="-514350" algn="l" eaLnBrk="1" hangingPunct="1">
              <a:buFont typeface="+mj-lt"/>
              <a:buAutoNum type="alphaLcParenR"/>
              <a:defRPr/>
            </a:pPr>
            <a:endParaRPr lang="en-US" sz="2800" dirty="0">
              <a:solidFill>
                <a:schemeClr val="tx1"/>
              </a:solidFill>
            </a:endParaRPr>
          </a:p>
          <a:p>
            <a:pPr marL="514350" indent="-514350" algn="l" eaLnBrk="1" hangingPunct="1">
              <a:buFont typeface="+mj-lt"/>
              <a:buAutoNum type="alphaLcParenR"/>
              <a:defRPr/>
            </a:pPr>
            <a:endParaRPr lang="en-US" sz="2800" dirty="0" smtClean="0">
              <a:solidFill>
                <a:schemeClr val="tx1"/>
              </a:solidFill>
            </a:endParaRPr>
          </a:p>
          <a:p>
            <a:pPr marL="514350" indent="-514350" algn="l" eaLnBrk="1" hangingPunct="1">
              <a:buFont typeface="+mj-lt"/>
              <a:buAutoNum type="alphaLcParenR"/>
              <a:defRPr/>
            </a:pPr>
            <a:endParaRPr lang="en-US" sz="2800" dirty="0">
              <a:solidFill>
                <a:schemeClr val="tx1"/>
              </a:solidFill>
            </a:endParaRPr>
          </a:p>
          <a:p>
            <a:pPr marL="514350" indent="-514350" algn="l" eaLnBrk="1" hangingPunct="1">
              <a:buFont typeface="+mj-lt"/>
              <a:buAutoNum type="alphaLcParenR"/>
              <a:defRPr/>
            </a:pPr>
            <a:r>
              <a:rPr lang="en-US" sz="2800" dirty="0" smtClean="0">
                <a:solidFill>
                  <a:schemeClr val="tx1"/>
                </a:solidFill>
              </a:rPr>
              <a:t> </a:t>
            </a:r>
          </a:p>
        </p:txBody>
      </p:sp>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SIGNED ELEMENTARY PRODUCT</a:t>
            </a:r>
            <a:endParaRPr lang="en-US" sz="36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49" y="1333500"/>
            <a:ext cx="5408532"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49" y="3429000"/>
            <a:ext cx="5200651" cy="32135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21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US"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a square matrix then the </a:t>
                </a:r>
                <a:r>
                  <a:rPr lang="en-US" sz="2800" b="1" dirty="0" smtClean="0">
                    <a:solidFill>
                      <a:schemeClr val="tx1"/>
                    </a:solidFill>
                  </a:rPr>
                  <a:t>determinant function </a:t>
                </a:r>
                <a:r>
                  <a:rPr lang="en-US" sz="2800" dirty="0" smtClean="0">
                    <a:solidFill>
                      <a:schemeClr val="tx1"/>
                    </a:solidFill>
                  </a:rPr>
                  <a:t>is denoted by </a:t>
                </a:r>
                <a:r>
                  <a:rPr lang="en-US" sz="2800" b="1" dirty="0" err="1" smtClean="0">
                    <a:solidFill>
                      <a:schemeClr val="tx1"/>
                    </a:solidFill>
                  </a:rPr>
                  <a:t>det</a:t>
                </a:r>
                <a:r>
                  <a:rPr lang="en-US" sz="2800" dirty="0" smtClean="0">
                    <a:solidFill>
                      <a:schemeClr val="tx1"/>
                    </a:solidFill>
                  </a:rPr>
                  <a:t> and </a:t>
                </a:r>
                <a:r>
                  <a:rPr lang="en-US" sz="2800" dirty="0" err="1" smtClean="0">
                    <a:solidFill>
                      <a:schemeClr val="tx1"/>
                    </a:solidFill>
                  </a:rPr>
                  <a:t>det</a:t>
                </a:r>
                <a:r>
                  <a:rPr lang="en-US" sz="2800" dirty="0" smtClean="0">
                    <a:solidFill>
                      <a:schemeClr val="tx1"/>
                    </a:solidFill>
                  </a:rPr>
                  <a:t>(A) is defined to be the sum of all the signed elementary products 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a:t>
                </a:r>
              </a:p>
              <a:p>
                <a:pPr algn="just" eaLnBrk="1" hangingPunct="1">
                  <a:defRPr/>
                </a:pPr>
                <a:r>
                  <a:rPr lang="en-US" sz="2800" dirty="0" smtClean="0">
                    <a:solidFill>
                      <a:schemeClr val="tx1"/>
                    </a:solidFill>
                  </a:rPr>
                  <a:t>For a 2 × 2 matrix,</a:t>
                </a:r>
                <a:endParaRPr lang="en-US" sz="2800" dirty="0">
                  <a:solidFill>
                    <a:schemeClr val="tx1"/>
                  </a:solidFill>
                </a:endParaRPr>
              </a:p>
              <a:p>
                <a:pPr algn="just" eaLnBrk="1" hangingPunct="1">
                  <a:defRPr/>
                </a:pPr>
                <a14:m>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𝐴</m:t>
                        </m:r>
                      </m:e>
                    </m:d>
                    <m:r>
                      <a:rPr lang="en-PH" sz="2800" b="0" i="0"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2"/>
                                  <m:mcJc m:val="center"/>
                                </m:mcPr>
                              </m:mc>
                            </m:mcs>
                            <m:ctrlPr>
                              <a:rPr lang="en-PH" sz="2800" b="0" i="1" smtClean="0">
                                <a:solidFill>
                                  <a:schemeClr val="tx1"/>
                                </a:solidFill>
                                <a:latin typeface="Cambria Math"/>
                              </a:rPr>
                            </m:ctrlPr>
                          </m:mPr>
                          <m:mr>
                            <m:e>
                              <m:sSub>
                                <m:sSubPr>
                                  <m:ctrlPr>
                                    <a:rPr lang="en-PH" sz="2800" b="0" i="1" smtClean="0">
                                      <a:solidFill>
                                        <a:schemeClr val="tx1"/>
                                      </a:solidFill>
                                      <a:latin typeface="Cambria Math"/>
                                    </a:rPr>
                                  </m:ctrlPr>
                                </m:sSubPr>
                                <m:e>
                                  <m:r>
                                    <m:rPr>
                                      <m:brk m:alnAt="7"/>
                                    </m:rPr>
                                    <a:rPr lang="en-PH" sz="2800" b="0" i="1" smtClean="0">
                                      <a:solidFill>
                                        <a:schemeClr val="tx1"/>
                                      </a:solidFill>
                                      <a:latin typeface="Cambria Math"/>
                                    </a:rPr>
                                    <m:t>𝑎</m:t>
                                  </m:r>
                                </m:e>
                                <m:sub>
                                  <m:r>
                                    <m:rPr>
                                      <m:brk m:alnAt="7"/>
                                    </m:rPr>
                                    <a:rPr lang="en-PH" sz="2800" b="0" i="1" smtClean="0">
                                      <a:solidFill>
                                        <a:schemeClr val="tx1"/>
                                      </a:solidFill>
                                      <a:latin typeface="Cambria Math"/>
                                    </a:rPr>
                                    <m:t>1</m:t>
                                  </m:r>
                                  <m:r>
                                    <a:rPr lang="en-PH" sz="2800" b="0" i="1" smtClean="0">
                                      <a:solidFill>
                                        <a:schemeClr val="tx1"/>
                                      </a:solidFill>
                                      <a:latin typeface="Cambria Math"/>
                                    </a:rPr>
                                    <m:t>1</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12</m:t>
                                  </m:r>
                                </m:sub>
                              </m:sSub>
                            </m:e>
                          </m:mr>
                          <m:m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21</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22</m:t>
                                  </m:r>
                                </m:sub>
                              </m:sSub>
                            </m:e>
                          </m:mr>
                        </m:m>
                      </m:e>
                    </m:d>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11</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22</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12</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21</m:t>
                        </m:r>
                      </m:sub>
                    </m:sSub>
                  </m:oMath>
                </a14:m>
                <a:r>
                  <a:rPr lang="en-US" sz="2800" dirty="0" smtClean="0">
                    <a:solidFill>
                      <a:schemeClr val="tx1"/>
                    </a:solidFill>
                  </a:rPr>
                  <a:t>.</a:t>
                </a:r>
              </a:p>
              <a:p>
                <a:pPr algn="just" eaLnBrk="1" hangingPunct="1">
                  <a:defRPr/>
                </a:pPr>
                <a:endParaRPr lang="en-US" sz="2800" dirty="0">
                  <a:solidFill>
                    <a:schemeClr val="tx1"/>
                  </a:solidFill>
                </a:endParaRPr>
              </a:p>
              <a:p>
                <a:pPr algn="just" eaLnBrk="1" hangingPunct="1">
                  <a:defRPr/>
                </a:pPr>
                <a:r>
                  <a:rPr lang="en-US" sz="2800" dirty="0" smtClean="0">
                    <a:solidFill>
                      <a:schemeClr val="tx1"/>
                    </a:solidFill>
                  </a:rPr>
                  <a:t>For a 3 × 3 matrix,</a:t>
                </a:r>
              </a:p>
              <a:p>
                <a:pPr algn="just" eaLnBrk="1" hangingPunct="1">
                  <a:defRPr/>
                </a:pPr>
                <a14:m>
                  <m:oMathPara xmlns:m="http://schemas.openxmlformats.org/officeDocument/2006/math">
                    <m:oMathParaPr>
                      <m:jc m:val="centerGroup"/>
                    </m:oMathParaPr>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𝐴</m:t>
                          </m:r>
                        </m:e>
                      </m:d>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sSub>
                                  <m:sSubPr>
                                    <m:ctrlPr>
                                      <a:rPr lang="en-PH" sz="2800" b="0" i="1" smtClean="0">
                                        <a:solidFill>
                                          <a:schemeClr val="tx1"/>
                                        </a:solidFill>
                                        <a:latin typeface="Cambria Math"/>
                                      </a:rPr>
                                    </m:ctrlPr>
                                  </m:sSubPr>
                                  <m:e>
                                    <m:r>
                                      <m:rPr>
                                        <m:brk m:alnAt="7"/>
                                      </m:rPr>
                                      <a:rPr lang="en-PH" sz="2800" b="0" i="1" smtClean="0">
                                        <a:solidFill>
                                          <a:schemeClr val="tx1"/>
                                        </a:solidFill>
                                        <a:latin typeface="Cambria Math"/>
                                      </a:rPr>
                                      <m:t>𝑎</m:t>
                                    </m:r>
                                  </m:e>
                                  <m:sub>
                                    <m:r>
                                      <m:rPr>
                                        <m:brk m:alnAt="7"/>
                                      </m:rPr>
                                      <a:rPr lang="en-PH" sz="2800" b="0" i="1" smtClean="0">
                                        <a:solidFill>
                                          <a:schemeClr val="tx1"/>
                                        </a:solidFill>
                                        <a:latin typeface="Cambria Math"/>
                                      </a:rPr>
                                      <m:t>1</m:t>
                                    </m:r>
                                    <m:r>
                                      <a:rPr lang="en-PH" sz="2800" b="0" i="1" smtClean="0">
                                        <a:solidFill>
                                          <a:schemeClr val="tx1"/>
                                        </a:solidFill>
                                        <a:latin typeface="Cambria Math"/>
                                      </a:rPr>
                                      <m:t>1</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12</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13</m:t>
                                    </m:r>
                                  </m:sub>
                                </m:sSub>
                              </m:e>
                            </m:mr>
                            <m:m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21</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22</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23</m:t>
                                    </m:r>
                                  </m:sub>
                                </m:sSub>
                              </m:e>
                            </m:mr>
                            <m:m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31</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32</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33</m:t>
                                    </m:r>
                                  </m:sub>
                                </m:sSub>
                              </m:e>
                            </m:mr>
                          </m:m>
                        </m:e>
                      </m:d>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11</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22</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33</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12</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23</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31</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13</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21</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32</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12</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21</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33</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11</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23</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32</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13</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22</m:t>
                          </m:r>
                        </m:sub>
                      </m:sSub>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31</m:t>
                          </m:r>
                        </m:sub>
                      </m:sSub>
                    </m:oMath>
                  </m:oMathPara>
                </a14:m>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b="-541"/>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DEFINITION 1</a:t>
            </a:r>
            <a:endParaRPr lang="en-US" sz="3600" b="1" dirty="0"/>
          </a:p>
        </p:txBody>
      </p:sp>
    </p:spTree>
    <p:extLst>
      <p:ext uri="{BB962C8B-B14F-4D97-AF65-F5344CB8AC3E}">
        <p14:creationId xmlns:p14="http://schemas.microsoft.com/office/powerpoint/2010/main" val="115832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PH" sz="2800" dirty="0" smtClean="0">
                    <a:solidFill>
                      <a:schemeClr val="tx1"/>
                    </a:solidFill>
                  </a:rPr>
                  <a:t>Example 7: Compute the determinant of each of the following matrices.</a:t>
                </a:r>
              </a:p>
              <a:p>
                <a:pPr marL="514350" indent="-514350" algn="just" eaLnBrk="1" hangingPunct="1">
                  <a:buFont typeface="+mj-lt"/>
                  <a:buAutoNum type="alphaLcParenR"/>
                  <a:defRPr/>
                </a:pPr>
                <a:r>
                  <a:rPr lang="en-PH" sz="2800" b="0" dirty="0" smtClean="0">
                    <a:solidFill>
                      <a:schemeClr val="tx1"/>
                    </a:solidFill>
                  </a:rPr>
                  <a:t>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2"/>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3</m:t>
                              </m:r>
                            </m:e>
                            <m:e>
                              <m:r>
                                <a:rPr lang="en-PH" sz="2800" b="0" i="1" smtClean="0">
                                  <a:solidFill>
                                    <a:schemeClr val="tx1"/>
                                  </a:solidFill>
                                  <a:latin typeface="Cambria Math"/>
                                </a:rPr>
                                <m:t>2</m:t>
                              </m:r>
                            </m:e>
                          </m:mr>
                          <m:mr>
                            <m:e>
                              <m:r>
                                <a:rPr lang="en-PH" sz="2800" b="0" i="1" smtClean="0">
                                  <a:solidFill>
                                    <a:schemeClr val="tx1"/>
                                  </a:solidFill>
                                  <a:latin typeface="Cambria Math"/>
                                </a:rPr>
                                <m:t>−9</m:t>
                              </m:r>
                            </m:e>
                            <m:e>
                              <m:r>
                                <a:rPr lang="en-PH" sz="2800" b="0" i="1" smtClean="0">
                                  <a:solidFill>
                                    <a:schemeClr val="tx1"/>
                                  </a:solidFill>
                                  <a:latin typeface="Cambria Math"/>
                                </a:rPr>
                                <m:t>5</m:t>
                              </m:r>
                            </m:e>
                          </m:mr>
                        </m:m>
                      </m:e>
                    </m:d>
                  </m:oMath>
                </a14:m>
                <a:endParaRPr lang="en-US" sz="2800" dirty="0" smtClean="0">
                  <a:solidFill>
                    <a:schemeClr val="tx1"/>
                  </a:solidFill>
                </a:endParaRPr>
              </a:p>
              <a:p>
                <a:pPr marL="514350" indent="-514350" algn="just" eaLnBrk="1" hangingPunct="1">
                  <a:buFont typeface="+mj-lt"/>
                  <a:buAutoNum type="alphaLcParenR"/>
                  <a:defRPr/>
                </a:pPr>
                <a:r>
                  <a:rPr lang="en-PH" sz="2800" b="0" dirty="0" smtClean="0">
                    <a:solidFill>
                      <a:schemeClr val="tx1"/>
                    </a:solidFill>
                  </a:rPr>
                  <a:t>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3</m:t>
                              </m:r>
                            </m:e>
                            <m:e>
                              <m:r>
                                <a:rPr lang="en-PH" sz="2800" b="0" i="1" smtClean="0">
                                  <a:solidFill>
                                    <a:schemeClr val="tx1"/>
                                  </a:solidFill>
                                  <a:latin typeface="Cambria Math"/>
                                </a:rPr>
                                <m:t>5</m:t>
                              </m:r>
                            </m:e>
                            <m:e>
                              <m:r>
                                <a:rPr lang="en-PH" sz="2800" b="0" i="1" smtClean="0">
                                  <a:solidFill>
                                    <a:schemeClr val="tx1"/>
                                  </a:solidFill>
                                  <a:latin typeface="Cambria Math"/>
                                </a:rPr>
                                <m:t>4</m:t>
                              </m:r>
                            </m:e>
                          </m:mr>
                          <m:mr>
                            <m:e>
                              <m:r>
                                <a:rPr lang="en-PH" sz="2800" b="0" i="1" smtClean="0">
                                  <a:solidFill>
                                    <a:schemeClr val="tx1"/>
                                  </a:solidFill>
                                  <a:latin typeface="Cambria Math"/>
                                </a:rPr>
                                <m:t>−2</m:t>
                              </m:r>
                            </m:e>
                            <m:e>
                              <m:r>
                                <a:rPr lang="en-PH" sz="2800" b="0" i="1" smtClean="0">
                                  <a:solidFill>
                                    <a:schemeClr val="tx1"/>
                                  </a:solidFill>
                                  <a:latin typeface="Cambria Math"/>
                                </a:rPr>
                                <m:t>−1</m:t>
                              </m:r>
                            </m:e>
                            <m:e>
                              <m:r>
                                <a:rPr lang="en-PH" sz="2800" b="0" i="1" smtClean="0">
                                  <a:solidFill>
                                    <a:schemeClr val="tx1"/>
                                  </a:solidFill>
                                  <a:latin typeface="Cambria Math"/>
                                </a:rPr>
                                <m:t>8</m:t>
                              </m:r>
                            </m:e>
                          </m:mr>
                          <m:mr>
                            <m:e>
                              <m:r>
                                <a:rPr lang="en-PH" sz="2800" b="0" i="1" smtClean="0">
                                  <a:solidFill>
                                    <a:schemeClr val="tx1"/>
                                  </a:solidFill>
                                  <a:latin typeface="Cambria Math"/>
                                </a:rPr>
                                <m:t>−11</m:t>
                              </m:r>
                            </m:e>
                            <m:e>
                              <m:r>
                                <a:rPr lang="en-PH" sz="2800" b="0" i="1" smtClean="0">
                                  <a:solidFill>
                                    <a:schemeClr val="tx1"/>
                                  </a:solidFill>
                                  <a:latin typeface="Cambria Math"/>
                                </a:rPr>
                                <m:t>1</m:t>
                              </m:r>
                            </m:e>
                            <m:e>
                              <m:r>
                                <a:rPr lang="en-PH" sz="2800" b="0" i="1" smtClean="0">
                                  <a:solidFill>
                                    <a:schemeClr val="tx1"/>
                                  </a:solidFill>
                                  <a:latin typeface="Cambria Math"/>
                                </a:rPr>
                                <m:t>7</m:t>
                              </m:r>
                            </m:e>
                          </m:mr>
                        </m:m>
                      </m:e>
                    </m:d>
                  </m:oMath>
                </a14:m>
                <a:endParaRPr lang="en-US" sz="2800" dirty="0" smtClean="0">
                  <a:solidFill>
                    <a:schemeClr val="tx1"/>
                  </a:solidFill>
                </a:endParaRPr>
              </a:p>
              <a:p>
                <a:pPr marL="514350" indent="-514350" algn="just" eaLnBrk="1" hangingPunct="1">
                  <a:buFont typeface="+mj-lt"/>
                  <a:buAutoNum type="alphaLcParenR"/>
                  <a:defRPr/>
                </a:pPr>
                <a:r>
                  <a:rPr lang="en-PH" sz="2800" b="0" dirty="0" smtClean="0">
                    <a:solidFill>
                      <a:schemeClr val="tx1"/>
                    </a:solidFill>
                  </a:rPr>
                  <a:t> </a:t>
                </a:r>
                <a14:m>
                  <m:oMath xmlns:m="http://schemas.openxmlformats.org/officeDocument/2006/math">
                    <m:r>
                      <a:rPr lang="en-PH" sz="2800" b="0" i="1" smtClean="0">
                        <a:solidFill>
                          <a:schemeClr val="tx1"/>
                        </a:solidFill>
                        <a:latin typeface="Cambria Math"/>
                      </a:rPr>
                      <m:t>𝐶</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−6</m:t>
                              </m:r>
                            </m:e>
                            <m:e>
                              <m:r>
                                <a:rPr lang="en-PH" sz="2800" b="0" i="1" smtClean="0">
                                  <a:solidFill>
                                    <a:schemeClr val="tx1"/>
                                  </a:solidFill>
                                  <a:latin typeface="Cambria Math"/>
                                </a:rPr>
                                <m:t>2</m:t>
                              </m:r>
                            </m:e>
                          </m:mr>
                          <m:mr>
                            <m:e>
                              <m:r>
                                <a:rPr lang="en-PH" sz="2800" b="0" i="1" smtClean="0">
                                  <a:solidFill>
                                    <a:schemeClr val="tx1"/>
                                  </a:solidFill>
                                  <a:latin typeface="Cambria Math"/>
                                </a:rPr>
                                <m:t>2</m:t>
                              </m:r>
                            </m:e>
                            <m:e>
                              <m:r>
                                <a:rPr lang="en-PH" sz="2800" b="0" i="1" smtClean="0">
                                  <a:solidFill>
                                    <a:schemeClr val="tx1"/>
                                  </a:solidFill>
                                  <a:latin typeface="Cambria Math"/>
                                </a:rPr>
                                <m:t>−8</m:t>
                              </m:r>
                            </m:e>
                            <m:e>
                              <m:r>
                                <a:rPr lang="en-PH" sz="2800" b="0" i="1" smtClean="0">
                                  <a:solidFill>
                                    <a:schemeClr val="tx1"/>
                                  </a:solidFill>
                                  <a:latin typeface="Cambria Math"/>
                                </a:rPr>
                                <m:t>3</m:t>
                              </m:r>
                            </m:e>
                          </m:mr>
                          <m:mr>
                            <m:e>
                              <m:r>
                                <a:rPr lang="en-PH" sz="2800" b="0" i="1" smtClean="0">
                                  <a:solidFill>
                                    <a:schemeClr val="tx1"/>
                                  </a:solidFill>
                                  <a:latin typeface="Cambria Math"/>
                                </a:rPr>
                                <m:t>−3</m:t>
                              </m:r>
                            </m:e>
                            <m:e>
                              <m:r>
                                <a:rPr lang="en-PH" sz="2800" b="0" i="1" smtClean="0">
                                  <a:solidFill>
                                    <a:schemeClr val="tx1"/>
                                  </a:solidFill>
                                  <a:latin typeface="Cambria Math"/>
                                </a:rPr>
                                <m:t>1</m:t>
                              </m:r>
                            </m:e>
                            <m:e>
                              <m:r>
                                <a:rPr lang="en-PH" sz="2800" b="0" i="1" smtClean="0">
                                  <a:solidFill>
                                    <a:schemeClr val="tx1"/>
                                  </a:solidFill>
                                  <a:latin typeface="Cambria Math"/>
                                </a:rPr>
                                <m:t>1</m:t>
                              </m:r>
                            </m:e>
                          </m:mr>
                        </m:m>
                      </m:e>
                    </m:d>
                  </m:oMath>
                </a14:m>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DETERMINANT</a:t>
            </a:r>
            <a:endParaRPr lang="en-US" sz="3600" b="1" dirty="0"/>
          </a:p>
        </p:txBody>
      </p:sp>
    </p:spTree>
    <p:extLst>
      <p:ext uri="{BB962C8B-B14F-4D97-AF65-F5344CB8AC3E}">
        <p14:creationId xmlns:p14="http://schemas.microsoft.com/office/powerpoint/2010/main" val="882172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305800" cy="5638800"/>
          </a:xfrm>
        </p:spPr>
        <p:txBody>
          <a:bodyPr/>
          <a:lstStyle/>
          <a:p>
            <a:pPr algn="just" eaLnBrk="1" hangingPunct="1">
              <a:defRPr/>
            </a:pPr>
            <a:r>
              <a:rPr lang="en-US" sz="2800" b="1" i="1" dirty="0" smtClean="0">
                <a:solidFill>
                  <a:schemeClr val="tx1"/>
                </a:solidFill>
              </a:rPr>
              <a:t>For </a:t>
            </a:r>
            <a:r>
              <a:rPr lang="en-US" sz="2800" b="1" i="1" dirty="0">
                <a:solidFill>
                  <a:schemeClr val="tx1"/>
                </a:solidFill>
              </a:rPr>
              <a:t>all square matrices, the following properties hold:</a:t>
            </a:r>
          </a:p>
          <a:p>
            <a:pPr marL="514350" indent="-514350" algn="just" eaLnBrk="1" hangingPunct="1">
              <a:buFont typeface="Arial" charset="0"/>
              <a:buAutoNum type="arabicPeriod"/>
              <a:defRPr/>
            </a:pPr>
            <a:r>
              <a:rPr lang="en-US" sz="2800" dirty="0">
                <a:solidFill>
                  <a:schemeClr val="tx1"/>
                </a:solidFill>
              </a:rPr>
              <a:t>If a row or a column</a:t>
            </a:r>
            <a:r>
              <a:rPr lang="en-US" sz="2800" i="1" dirty="0">
                <a:solidFill>
                  <a:schemeClr val="tx1"/>
                </a:solidFill>
              </a:rPr>
              <a:t> </a:t>
            </a:r>
            <a:r>
              <a:rPr lang="en-US" sz="2800" dirty="0">
                <a:solidFill>
                  <a:schemeClr val="tx1"/>
                </a:solidFill>
              </a:rPr>
              <a:t>of a  given matrix is a multiple or equal to another row or column, then the determinant is equal to 0.</a:t>
            </a:r>
          </a:p>
          <a:p>
            <a:pPr marL="514350" indent="-514350" algn="just" eaLnBrk="1" hangingPunct="1">
              <a:buFont typeface="Arial" charset="0"/>
              <a:buAutoNum type="arabicPeriod"/>
              <a:defRPr/>
            </a:pPr>
            <a:r>
              <a:rPr lang="en-US" sz="2800" dirty="0">
                <a:solidFill>
                  <a:schemeClr val="tx1"/>
                </a:solidFill>
              </a:rPr>
              <a:t>If a row or a column of a matrix consists entirely of zeroes, then its determinant is equal to zero.</a:t>
            </a:r>
          </a:p>
          <a:p>
            <a:pPr marL="514350" indent="-514350" algn="just" eaLnBrk="1" hangingPunct="1">
              <a:buFont typeface="+mj-lt"/>
              <a:buAutoNum type="arabicPeriod"/>
              <a:defRPr/>
            </a:pPr>
            <a:r>
              <a:rPr lang="en-US" sz="2800" dirty="0" smtClean="0">
                <a:solidFill>
                  <a:schemeClr val="tx1"/>
                </a:solidFill>
              </a:rPr>
              <a:t>The </a:t>
            </a:r>
            <a:r>
              <a:rPr lang="en-US" sz="2800" dirty="0">
                <a:solidFill>
                  <a:schemeClr val="tx1"/>
                </a:solidFill>
              </a:rPr>
              <a:t>determinant of a matrix is equal to </a:t>
            </a:r>
            <a:r>
              <a:rPr lang="en-US" sz="2800" dirty="0" smtClean="0">
                <a:solidFill>
                  <a:schemeClr val="tx1"/>
                </a:solidFill>
              </a:rPr>
              <a:t>the determinant </a:t>
            </a:r>
            <a:r>
              <a:rPr lang="en-US" sz="2800" dirty="0">
                <a:solidFill>
                  <a:schemeClr val="tx1"/>
                </a:solidFill>
              </a:rPr>
              <a:t>of its transpose.</a:t>
            </a:r>
          </a:p>
          <a:p>
            <a:pPr marL="514350" indent="-514350" algn="just" eaLnBrk="1" hangingPunct="1">
              <a:buFont typeface="+mj-lt"/>
              <a:buAutoNum type="arabicPeriod"/>
              <a:defRPr/>
            </a:pPr>
            <a:r>
              <a:rPr lang="en-US" sz="2800" dirty="0" smtClean="0">
                <a:solidFill>
                  <a:schemeClr val="tx1"/>
                </a:solidFill>
              </a:rPr>
              <a:t>When </a:t>
            </a:r>
            <a:r>
              <a:rPr lang="en-US" sz="2800" dirty="0">
                <a:solidFill>
                  <a:schemeClr val="tx1"/>
                </a:solidFill>
              </a:rPr>
              <a:t>matrix multiplication is possible, the product of the determinants of the given matrices is equal to the determinant of the product.</a:t>
            </a:r>
          </a:p>
          <a:p>
            <a:pPr algn="just" eaLnBrk="1" hangingPunct="1">
              <a:defRPr/>
            </a:pPr>
            <a:endParaRPr lang="en-US" sz="2800" dirty="0" smtClean="0">
              <a:solidFill>
                <a:schemeClr val="tx1"/>
              </a:solidFill>
            </a:endParaRPr>
          </a:p>
        </p:txBody>
      </p:sp>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PROPERTIES OF DETERMINANTS</a:t>
            </a:r>
            <a:endParaRPr lang="en-US" sz="3600" b="1" dirty="0"/>
          </a:p>
        </p:txBody>
      </p:sp>
    </p:spTree>
    <p:extLst>
      <p:ext uri="{BB962C8B-B14F-4D97-AF65-F5344CB8AC3E}">
        <p14:creationId xmlns:p14="http://schemas.microsoft.com/office/powerpoint/2010/main" val="152403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305800" cy="5638800"/>
          </a:xfrm>
        </p:spPr>
        <p:txBody>
          <a:bodyPr/>
          <a:lstStyle/>
          <a:p>
            <a:pPr algn="just" eaLnBrk="1" hangingPunct="1">
              <a:defRPr/>
            </a:pPr>
            <a:r>
              <a:rPr lang="en-US" sz="2800" b="1" i="1" dirty="0" smtClean="0">
                <a:solidFill>
                  <a:schemeClr val="tx1"/>
                </a:solidFill>
              </a:rPr>
              <a:t>For all square matrices, the following properties hold:</a:t>
            </a:r>
          </a:p>
          <a:p>
            <a:pPr marL="514350" indent="-514350" algn="just" eaLnBrk="1" hangingPunct="1">
              <a:buFont typeface="+mj-lt"/>
              <a:buAutoNum type="arabicPeriod" startAt="5"/>
              <a:defRPr/>
            </a:pPr>
            <a:r>
              <a:rPr lang="en-US" sz="2800" dirty="0" smtClean="0">
                <a:solidFill>
                  <a:schemeClr val="tx1"/>
                </a:solidFill>
              </a:rPr>
              <a:t>Interchanging two rows or two columns will make the determinant negative.</a:t>
            </a:r>
          </a:p>
          <a:p>
            <a:pPr marL="514350" indent="-514350" algn="just" eaLnBrk="1" hangingPunct="1">
              <a:buFont typeface="+mj-lt"/>
              <a:buAutoNum type="arabicPeriod" startAt="6"/>
              <a:defRPr/>
            </a:pPr>
            <a:r>
              <a:rPr lang="en-US" sz="2800" dirty="0" smtClean="0">
                <a:solidFill>
                  <a:schemeClr val="tx1"/>
                </a:solidFill>
              </a:rPr>
              <a:t>Constants can be factored from a single row or column of a matrix.</a:t>
            </a:r>
          </a:p>
          <a:p>
            <a:pPr marL="514350" indent="-514350" algn="just" eaLnBrk="1" hangingPunct="1">
              <a:buFont typeface="+mj-lt"/>
              <a:buAutoNum type="arabicPeriod" startAt="6"/>
              <a:defRPr/>
            </a:pPr>
            <a:r>
              <a:rPr lang="en-US" sz="2800" dirty="0" smtClean="0">
                <a:solidFill>
                  <a:schemeClr val="tx1"/>
                </a:solidFill>
              </a:rPr>
              <a:t>Adding a multiple of another row to a given matrix would not change the determinant of the matrix.</a:t>
            </a:r>
          </a:p>
          <a:p>
            <a:pPr marL="514350" indent="-514350" algn="just" eaLnBrk="1" hangingPunct="1">
              <a:buFont typeface="+mj-lt"/>
              <a:buAutoNum type="arabicPeriod" startAt="8"/>
              <a:defRPr/>
            </a:pPr>
            <a:r>
              <a:rPr lang="en-US" sz="2800" dirty="0" smtClean="0">
                <a:solidFill>
                  <a:schemeClr val="tx1"/>
                </a:solidFill>
              </a:rPr>
              <a:t>The determinant of a triangular matrix is the product of its diagonal elements</a:t>
            </a:r>
            <a:r>
              <a:rPr lang="en-US" sz="2800" dirty="0" smtClean="0">
                <a:solidFill>
                  <a:schemeClr val="tx1"/>
                </a:solidFill>
              </a:rPr>
              <a:t>.</a:t>
            </a:r>
            <a:endParaRPr lang="en-US" sz="2800" b="1" i="1" dirty="0" smtClean="0">
              <a:solidFill>
                <a:schemeClr val="tx1"/>
              </a:solidFill>
            </a:endParaRPr>
          </a:p>
        </p:txBody>
      </p:sp>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a:t>PROPERTIES OF DETERMINANTS</a:t>
            </a:r>
          </a:p>
        </p:txBody>
      </p:sp>
    </p:spTree>
    <p:extLst>
      <p:ext uri="{BB962C8B-B14F-4D97-AF65-F5344CB8AC3E}">
        <p14:creationId xmlns:p14="http://schemas.microsoft.com/office/powerpoint/2010/main" val="1727465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685800"/>
                <a:ext cx="8305800" cy="5638800"/>
              </a:xfrm>
            </p:spPr>
            <p:txBody>
              <a:bodyPr/>
              <a:lstStyle/>
              <a:p>
                <a:pPr algn="just" eaLnBrk="1" hangingPunct="1">
                  <a:defRPr/>
                </a:pPr>
                <a:r>
                  <a:rPr lang="en-PH" sz="2200" dirty="0" smtClean="0">
                    <a:solidFill>
                      <a:schemeClr val="tx1"/>
                    </a:solidFill>
                  </a:rPr>
                  <a:t>Let </a:t>
                </a:r>
                <a14:m>
                  <m:oMath xmlns:m="http://schemas.openxmlformats.org/officeDocument/2006/math">
                    <m:r>
                      <a:rPr lang="en-PH" sz="2200" b="0" i="1" smtClean="0">
                        <a:solidFill>
                          <a:schemeClr val="tx1"/>
                        </a:solidFill>
                        <a:latin typeface="Cambria Math"/>
                      </a:rPr>
                      <m:t>𝐴</m:t>
                    </m:r>
                  </m:oMath>
                </a14:m>
                <a:r>
                  <a:rPr lang="en-US" sz="2200" dirty="0" smtClean="0">
                    <a:solidFill>
                      <a:schemeClr val="tx1"/>
                    </a:solidFill>
                  </a:rPr>
                  <a:t> be an </a:t>
                </a:r>
                <a14:m>
                  <m:oMath xmlns:m="http://schemas.openxmlformats.org/officeDocument/2006/math">
                    <m:r>
                      <a:rPr lang="en-PH" sz="2200" b="0" i="1" smtClean="0">
                        <a:solidFill>
                          <a:schemeClr val="tx1"/>
                        </a:solidFill>
                        <a:latin typeface="Cambria Math"/>
                      </a:rPr>
                      <m:t>𝑛</m:t>
                    </m:r>
                    <m:r>
                      <a:rPr lang="en-PH" sz="2200" b="0" i="1" smtClean="0">
                        <a:solidFill>
                          <a:schemeClr val="tx1"/>
                        </a:solidFill>
                        <a:latin typeface="Cambria Math"/>
                        <a:ea typeface="Cambria Math"/>
                      </a:rPr>
                      <m:t>×</m:t>
                    </m:r>
                    <m:r>
                      <a:rPr lang="en-PH" sz="2200" b="0" i="1" smtClean="0">
                        <a:solidFill>
                          <a:schemeClr val="tx1"/>
                        </a:solidFill>
                        <a:latin typeface="Cambria Math"/>
                        <a:ea typeface="Cambria Math"/>
                      </a:rPr>
                      <m:t>𝑛</m:t>
                    </m:r>
                  </m:oMath>
                </a14:m>
                <a:r>
                  <a:rPr lang="en-US" sz="2200" dirty="0" smtClean="0">
                    <a:solidFill>
                      <a:schemeClr val="tx1"/>
                    </a:solidFill>
                  </a:rPr>
                  <a:t> matrix and </a:t>
                </a:r>
                <a14:m>
                  <m:oMath xmlns:m="http://schemas.openxmlformats.org/officeDocument/2006/math">
                    <m:r>
                      <a:rPr lang="en-PH" sz="2200" b="0" i="1" smtClean="0">
                        <a:solidFill>
                          <a:schemeClr val="tx1"/>
                        </a:solidFill>
                        <a:latin typeface="Cambria Math"/>
                      </a:rPr>
                      <m:t>𝑐</m:t>
                    </m:r>
                  </m:oMath>
                </a14:m>
                <a:r>
                  <a:rPr lang="en-US" sz="2200" dirty="0" smtClean="0">
                    <a:solidFill>
                      <a:schemeClr val="tx1"/>
                    </a:solidFill>
                  </a:rPr>
                  <a:t> be a scalar then,</a:t>
                </a:r>
              </a:p>
              <a:p>
                <a:pPr algn="just" eaLnBrk="1" hangingPunct="1">
                  <a:defRPr/>
                </a:pPr>
                <a14:m>
                  <m:oMathPara xmlns:m="http://schemas.openxmlformats.org/officeDocument/2006/math">
                    <m:oMathParaPr>
                      <m:jc m:val="centerGroup"/>
                    </m:oMathParaPr>
                    <m:oMath xmlns:m="http://schemas.openxmlformats.org/officeDocument/2006/math">
                      <m:r>
                        <a:rPr lang="en-PH" sz="2200" b="1" i="0" smtClean="0">
                          <a:solidFill>
                            <a:schemeClr val="tx1"/>
                          </a:solidFill>
                          <a:latin typeface="Cambria Math"/>
                        </a:rPr>
                        <m:t>𝐝𝐞𝐭</m:t>
                      </m:r>
                      <m:d>
                        <m:dPr>
                          <m:ctrlPr>
                            <a:rPr lang="en-PH" sz="2200" b="1" i="1" smtClean="0">
                              <a:solidFill>
                                <a:schemeClr val="tx1"/>
                              </a:solidFill>
                              <a:latin typeface="Cambria Math"/>
                            </a:rPr>
                          </m:ctrlPr>
                        </m:dPr>
                        <m:e>
                          <m:r>
                            <a:rPr lang="en-PH" sz="2200" b="1" i="1" smtClean="0">
                              <a:solidFill>
                                <a:schemeClr val="tx1"/>
                              </a:solidFill>
                              <a:latin typeface="Cambria Math"/>
                            </a:rPr>
                            <m:t>𝒄𝑨</m:t>
                          </m:r>
                        </m:e>
                      </m:d>
                      <m:r>
                        <a:rPr lang="en-PH" sz="2200" b="1" i="1" smtClean="0">
                          <a:solidFill>
                            <a:schemeClr val="tx1"/>
                          </a:solidFill>
                          <a:latin typeface="Cambria Math"/>
                        </a:rPr>
                        <m:t>=</m:t>
                      </m:r>
                      <m:sSup>
                        <m:sSupPr>
                          <m:ctrlPr>
                            <a:rPr lang="en-PH" sz="2200" b="1" i="1" smtClean="0">
                              <a:solidFill>
                                <a:schemeClr val="tx1"/>
                              </a:solidFill>
                              <a:latin typeface="Cambria Math"/>
                            </a:rPr>
                          </m:ctrlPr>
                        </m:sSupPr>
                        <m:e>
                          <m:r>
                            <a:rPr lang="en-PH" sz="2200" b="1" i="1" smtClean="0">
                              <a:solidFill>
                                <a:schemeClr val="tx1"/>
                              </a:solidFill>
                              <a:latin typeface="Cambria Math"/>
                            </a:rPr>
                            <m:t>𝒄</m:t>
                          </m:r>
                        </m:e>
                        <m:sup>
                          <m:r>
                            <a:rPr lang="en-PH" sz="2200" b="1" i="1" smtClean="0">
                              <a:solidFill>
                                <a:schemeClr val="tx1"/>
                              </a:solidFill>
                              <a:latin typeface="Cambria Math"/>
                            </a:rPr>
                            <m:t>𝒏</m:t>
                          </m:r>
                        </m:sup>
                      </m:sSup>
                      <m:r>
                        <a:rPr lang="en-PH" sz="2200" b="1" i="0" smtClean="0">
                          <a:solidFill>
                            <a:schemeClr val="tx1"/>
                          </a:solidFill>
                          <a:latin typeface="Cambria Math"/>
                        </a:rPr>
                        <m:t>𝐝𝐞𝐭</m:t>
                      </m:r>
                      <m:d>
                        <m:dPr>
                          <m:ctrlPr>
                            <a:rPr lang="en-PH" sz="2200" b="1" i="1" smtClean="0">
                              <a:solidFill>
                                <a:schemeClr val="tx1"/>
                              </a:solidFill>
                              <a:latin typeface="Cambria Math"/>
                            </a:rPr>
                          </m:ctrlPr>
                        </m:dPr>
                        <m:e>
                          <m:r>
                            <a:rPr lang="en-PH" sz="2200" b="1" i="1" smtClean="0">
                              <a:solidFill>
                                <a:schemeClr val="tx1"/>
                              </a:solidFill>
                              <a:latin typeface="Cambria Math"/>
                            </a:rPr>
                            <m:t>𝑨</m:t>
                          </m:r>
                        </m:e>
                      </m:d>
                    </m:oMath>
                  </m:oMathPara>
                </a14:m>
                <a:endParaRPr lang="en-US" sz="2200" b="1" dirty="0" smtClean="0">
                  <a:solidFill>
                    <a:schemeClr val="tx1"/>
                  </a:solidFill>
                </a:endParaRPr>
              </a:p>
              <a:p>
                <a:pPr algn="just" eaLnBrk="1" hangingPunct="1">
                  <a:defRPr/>
                </a:pPr>
                <a:endParaRPr lang="en-US" sz="2200" dirty="0">
                  <a:solidFill>
                    <a:schemeClr val="tx1"/>
                  </a:solidFill>
                </a:endParaRPr>
              </a:p>
              <a:p>
                <a:pPr algn="just" eaLnBrk="1" hangingPunct="1">
                  <a:defRPr/>
                </a:pPr>
                <a:r>
                  <a:rPr lang="en-US" sz="2200" dirty="0" smtClean="0">
                    <a:solidFill>
                      <a:schemeClr val="tx1"/>
                    </a:solidFill>
                  </a:rPr>
                  <a:t>Proof: From the definition of the determinant function we know that the determinant is the sum of all the signed elementary products for the matrix. So, for </a:t>
                </a:r>
                <a14:m>
                  <m:oMath xmlns:m="http://schemas.openxmlformats.org/officeDocument/2006/math">
                    <m:r>
                      <a:rPr lang="en-PH" sz="2200" b="0" i="1" smtClean="0">
                        <a:solidFill>
                          <a:schemeClr val="tx1"/>
                        </a:solidFill>
                        <a:latin typeface="Cambria Math"/>
                      </a:rPr>
                      <m:t>𝑐𝐴</m:t>
                    </m:r>
                  </m:oMath>
                </a14:m>
                <a:r>
                  <a:rPr lang="en-US" sz="2200" dirty="0" smtClean="0">
                    <a:solidFill>
                      <a:schemeClr val="tx1"/>
                    </a:solidFill>
                  </a:rPr>
                  <a:t> we will sum signed elementary products that are of the form,</a:t>
                </a:r>
              </a:p>
              <a:p>
                <a:pPr algn="just" eaLnBrk="1" hangingPunct="1">
                  <a:defRPr/>
                </a:pPr>
                <a14:m>
                  <m:oMathPara xmlns:m="http://schemas.openxmlformats.org/officeDocument/2006/math">
                    <m:oMathParaPr>
                      <m:jc m:val="centerGroup"/>
                    </m:oMathParaPr>
                    <m:oMath xmlns:m="http://schemas.openxmlformats.org/officeDocument/2006/math">
                      <m:d>
                        <m:dPr>
                          <m:ctrlPr>
                            <a:rPr lang="en-US" sz="2200" i="1" smtClean="0">
                              <a:solidFill>
                                <a:schemeClr val="tx1"/>
                              </a:solidFill>
                              <a:latin typeface="Cambria Math"/>
                            </a:rPr>
                          </m:ctrlPr>
                        </m:dPr>
                        <m:e>
                          <m:r>
                            <a:rPr lang="en-PH" sz="2200" b="0" i="1" smtClean="0">
                              <a:solidFill>
                                <a:schemeClr val="tx1"/>
                              </a:solidFill>
                              <a:latin typeface="Cambria Math"/>
                            </a:rPr>
                            <m:t>𝑐</m:t>
                          </m:r>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1</m:t>
                              </m:r>
                              <m:sSub>
                                <m:sSubPr>
                                  <m:ctrlPr>
                                    <a:rPr lang="en-PH" sz="2200" b="0" i="1" smtClean="0">
                                      <a:solidFill>
                                        <a:schemeClr val="tx1"/>
                                      </a:solidFill>
                                      <a:latin typeface="Cambria Math"/>
                                    </a:rPr>
                                  </m:ctrlPr>
                                </m:sSubPr>
                                <m:e>
                                  <m:r>
                                    <a:rPr lang="en-PH" sz="2200" b="0" i="1" smtClean="0">
                                      <a:solidFill>
                                        <a:schemeClr val="tx1"/>
                                      </a:solidFill>
                                      <a:latin typeface="Cambria Math"/>
                                    </a:rPr>
                                    <m:t>𝑖</m:t>
                                  </m:r>
                                </m:e>
                                <m:sub>
                                  <m:r>
                                    <a:rPr lang="en-PH" sz="2200" b="0" i="1" smtClean="0">
                                      <a:solidFill>
                                        <a:schemeClr val="tx1"/>
                                      </a:solidFill>
                                      <a:latin typeface="Cambria Math"/>
                                    </a:rPr>
                                    <m:t>1</m:t>
                                  </m:r>
                                </m:sub>
                              </m:sSub>
                            </m:sub>
                          </m:sSub>
                        </m:e>
                      </m:d>
                      <m:d>
                        <m:dPr>
                          <m:ctrlPr>
                            <a:rPr lang="en-US" sz="2200" i="1" smtClean="0">
                              <a:solidFill>
                                <a:schemeClr val="tx1"/>
                              </a:solidFill>
                              <a:latin typeface="Cambria Math"/>
                            </a:rPr>
                          </m:ctrlPr>
                        </m:dPr>
                        <m:e>
                          <m:r>
                            <a:rPr lang="en-PH" sz="2200" b="0" i="1" smtClean="0">
                              <a:solidFill>
                                <a:schemeClr val="tx1"/>
                              </a:solidFill>
                              <a:latin typeface="Cambria Math"/>
                            </a:rPr>
                            <m:t>𝑐</m:t>
                          </m:r>
                          <m:sSub>
                            <m:sSubPr>
                              <m:ctrlPr>
                                <a:rPr lang="en-PH" sz="2200" b="0" i="1" smtClean="0">
                                  <a:solidFill>
                                    <a:schemeClr val="tx1"/>
                                  </a:solidFill>
                                  <a:latin typeface="Cambria Math"/>
                                </a:rPr>
                              </m:ctrlPr>
                            </m:sSubPr>
                            <m:e>
                              <m:r>
                                <a:rPr lang="en-PH" sz="2200" b="0" i="1" smtClean="0">
                                  <a:solidFill>
                                    <a:schemeClr val="tx1"/>
                                  </a:solidFill>
                                  <a:latin typeface="Cambria Math"/>
                                </a:rPr>
                                <m:t>𝑎</m:t>
                              </m:r>
                            </m:e>
                            <m:sub>
                              <m:r>
                                <a:rPr lang="en-PH" sz="2200" b="0" i="1" smtClean="0">
                                  <a:solidFill>
                                    <a:schemeClr val="tx1"/>
                                  </a:solidFill>
                                  <a:latin typeface="Cambria Math"/>
                                </a:rPr>
                                <m:t>2</m:t>
                              </m:r>
                              <m:sSub>
                                <m:sSubPr>
                                  <m:ctrlPr>
                                    <a:rPr lang="en-PH" sz="2200" b="0" i="1" smtClean="0">
                                      <a:solidFill>
                                        <a:schemeClr val="tx1"/>
                                      </a:solidFill>
                                      <a:latin typeface="Cambria Math"/>
                                    </a:rPr>
                                  </m:ctrlPr>
                                </m:sSubPr>
                                <m:e>
                                  <m:r>
                                    <a:rPr lang="en-PH" sz="2200" b="0" i="1" smtClean="0">
                                      <a:solidFill>
                                        <a:schemeClr val="tx1"/>
                                      </a:solidFill>
                                      <a:latin typeface="Cambria Math"/>
                                    </a:rPr>
                                    <m:t>𝑖</m:t>
                                  </m:r>
                                </m:e>
                                <m:sub>
                                  <m:r>
                                    <a:rPr lang="en-PH" sz="2200" b="0" i="1" smtClean="0">
                                      <a:solidFill>
                                        <a:schemeClr val="tx1"/>
                                      </a:solidFill>
                                      <a:latin typeface="Cambria Math"/>
                                    </a:rPr>
                                    <m:t>2</m:t>
                                  </m:r>
                                </m:sub>
                              </m:sSub>
                            </m:sub>
                          </m:sSub>
                        </m:e>
                      </m:d>
                      <m:r>
                        <a:rPr lang="en-US" sz="2200" i="1" smtClean="0">
                          <a:solidFill>
                            <a:schemeClr val="tx1"/>
                          </a:solidFill>
                          <a:latin typeface="Cambria Math"/>
                          <a:ea typeface="Cambria Math"/>
                        </a:rPr>
                        <m:t>⋯</m:t>
                      </m:r>
                      <m:d>
                        <m:dPr>
                          <m:ctrlPr>
                            <a:rPr lang="en-US" sz="2200" i="1" smtClean="0">
                              <a:solidFill>
                                <a:schemeClr val="tx1"/>
                              </a:solidFill>
                              <a:latin typeface="Cambria Math"/>
                              <a:ea typeface="Cambria Math"/>
                            </a:rPr>
                          </m:ctrlPr>
                        </m:dPr>
                        <m:e>
                          <m:r>
                            <a:rPr lang="en-PH" sz="2200" b="0" i="1" smtClean="0">
                              <a:solidFill>
                                <a:schemeClr val="tx1"/>
                              </a:solidFill>
                              <a:latin typeface="Cambria Math"/>
                              <a:ea typeface="Cambria Math"/>
                            </a:rPr>
                            <m:t>𝑐</m:t>
                          </m:r>
                          <m:sSub>
                            <m:sSubPr>
                              <m:ctrlPr>
                                <a:rPr lang="en-PH" sz="2200" b="0" i="1" smtClean="0">
                                  <a:solidFill>
                                    <a:schemeClr val="tx1"/>
                                  </a:solidFill>
                                  <a:latin typeface="Cambria Math"/>
                                  <a:ea typeface="Cambria Math"/>
                                </a:rPr>
                              </m:ctrlPr>
                            </m:sSubPr>
                            <m:e>
                              <m:r>
                                <a:rPr lang="en-PH" sz="2200" b="0" i="1" smtClean="0">
                                  <a:solidFill>
                                    <a:schemeClr val="tx1"/>
                                  </a:solidFill>
                                  <a:latin typeface="Cambria Math"/>
                                  <a:ea typeface="Cambria Math"/>
                                </a:rPr>
                                <m:t>𝑎</m:t>
                              </m:r>
                            </m:e>
                            <m:sub>
                              <m:r>
                                <a:rPr lang="en-PH" sz="2200" b="0" i="1" smtClean="0">
                                  <a:solidFill>
                                    <a:schemeClr val="tx1"/>
                                  </a:solidFill>
                                  <a:latin typeface="Cambria Math"/>
                                  <a:ea typeface="Cambria Math"/>
                                </a:rPr>
                                <m:t>𝑛</m:t>
                              </m:r>
                              <m:sSub>
                                <m:sSubPr>
                                  <m:ctrlPr>
                                    <a:rPr lang="en-PH" sz="2200" b="0" i="1" smtClean="0">
                                      <a:solidFill>
                                        <a:schemeClr val="tx1"/>
                                      </a:solidFill>
                                      <a:latin typeface="Cambria Math"/>
                                      <a:ea typeface="Cambria Math"/>
                                    </a:rPr>
                                  </m:ctrlPr>
                                </m:sSubPr>
                                <m:e>
                                  <m:r>
                                    <a:rPr lang="en-PH" sz="2200" b="0" i="1" smtClean="0">
                                      <a:solidFill>
                                        <a:schemeClr val="tx1"/>
                                      </a:solidFill>
                                      <a:latin typeface="Cambria Math"/>
                                      <a:ea typeface="Cambria Math"/>
                                    </a:rPr>
                                    <m:t>𝑖</m:t>
                                  </m:r>
                                </m:e>
                                <m:sub>
                                  <m:r>
                                    <a:rPr lang="en-PH" sz="2200" b="0" i="1" smtClean="0">
                                      <a:solidFill>
                                        <a:schemeClr val="tx1"/>
                                      </a:solidFill>
                                      <a:latin typeface="Cambria Math"/>
                                      <a:ea typeface="Cambria Math"/>
                                    </a:rPr>
                                    <m:t>𝑛</m:t>
                                  </m:r>
                                </m:sub>
                              </m:sSub>
                            </m:sub>
                          </m:sSub>
                        </m:e>
                      </m:d>
                      <m:r>
                        <a:rPr lang="en-PH" sz="2200" b="0" i="1" smtClean="0">
                          <a:solidFill>
                            <a:schemeClr val="tx1"/>
                          </a:solidFill>
                          <a:latin typeface="Cambria Math"/>
                          <a:ea typeface="Cambria Math"/>
                        </a:rPr>
                        <m:t>=</m:t>
                      </m:r>
                      <m:sSup>
                        <m:sSupPr>
                          <m:ctrlPr>
                            <a:rPr lang="en-PH" sz="2200" b="0" i="1" smtClean="0">
                              <a:solidFill>
                                <a:schemeClr val="tx1"/>
                              </a:solidFill>
                              <a:latin typeface="Cambria Math"/>
                              <a:ea typeface="Cambria Math"/>
                            </a:rPr>
                          </m:ctrlPr>
                        </m:sSupPr>
                        <m:e>
                          <m:r>
                            <a:rPr lang="en-PH" sz="2200" b="0" i="1" smtClean="0">
                              <a:solidFill>
                                <a:schemeClr val="tx1"/>
                              </a:solidFill>
                              <a:latin typeface="Cambria Math"/>
                              <a:ea typeface="Cambria Math"/>
                            </a:rPr>
                            <m:t>𝑐</m:t>
                          </m:r>
                        </m:e>
                        <m:sup>
                          <m:r>
                            <a:rPr lang="en-PH" sz="2200" b="0" i="1" smtClean="0">
                              <a:solidFill>
                                <a:schemeClr val="tx1"/>
                              </a:solidFill>
                              <a:latin typeface="Cambria Math"/>
                              <a:ea typeface="Cambria Math"/>
                            </a:rPr>
                            <m:t>𝑛</m:t>
                          </m:r>
                        </m:sup>
                      </m:sSup>
                      <m:d>
                        <m:dPr>
                          <m:ctrlPr>
                            <a:rPr lang="en-PH" sz="2200" b="0" i="1" smtClean="0">
                              <a:solidFill>
                                <a:schemeClr val="tx1"/>
                              </a:solidFill>
                              <a:latin typeface="Cambria Math"/>
                              <a:ea typeface="Cambria Math"/>
                            </a:rPr>
                          </m:ctrlPr>
                        </m:dPr>
                        <m:e>
                          <m:sSub>
                            <m:sSubPr>
                              <m:ctrlPr>
                                <a:rPr lang="en-PH" sz="2200" b="0" i="1" smtClean="0">
                                  <a:solidFill>
                                    <a:schemeClr val="tx1"/>
                                  </a:solidFill>
                                  <a:latin typeface="Cambria Math"/>
                                  <a:ea typeface="Cambria Math"/>
                                </a:rPr>
                              </m:ctrlPr>
                            </m:sSubPr>
                            <m:e>
                              <m:r>
                                <a:rPr lang="en-PH" sz="2200" b="0" i="1" smtClean="0">
                                  <a:solidFill>
                                    <a:schemeClr val="tx1"/>
                                  </a:solidFill>
                                  <a:latin typeface="Cambria Math"/>
                                  <a:ea typeface="Cambria Math"/>
                                </a:rPr>
                                <m:t>𝑎</m:t>
                              </m:r>
                            </m:e>
                            <m:sub>
                              <m:r>
                                <a:rPr lang="en-PH" sz="2200" b="0" i="1" smtClean="0">
                                  <a:solidFill>
                                    <a:schemeClr val="tx1"/>
                                  </a:solidFill>
                                  <a:latin typeface="Cambria Math"/>
                                  <a:ea typeface="Cambria Math"/>
                                </a:rPr>
                                <m:t>1</m:t>
                              </m:r>
                              <m:sSub>
                                <m:sSubPr>
                                  <m:ctrlPr>
                                    <a:rPr lang="en-PH" sz="2200" b="0" i="1" smtClean="0">
                                      <a:solidFill>
                                        <a:schemeClr val="tx1"/>
                                      </a:solidFill>
                                      <a:latin typeface="Cambria Math"/>
                                      <a:ea typeface="Cambria Math"/>
                                    </a:rPr>
                                  </m:ctrlPr>
                                </m:sSubPr>
                                <m:e>
                                  <m:r>
                                    <a:rPr lang="en-PH" sz="2200" b="0" i="1" smtClean="0">
                                      <a:solidFill>
                                        <a:schemeClr val="tx1"/>
                                      </a:solidFill>
                                      <a:latin typeface="Cambria Math"/>
                                      <a:ea typeface="Cambria Math"/>
                                    </a:rPr>
                                    <m:t>𝑖</m:t>
                                  </m:r>
                                </m:e>
                                <m:sub>
                                  <m:r>
                                    <a:rPr lang="en-PH" sz="2200" b="0" i="1" smtClean="0">
                                      <a:solidFill>
                                        <a:schemeClr val="tx1"/>
                                      </a:solidFill>
                                      <a:latin typeface="Cambria Math"/>
                                      <a:ea typeface="Cambria Math"/>
                                    </a:rPr>
                                    <m:t>1</m:t>
                                  </m:r>
                                </m:sub>
                              </m:sSub>
                            </m:sub>
                          </m:sSub>
                          <m:sSub>
                            <m:sSubPr>
                              <m:ctrlPr>
                                <a:rPr lang="en-PH" sz="2200" b="0" i="1" smtClean="0">
                                  <a:solidFill>
                                    <a:schemeClr val="tx1"/>
                                  </a:solidFill>
                                  <a:latin typeface="Cambria Math"/>
                                  <a:ea typeface="Cambria Math"/>
                                </a:rPr>
                              </m:ctrlPr>
                            </m:sSubPr>
                            <m:e>
                              <m:r>
                                <a:rPr lang="en-PH" sz="2200" b="0" i="1" smtClean="0">
                                  <a:solidFill>
                                    <a:schemeClr val="tx1"/>
                                  </a:solidFill>
                                  <a:latin typeface="Cambria Math"/>
                                  <a:ea typeface="Cambria Math"/>
                                </a:rPr>
                                <m:t>𝑎</m:t>
                              </m:r>
                            </m:e>
                            <m:sub>
                              <m:r>
                                <a:rPr lang="en-PH" sz="2200" b="0" i="1" smtClean="0">
                                  <a:solidFill>
                                    <a:schemeClr val="tx1"/>
                                  </a:solidFill>
                                  <a:latin typeface="Cambria Math"/>
                                  <a:ea typeface="Cambria Math"/>
                                </a:rPr>
                                <m:t>2</m:t>
                              </m:r>
                              <m:sSub>
                                <m:sSubPr>
                                  <m:ctrlPr>
                                    <a:rPr lang="en-PH" sz="2200" b="0" i="1" smtClean="0">
                                      <a:solidFill>
                                        <a:schemeClr val="tx1"/>
                                      </a:solidFill>
                                      <a:latin typeface="Cambria Math"/>
                                      <a:ea typeface="Cambria Math"/>
                                    </a:rPr>
                                  </m:ctrlPr>
                                </m:sSubPr>
                                <m:e>
                                  <m:r>
                                    <a:rPr lang="en-PH" sz="2200" b="0" i="1" smtClean="0">
                                      <a:solidFill>
                                        <a:schemeClr val="tx1"/>
                                      </a:solidFill>
                                      <a:latin typeface="Cambria Math"/>
                                      <a:ea typeface="Cambria Math"/>
                                    </a:rPr>
                                    <m:t>𝑖</m:t>
                                  </m:r>
                                </m:e>
                                <m:sub>
                                  <m:r>
                                    <a:rPr lang="en-PH" sz="2200" b="0" i="1" smtClean="0">
                                      <a:solidFill>
                                        <a:schemeClr val="tx1"/>
                                      </a:solidFill>
                                      <a:latin typeface="Cambria Math"/>
                                      <a:ea typeface="Cambria Math"/>
                                    </a:rPr>
                                    <m:t>2</m:t>
                                  </m:r>
                                </m:sub>
                              </m:sSub>
                            </m:sub>
                          </m:sSub>
                          <m:r>
                            <a:rPr lang="en-PH" sz="2200" b="0" i="1" smtClean="0">
                              <a:solidFill>
                                <a:schemeClr val="tx1"/>
                              </a:solidFill>
                              <a:latin typeface="Cambria Math"/>
                              <a:ea typeface="Cambria Math"/>
                            </a:rPr>
                            <m:t>⋯</m:t>
                          </m:r>
                          <m:sSub>
                            <m:sSubPr>
                              <m:ctrlPr>
                                <a:rPr lang="en-PH" sz="2200" b="0" i="1" smtClean="0">
                                  <a:solidFill>
                                    <a:schemeClr val="tx1"/>
                                  </a:solidFill>
                                  <a:latin typeface="Cambria Math"/>
                                  <a:ea typeface="Cambria Math"/>
                                </a:rPr>
                              </m:ctrlPr>
                            </m:sSubPr>
                            <m:e>
                              <m:r>
                                <a:rPr lang="en-PH" sz="2200" b="0" i="1" smtClean="0">
                                  <a:solidFill>
                                    <a:schemeClr val="tx1"/>
                                  </a:solidFill>
                                  <a:latin typeface="Cambria Math"/>
                                  <a:ea typeface="Cambria Math"/>
                                </a:rPr>
                                <m:t>𝑎</m:t>
                              </m:r>
                            </m:e>
                            <m:sub>
                              <m:r>
                                <a:rPr lang="en-PH" sz="2200" b="0" i="1" smtClean="0">
                                  <a:solidFill>
                                    <a:schemeClr val="tx1"/>
                                  </a:solidFill>
                                  <a:latin typeface="Cambria Math"/>
                                  <a:ea typeface="Cambria Math"/>
                                </a:rPr>
                                <m:t>𝑛</m:t>
                              </m:r>
                              <m:sSub>
                                <m:sSubPr>
                                  <m:ctrlPr>
                                    <a:rPr lang="en-PH" sz="2200" b="0" i="1" smtClean="0">
                                      <a:solidFill>
                                        <a:schemeClr val="tx1"/>
                                      </a:solidFill>
                                      <a:latin typeface="Cambria Math"/>
                                      <a:ea typeface="Cambria Math"/>
                                    </a:rPr>
                                  </m:ctrlPr>
                                </m:sSubPr>
                                <m:e>
                                  <m:r>
                                    <a:rPr lang="en-PH" sz="2200" b="0" i="1" smtClean="0">
                                      <a:solidFill>
                                        <a:schemeClr val="tx1"/>
                                      </a:solidFill>
                                      <a:latin typeface="Cambria Math"/>
                                      <a:ea typeface="Cambria Math"/>
                                    </a:rPr>
                                    <m:t>𝑖</m:t>
                                  </m:r>
                                </m:e>
                                <m:sub>
                                  <m:r>
                                    <a:rPr lang="en-PH" sz="2200" b="0" i="1" smtClean="0">
                                      <a:solidFill>
                                        <a:schemeClr val="tx1"/>
                                      </a:solidFill>
                                      <a:latin typeface="Cambria Math"/>
                                      <a:ea typeface="Cambria Math"/>
                                    </a:rPr>
                                    <m:t>𝑛</m:t>
                                  </m:r>
                                </m:sub>
                              </m:sSub>
                            </m:sub>
                          </m:sSub>
                        </m:e>
                      </m:d>
                    </m:oMath>
                  </m:oMathPara>
                </a14:m>
                <a:endParaRPr lang="en-US" sz="2200" dirty="0" smtClean="0">
                  <a:solidFill>
                    <a:schemeClr val="tx1"/>
                  </a:solidFill>
                </a:endParaRPr>
              </a:p>
              <a:p>
                <a:pPr algn="just" eaLnBrk="1" hangingPunct="1">
                  <a:defRPr/>
                </a:pPr>
                <a:r>
                  <a:rPr lang="en-US" sz="2200" dirty="0" smtClean="0">
                    <a:solidFill>
                      <a:schemeClr val="tx1"/>
                    </a:solidFill>
                  </a:rPr>
                  <a:t>Recall that for scalar multiplication we multiply all the entries by </a:t>
                </a:r>
                <a14:m>
                  <m:oMath xmlns:m="http://schemas.openxmlformats.org/officeDocument/2006/math">
                    <m:r>
                      <a:rPr lang="en-PH" sz="2200" b="0" i="1" smtClean="0">
                        <a:solidFill>
                          <a:schemeClr val="tx1"/>
                        </a:solidFill>
                        <a:latin typeface="Cambria Math"/>
                      </a:rPr>
                      <m:t>𝑐</m:t>
                    </m:r>
                  </m:oMath>
                </a14:m>
                <a:r>
                  <a:rPr lang="en-US" sz="2200" dirty="0" smtClean="0">
                    <a:solidFill>
                      <a:schemeClr val="tx1"/>
                    </a:solidFill>
                  </a:rPr>
                  <a:t> and we’ll have a </a:t>
                </a:r>
                <a14:m>
                  <m:oMath xmlns:m="http://schemas.openxmlformats.org/officeDocument/2006/math">
                    <m:r>
                      <a:rPr lang="en-PH" sz="2200" b="0" i="1" smtClean="0">
                        <a:solidFill>
                          <a:schemeClr val="tx1"/>
                        </a:solidFill>
                        <a:latin typeface="Cambria Math"/>
                      </a:rPr>
                      <m:t>𝑐</m:t>
                    </m:r>
                  </m:oMath>
                </a14:m>
                <a:r>
                  <a:rPr lang="en-US" sz="2200" dirty="0" smtClean="0">
                    <a:solidFill>
                      <a:schemeClr val="tx1"/>
                    </a:solidFill>
                  </a:rPr>
                  <a:t> on each entry as shown above.  Also, as shown, we can factor all </a:t>
                </a:r>
                <a14:m>
                  <m:oMath xmlns:m="http://schemas.openxmlformats.org/officeDocument/2006/math">
                    <m:r>
                      <a:rPr lang="en-PH" sz="2200" b="0" i="1" smtClean="0">
                        <a:solidFill>
                          <a:schemeClr val="tx1"/>
                        </a:solidFill>
                        <a:latin typeface="Cambria Math"/>
                      </a:rPr>
                      <m:t>𝑛</m:t>
                    </m:r>
                  </m:oMath>
                </a14:m>
                <a:r>
                  <a:rPr lang="en-US" sz="2200" dirty="0" smtClean="0">
                    <a:solidFill>
                      <a:schemeClr val="tx1"/>
                    </a:solidFill>
                  </a:rPr>
                  <a:t> of the </a:t>
                </a:r>
                <a14:m>
                  <m:oMath xmlns:m="http://schemas.openxmlformats.org/officeDocument/2006/math">
                    <m:r>
                      <a:rPr lang="en-PH" sz="2200" b="0" i="1" smtClean="0">
                        <a:solidFill>
                          <a:schemeClr val="tx1"/>
                        </a:solidFill>
                        <a:latin typeface="Cambria Math"/>
                      </a:rPr>
                      <m:t>𝑐</m:t>
                    </m:r>
                  </m:oMath>
                </a14:m>
                <a:r>
                  <a:rPr lang="en-US" sz="2200" dirty="0" smtClean="0">
                    <a:solidFill>
                      <a:schemeClr val="tx1"/>
                    </a:solidFill>
                  </a:rPr>
                  <a:t>’s out and we’ll get what we’ve shown above. Note that </a:t>
                </a:r>
                <a14:m>
                  <m:oMath xmlns:m="http://schemas.openxmlformats.org/officeDocument/2006/math">
                    <m:sSub>
                      <m:sSubPr>
                        <m:ctrlPr>
                          <a:rPr lang="en-PH" sz="2200" i="1">
                            <a:solidFill>
                              <a:schemeClr val="tx1"/>
                            </a:solidFill>
                            <a:latin typeface="Cambria Math"/>
                            <a:ea typeface="Cambria Math"/>
                          </a:rPr>
                        </m:ctrlPr>
                      </m:sSubPr>
                      <m:e>
                        <m:r>
                          <a:rPr lang="en-PH" sz="2200" i="1">
                            <a:solidFill>
                              <a:schemeClr val="tx1"/>
                            </a:solidFill>
                            <a:latin typeface="Cambria Math"/>
                            <a:ea typeface="Cambria Math"/>
                          </a:rPr>
                          <m:t>𝑎</m:t>
                        </m:r>
                      </m:e>
                      <m:sub>
                        <m:r>
                          <a:rPr lang="en-PH" sz="2200" i="1">
                            <a:solidFill>
                              <a:schemeClr val="tx1"/>
                            </a:solidFill>
                            <a:latin typeface="Cambria Math"/>
                            <a:ea typeface="Cambria Math"/>
                          </a:rPr>
                          <m:t>1</m:t>
                        </m:r>
                        <m:sSub>
                          <m:sSubPr>
                            <m:ctrlPr>
                              <a:rPr lang="en-PH" sz="2200" i="1">
                                <a:solidFill>
                                  <a:schemeClr val="tx1"/>
                                </a:solidFill>
                                <a:latin typeface="Cambria Math"/>
                                <a:ea typeface="Cambria Math"/>
                              </a:rPr>
                            </m:ctrlPr>
                          </m:sSubPr>
                          <m:e>
                            <m:r>
                              <a:rPr lang="en-PH" sz="2200" i="1">
                                <a:solidFill>
                                  <a:schemeClr val="tx1"/>
                                </a:solidFill>
                                <a:latin typeface="Cambria Math"/>
                                <a:ea typeface="Cambria Math"/>
                              </a:rPr>
                              <m:t>𝑖</m:t>
                            </m:r>
                          </m:e>
                          <m:sub>
                            <m:r>
                              <a:rPr lang="en-PH" sz="2200" i="1">
                                <a:solidFill>
                                  <a:schemeClr val="tx1"/>
                                </a:solidFill>
                                <a:latin typeface="Cambria Math"/>
                                <a:ea typeface="Cambria Math"/>
                              </a:rPr>
                              <m:t>1</m:t>
                            </m:r>
                          </m:sub>
                        </m:sSub>
                      </m:sub>
                    </m:sSub>
                    <m:sSub>
                      <m:sSubPr>
                        <m:ctrlPr>
                          <a:rPr lang="en-PH" sz="2200" i="1">
                            <a:solidFill>
                              <a:schemeClr val="tx1"/>
                            </a:solidFill>
                            <a:latin typeface="Cambria Math"/>
                            <a:ea typeface="Cambria Math"/>
                          </a:rPr>
                        </m:ctrlPr>
                      </m:sSubPr>
                      <m:e>
                        <m:r>
                          <a:rPr lang="en-PH" sz="2200" i="1">
                            <a:solidFill>
                              <a:schemeClr val="tx1"/>
                            </a:solidFill>
                            <a:latin typeface="Cambria Math"/>
                            <a:ea typeface="Cambria Math"/>
                          </a:rPr>
                          <m:t>𝑎</m:t>
                        </m:r>
                      </m:e>
                      <m:sub>
                        <m:r>
                          <a:rPr lang="en-PH" sz="2200" i="1">
                            <a:solidFill>
                              <a:schemeClr val="tx1"/>
                            </a:solidFill>
                            <a:latin typeface="Cambria Math"/>
                            <a:ea typeface="Cambria Math"/>
                          </a:rPr>
                          <m:t>2</m:t>
                        </m:r>
                        <m:sSub>
                          <m:sSubPr>
                            <m:ctrlPr>
                              <a:rPr lang="en-PH" sz="2200" i="1">
                                <a:solidFill>
                                  <a:schemeClr val="tx1"/>
                                </a:solidFill>
                                <a:latin typeface="Cambria Math"/>
                                <a:ea typeface="Cambria Math"/>
                              </a:rPr>
                            </m:ctrlPr>
                          </m:sSubPr>
                          <m:e>
                            <m:r>
                              <a:rPr lang="en-PH" sz="2200" i="1">
                                <a:solidFill>
                                  <a:schemeClr val="tx1"/>
                                </a:solidFill>
                                <a:latin typeface="Cambria Math"/>
                                <a:ea typeface="Cambria Math"/>
                              </a:rPr>
                              <m:t>𝑖</m:t>
                            </m:r>
                          </m:e>
                          <m:sub>
                            <m:r>
                              <a:rPr lang="en-PH" sz="2200" i="1">
                                <a:solidFill>
                                  <a:schemeClr val="tx1"/>
                                </a:solidFill>
                                <a:latin typeface="Cambria Math"/>
                                <a:ea typeface="Cambria Math"/>
                              </a:rPr>
                              <m:t>2</m:t>
                            </m:r>
                          </m:sub>
                        </m:sSub>
                      </m:sub>
                    </m:sSub>
                    <m:r>
                      <a:rPr lang="en-PH" sz="2200" i="1">
                        <a:solidFill>
                          <a:schemeClr val="tx1"/>
                        </a:solidFill>
                        <a:latin typeface="Cambria Math"/>
                        <a:ea typeface="Cambria Math"/>
                      </a:rPr>
                      <m:t>⋯</m:t>
                    </m:r>
                    <m:sSub>
                      <m:sSubPr>
                        <m:ctrlPr>
                          <a:rPr lang="en-PH" sz="2200" i="1">
                            <a:solidFill>
                              <a:schemeClr val="tx1"/>
                            </a:solidFill>
                            <a:latin typeface="Cambria Math"/>
                            <a:ea typeface="Cambria Math"/>
                          </a:rPr>
                        </m:ctrlPr>
                      </m:sSubPr>
                      <m:e>
                        <m:r>
                          <a:rPr lang="en-PH" sz="2200" i="1">
                            <a:solidFill>
                              <a:schemeClr val="tx1"/>
                            </a:solidFill>
                            <a:latin typeface="Cambria Math"/>
                            <a:ea typeface="Cambria Math"/>
                          </a:rPr>
                          <m:t>𝑎</m:t>
                        </m:r>
                      </m:e>
                      <m:sub>
                        <m:r>
                          <a:rPr lang="en-PH" sz="2200" i="1">
                            <a:solidFill>
                              <a:schemeClr val="tx1"/>
                            </a:solidFill>
                            <a:latin typeface="Cambria Math"/>
                            <a:ea typeface="Cambria Math"/>
                          </a:rPr>
                          <m:t>𝑛</m:t>
                        </m:r>
                        <m:sSub>
                          <m:sSubPr>
                            <m:ctrlPr>
                              <a:rPr lang="en-PH" sz="2200" i="1">
                                <a:solidFill>
                                  <a:schemeClr val="tx1"/>
                                </a:solidFill>
                                <a:latin typeface="Cambria Math"/>
                                <a:ea typeface="Cambria Math"/>
                              </a:rPr>
                            </m:ctrlPr>
                          </m:sSubPr>
                          <m:e>
                            <m:r>
                              <a:rPr lang="en-PH" sz="2200" i="1">
                                <a:solidFill>
                                  <a:schemeClr val="tx1"/>
                                </a:solidFill>
                                <a:latin typeface="Cambria Math"/>
                                <a:ea typeface="Cambria Math"/>
                              </a:rPr>
                              <m:t>𝑖</m:t>
                            </m:r>
                          </m:e>
                          <m:sub>
                            <m:r>
                              <a:rPr lang="en-PH" sz="2200" i="1">
                                <a:solidFill>
                                  <a:schemeClr val="tx1"/>
                                </a:solidFill>
                                <a:latin typeface="Cambria Math"/>
                                <a:ea typeface="Cambria Math"/>
                              </a:rPr>
                              <m:t>𝑛</m:t>
                            </m:r>
                          </m:sub>
                        </m:sSub>
                      </m:sub>
                    </m:sSub>
                  </m:oMath>
                </a14:m>
                <a:r>
                  <a:rPr lang="en-US" sz="2200" dirty="0" smtClean="0">
                    <a:solidFill>
                      <a:schemeClr val="tx1"/>
                    </a:solidFill>
                  </a:rPr>
                  <a:t> is the signed elementary product for </a:t>
                </a:r>
                <a14:m>
                  <m:oMath xmlns:m="http://schemas.openxmlformats.org/officeDocument/2006/math">
                    <m:r>
                      <a:rPr lang="en-PH" sz="2200" b="0" i="1" smtClean="0">
                        <a:solidFill>
                          <a:schemeClr val="tx1"/>
                        </a:solidFill>
                        <a:latin typeface="Cambria Math"/>
                      </a:rPr>
                      <m:t>𝐴</m:t>
                    </m:r>
                  </m:oMath>
                </a14:m>
                <a:r>
                  <a:rPr lang="en-US" sz="2200" dirty="0" smtClean="0">
                    <a:solidFill>
                      <a:schemeClr val="tx1"/>
                    </a:solidFill>
                  </a:rPr>
                  <a:t>.</a:t>
                </a:r>
              </a:p>
              <a:p>
                <a:pPr algn="just" eaLnBrk="1" hangingPunct="1">
                  <a:defRPr/>
                </a:pPr>
                <a:endParaRPr lang="en-US" sz="2200" dirty="0">
                  <a:solidFill>
                    <a:schemeClr val="tx1"/>
                  </a:solidFill>
                </a:endParaRPr>
              </a:p>
              <a:p>
                <a:pPr algn="just" eaLnBrk="1" hangingPunct="1">
                  <a:defRPr/>
                </a:pPr>
                <a:r>
                  <a:rPr lang="en-US" sz="2200" dirty="0" smtClean="0">
                    <a:solidFill>
                      <a:schemeClr val="tx1"/>
                    </a:solidFill>
                  </a:rPr>
                  <a:t>Now, if we add all the signed elementary products for </a:t>
                </a:r>
                <a14:m>
                  <m:oMath xmlns:m="http://schemas.openxmlformats.org/officeDocument/2006/math">
                    <m:r>
                      <a:rPr lang="en-PH" sz="2200" b="0" i="1" smtClean="0">
                        <a:solidFill>
                          <a:schemeClr val="tx1"/>
                        </a:solidFill>
                        <a:latin typeface="Cambria Math"/>
                      </a:rPr>
                      <m:t>𝑐𝐴</m:t>
                    </m:r>
                  </m:oMath>
                </a14:m>
                <a:r>
                  <a:rPr lang="en-US" sz="2200" dirty="0" smtClean="0">
                    <a:solidFill>
                      <a:schemeClr val="tx1"/>
                    </a:solidFill>
                  </a:rPr>
                  <a:t> we can factor the </a:t>
                </a:r>
                <a14:m>
                  <m:oMath xmlns:m="http://schemas.openxmlformats.org/officeDocument/2006/math">
                    <m:sSup>
                      <m:sSupPr>
                        <m:ctrlPr>
                          <a:rPr lang="en-PH" sz="2200" b="0" i="1" smtClean="0">
                            <a:solidFill>
                              <a:schemeClr val="tx1"/>
                            </a:solidFill>
                            <a:latin typeface="Cambria Math"/>
                          </a:rPr>
                        </m:ctrlPr>
                      </m:sSupPr>
                      <m:e>
                        <m:r>
                          <a:rPr lang="en-PH" sz="2200" b="0" i="1" smtClean="0">
                            <a:solidFill>
                              <a:schemeClr val="tx1"/>
                            </a:solidFill>
                            <a:latin typeface="Cambria Math"/>
                          </a:rPr>
                          <m:t>𝑐</m:t>
                        </m:r>
                      </m:e>
                      <m:sup>
                        <m:r>
                          <a:rPr lang="en-PH" sz="2200" b="0" i="1" smtClean="0">
                            <a:solidFill>
                              <a:schemeClr val="tx1"/>
                            </a:solidFill>
                            <a:latin typeface="Cambria Math"/>
                          </a:rPr>
                          <m:t>𝑛</m:t>
                        </m:r>
                      </m:sup>
                    </m:sSup>
                  </m:oMath>
                </a14:m>
                <a:r>
                  <a:rPr lang="en-US" sz="2200" dirty="0" smtClean="0">
                    <a:solidFill>
                      <a:schemeClr val="tx1"/>
                    </a:solidFill>
                  </a:rPr>
                  <a:t> that is on each term out of the sum and what we’re left with is the sum of all the signed elementary products of </a:t>
                </a:r>
                <a14:m>
                  <m:oMath xmlns:m="http://schemas.openxmlformats.org/officeDocument/2006/math">
                    <m:r>
                      <a:rPr lang="en-PH" sz="2200" b="0" i="1" smtClean="0">
                        <a:solidFill>
                          <a:schemeClr val="tx1"/>
                        </a:solidFill>
                        <a:latin typeface="Cambria Math"/>
                      </a:rPr>
                      <m:t>𝐴</m:t>
                    </m:r>
                  </m:oMath>
                </a14:m>
                <a:r>
                  <a:rPr lang="en-US" sz="2200" dirty="0" smtClean="0">
                    <a:solidFill>
                      <a:schemeClr val="tx1"/>
                    </a:solidFill>
                  </a:rPr>
                  <a:t>, or in other words, we’re left with </a:t>
                </a:r>
                <a14:m>
                  <m:oMath xmlns:m="http://schemas.openxmlformats.org/officeDocument/2006/math">
                    <m:r>
                      <m:rPr>
                        <m:sty m:val="p"/>
                      </m:rPr>
                      <a:rPr lang="en-PH" sz="2200" b="0" i="0" smtClean="0">
                        <a:solidFill>
                          <a:schemeClr val="tx1"/>
                        </a:solidFill>
                        <a:latin typeface="Cambria Math"/>
                      </a:rPr>
                      <m:t>det</m:t>
                    </m:r>
                    <m:d>
                      <m:dPr>
                        <m:ctrlPr>
                          <a:rPr lang="en-PH" sz="2200" b="0" i="1" smtClean="0">
                            <a:solidFill>
                              <a:schemeClr val="tx1"/>
                            </a:solidFill>
                            <a:latin typeface="Cambria Math"/>
                          </a:rPr>
                        </m:ctrlPr>
                      </m:dPr>
                      <m:e>
                        <m:r>
                          <a:rPr lang="en-PH" sz="2200" b="0" i="1" smtClean="0">
                            <a:solidFill>
                              <a:schemeClr val="tx1"/>
                            </a:solidFill>
                            <a:latin typeface="Cambria Math"/>
                          </a:rPr>
                          <m:t>𝐴</m:t>
                        </m:r>
                      </m:e>
                    </m:d>
                  </m:oMath>
                </a14:m>
                <a:r>
                  <a:rPr lang="en-US" sz="2200" dirty="0" smtClean="0">
                    <a:solidFill>
                      <a:schemeClr val="tx1"/>
                    </a:solidFill>
                  </a:rPr>
                  <a:t>.</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685800"/>
                <a:ext cx="8305800" cy="5638800"/>
              </a:xfrm>
              <a:blipFill rotWithShape="1">
                <a:blip r:embed="rId2"/>
                <a:stretch>
                  <a:fillRect l="-880" t="-649" r="-880" b="-12216"/>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THEOREM 1</a:t>
            </a:r>
            <a:endParaRPr lang="en-US" sz="3600" b="1" dirty="0"/>
          </a:p>
        </p:txBody>
      </p:sp>
    </p:spTree>
    <p:extLst>
      <p:ext uri="{BB962C8B-B14F-4D97-AF65-F5344CB8AC3E}">
        <p14:creationId xmlns:p14="http://schemas.microsoft.com/office/powerpoint/2010/main" val="100172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US" sz="2800" dirty="0" smtClean="0">
                    <a:solidFill>
                      <a:schemeClr val="tx1"/>
                    </a:solidFill>
                  </a:rPr>
                  <a:t>A </a:t>
                </a:r>
                <a:r>
                  <a:rPr lang="en-US" sz="2800" b="1" dirty="0" smtClean="0">
                    <a:solidFill>
                      <a:schemeClr val="tx1"/>
                    </a:solidFill>
                  </a:rPr>
                  <a:t>permutation</a:t>
                </a:r>
                <a:r>
                  <a:rPr lang="en-US" sz="2800" dirty="0" smtClean="0">
                    <a:solidFill>
                      <a:schemeClr val="tx1"/>
                    </a:solidFill>
                  </a:rPr>
                  <a:t> of the set of integers </a:t>
                </a:r>
                <a14:m>
                  <m:oMath xmlns:m="http://schemas.openxmlformats.org/officeDocument/2006/math">
                    <m:d>
                      <m:dPr>
                        <m:begChr m:val="{"/>
                        <m:endChr m:val="}"/>
                        <m:ctrlPr>
                          <a:rPr lang="en-US" sz="2800" i="1" smtClean="0">
                            <a:solidFill>
                              <a:schemeClr val="tx1"/>
                            </a:solidFill>
                            <a:latin typeface="Cambria Math"/>
                          </a:rPr>
                        </m:ctrlPr>
                      </m:dPr>
                      <m:e>
                        <m:r>
                          <a:rPr lang="en-PH" sz="2800" b="0" i="1" smtClean="0">
                            <a:solidFill>
                              <a:schemeClr val="tx1"/>
                            </a:solidFill>
                            <a:latin typeface="Cambria Math"/>
                          </a:rPr>
                          <m:t>1, 2,</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e>
                    </m:d>
                  </m:oMath>
                </a14:m>
                <a:r>
                  <a:rPr lang="en-US" sz="2800" dirty="0" smtClean="0">
                    <a:solidFill>
                      <a:schemeClr val="tx1"/>
                    </a:solidFill>
                  </a:rPr>
                  <a:t> is an arrangement of all the integers in the list without omission or repetitions. A permutation of </a:t>
                </a:r>
                <a14:m>
                  <m:oMath xmlns:m="http://schemas.openxmlformats.org/officeDocument/2006/math">
                    <m:d>
                      <m:dPr>
                        <m:begChr m:val="{"/>
                        <m:endChr m:val="}"/>
                        <m:ctrlPr>
                          <a:rPr lang="en-US" sz="2800" i="1">
                            <a:solidFill>
                              <a:schemeClr val="tx1"/>
                            </a:solidFill>
                            <a:latin typeface="Cambria Math"/>
                          </a:rPr>
                        </m:ctrlPr>
                      </m:dPr>
                      <m:e>
                        <m:r>
                          <a:rPr lang="en-PH" sz="2800" i="1">
                            <a:solidFill>
                              <a:schemeClr val="tx1"/>
                            </a:solidFill>
                            <a:latin typeface="Cambria Math"/>
                          </a:rPr>
                          <m:t>1, 2,</m:t>
                        </m:r>
                        <m:r>
                          <a:rPr lang="en-PH" sz="2800" i="1">
                            <a:solidFill>
                              <a:schemeClr val="tx1"/>
                            </a:solidFill>
                            <a:latin typeface="Cambria Math"/>
                            <a:ea typeface="Cambria Math"/>
                          </a:rPr>
                          <m:t>…,</m:t>
                        </m:r>
                        <m:r>
                          <a:rPr lang="en-PH" sz="2800" i="1">
                            <a:solidFill>
                              <a:schemeClr val="tx1"/>
                            </a:solidFill>
                            <a:latin typeface="Cambria Math"/>
                            <a:ea typeface="Cambria Math"/>
                          </a:rPr>
                          <m:t>𝑛</m:t>
                        </m:r>
                      </m:e>
                    </m:d>
                  </m:oMath>
                </a14:m>
                <a:r>
                  <a:rPr lang="en-US" sz="2800" dirty="0" smtClean="0">
                    <a:solidFill>
                      <a:schemeClr val="tx1"/>
                    </a:solidFill>
                  </a:rPr>
                  <a:t> will typically be denoted by </a:t>
                </a:r>
                <a14:m>
                  <m:oMath xmlns:m="http://schemas.openxmlformats.org/officeDocument/2006/math">
                    <m:d>
                      <m:dPr>
                        <m:ctrlPr>
                          <a:rPr lang="en-US" sz="280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1</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2</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𝑛</m:t>
                            </m:r>
                          </m:sub>
                        </m:sSub>
                      </m:e>
                    </m:d>
                  </m:oMath>
                </a14:m>
                <a:r>
                  <a:rPr lang="en-US" sz="2800" dirty="0" smtClean="0">
                    <a:solidFill>
                      <a:schemeClr val="tx1"/>
                    </a:solidFill>
                  </a:rPr>
                  <a:t> where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1</m:t>
                        </m:r>
                      </m:sub>
                    </m:sSub>
                  </m:oMath>
                </a14:m>
                <a:r>
                  <a:rPr lang="en-US" sz="2800" dirty="0" smtClean="0">
                    <a:solidFill>
                      <a:schemeClr val="tx1"/>
                    </a:solidFill>
                  </a:rPr>
                  <a:t> is the first number in the permutation,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2</m:t>
                        </m:r>
                      </m:sub>
                    </m:sSub>
                  </m:oMath>
                </a14:m>
                <a:r>
                  <a:rPr lang="en-US" sz="2800" dirty="0" smtClean="0">
                    <a:solidFill>
                      <a:schemeClr val="tx1"/>
                    </a:solidFill>
                  </a:rPr>
                  <a:t> is the second in the permutation, etc.</a:t>
                </a:r>
              </a:p>
              <a:p>
                <a:pPr algn="just" eaLnBrk="1" hangingPunct="1">
                  <a:defRPr/>
                </a:pPr>
                <a:endParaRPr lang="en-US" sz="2800" dirty="0">
                  <a:solidFill>
                    <a:schemeClr val="tx1"/>
                  </a:solidFill>
                </a:endParaRPr>
              </a:p>
              <a:p>
                <a:pPr algn="just" eaLnBrk="1" hangingPunct="1">
                  <a:defRPr/>
                </a:pPr>
                <a:r>
                  <a:rPr lang="en-US" sz="2800" dirty="0" smtClean="0">
                    <a:solidFill>
                      <a:schemeClr val="tx1"/>
                    </a:solidFill>
                  </a:rPr>
                  <a:t>Example 1:</a:t>
                </a:r>
                <a:r>
                  <a:rPr lang="en-US" sz="2800" dirty="0">
                    <a:solidFill>
                      <a:schemeClr val="tx1"/>
                    </a:solidFill>
                  </a:rPr>
                  <a:t> </a:t>
                </a:r>
                <a:r>
                  <a:rPr lang="en-US" sz="2800" dirty="0" smtClean="0">
                    <a:solidFill>
                      <a:schemeClr val="tx1"/>
                    </a:solidFill>
                  </a:rPr>
                  <a:t>List all permutations of </a:t>
                </a:r>
                <a14:m>
                  <m:oMath xmlns:m="http://schemas.openxmlformats.org/officeDocument/2006/math">
                    <m:d>
                      <m:dPr>
                        <m:begChr m:val="{"/>
                        <m:endChr m:val="}"/>
                        <m:ctrlPr>
                          <a:rPr lang="en-US" sz="2800" i="1" smtClean="0">
                            <a:solidFill>
                              <a:schemeClr val="tx1"/>
                            </a:solidFill>
                            <a:latin typeface="Cambria Math"/>
                          </a:rPr>
                        </m:ctrlPr>
                      </m:dPr>
                      <m:e>
                        <m:r>
                          <a:rPr lang="en-PH" sz="2800" b="0" i="1" smtClean="0">
                            <a:solidFill>
                              <a:schemeClr val="tx1"/>
                            </a:solidFill>
                            <a:latin typeface="Cambria Math"/>
                          </a:rPr>
                          <m:t>1, 2</m:t>
                        </m:r>
                      </m:e>
                    </m:d>
                  </m:oMath>
                </a14:m>
                <a:r>
                  <a:rPr lang="en-US" sz="2800" dirty="0" smtClean="0">
                    <a:solidFill>
                      <a:schemeClr val="tx1"/>
                    </a:solidFill>
                  </a:rPr>
                  <a:t>.</a:t>
                </a:r>
              </a:p>
              <a:p>
                <a:pPr algn="just" eaLnBrk="1" hangingPunct="1">
                  <a:defRPr/>
                </a:pPr>
                <a14:m>
                  <m:oMath xmlns:m="http://schemas.openxmlformats.org/officeDocument/2006/math">
                    <m:d>
                      <m:dPr>
                        <m:ctrlPr>
                          <a:rPr lang="en-US" sz="2800" i="1" smtClean="0">
                            <a:solidFill>
                              <a:schemeClr val="tx1"/>
                            </a:solidFill>
                            <a:latin typeface="Cambria Math"/>
                          </a:rPr>
                        </m:ctrlPr>
                      </m:dPr>
                      <m:e>
                        <m:r>
                          <a:rPr lang="en-PH" sz="2800" b="0" i="1" smtClean="0">
                            <a:solidFill>
                              <a:schemeClr val="tx1"/>
                            </a:solidFill>
                            <a:latin typeface="Cambria Math"/>
                          </a:rPr>
                          <m:t>1, 2</m:t>
                        </m:r>
                      </m:e>
                    </m:d>
                  </m:oMath>
                </a14:m>
                <a:r>
                  <a:rPr lang="en-US" sz="2800" dirty="0" smtClean="0">
                    <a:solidFill>
                      <a:schemeClr val="tx1"/>
                    </a:solidFill>
                  </a:rPr>
                  <a:t>	</a:t>
                </a:r>
                <a14:m>
                  <m:oMath xmlns:m="http://schemas.openxmlformats.org/officeDocument/2006/math">
                    <m:d>
                      <m:dPr>
                        <m:ctrlPr>
                          <a:rPr lang="en-US" sz="2800" i="1" smtClean="0">
                            <a:solidFill>
                              <a:schemeClr val="tx1"/>
                            </a:solidFill>
                            <a:latin typeface="Cambria Math"/>
                          </a:rPr>
                        </m:ctrlPr>
                      </m:dPr>
                      <m:e>
                        <m:r>
                          <a:rPr lang="en-PH" sz="2800" b="0" i="1" smtClean="0">
                            <a:solidFill>
                              <a:schemeClr val="tx1"/>
                            </a:solidFill>
                            <a:latin typeface="Cambria Math"/>
                          </a:rPr>
                          <m:t>2, 1</m:t>
                        </m:r>
                      </m:e>
                    </m:d>
                  </m:oMath>
                </a14:m>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PERMUTATION</a:t>
            </a:r>
            <a:endParaRPr lang="en-US" sz="3600" b="1" dirty="0"/>
          </a:p>
        </p:txBody>
      </p:sp>
    </p:spTree>
    <p:extLst>
      <p:ext uri="{BB962C8B-B14F-4D97-AF65-F5344CB8AC3E}">
        <p14:creationId xmlns:p14="http://schemas.microsoft.com/office/powerpoint/2010/main" val="18172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PH" sz="2800" dirty="0" smtClean="0">
                    <a:solidFill>
                      <a:schemeClr val="tx1"/>
                    </a:solidFill>
                  </a:rPr>
                  <a:t>Example 1: For the given matrix below compute both </a:t>
                </a:r>
                <a14:m>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𝐴</m:t>
                        </m:r>
                      </m:e>
                    </m:d>
                  </m:oMath>
                </a14:m>
                <a:r>
                  <a:rPr lang="en-US" sz="2800" dirty="0" smtClean="0">
                    <a:solidFill>
                      <a:schemeClr val="tx1"/>
                    </a:solidFill>
                  </a:rPr>
                  <a:t> and </a:t>
                </a:r>
                <a14:m>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2</m:t>
                        </m:r>
                        <m:r>
                          <a:rPr lang="en-PH" sz="2800" b="0" i="1" smtClean="0">
                            <a:solidFill>
                              <a:schemeClr val="tx1"/>
                            </a:solidFill>
                            <a:latin typeface="Cambria Math"/>
                          </a:rPr>
                          <m:t>𝐴</m:t>
                        </m:r>
                      </m:e>
                    </m:d>
                  </m:oMath>
                </a14:m>
                <a:r>
                  <a:rPr lang="en-US" sz="2800" dirty="0" smtClean="0">
                    <a:solidFill>
                      <a:schemeClr val="tx1"/>
                    </a:solidFill>
                  </a:rPr>
                  <a:t>.</a:t>
                </a:r>
              </a:p>
              <a:p>
                <a:pPr algn="just"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4</m:t>
                                </m:r>
                              </m:e>
                              <m:e>
                                <m:r>
                                  <a:rPr lang="en-PH" sz="2800" b="0" i="1" smtClean="0">
                                    <a:solidFill>
                                      <a:schemeClr val="tx1"/>
                                    </a:solidFill>
                                    <a:latin typeface="Cambria Math"/>
                                  </a:rPr>
                                  <m:t>−2</m:t>
                                </m:r>
                              </m:e>
                              <m:e>
                                <m:r>
                                  <a:rPr lang="en-PH" sz="2800" b="0" i="1" smtClean="0">
                                    <a:solidFill>
                                      <a:schemeClr val="tx1"/>
                                    </a:solidFill>
                                    <a:latin typeface="Cambria Math"/>
                                  </a:rPr>
                                  <m:t>5</m:t>
                                </m:r>
                              </m:e>
                            </m:mr>
                            <m:mr>
                              <m:e>
                                <m:r>
                                  <a:rPr lang="en-PH" sz="2800" b="0" i="1" smtClean="0">
                                    <a:solidFill>
                                      <a:schemeClr val="tx1"/>
                                    </a:solidFill>
                                    <a:latin typeface="Cambria Math"/>
                                  </a:rPr>
                                  <m:t>−1</m:t>
                                </m:r>
                              </m:e>
                              <m:e>
                                <m:r>
                                  <a:rPr lang="en-PH" sz="2800" b="0" i="1" smtClean="0">
                                    <a:solidFill>
                                      <a:schemeClr val="tx1"/>
                                    </a:solidFill>
                                    <a:latin typeface="Cambria Math"/>
                                  </a:rPr>
                                  <m:t>−7</m:t>
                                </m:r>
                              </m:e>
                              <m:e>
                                <m:r>
                                  <a:rPr lang="en-PH" sz="2800" b="0" i="1" smtClean="0">
                                    <a:solidFill>
                                      <a:schemeClr val="tx1"/>
                                    </a:solidFill>
                                    <a:latin typeface="Cambria Math"/>
                                  </a:rPr>
                                  <m:t>10</m:t>
                                </m:r>
                              </m:e>
                            </m:mr>
                            <m:mr>
                              <m:e>
                                <m:r>
                                  <a:rPr lang="en-PH" sz="2800" b="0" i="1" smtClean="0">
                                    <a:solidFill>
                                      <a:schemeClr val="tx1"/>
                                    </a:solidFill>
                                    <a:latin typeface="Cambria Math"/>
                                  </a:rPr>
                                  <m:t>0</m:t>
                                </m:r>
                              </m:e>
                              <m:e>
                                <m:r>
                                  <a:rPr lang="en-PH" sz="2800" b="0" i="1" smtClean="0">
                                    <a:solidFill>
                                      <a:schemeClr val="tx1"/>
                                    </a:solidFill>
                                    <a:latin typeface="Cambria Math"/>
                                  </a:rPr>
                                  <m:t>1</m:t>
                                </m:r>
                              </m:e>
                              <m:e>
                                <m:r>
                                  <a:rPr lang="en-PH" sz="2800" b="0" i="1" smtClean="0">
                                    <a:solidFill>
                                      <a:schemeClr val="tx1"/>
                                    </a:solidFill>
                                    <a:latin typeface="Cambria Math"/>
                                  </a:rPr>
                                  <m:t>−3</m:t>
                                </m:r>
                              </m:e>
                            </m:mr>
                          </m:m>
                        </m:e>
                      </m:d>
                    </m:oMath>
                  </m:oMathPara>
                </a14:m>
                <a:endParaRPr lang="en-US" sz="2800" dirty="0" smtClean="0">
                  <a:solidFill>
                    <a:schemeClr val="tx1"/>
                  </a:solidFill>
                </a:endParaRPr>
              </a:p>
              <a:p>
                <a:pPr algn="just"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2</m:t>
                      </m:r>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8</m:t>
                                </m:r>
                              </m:e>
                              <m:e>
                                <m:r>
                                  <a:rPr lang="en-PH" sz="2800" b="0" i="1" smtClean="0">
                                    <a:solidFill>
                                      <a:schemeClr val="tx1"/>
                                    </a:solidFill>
                                    <a:latin typeface="Cambria Math"/>
                                  </a:rPr>
                                  <m:t>−4</m:t>
                                </m:r>
                              </m:e>
                              <m:e>
                                <m:r>
                                  <a:rPr lang="en-PH" sz="2800" b="0" i="1" smtClean="0">
                                    <a:solidFill>
                                      <a:schemeClr val="tx1"/>
                                    </a:solidFill>
                                    <a:latin typeface="Cambria Math"/>
                                  </a:rPr>
                                  <m:t>10</m:t>
                                </m:r>
                              </m:e>
                            </m:mr>
                            <m:mr>
                              <m:e>
                                <m:r>
                                  <a:rPr lang="en-PH" sz="2800" b="0" i="1" smtClean="0">
                                    <a:solidFill>
                                      <a:schemeClr val="tx1"/>
                                    </a:solidFill>
                                    <a:latin typeface="Cambria Math"/>
                                  </a:rPr>
                                  <m:t>−2</m:t>
                                </m:r>
                              </m:e>
                              <m:e>
                                <m:r>
                                  <a:rPr lang="en-PH" sz="2800" b="0" i="1" smtClean="0">
                                    <a:solidFill>
                                      <a:schemeClr val="tx1"/>
                                    </a:solidFill>
                                    <a:latin typeface="Cambria Math"/>
                                  </a:rPr>
                                  <m:t>−14</m:t>
                                </m:r>
                              </m:e>
                              <m:e>
                                <m:r>
                                  <a:rPr lang="en-PH" sz="2800" b="0" i="1" smtClean="0">
                                    <a:solidFill>
                                      <a:schemeClr val="tx1"/>
                                    </a:solidFill>
                                    <a:latin typeface="Cambria Math"/>
                                  </a:rPr>
                                  <m:t>20</m:t>
                                </m:r>
                              </m:e>
                            </m:mr>
                            <m:mr>
                              <m:e>
                                <m:r>
                                  <a:rPr lang="en-PH" sz="2800" b="0" i="1" smtClean="0">
                                    <a:solidFill>
                                      <a:schemeClr val="tx1"/>
                                    </a:solidFill>
                                    <a:latin typeface="Cambria Math"/>
                                  </a:rPr>
                                  <m:t>0</m:t>
                                </m:r>
                              </m:e>
                              <m:e>
                                <m:r>
                                  <a:rPr lang="en-PH" sz="2800" b="0" i="1" smtClean="0">
                                    <a:solidFill>
                                      <a:schemeClr val="tx1"/>
                                    </a:solidFill>
                                    <a:latin typeface="Cambria Math"/>
                                  </a:rPr>
                                  <m:t>2</m:t>
                                </m:r>
                              </m:e>
                              <m:e>
                                <m:r>
                                  <a:rPr lang="en-PH" sz="2800" b="0" i="1" smtClean="0">
                                    <a:solidFill>
                                      <a:schemeClr val="tx1"/>
                                    </a:solidFill>
                                    <a:latin typeface="Cambria Math"/>
                                  </a:rPr>
                                  <m:t>−6</m:t>
                                </m:r>
                              </m:e>
                            </m:mr>
                          </m:m>
                        </m:e>
                      </m:d>
                    </m:oMath>
                  </m:oMathPara>
                </a14:m>
                <a:endParaRPr lang="en-US" sz="2800" dirty="0" smtClean="0">
                  <a:solidFill>
                    <a:schemeClr val="tx1"/>
                  </a:solidFill>
                </a:endParaRPr>
              </a:p>
              <a:p>
                <a:pPr algn="just" eaLnBrk="1" hangingPunct="1">
                  <a:defRPr/>
                </a:pPr>
                <a:r>
                  <a:rPr lang="en-US" sz="2800" dirty="0" smtClean="0">
                    <a:solidFill>
                      <a:schemeClr val="tx1"/>
                    </a:solidFill>
                  </a:rPr>
                  <a:t>The determinants.</a:t>
                </a:r>
              </a:p>
              <a:p>
                <a:pPr algn="just" eaLnBrk="1" hangingPunct="1">
                  <a:defRPr/>
                </a:pPr>
                <a14:m>
                  <m:oMathPara xmlns:m="http://schemas.openxmlformats.org/officeDocument/2006/math">
                    <m:oMathParaPr>
                      <m:jc m:val="centerGroup"/>
                    </m:oMathParaPr>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𝐴</m:t>
                          </m:r>
                        </m:e>
                      </m:d>
                      <m:r>
                        <a:rPr lang="en-PH" sz="2800" b="0" i="1" smtClean="0">
                          <a:solidFill>
                            <a:schemeClr val="tx1"/>
                          </a:solidFill>
                          <a:latin typeface="Cambria Math"/>
                        </a:rPr>
                        <m:t>=45</m:t>
                      </m:r>
                    </m:oMath>
                  </m:oMathPara>
                </a14:m>
                <a:endParaRPr lang="en-US" sz="2800" dirty="0" smtClean="0">
                  <a:solidFill>
                    <a:schemeClr val="tx1"/>
                  </a:solidFill>
                </a:endParaRPr>
              </a:p>
              <a:p>
                <a:pPr algn="just" eaLnBrk="1" hangingPunct="1">
                  <a:defRPr/>
                </a:pPr>
                <a14:m>
                  <m:oMathPara xmlns:m="http://schemas.openxmlformats.org/officeDocument/2006/math">
                    <m:oMathParaPr>
                      <m:jc m:val="centerGroup"/>
                    </m:oMathParaPr>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2</m:t>
                          </m:r>
                          <m:r>
                            <a:rPr lang="en-PH" sz="2800" b="0" i="1" smtClean="0">
                              <a:solidFill>
                                <a:schemeClr val="tx1"/>
                              </a:solidFill>
                              <a:latin typeface="Cambria Math"/>
                            </a:rPr>
                            <m:t>𝐴</m:t>
                          </m:r>
                        </m:e>
                      </m:d>
                      <m:r>
                        <a:rPr lang="en-PH" sz="2800" b="0" i="1" smtClean="0">
                          <a:solidFill>
                            <a:schemeClr val="tx1"/>
                          </a:solidFill>
                          <a:latin typeface="Cambria Math"/>
                        </a:rPr>
                        <m:t>=260=</m:t>
                      </m:r>
                      <m:d>
                        <m:dPr>
                          <m:ctrlPr>
                            <a:rPr lang="en-PH" sz="2800" b="0" i="1" smtClean="0">
                              <a:solidFill>
                                <a:schemeClr val="tx1"/>
                              </a:solidFill>
                              <a:latin typeface="Cambria Math"/>
                            </a:rPr>
                          </m:ctrlPr>
                        </m:dPr>
                        <m:e>
                          <m:r>
                            <a:rPr lang="en-PH" sz="2800" b="0" i="1" smtClean="0">
                              <a:solidFill>
                                <a:schemeClr val="tx1"/>
                              </a:solidFill>
                              <a:latin typeface="Cambria Math"/>
                            </a:rPr>
                            <m:t>8</m:t>
                          </m:r>
                        </m:e>
                      </m:d>
                      <m:d>
                        <m:dPr>
                          <m:ctrlPr>
                            <a:rPr lang="en-PH" sz="2800" b="0" i="1" smtClean="0">
                              <a:solidFill>
                                <a:schemeClr val="tx1"/>
                              </a:solidFill>
                              <a:latin typeface="Cambria Math"/>
                            </a:rPr>
                          </m:ctrlPr>
                        </m:dPr>
                        <m:e>
                          <m:r>
                            <a:rPr lang="en-PH" sz="2800" b="0" i="1" smtClean="0">
                              <a:solidFill>
                                <a:schemeClr val="tx1"/>
                              </a:solidFill>
                              <a:latin typeface="Cambria Math"/>
                            </a:rPr>
                            <m:t>45</m:t>
                          </m:r>
                        </m:e>
                      </m:d>
                      <m:r>
                        <a:rPr lang="en-PH" sz="2800" b="0" i="1" smtClean="0">
                          <a:solidFill>
                            <a:schemeClr val="tx1"/>
                          </a:solidFill>
                          <a:latin typeface="Cambria Math"/>
                        </a:rPr>
                        <m:t>=</m:t>
                      </m:r>
                      <m:sSup>
                        <m:sSupPr>
                          <m:ctrlPr>
                            <a:rPr lang="en-PH" sz="2800" b="0" i="1" smtClean="0">
                              <a:solidFill>
                                <a:schemeClr val="tx1"/>
                              </a:solidFill>
                              <a:latin typeface="Cambria Math"/>
                            </a:rPr>
                          </m:ctrlPr>
                        </m:sSupPr>
                        <m:e>
                          <m:r>
                            <a:rPr lang="en-PH" sz="2800" b="0" i="1" smtClean="0">
                              <a:solidFill>
                                <a:schemeClr val="tx1"/>
                              </a:solidFill>
                              <a:latin typeface="Cambria Math"/>
                            </a:rPr>
                            <m:t>2</m:t>
                          </m:r>
                        </m:e>
                        <m:sup>
                          <m:r>
                            <a:rPr lang="en-PH" sz="2800" b="0" i="1" smtClean="0">
                              <a:solidFill>
                                <a:schemeClr val="tx1"/>
                              </a:solidFill>
                              <a:latin typeface="Cambria Math"/>
                            </a:rPr>
                            <m:t>3</m:t>
                          </m:r>
                        </m:sup>
                      </m:sSup>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𝐴</m:t>
                          </m:r>
                        </m:e>
                      </m:d>
                    </m:oMath>
                  </m:oMathPara>
                </a14:m>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3"/>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THEOREM 1</a:t>
            </a:r>
            <a:endParaRPr lang="en-US" sz="3600" b="1" dirty="0"/>
          </a:p>
        </p:txBody>
      </p:sp>
    </p:spTree>
    <p:extLst>
      <p:ext uri="{BB962C8B-B14F-4D97-AF65-F5344CB8AC3E}">
        <p14:creationId xmlns:p14="http://schemas.microsoft.com/office/powerpoint/2010/main" val="216211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PH" sz="2800" dirty="0" smtClean="0">
                    <a:solidFill>
                      <a:schemeClr val="tx1"/>
                    </a:solidFill>
                  </a:rPr>
                  <a:t>Suppose that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are all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matrices and that they differ by only a row, say the </a:t>
                </a:r>
                <a:r>
                  <a:rPr lang="en-US" sz="2800" i="1" dirty="0" err="1" smtClean="0">
                    <a:solidFill>
                      <a:schemeClr val="tx1"/>
                    </a:solidFill>
                  </a:rPr>
                  <a:t>k</a:t>
                </a:r>
                <a:r>
                  <a:rPr lang="en-US" sz="2800" baseline="30000" dirty="0" err="1" smtClean="0">
                    <a:solidFill>
                      <a:schemeClr val="tx1"/>
                    </a:solidFill>
                  </a:rPr>
                  <a:t>th</a:t>
                </a:r>
                <a:r>
                  <a:rPr lang="en-US" sz="2800" dirty="0" smtClean="0">
                    <a:solidFill>
                      <a:schemeClr val="tx1"/>
                    </a:solidFill>
                  </a:rPr>
                  <a:t> row. Let’s further suppose that the </a:t>
                </a:r>
                <a:r>
                  <a:rPr lang="en-US" sz="2800" i="1" dirty="0" err="1" smtClean="0">
                    <a:solidFill>
                      <a:schemeClr val="tx1"/>
                    </a:solidFill>
                  </a:rPr>
                  <a:t>k</a:t>
                </a:r>
                <a:r>
                  <a:rPr lang="en-US" sz="2800" baseline="30000" dirty="0" err="1" smtClean="0">
                    <a:solidFill>
                      <a:schemeClr val="tx1"/>
                    </a:solidFill>
                  </a:rPr>
                  <a:t>th</a:t>
                </a:r>
                <a:r>
                  <a:rPr lang="en-US" sz="2800" dirty="0" smtClean="0">
                    <a:solidFill>
                      <a:schemeClr val="tx1"/>
                    </a:solidFill>
                  </a:rPr>
                  <a:t> row of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can be found by adding the corresponding entries from the </a:t>
                </a:r>
                <a:r>
                  <a:rPr lang="en-US" sz="2800" i="1" dirty="0" err="1" smtClean="0">
                    <a:solidFill>
                      <a:schemeClr val="tx1"/>
                    </a:solidFill>
                  </a:rPr>
                  <a:t>k</a:t>
                </a:r>
                <a:r>
                  <a:rPr lang="en-US" sz="2800" baseline="30000" dirty="0" err="1" smtClean="0">
                    <a:solidFill>
                      <a:schemeClr val="tx1"/>
                    </a:solidFill>
                  </a:rPr>
                  <a:t>th</a:t>
                </a:r>
                <a:r>
                  <a:rPr lang="en-US" sz="2800" dirty="0" smtClean="0">
                    <a:solidFill>
                      <a:schemeClr val="tx1"/>
                    </a:solidFill>
                  </a:rPr>
                  <a:t> rows 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Then in this case we will have that</a:t>
                </a:r>
              </a:p>
              <a:p>
                <a:pPr algn="just" eaLnBrk="1" hangingPunct="1">
                  <a:defRPr/>
                </a:pPr>
                <a14:m>
                  <m:oMathPara xmlns:m="http://schemas.openxmlformats.org/officeDocument/2006/math">
                    <m:oMathParaPr>
                      <m:jc m:val="centerGroup"/>
                    </m:oMathParaPr>
                    <m:oMath xmlns:m="http://schemas.openxmlformats.org/officeDocument/2006/math">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𝑪</m:t>
                          </m:r>
                        </m:e>
                      </m:d>
                      <m:r>
                        <a:rPr lang="en-PH" sz="2800" b="1" i="1" smtClean="0">
                          <a:solidFill>
                            <a:schemeClr val="tx1"/>
                          </a:solidFill>
                          <a:latin typeface="Cambria Math"/>
                        </a:rPr>
                        <m:t>=</m:t>
                      </m:r>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𝑨</m:t>
                          </m:r>
                        </m:e>
                      </m:d>
                      <m:r>
                        <a:rPr lang="en-PH" sz="2800" b="1" i="1" smtClean="0">
                          <a:solidFill>
                            <a:schemeClr val="tx1"/>
                          </a:solidFill>
                          <a:latin typeface="Cambria Math"/>
                        </a:rPr>
                        <m:t>+</m:t>
                      </m:r>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𝑩</m:t>
                          </m:r>
                        </m:e>
                      </m:d>
                    </m:oMath>
                  </m:oMathPara>
                </a14:m>
                <a:endParaRPr lang="en-US" sz="2800" b="1" dirty="0" smtClean="0">
                  <a:solidFill>
                    <a:schemeClr val="tx1"/>
                  </a:solidFill>
                </a:endParaRPr>
              </a:p>
              <a:p>
                <a:pPr algn="just" eaLnBrk="1" hangingPunct="1">
                  <a:defRPr/>
                </a:pPr>
                <a:endParaRPr lang="en-US" sz="2800" dirty="0">
                  <a:solidFill>
                    <a:schemeClr val="tx1"/>
                  </a:solidFill>
                </a:endParaRPr>
              </a:p>
              <a:p>
                <a:pPr algn="just" eaLnBrk="1" hangingPunct="1">
                  <a:defRPr/>
                </a:pPr>
                <a:r>
                  <a:rPr lang="en-US" sz="2800" dirty="0" smtClean="0">
                    <a:solidFill>
                      <a:schemeClr val="tx1"/>
                    </a:solidFill>
                  </a:rPr>
                  <a:t>The same result will hold if we replace the word row with column above.</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THEOREM 2</a:t>
            </a:r>
            <a:endParaRPr lang="en-US" sz="3600" b="1" dirty="0"/>
          </a:p>
        </p:txBody>
      </p:sp>
    </p:spTree>
    <p:extLst>
      <p:ext uri="{BB962C8B-B14F-4D97-AF65-F5344CB8AC3E}">
        <p14:creationId xmlns:p14="http://schemas.microsoft.com/office/powerpoint/2010/main" val="334711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algn="l" eaLnBrk="1" hangingPunct="1">
                  <a:defRPr/>
                </a:pPr>
                <a:r>
                  <a:rPr lang="en-PH" sz="2800" dirty="0" smtClean="0">
                    <a:solidFill>
                      <a:schemeClr val="tx1"/>
                    </a:solidFill>
                  </a:rPr>
                  <a:t>Example 3: Consider the following three matrices.</a:t>
                </a:r>
              </a:p>
              <a:p>
                <a:pPr algn="l"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4</m:t>
                                </m:r>
                              </m:e>
                              <m:e>
                                <m:r>
                                  <a:rPr lang="en-PH" sz="2800" b="0" i="1" smtClean="0">
                                    <a:solidFill>
                                      <a:schemeClr val="tx1"/>
                                    </a:solidFill>
                                    <a:latin typeface="Cambria Math"/>
                                  </a:rPr>
                                  <m:t>2</m:t>
                                </m:r>
                              </m:e>
                              <m:e>
                                <m:r>
                                  <a:rPr lang="en-PH" sz="2800" b="0" i="1" smtClean="0">
                                    <a:solidFill>
                                      <a:schemeClr val="tx1"/>
                                    </a:solidFill>
                                    <a:latin typeface="Cambria Math"/>
                                  </a:rPr>
                                  <m:t>−1</m:t>
                                </m:r>
                              </m:e>
                            </m:mr>
                            <m:mr>
                              <m:e>
                                <m:r>
                                  <a:rPr lang="en-PH" sz="2800" b="0" i="1" smtClean="0">
                                    <a:solidFill>
                                      <a:schemeClr val="tx1"/>
                                    </a:solidFill>
                                    <a:latin typeface="Cambria Math"/>
                                  </a:rPr>
                                  <m:t>6</m:t>
                                </m:r>
                              </m:e>
                              <m:e>
                                <m:r>
                                  <a:rPr lang="en-PH" sz="2800" b="0" i="1" smtClean="0">
                                    <a:solidFill>
                                      <a:schemeClr val="tx1"/>
                                    </a:solidFill>
                                    <a:latin typeface="Cambria Math"/>
                                  </a:rPr>
                                  <m:t>1</m:t>
                                </m:r>
                              </m:e>
                              <m:e>
                                <m:r>
                                  <a:rPr lang="en-PH" sz="2800" b="0" i="1" smtClean="0">
                                    <a:solidFill>
                                      <a:schemeClr val="tx1"/>
                                    </a:solidFill>
                                    <a:latin typeface="Cambria Math"/>
                                  </a:rPr>
                                  <m:t>7</m:t>
                                </m:r>
                              </m:e>
                            </m:mr>
                            <m:mr>
                              <m:e>
                                <m:r>
                                  <a:rPr lang="en-PH" sz="2800" b="0" i="1" smtClean="0">
                                    <a:solidFill>
                                      <a:schemeClr val="tx1"/>
                                    </a:solidFill>
                                    <a:latin typeface="Cambria Math"/>
                                  </a:rPr>
                                  <m:t>−1</m:t>
                                </m:r>
                              </m:e>
                              <m:e>
                                <m:r>
                                  <a:rPr lang="en-PH" sz="2800" b="0" i="1" smtClean="0">
                                    <a:solidFill>
                                      <a:schemeClr val="tx1"/>
                                    </a:solidFill>
                                    <a:latin typeface="Cambria Math"/>
                                  </a:rPr>
                                  <m:t>−3</m:t>
                                </m:r>
                              </m:e>
                              <m:e>
                                <m:r>
                                  <a:rPr lang="en-PH" sz="2800" b="0" i="1" smtClean="0">
                                    <a:solidFill>
                                      <a:schemeClr val="tx1"/>
                                    </a:solidFill>
                                    <a:latin typeface="Cambria Math"/>
                                  </a:rPr>
                                  <m:t>9</m:t>
                                </m:r>
                              </m:e>
                            </m:mr>
                          </m:m>
                        </m:e>
                      </m:d>
                    </m:oMath>
                  </m:oMathPara>
                </a14:m>
                <a:endParaRPr lang="en-PH" sz="2800" b="0" i="1" dirty="0" smtClean="0">
                  <a:solidFill>
                    <a:schemeClr val="tx1"/>
                  </a:solidFill>
                  <a:latin typeface="Cambria Math"/>
                </a:endParaRPr>
              </a:p>
              <a:p>
                <a:pPr algn="l"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4</m:t>
                                </m:r>
                              </m:e>
                              <m:e>
                                <m:r>
                                  <a:rPr lang="en-PH" sz="2800" b="0" i="1" smtClean="0">
                                    <a:solidFill>
                                      <a:schemeClr val="tx1"/>
                                    </a:solidFill>
                                    <a:latin typeface="Cambria Math"/>
                                  </a:rPr>
                                  <m:t>2</m:t>
                                </m:r>
                              </m:e>
                              <m:e>
                                <m:r>
                                  <a:rPr lang="en-PH" sz="2800" b="0" i="1" smtClean="0">
                                    <a:solidFill>
                                      <a:schemeClr val="tx1"/>
                                    </a:solidFill>
                                    <a:latin typeface="Cambria Math"/>
                                  </a:rPr>
                                  <m:t>−1</m:t>
                                </m:r>
                              </m:e>
                            </m:mr>
                            <m:mr>
                              <m:e>
                                <m:r>
                                  <a:rPr lang="en-PH" sz="2800" b="0" i="1" smtClean="0">
                                    <a:solidFill>
                                      <a:schemeClr val="tx1"/>
                                    </a:solidFill>
                                    <a:latin typeface="Cambria Math"/>
                                  </a:rPr>
                                  <m:t>−2</m:t>
                                </m:r>
                              </m:e>
                              <m:e>
                                <m:r>
                                  <a:rPr lang="en-PH" sz="2800" b="0" i="1" smtClean="0">
                                    <a:solidFill>
                                      <a:schemeClr val="tx1"/>
                                    </a:solidFill>
                                    <a:latin typeface="Cambria Math"/>
                                  </a:rPr>
                                  <m:t>−5</m:t>
                                </m:r>
                              </m:e>
                              <m:e>
                                <m:r>
                                  <a:rPr lang="en-PH" sz="2800" b="0" i="1" smtClean="0">
                                    <a:solidFill>
                                      <a:schemeClr val="tx1"/>
                                    </a:solidFill>
                                    <a:latin typeface="Cambria Math"/>
                                  </a:rPr>
                                  <m:t>3</m:t>
                                </m:r>
                              </m:e>
                            </m:mr>
                            <m:mr>
                              <m:e>
                                <m:r>
                                  <a:rPr lang="en-PH" sz="2800" b="0" i="1" smtClean="0">
                                    <a:solidFill>
                                      <a:schemeClr val="tx1"/>
                                    </a:solidFill>
                                    <a:latin typeface="Cambria Math"/>
                                  </a:rPr>
                                  <m:t>−1</m:t>
                                </m:r>
                              </m:e>
                              <m:e>
                                <m:r>
                                  <a:rPr lang="en-PH" sz="2800" b="0" i="1" smtClean="0">
                                    <a:solidFill>
                                      <a:schemeClr val="tx1"/>
                                    </a:solidFill>
                                    <a:latin typeface="Cambria Math"/>
                                  </a:rPr>
                                  <m:t>−3</m:t>
                                </m:r>
                              </m:e>
                              <m:e>
                                <m:r>
                                  <a:rPr lang="en-PH" sz="2800" b="0" i="1" smtClean="0">
                                    <a:solidFill>
                                      <a:schemeClr val="tx1"/>
                                    </a:solidFill>
                                    <a:latin typeface="Cambria Math"/>
                                  </a:rPr>
                                  <m:t>9</m:t>
                                </m:r>
                              </m:e>
                            </m:mr>
                          </m:m>
                        </m:e>
                      </m:d>
                    </m:oMath>
                  </m:oMathPara>
                </a14:m>
                <a:endParaRPr lang="en-PH" sz="2800" b="0" i="1" dirty="0" smtClean="0">
                  <a:solidFill>
                    <a:schemeClr val="tx1"/>
                  </a:solidFill>
                  <a:latin typeface="Cambria Math"/>
                </a:endParaRPr>
              </a:p>
              <a:p>
                <a:pPr algn="l"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𝐶</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4</m:t>
                                </m:r>
                              </m:e>
                              <m:e>
                                <m:r>
                                  <a:rPr lang="en-PH" sz="2800" b="0" i="1" smtClean="0">
                                    <a:solidFill>
                                      <a:schemeClr val="tx1"/>
                                    </a:solidFill>
                                    <a:latin typeface="Cambria Math"/>
                                  </a:rPr>
                                  <m:t>2</m:t>
                                </m:r>
                              </m:e>
                              <m:e>
                                <m:r>
                                  <a:rPr lang="en-PH" sz="2800" b="0" i="1" smtClean="0">
                                    <a:solidFill>
                                      <a:schemeClr val="tx1"/>
                                    </a:solidFill>
                                    <a:latin typeface="Cambria Math"/>
                                  </a:rPr>
                                  <m:t>−1</m:t>
                                </m:r>
                              </m:e>
                            </m:mr>
                            <m:mr>
                              <m:e>
                                <m:r>
                                  <a:rPr lang="en-PH" sz="2800" b="0" i="1" smtClean="0">
                                    <a:solidFill>
                                      <a:schemeClr val="tx1"/>
                                    </a:solidFill>
                                    <a:latin typeface="Cambria Math"/>
                                  </a:rPr>
                                  <m:t>4</m:t>
                                </m:r>
                              </m:e>
                              <m:e>
                                <m:r>
                                  <a:rPr lang="en-PH" sz="2800" b="0" i="1" smtClean="0">
                                    <a:solidFill>
                                      <a:schemeClr val="tx1"/>
                                    </a:solidFill>
                                    <a:latin typeface="Cambria Math"/>
                                  </a:rPr>
                                  <m:t>−4</m:t>
                                </m:r>
                              </m:e>
                              <m:e>
                                <m:r>
                                  <a:rPr lang="en-PH" sz="2800" b="0" i="1" smtClean="0">
                                    <a:solidFill>
                                      <a:schemeClr val="tx1"/>
                                    </a:solidFill>
                                    <a:latin typeface="Cambria Math"/>
                                  </a:rPr>
                                  <m:t>10</m:t>
                                </m:r>
                              </m:e>
                            </m:mr>
                            <m:mr>
                              <m:e>
                                <m:r>
                                  <a:rPr lang="en-PH" sz="2800" b="0" i="1" smtClean="0">
                                    <a:solidFill>
                                      <a:schemeClr val="tx1"/>
                                    </a:solidFill>
                                    <a:latin typeface="Cambria Math"/>
                                  </a:rPr>
                                  <m:t>−1</m:t>
                                </m:r>
                              </m:e>
                              <m:e>
                                <m:r>
                                  <a:rPr lang="en-PH" sz="2800" b="0" i="1" smtClean="0">
                                    <a:solidFill>
                                      <a:schemeClr val="tx1"/>
                                    </a:solidFill>
                                    <a:latin typeface="Cambria Math"/>
                                  </a:rPr>
                                  <m:t>−3</m:t>
                                </m:r>
                              </m:e>
                              <m:e>
                                <m:r>
                                  <a:rPr lang="en-PH" sz="2800" b="0" i="1" smtClean="0">
                                    <a:solidFill>
                                      <a:schemeClr val="tx1"/>
                                    </a:solidFill>
                                    <a:latin typeface="Cambria Math"/>
                                  </a:rPr>
                                  <m:t>9</m:t>
                                </m:r>
                              </m:e>
                            </m:mr>
                          </m:m>
                        </m:e>
                      </m:d>
                    </m:oMath>
                  </m:oMathPara>
                </a14:m>
                <a:endParaRPr lang="en-US" sz="2800" dirty="0" smtClean="0">
                  <a:solidFill>
                    <a:schemeClr val="tx1"/>
                  </a:solidFill>
                </a:endParaRPr>
              </a:p>
              <a:p>
                <a:pPr algn="l" eaLnBrk="1" hangingPunct="1">
                  <a:defRPr/>
                </a:pPr>
                <a:r>
                  <a:rPr lang="en-US" sz="2800" dirty="0" smtClean="0">
                    <a:solidFill>
                      <a:schemeClr val="tx1"/>
                    </a:solidFill>
                  </a:rPr>
                  <a:t>Notice that we can write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as,</a:t>
                </a:r>
              </a:p>
              <a:p>
                <a:pPr algn="l"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𝐶</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4</m:t>
                                </m:r>
                              </m:e>
                              <m:e>
                                <m:r>
                                  <a:rPr lang="en-PH" sz="2800" b="0" i="1" smtClean="0">
                                    <a:solidFill>
                                      <a:schemeClr val="tx1"/>
                                    </a:solidFill>
                                    <a:latin typeface="Cambria Math"/>
                                  </a:rPr>
                                  <m:t>2</m:t>
                                </m:r>
                              </m:e>
                              <m:e>
                                <m:r>
                                  <a:rPr lang="en-PH" sz="2800" b="0" i="1" smtClean="0">
                                    <a:solidFill>
                                      <a:schemeClr val="tx1"/>
                                    </a:solidFill>
                                    <a:latin typeface="Cambria Math"/>
                                  </a:rPr>
                                  <m:t>−1</m:t>
                                </m:r>
                              </m:e>
                            </m:mr>
                            <m:mr>
                              <m:e>
                                <m:r>
                                  <a:rPr lang="en-PH" sz="2800" b="0" i="1" smtClean="0">
                                    <a:solidFill>
                                      <a:schemeClr val="tx1"/>
                                    </a:solidFill>
                                    <a:latin typeface="Cambria Math"/>
                                  </a:rPr>
                                  <m:t>6+</m:t>
                                </m:r>
                                <m:d>
                                  <m:dPr>
                                    <m:ctrlPr>
                                      <a:rPr lang="en-PH" sz="2800" b="0" i="1" smtClean="0">
                                        <a:solidFill>
                                          <a:schemeClr val="tx1"/>
                                        </a:solidFill>
                                        <a:latin typeface="Cambria Math"/>
                                      </a:rPr>
                                    </m:ctrlPr>
                                  </m:dPr>
                                  <m:e>
                                    <m:r>
                                      <a:rPr lang="en-PH" sz="2800" b="0" i="1" smtClean="0">
                                        <a:solidFill>
                                          <a:schemeClr val="tx1"/>
                                        </a:solidFill>
                                        <a:latin typeface="Cambria Math"/>
                                      </a:rPr>
                                      <m:t>−2</m:t>
                                    </m:r>
                                  </m:e>
                                </m:d>
                              </m:e>
                              <m:e>
                                <m:r>
                                  <a:rPr lang="en-PH" sz="2800" b="0" i="1" smtClean="0">
                                    <a:solidFill>
                                      <a:schemeClr val="tx1"/>
                                    </a:solidFill>
                                    <a:latin typeface="Cambria Math"/>
                                  </a:rPr>
                                  <m:t>1+</m:t>
                                </m:r>
                                <m:d>
                                  <m:dPr>
                                    <m:ctrlPr>
                                      <a:rPr lang="en-PH" sz="2800" b="0" i="1" smtClean="0">
                                        <a:solidFill>
                                          <a:schemeClr val="tx1"/>
                                        </a:solidFill>
                                        <a:latin typeface="Cambria Math"/>
                                      </a:rPr>
                                    </m:ctrlPr>
                                  </m:dPr>
                                  <m:e>
                                    <m:r>
                                      <a:rPr lang="en-PH" sz="2800" b="0" i="1" smtClean="0">
                                        <a:solidFill>
                                          <a:schemeClr val="tx1"/>
                                        </a:solidFill>
                                        <a:latin typeface="Cambria Math"/>
                                      </a:rPr>
                                      <m:t>−5</m:t>
                                    </m:r>
                                  </m:e>
                                </m:d>
                              </m:e>
                              <m:e>
                                <m:r>
                                  <a:rPr lang="en-PH" sz="2800" b="0" i="1" smtClean="0">
                                    <a:solidFill>
                                      <a:schemeClr val="tx1"/>
                                    </a:solidFill>
                                    <a:latin typeface="Cambria Math"/>
                                  </a:rPr>
                                  <m:t>7+3</m:t>
                                </m:r>
                              </m:e>
                            </m:mr>
                            <m:mr>
                              <m:e>
                                <m:r>
                                  <a:rPr lang="en-PH" sz="2800" b="0" i="1" smtClean="0">
                                    <a:solidFill>
                                      <a:schemeClr val="tx1"/>
                                    </a:solidFill>
                                    <a:latin typeface="Cambria Math"/>
                                  </a:rPr>
                                  <m:t>−1</m:t>
                                </m:r>
                              </m:e>
                              <m:e>
                                <m:r>
                                  <a:rPr lang="en-PH" sz="2800" b="0" i="1" smtClean="0">
                                    <a:solidFill>
                                      <a:schemeClr val="tx1"/>
                                    </a:solidFill>
                                    <a:latin typeface="Cambria Math"/>
                                  </a:rPr>
                                  <m:t>−3</m:t>
                                </m:r>
                              </m:e>
                              <m:e>
                                <m:r>
                                  <a:rPr lang="en-PH" sz="2800" b="0" i="1" smtClean="0">
                                    <a:solidFill>
                                      <a:schemeClr val="tx1"/>
                                    </a:solidFill>
                                    <a:latin typeface="Cambria Math"/>
                                  </a:rPr>
                                  <m:t>9</m:t>
                                </m:r>
                              </m:e>
                            </m:mr>
                          </m:m>
                        </m:e>
                      </m:d>
                    </m:oMath>
                  </m:oMathPara>
                </a14:m>
                <a:endParaRPr lang="en-US" sz="2800" dirty="0" smtClean="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THEOREM 2</a:t>
            </a:r>
            <a:endParaRPr lang="en-US" sz="3600" b="1" dirty="0"/>
          </a:p>
        </p:txBody>
      </p:sp>
    </p:spTree>
    <p:extLst>
      <p:ext uri="{BB962C8B-B14F-4D97-AF65-F5344CB8AC3E}">
        <p14:creationId xmlns:p14="http://schemas.microsoft.com/office/powerpoint/2010/main" val="286772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algn="l" eaLnBrk="1" hangingPunct="1">
                  <a:defRPr/>
                </a:pPr>
                <a:r>
                  <a:rPr lang="en-US" sz="2800" dirty="0" smtClean="0">
                    <a:solidFill>
                      <a:schemeClr val="tx1"/>
                    </a:solidFill>
                  </a:rPr>
                  <a:t>The determinants of these matrices are,</a:t>
                </a:r>
              </a:p>
              <a:p>
                <a:pPr algn="l" eaLnBrk="1" hangingPunct="1">
                  <a:defRPr/>
                </a:pPr>
                <a:endParaRPr lang="en-US" sz="2800" dirty="0" smtClean="0">
                  <a:solidFill>
                    <a:schemeClr val="tx1"/>
                  </a:solidFill>
                </a:endParaRPr>
              </a:p>
              <a:p>
                <a:pPr algn="l" eaLnBrk="1" hangingPunct="1">
                  <a:defRPr/>
                </a:pPr>
                <a14:m>
                  <m:oMathPara xmlns:m="http://schemas.openxmlformats.org/officeDocument/2006/math">
                    <m:oMathParaPr>
                      <m:jc m:val="centerGroup"/>
                    </m:oMathParaPr>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𝐴</m:t>
                          </m:r>
                        </m:e>
                      </m:d>
                      <m:r>
                        <a:rPr lang="en-PH" sz="2800" b="0" i="1" smtClean="0">
                          <a:solidFill>
                            <a:schemeClr val="tx1"/>
                          </a:solidFill>
                          <a:latin typeface="Cambria Math"/>
                        </a:rPr>
                        <m:t>=15</m:t>
                      </m:r>
                    </m:oMath>
                  </m:oMathPara>
                </a14:m>
                <a:endParaRPr lang="en-US" sz="2800" dirty="0" smtClean="0">
                  <a:solidFill>
                    <a:schemeClr val="tx1"/>
                  </a:solidFill>
                </a:endParaRPr>
              </a:p>
              <a:p>
                <a:pPr algn="l" eaLnBrk="1" hangingPunct="1">
                  <a:defRPr/>
                </a:pPr>
                <a:endParaRPr lang="en-US" sz="2800" dirty="0" smtClean="0">
                  <a:solidFill>
                    <a:schemeClr val="tx1"/>
                  </a:solidFill>
                </a:endParaRPr>
              </a:p>
              <a:p>
                <a:pPr algn="l" eaLnBrk="1" hangingPunct="1">
                  <a:defRPr/>
                </a:pPr>
                <a14:m>
                  <m:oMathPara xmlns:m="http://schemas.openxmlformats.org/officeDocument/2006/math">
                    <m:oMathParaPr>
                      <m:jc m:val="centerGroup"/>
                    </m:oMathParaPr>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𝐵</m:t>
                          </m:r>
                        </m:e>
                      </m:d>
                      <m:r>
                        <a:rPr lang="en-PH" sz="2800" b="0" i="1" smtClean="0">
                          <a:solidFill>
                            <a:schemeClr val="tx1"/>
                          </a:solidFill>
                          <a:latin typeface="Cambria Math"/>
                        </a:rPr>
                        <m:t>=−115</m:t>
                      </m:r>
                    </m:oMath>
                  </m:oMathPara>
                </a14:m>
                <a:endParaRPr lang="en-US" sz="2800" dirty="0" smtClean="0">
                  <a:solidFill>
                    <a:schemeClr val="tx1"/>
                  </a:solidFill>
                </a:endParaRPr>
              </a:p>
              <a:p>
                <a:pPr algn="l" eaLnBrk="1" hangingPunct="1">
                  <a:defRPr/>
                </a:pPr>
                <a:endParaRPr lang="en-US" sz="2800" dirty="0" smtClean="0">
                  <a:solidFill>
                    <a:schemeClr val="tx1"/>
                  </a:solidFill>
                </a:endParaRPr>
              </a:p>
              <a:p>
                <a:pPr algn="l" eaLnBrk="1" hangingPunct="1">
                  <a:defRPr/>
                </a:pPr>
                <a14:m>
                  <m:oMathPara xmlns:m="http://schemas.openxmlformats.org/officeDocument/2006/math">
                    <m:oMathParaPr>
                      <m:jc m:val="centerGroup"/>
                    </m:oMathParaPr>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𝐶</m:t>
                          </m:r>
                        </m:e>
                      </m:d>
                      <m:r>
                        <a:rPr lang="en-PH" sz="2800" b="0" i="1" smtClean="0">
                          <a:solidFill>
                            <a:schemeClr val="tx1"/>
                          </a:solidFill>
                          <a:latin typeface="Cambria Math"/>
                        </a:rPr>
                        <m:t>=−100=15+</m:t>
                      </m:r>
                      <m:d>
                        <m:dPr>
                          <m:ctrlPr>
                            <a:rPr lang="en-PH" sz="2800" b="0" i="1" smtClean="0">
                              <a:solidFill>
                                <a:schemeClr val="tx1"/>
                              </a:solidFill>
                              <a:latin typeface="Cambria Math"/>
                            </a:rPr>
                          </m:ctrlPr>
                        </m:dPr>
                        <m:e>
                          <m:r>
                            <a:rPr lang="en-PH" sz="2800" b="0" i="1" smtClean="0">
                              <a:solidFill>
                                <a:schemeClr val="tx1"/>
                              </a:solidFill>
                              <a:latin typeface="Cambria Math"/>
                            </a:rPr>
                            <m:t>−115</m:t>
                          </m:r>
                        </m:e>
                      </m:d>
                    </m:oMath>
                  </m:oMathPara>
                </a14:m>
                <a:endParaRPr lang="en-US" sz="2800" dirty="0" smtClean="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THEOREM 2</a:t>
            </a:r>
            <a:endParaRPr lang="en-US" sz="3600" b="1" dirty="0"/>
          </a:p>
        </p:txBody>
      </p:sp>
    </p:spTree>
    <p:extLst>
      <p:ext uri="{BB962C8B-B14F-4D97-AF65-F5344CB8AC3E}">
        <p14:creationId xmlns:p14="http://schemas.microsoft.com/office/powerpoint/2010/main" val="232037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PH" sz="2800" b="1" i="1" dirty="0" smtClean="0">
                    <a:solidFill>
                      <a:schemeClr val="tx1"/>
                    </a:solidFill>
                  </a:rPr>
                  <a:t>Theorem 3 </a:t>
                </a: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are matrices of the same size then</a:t>
                </a:r>
              </a:p>
              <a:p>
                <a:pPr algn="just" eaLnBrk="1" hangingPunct="1">
                  <a:defRPr/>
                </a:pPr>
                <a14:m>
                  <m:oMathPara xmlns:m="http://schemas.openxmlformats.org/officeDocument/2006/math">
                    <m:oMathParaPr>
                      <m:jc m:val="centerGroup"/>
                    </m:oMathParaPr>
                    <m:oMath xmlns:m="http://schemas.openxmlformats.org/officeDocument/2006/math">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𝑨𝑩</m:t>
                          </m:r>
                        </m:e>
                      </m:d>
                      <m:r>
                        <a:rPr lang="en-PH" sz="2800" b="1" i="1" smtClean="0">
                          <a:solidFill>
                            <a:schemeClr val="tx1"/>
                          </a:solidFill>
                          <a:latin typeface="Cambria Math"/>
                        </a:rPr>
                        <m:t>=</m:t>
                      </m:r>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𝑨</m:t>
                          </m:r>
                        </m:e>
                      </m:d>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𝑩</m:t>
                          </m:r>
                        </m:e>
                      </m:d>
                    </m:oMath>
                  </m:oMathPara>
                </a14:m>
                <a:endParaRPr lang="en-US" sz="2800" b="1" dirty="0" smtClean="0">
                  <a:solidFill>
                    <a:schemeClr val="tx1"/>
                  </a:solidFill>
                </a:endParaRPr>
              </a:p>
              <a:p>
                <a:pPr algn="just" eaLnBrk="1" hangingPunct="1">
                  <a:defRPr/>
                </a:pPr>
                <a:endParaRPr lang="en-US" sz="2800" dirty="0">
                  <a:solidFill>
                    <a:schemeClr val="tx1"/>
                  </a:solidFill>
                </a:endParaRPr>
              </a:p>
              <a:p>
                <a:pPr algn="just" eaLnBrk="1" hangingPunct="1">
                  <a:defRPr/>
                </a:pPr>
                <a:r>
                  <a:rPr lang="en-US" sz="2800" b="1" i="1" dirty="0" smtClean="0">
                    <a:solidFill>
                      <a:schemeClr val="tx1"/>
                    </a:solidFill>
                  </a:rPr>
                  <a:t>Theorem 4</a:t>
                </a:r>
                <a:r>
                  <a:rPr lang="en-US" sz="2800" i="1" dirty="0" smtClean="0">
                    <a:solidFill>
                      <a:schemeClr val="tx1"/>
                    </a:solidFill>
                  </a:rPr>
                  <a:t> </a:t>
                </a:r>
                <a:r>
                  <a:rPr lang="en-US" sz="2800" dirty="0" smtClean="0">
                    <a:solidFill>
                      <a:schemeClr val="tx1"/>
                    </a:solidFill>
                  </a:rPr>
                  <a:t>Suppose that </a:t>
                </a:r>
                <a14:m>
                  <m:oMath xmlns:m="http://schemas.openxmlformats.org/officeDocument/2006/math">
                    <m:r>
                      <a:rPr lang="en-PH" sz="2800" b="0" i="1" smtClean="0">
                        <a:solidFill>
                          <a:schemeClr val="tx1"/>
                        </a:solidFill>
                        <a:latin typeface="Cambria Math"/>
                      </a:rPr>
                      <m:t>𝐴</m:t>
                    </m:r>
                  </m:oMath>
                </a14:m>
                <a:r>
                  <a:rPr lang="en-US" sz="2800" b="1" dirty="0" smtClean="0">
                    <a:solidFill>
                      <a:schemeClr val="tx1"/>
                    </a:solidFill>
                  </a:rPr>
                  <a:t> </a:t>
                </a:r>
                <a:r>
                  <a:rPr lang="en-US" sz="2800" dirty="0" smtClean="0">
                    <a:solidFill>
                      <a:schemeClr val="tx1"/>
                    </a:solidFill>
                  </a:rPr>
                  <a:t>is an invertible matrix then,</a:t>
                </a:r>
              </a:p>
              <a:p>
                <a:pPr algn="just" eaLnBrk="1" hangingPunct="1">
                  <a:defRPr/>
                </a:pPr>
                <a14:m>
                  <m:oMathPara xmlns:m="http://schemas.openxmlformats.org/officeDocument/2006/math">
                    <m:oMathParaPr>
                      <m:jc m:val="centerGroup"/>
                    </m:oMathParaPr>
                    <m:oMath xmlns:m="http://schemas.openxmlformats.org/officeDocument/2006/math">
                      <m:r>
                        <a:rPr lang="en-PH" sz="2800" b="1" i="0" smtClean="0">
                          <a:solidFill>
                            <a:schemeClr val="tx1"/>
                          </a:solidFill>
                          <a:latin typeface="Cambria Math"/>
                        </a:rPr>
                        <m:t>𝐝𝐞𝐭</m:t>
                      </m:r>
                      <m:d>
                        <m:dPr>
                          <m:ctrlPr>
                            <a:rPr lang="en-PH" sz="2800" b="1" i="1" smtClean="0">
                              <a:solidFill>
                                <a:schemeClr val="tx1"/>
                              </a:solidFill>
                              <a:latin typeface="Cambria Math"/>
                            </a:rPr>
                          </m:ctrlPr>
                        </m:dPr>
                        <m:e>
                          <m:sSup>
                            <m:sSupPr>
                              <m:ctrlPr>
                                <a:rPr lang="en-PH" sz="2800" b="1" i="1" smtClean="0">
                                  <a:solidFill>
                                    <a:schemeClr val="tx1"/>
                                  </a:solidFill>
                                  <a:latin typeface="Cambria Math"/>
                                </a:rPr>
                              </m:ctrlPr>
                            </m:sSupPr>
                            <m:e>
                              <m:r>
                                <a:rPr lang="en-PH" sz="2800" b="1" i="1" smtClean="0">
                                  <a:solidFill>
                                    <a:schemeClr val="tx1"/>
                                  </a:solidFill>
                                  <a:latin typeface="Cambria Math"/>
                                </a:rPr>
                                <m:t>𝑨</m:t>
                              </m:r>
                            </m:e>
                            <m:sup>
                              <m:r>
                                <a:rPr lang="en-PH" sz="2800" b="1" i="1" smtClean="0">
                                  <a:solidFill>
                                    <a:schemeClr val="tx1"/>
                                  </a:solidFill>
                                  <a:latin typeface="Cambria Math"/>
                                </a:rPr>
                                <m:t>−</m:t>
                              </m:r>
                              <m:r>
                                <a:rPr lang="en-PH" sz="2800" b="1" i="1" smtClean="0">
                                  <a:solidFill>
                                    <a:schemeClr val="tx1"/>
                                  </a:solidFill>
                                  <a:latin typeface="Cambria Math"/>
                                </a:rPr>
                                <m:t>𝟏</m:t>
                              </m:r>
                            </m:sup>
                          </m:sSup>
                        </m:e>
                      </m:d>
                      <m:r>
                        <a:rPr lang="en-PH" sz="2800" b="1" i="1" smtClean="0">
                          <a:solidFill>
                            <a:schemeClr val="tx1"/>
                          </a:solidFill>
                          <a:latin typeface="Cambria Math"/>
                        </a:rPr>
                        <m:t>=</m:t>
                      </m:r>
                      <m:f>
                        <m:fPr>
                          <m:ctrlPr>
                            <a:rPr lang="en-PH" sz="2800" b="1" i="1" smtClean="0">
                              <a:solidFill>
                                <a:schemeClr val="tx1"/>
                              </a:solidFill>
                              <a:latin typeface="Cambria Math"/>
                            </a:rPr>
                          </m:ctrlPr>
                        </m:fPr>
                        <m:num>
                          <m:r>
                            <a:rPr lang="en-PH" sz="2800" b="1" i="1" smtClean="0">
                              <a:solidFill>
                                <a:schemeClr val="tx1"/>
                              </a:solidFill>
                              <a:latin typeface="Cambria Math"/>
                            </a:rPr>
                            <m:t>𝟏</m:t>
                          </m:r>
                        </m:num>
                        <m:den>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𝑨</m:t>
                              </m:r>
                            </m:e>
                          </m:d>
                        </m:den>
                      </m:f>
                    </m:oMath>
                  </m:oMathPara>
                </a14:m>
                <a:endParaRPr lang="en-US" sz="2800" b="1" dirty="0" smtClean="0">
                  <a:solidFill>
                    <a:schemeClr val="tx1"/>
                  </a:solidFill>
                </a:endParaRPr>
              </a:p>
              <a:p>
                <a:pPr algn="just" eaLnBrk="1" hangingPunct="1">
                  <a:defRPr/>
                </a:pPr>
                <a:endParaRPr lang="en-US" sz="2800" b="1" dirty="0">
                  <a:solidFill>
                    <a:schemeClr val="tx1"/>
                  </a:solidFill>
                </a:endParaRPr>
              </a:p>
              <a:p>
                <a:pPr algn="just" eaLnBrk="1" hangingPunct="1">
                  <a:defRPr/>
                </a:pPr>
                <a:r>
                  <a:rPr lang="en-US" sz="2800" b="1" i="1" dirty="0" smtClean="0">
                    <a:solidFill>
                      <a:schemeClr val="tx1"/>
                    </a:solidFill>
                  </a:rPr>
                  <a:t>Theorem 5 </a:t>
                </a:r>
                <a:r>
                  <a:rPr lang="en-US" sz="2800" dirty="0" smtClean="0">
                    <a:solidFill>
                      <a:schemeClr val="tx1"/>
                    </a:solidFill>
                  </a:rPr>
                  <a:t>A square matrix </a:t>
                </a:r>
                <a14:m>
                  <m:oMath xmlns:m="http://schemas.openxmlformats.org/officeDocument/2006/math">
                    <m:r>
                      <a:rPr lang="en-PH" sz="2800" b="0" i="1" smtClean="0">
                        <a:solidFill>
                          <a:schemeClr val="tx1"/>
                        </a:solidFill>
                        <a:latin typeface="Cambria Math"/>
                      </a:rPr>
                      <m:t>𝐴</m:t>
                    </m:r>
                  </m:oMath>
                </a14:m>
                <a:r>
                  <a:rPr lang="en-US" sz="2800" b="1" i="1" dirty="0" smtClean="0">
                    <a:solidFill>
                      <a:schemeClr val="tx1"/>
                    </a:solidFill>
                  </a:rPr>
                  <a:t> </a:t>
                </a:r>
                <a:r>
                  <a:rPr lang="en-US" sz="2800" dirty="0" smtClean="0">
                    <a:solidFill>
                      <a:schemeClr val="tx1"/>
                    </a:solidFill>
                  </a:rPr>
                  <a:t>is invertible if and only if </a:t>
                </a:r>
                <a14:m>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𝐴</m:t>
                        </m:r>
                      </m:e>
                    </m:d>
                    <m:r>
                      <a:rPr lang="en-PH" sz="2800" b="0" i="1" smtClean="0">
                        <a:solidFill>
                          <a:schemeClr val="tx1"/>
                        </a:solidFill>
                        <a:latin typeface="Cambria Math"/>
                        <a:ea typeface="Cambria Math"/>
                      </a:rPr>
                      <m:t>≠0</m:t>
                    </m:r>
                  </m:oMath>
                </a14:m>
                <a:r>
                  <a:rPr lang="en-US" sz="2800" dirty="0" smtClean="0">
                    <a:solidFill>
                      <a:schemeClr val="tx1"/>
                    </a:solidFill>
                  </a:rPr>
                  <a:t>. A matrix that is invertible if often called </a:t>
                </a:r>
                <a:r>
                  <a:rPr lang="en-US" sz="2800" b="1" dirty="0" smtClean="0">
                    <a:solidFill>
                      <a:schemeClr val="tx1"/>
                    </a:solidFill>
                  </a:rPr>
                  <a:t>non-singular </a:t>
                </a:r>
                <a:r>
                  <a:rPr lang="en-US" sz="2800" dirty="0" smtClean="0">
                    <a:solidFill>
                      <a:schemeClr val="tx1"/>
                    </a:solidFill>
                  </a:rPr>
                  <a:t>and a matrix that is not invertible is often called </a:t>
                </a:r>
                <a:r>
                  <a:rPr lang="en-US" sz="2800" b="1" dirty="0" smtClean="0">
                    <a:solidFill>
                      <a:schemeClr val="tx1"/>
                    </a:solidFill>
                  </a:rPr>
                  <a:t>singular</a:t>
                </a:r>
                <a:r>
                  <a:rPr lang="en-US" sz="2800" dirty="0" smtClean="0">
                    <a:solidFill>
                      <a:schemeClr val="tx1"/>
                    </a:solidFill>
                  </a:rPr>
                  <a:t>.</a:t>
                </a:r>
                <a:endParaRPr lang="en-US" sz="2800" b="1"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b="-1622"/>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THEOREMS</a:t>
            </a:r>
            <a:endParaRPr lang="en-US" sz="3600" b="1" dirty="0"/>
          </a:p>
        </p:txBody>
      </p:sp>
    </p:spTree>
    <p:extLst>
      <p:ext uri="{BB962C8B-B14F-4D97-AF65-F5344CB8AC3E}">
        <p14:creationId xmlns:p14="http://schemas.microsoft.com/office/powerpoint/2010/main" val="286012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PH" sz="2800" b="1" i="1" dirty="0" smtClean="0">
                    <a:solidFill>
                      <a:schemeClr val="tx1"/>
                    </a:solidFill>
                  </a:rPr>
                  <a:t>Theorem 6 </a:t>
                </a: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a square matrix then,</a:t>
                </a:r>
              </a:p>
              <a:p>
                <a:pPr algn="just" eaLnBrk="1" hangingPunct="1">
                  <a:defRPr/>
                </a:pPr>
                <a14:m>
                  <m:oMathPara xmlns:m="http://schemas.openxmlformats.org/officeDocument/2006/math">
                    <m:oMathParaPr>
                      <m:jc m:val="centerGroup"/>
                    </m:oMathParaPr>
                    <m:oMath xmlns:m="http://schemas.openxmlformats.org/officeDocument/2006/math">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𝑨</m:t>
                          </m:r>
                        </m:e>
                      </m:d>
                      <m:r>
                        <a:rPr lang="en-PH" sz="2800" b="1" i="1" smtClean="0">
                          <a:solidFill>
                            <a:schemeClr val="tx1"/>
                          </a:solidFill>
                          <a:latin typeface="Cambria Math"/>
                        </a:rPr>
                        <m:t>=</m:t>
                      </m:r>
                      <m:r>
                        <a:rPr lang="en-PH" sz="2800" b="1" i="0" smtClean="0">
                          <a:solidFill>
                            <a:schemeClr val="tx1"/>
                          </a:solidFill>
                          <a:latin typeface="Cambria Math"/>
                        </a:rPr>
                        <m:t>𝐝𝐞𝐭</m:t>
                      </m:r>
                      <m:d>
                        <m:dPr>
                          <m:ctrlPr>
                            <a:rPr lang="en-PH" sz="2800" b="1" i="1" smtClean="0">
                              <a:solidFill>
                                <a:schemeClr val="tx1"/>
                              </a:solidFill>
                              <a:latin typeface="Cambria Math"/>
                            </a:rPr>
                          </m:ctrlPr>
                        </m:dPr>
                        <m:e>
                          <m:sSup>
                            <m:sSupPr>
                              <m:ctrlPr>
                                <a:rPr lang="en-PH" sz="2800" b="1" i="1" smtClean="0">
                                  <a:solidFill>
                                    <a:schemeClr val="tx1"/>
                                  </a:solidFill>
                                  <a:latin typeface="Cambria Math"/>
                                </a:rPr>
                              </m:ctrlPr>
                            </m:sSupPr>
                            <m:e>
                              <m:r>
                                <a:rPr lang="en-PH" sz="2800" b="1" i="1" smtClean="0">
                                  <a:solidFill>
                                    <a:schemeClr val="tx1"/>
                                  </a:solidFill>
                                  <a:latin typeface="Cambria Math"/>
                                </a:rPr>
                                <m:t>𝑨</m:t>
                              </m:r>
                            </m:e>
                            <m:sup>
                              <m:r>
                                <a:rPr lang="en-PH" sz="2800" b="1" i="1" smtClean="0">
                                  <a:solidFill>
                                    <a:schemeClr val="tx1"/>
                                  </a:solidFill>
                                  <a:latin typeface="Cambria Math"/>
                                </a:rPr>
                                <m:t>𝑻</m:t>
                              </m:r>
                            </m:sup>
                          </m:sSup>
                        </m:e>
                      </m:d>
                    </m:oMath>
                  </m:oMathPara>
                </a14:m>
                <a:endParaRPr lang="en-US" sz="2800" b="1" dirty="0" smtClean="0">
                  <a:solidFill>
                    <a:schemeClr val="tx1"/>
                  </a:solidFill>
                </a:endParaRPr>
              </a:p>
              <a:p>
                <a:pPr algn="just" eaLnBrk="1" hangingPunct="1">
                  <a:defRPr/>
                </a:pPr>
                <a:endParaRPr lang="en-US" sz="2800" dirty="0">
                  <a:solidFill>
                    <a:schemeClr val="tx1"/>
                  </a:solidFill>
                </a:endParaRPr>
              </a:p>
              <a:p>
                <a:pPr algn="just" eaLnBrk="1" hangingPunct="1">
                  <a:defRPr/>
                </a:pPr>
                <a:r>
                  <a:rPr lang="en-US" sz="2800" b="1" i="1" dirty="0" smtClean="0">
                    <a:solidFill>
                      <a:schemeClr val="tx1"/>
                    </a:solidFill>
                  </a:rPr>
                  <a:t>Theorem 7 </a:t>
                </a:r>
                <a:r>
                  <a:rPr lang="en-US"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a square matrix with a row or column all zeroes then</a:t>
                </a:r>
              </a:p>
              <a:p>
                <a:pPr algn="just" eaLnBrk="1" hangingPunct="1">
                  <a:defRPr/>
                </a:pPr>
                <a14:m>
                  <m:oMathPara xmlns:m="http://schemas.openxmlformats.org/officeDocument/2006/math">
                    <m:oMathParaPr>
                      <m:jc m:val="centerGroup"/>
                    </m:oMathParaPr>
                    <m:oMath xmlns:m="http://schemas.openxmlformats.org/officeDocument/2006/math">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𝑨</m:t>
                          </m:r>
                        </m:e>
                      </m:d>
                      <m:r>
                        <a:rPr lang="en-PH" sz="2800" b="1" i="1" smtClean="0">
                          <a:solidFill>
                            <a:schemeClr val="tx1"/>
                          </a:solidFill>
                          <a:latin typeface="Cambria Math"/>
                        </a:rPr>
                        <m:t>=</m:t>
                      </m:r>
                      <m:r>
                        <a:rPr lang="en-PH" sz="2800" b="1" i="1" smtClean="0">
                          <a:solidFill>
                            <a:schemeClr val="tx1"/>
                          </a:solidFill>
                          <a:latin typeface="Cambria Math"/>
                        </a:rPr>
                        <m:t>𝟎</m:t>
                      </m:r>
                    </m:oMath>
                  </m:oMathPara>
                </a14:m>
                <a:endParaRPr lang="en-US" sz="2800" b="1" dirty="0" smtClean="0">
                  <a:solidFill>
                    <a:schemeClr val="tx1"/>
                  </a:solidFill>
                </a:endParaRPr>
              </a:p>
              <a:p>
                <a:pPr algn="just" eaLnBrk="1" hangingPunct="1">
                  <a:defRPr/>
                </a:pPr>
                <a:r>
                  <a:rPr lang="en-US" sz="2800" dirty="0" smtClean="0">
                    <a:solidFill>
                      <a:schemeClr val="tx1"/>
                    </a:solidFill>
                  </a:rPr>
                  <a:t>and so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will be singular.</a:t>
                </a:r>
              </a:p>
              <a:p>
                <a:pPr algn="just" eaLnBrk="1" hangingPunct="1">
                  <a:defRPr/>
                </a:pPr>
                <a:endParaRPr lang="en-US" sz="2800" dirty="0">
                  <a:solidFill>
                    <a:schemeClr val="tx1"/>
                  </a:solidFill>
                </a:endParaRPr>
              </a:p>
              <a:p>
                <a:pPr algn="just" eaLnBrk="1" hangingPunct="1">
                  <a:defRPr/>
                </a:pPr>
                <a:r>
                  <a:rPr lang="en-US" sz="2800" b="1" i="1" dirty="0" smtClean="0">
                    <a:solidFill>
                      <a:schemeClr val="tx1"/>
                    </a:solidFill>
                  </a:rPr>
                  <a:t>Theorem 8 </a:t>
                </a:r>
                <a:r>
                  <a:rPr lang="en-US" sz="2800" dirty="0" smtClean="0">
                    <a:solidFill>
                      <a:schemeClr val="tx1"/>
                    </a:solidFill>
                  </a:rPr>
                  <a:t>Suppose that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triangular matrix then,</a:t>
                </a:r>
              </a:p>
              <a:p>
                <a:pPr algn="just" eaLnBrk="1" hangingPunct="1">
                  <a:defRPr/>
                </a:pPr>
                <a14:m>
                  <m:oMathPara xmlns:m="http://schemas.openxmlformats.org/officeDocument/2006/math">
                    <m:oMathParaPr>
                      <m:jc m:val="centerGroup"/>
                    </m:oMathParaPr>
                    <m:oMath xmlns:m="http://schemas.openxmlformats.org/officeDocument/2006/math">
                      <m:r>
                        <a:rPr lang="en-PH" sz="2800" b="1" i="0" smtClean="0">
                          <a:solidFill>
                            <a:schemeClr val="tx1"/>
                          </a:solidFill>
                          <a:latin typeface="Cambria Math"/>
                        </a:rPr>
                        <m:t>𝐝𝐞𝐭</m:t>
                      </m:r>
                      <m:d>
                        <m:dPr>
                          <m:ctrlPr>
                            <a:rPr lang="en-PH" sz="2800" b="1" i="1" smtClean="0">
                              <a:solidFill>
                                <a:schemeClr val="tx1"/>
                              </a:solidFill>
                              <a:latin typeface="Cambria Math"/>
                            </a:rPr>
                          </m:ctrlPr>
                        </m:dPr>
                        <m:e>
                          <m:r>
                            <a:rPr lang="en-PH" sz="2800" b="1" i="1" smtClean="0">
                              <a:solidFill>
                                <a:schemeClr val="tx1"/>
                              </a:solidFill>
                              <a:latin typeface="Cambria Math"/>
                            </a:rPr>
                            <m:t>𝑨</m:t>
                          </m:r>
                        </m:e>
                      </m:d>
                      <m:r>
                        <a:rPr lang="en-PH" sz="2800" b="1" i="1" smtClean="0">
                          <a:solidFill>
                            <a:schemeClr val="tx1"/>
                          </a:solidFill>
                          <a:latin typeface="Cambria Math"/>
                        </a:rPr>
                        <m:t>=</m:t>
                      </m:r>
                      <m:sSub>
                        <m:sSubPr>
                          <m:ctrlPr>
                            <a:rPr lang="en-PH" sz="2800" b="1" i="1" smtClean="0">
                              <a:solidFill>
                                <a:schemeClr val="tx1"/>
                              </a:solidFill>
                              <a:latin typeface="Cambria Math"/>
                            </a:rPr>
                          </m:ctrlPr>
                        </m:sSubPr>
                        <m:e>
                          <m:r>
                            <a:rPr lang="en-PH" sz="2800" b="1" i="1" smtClean="0">
                              <a:solidFill>
                                <a:schemeClr val="tx1"/>
                              </a:solidFill>
                              <a:latin typeface="Cambria Math"/>
                            </a:rPr>
                            <m:t>𝒂</m:t>
                          </m:r>
                        </m:e>
                        <m:sub>
                          <m:r>
                            <a:rPr lang="en-PH" sz="2800" b="1" i="1" smtClean="0">
                              <a:solidFill>
                                <a:schemeClr val="tx1"/>
                              </a:solidFill>
                              <a:latin typeface="Cambria Math"/>
                            </a:rPr>
                            <m:t>𝟏𝟏</m:t>
                          </m:r>
                        </m:sub>
                      </m:sSub>
                      <m:sSub>
                        <m:sSubPr>
                          <m:ctrlPr>
                            <a:rPr lang="en-PH" sz="2800" b="1" i="1" smtClean="0">
                              <a:solidFill>
                                <a:schemeClr val="tx1"/>
                              </a:solidFill>
                              <a:latin typeface="Cambria Math"/>
                            </a:rPr>
                          </m:ctrlPr>
                        </m:sSubPr>
                        <m:e>
                          <m:r>
                            <a:rPr lang="en-PH" sz="2800" b="1" i="1" smtClean="0">
                              <a:solidFill>
                                <a:schemeClr val="tx1"/>
                              </a:solidFill>
                              <a:latin typeface="Cambria Math"/>
                            </a:rPr>
                            <m:t>𝒂</m:t>
                          </m:r>
                        </m:e>
                        <m:sub>
                          <m:r>
                            <a:rPr lang="en-PH" sz="2800" b="1" i="1" smtClean="0">
                              <a:solidFill>
                                <a:schemeClr val="tx1"/>
                              </a:solidFill>
                              <a:latin typeface="Cambria Math"/>
                            </a:rPr>
                            <m:t>𝟐𝟐</m:t>
                          </m:r>
                        </m:sub>
                      </m:sSub>
                      <m:r>
                        <a:rPr lang="en-PH" sz="2800" b="1" i="1" smtClean="0">
                          <a:solidFill>
                            <a:schemeClr val="tx1"/>
                          </a:solidFill>
                          <a:latin typeface="Cambria Math"/>
                          <a:ea typeface="Cambria Math"/>
                        </a:rPr>
                        <m:t>⋯</m:t>
                      </m:r>
                      <m:sSub>
                        <m:sSubPr>
                          <m:ctrlPr>
                            <a:rPr lang="en-PH" sz="2800" b="1" i="1" smtClean="0">
                              <a:solidFill>
                                <a:schemeClr val="tx1"/>
                              </a:solidFill>
                              <a:latin typeface="Cambria Math"/>
                              <a:ea typeface="Cambria Math"/>
                            </a:rPr>
                          </m:ctrlPr>
                        </m:sSubPr>
                        <m:e>
                          <m:r>
                            <a:rPr lang="en-PH" sz="2800" b="1" i="1" smtClean="0">
                              <a:solidFill>
                                <a:schemeClr val="tx1"/>
                              </a:solidFill>
                              <a:latin typeface="Cambria Math"/>
                              <a:ea typeface="Cambria Math"/>
                            </a:rPr>
                            <m:t>𝒂</m:t>
                          </m:r>
                        </m:e>
                        <m:sub>
                          <m:r>
                            <a:rPr lang="en-PH" sz="2800" b="1" i="1" smtClean="0">
                              <a:solidFill>
                                <a:schemeClr val="tx1"/>
                              </a:solidFill>
                              <a:latin typeface="Cambria Math"/>
                              <a:ea typeface="Cambria Math"/>
                            </a:rPr>
                            <m:t>𝒏𝒏</m:t>
                          </m:r>
                        </m:sub>
                      </m:sSub>
                    </m:oMath>
                  </m:oMathPara>
                </a14:m>
                <a:endParaRPr lang="en-US" sz="2800" b="1"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THEOREMS</a:t>
            </a:r>
            <a:endParaRPr lang="en-US" sz="3600" b="1" dirty="0"/>
          </a:p>
        </p:txBody>
      </p:sp>
    </p:spTree>
    <p:extLst>
      <p:ext uri="{BB962C8B-B14F-4D97-AF65-F5344CB8AC3E}">
        <p14:creationId xmlns:p14="http://schemas.microsoft.com/office/powerpoint/2010/main" val="284990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PH" sz="2800" b="1" i="1" dirty="0" smtClean="0">
                    <a:solidFill>
                      <a:schemeClr val="tx1"/>
                    </a:solidFill>
                  </a:rPr>
                  <a:t>Theorem 9 </a:t>
                </a: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matrix then the following statements are equivalent.</a:t>
                </a:r>
              </a:p>
              <a:p>
                <a:pPr marL="514350" indent="-514350" algn="just" eaLnBrk="1" hangingPunct="1">
                  <a:buFont typeface="+mj-lt"/>
                  <a:buAutoNum type="alphaLcParenR"/>
                  <a:defRPr/>
                </a:pPr>
                <a:r>
                  <a:rPr lang="en-PH" sz="2800" b="0" dirty="0" smtClean="0">
                    <a:solidFill>
                      <a:schemeClr val="tx1"/>
                    </a:solidFill>
                  </a:rPr>
                  <a:t>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invertible.</a:t>
                </a:r>
              </a:p>
              <a:p>
                <a:pPr marL="514350" indent="-514350" algn="just" eaLnBrk="1" hangingPunct="1">
                  <a:buFont typeface="+mj-lt"/>
                  <a:buAutoNum type="alphaLcParenR"/>
                  <a:defRPr/>
                </a:pPr>
                <a:r>
                  <a:rPr lang="en-US" sz="2800" dirty="0" smtClean="0">
                    <a:solidFill>
                      <a:schemeClr val="tx1"/>
                    </a:solidFill>
                  </a:rPr>
                  <a:t>The only solution to the system </a:t>
                </a:r>
                <a14:m>
                  <m:oMath xmlns:m="http://schemas.openxmlformats.org/officeDocument/2006/math">
                    <m:r>
                      <a:rPr lang="en-PH" sz="2800" b="0" i="1" smtClean="0">
                        <a:solidFill>
                          <a:schemeClr val="tx1"/>
                        </a:solidFill>
                        <a:latin typeface="Cambria Math"/>
                      </a:rPr>
                      <m:t>𝐴𝑥</m:t>
                    </m:r>
                    <m:r>
                      <a:rPr lang="en-PH" sz="2800" b="0" i="1" smtClean="0">
                        <a:solidFill>
                          <a:schemeClr val="tx1"/>
                        </a:solidFill>
                        <a:latin typeface="Cambria Math"/>
                      </a:rPr>
                      <m:t>=0</m:t>
                    </m:r>
                  </m:oMath>
                </a14:m>
                <a:r>
                  <a:rPr lang="en-US" sz="2800" dirty="0" smtClean="0">
                    <a:solidFill>
                      <a:schemeClr val="tx1"/>
                    </a:solidFill>
                  </a:rPr>
                  <a:t> is the trivial solution.</a:t>
                </a:r>
              </a:p>
              <a:p>
                <a:pPr marL="514350" indent="-514350" algn="just" eaLnBrk="1" hangingPunct="1">
                  <a:buFont typeface="+mj-lt"/>
                  <a:buAutoNum type="alphaLcParenR"/>
                  <a:defRPr/>
                </a:pPr>
                <a:r>
                  <a:rPr lang="en-PH" sz="2800" b="0" dirty="0" smtClean="0">
                    <a:solidFill>
                      <a:schemeClr val="tx1"/>
                    </a:solidFill>
                  </a:rPr>
                  <a:t>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the row equivalent to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𝐼</m:t>
                        </m:r>
                      </m:e>
                      <m:sub>
                        <m:r>
                          <a:rPr lang="en-PH" sz="2800" b="0" i="1" smtClean="0">
                            <a:solidFill>
                              <a:schemeClr val="tx1"/>
                            </a:solidFill>
                            <a:latin typeface="Cambria Math"/>
                          </a:rPr>
                          <m:t>𝑛</m:t>
                        </m:r>
                      </m:sub>
                    </m:sSub>
                  </m:oMath>
                </a14:m>
                <a:r>
                  <a:rPr lang="en-US" sz="2800" dirty="0" smtClean="0">
                    <a:solidFill>
                      <a:schemeClr val="tx1"/>
                    </a:solidFill>
                  </a:rPr>
                  <a:t>.</a:t>
                </a:r>
              </a:p>
              <a:p>
                <a:pPr marL="514350" indent="-514350" algn="just" eaLnBrk="1" hangingPunct="1">
                  <a:buFont typeface="+mj-lt"/>
                  <a:buAutoNum type="alphaLcParenR"/>
                  <a:defRPr/>
                </a:pPr>
                <a:r>
                  <a:rPr lang="en-PH" sz="2800" b="0" dirty="0" smtClean="0">
                    <a:solidFill>
                      <a:schemeClr val="tx1"/>
                    </a:solidFill>
                  </a:rPr>
                  <a:t>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expressible as a product of elementary matrices.</a:t>
                </a:r>
              </a:p>
              <a:p>
                <a:pPr marL="514350" indent="-514350" algn="just" eaLnBrk="1" hangingPunct="1">
                  <a:buFont typeface="+mj-lt"/>
                  <a:buAutoNum type="alphaLcParenR"/>
                  <a:defRPr/>
                </a:pPr>
                <a:r>
                  <a:rPr lang="en-PH" sz="2800" b="0" dirty="0" smtClean="0">
                    <a:solidFill>
                      <a:schemeClr val="tx1"/>
                    </a:solidFill>
                  </a:rPr>
                  <a:t> </a:t>
                </a:r>
                <a14:m>
                  <m:oMath xmlns:m="http://schemas.openxmlformats.org/officeDocument/2006/math">
                    <m:r>
                      <a:rPr lang="en-PH" sz="2800" b="0" i="1" smtClean="0">
                        <a:solidFill>
                          <a:schemeClr val="tx1"/>
                        </a:solidFill>
                        <a:latin typeface="Cambria Math"/>
                      </a:rPr>
                      <m:t>𝐴𝑥</m:t>
                    </m:r>
                    <m:r>
                      <a:rPr lang="en-PH" sz="2800" b="0" i="1" smtClean="0">
                        <a:solidFill>
                          <a:schemeClr val="tx1"/>
                        </a:solidFill>
                        <a:latin typeface="Cambria Math"/>
                      </a:rPr>
                      <m:t>=</m:t>
                    </m:r>
                    <m:r>
                      <a:rPr lang="en-PH" sz="2800" b="0" i="1" smtClean="0">
                        <a:solidFill>
                          <a:schemeClr val="tx1"/>
                        </a:solidFill>
                        <a:latin typeface="Cambria Math"/>
                      </a:rPr>
                      <m:t>𝑏</m:t>
                    </m:r>
                  </m:oMath>
                </a14:m>
                <a:r>
                  <a:rPr lang="en-US" sz="2800" dirty="0" smtClean="0">
                    <a:solidFill>
                      <a:schemeClr val="tx1"/>
                    </a:solidFill>
                  </a:rPr>
                  <a:t> has exactly one solution for every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ea typeface="Cambria Math"/>
                      </a:rPr>
                      <m:t>×1</m:t>
                    </m:r>
                  </m:oMath>
                </a14:m>
                <a:r>
                  <a:rPr lang="en-US" sz="2800" dirty="0" smtClean="0">
                    <a:solidFill>
                      <a:schemeClr val="tx1"/>
                    </a:solidFill>
                  </a:rPr>
                  <a:t> matrix </a:t>
                </a:r>
                <a:r>
                  <a:rPr lang="en-US" sz="2800" b="1" dirty="0" smtClean="0">
                    <a:solidFill>
                      <a:schemeClr val="tx1"/>
                    </a:solidFill>
                  </a:rPr>
                  <a:t>b</a:t>
                </a:r>
                <a:r>
                  <a:rPr lang="en-US" sz="2800" dirty="0" smtClean="0">
                    <a:solidFill>
                      <a:schemeClr val="tx1"/>
                    </a:solidFill>
                  </a:rPr>
                  <a:t>.</a:t>
                </a:r>
              </a:p>
              <a:p>
                <a:pPr marL="514350" indent="-514350" algn="just" eaLnBrk="1" hangingPunct="1">
                  <a:buFont typeface="+mj-lt"/>
                  <a:buAutoNum type="alphaLcParenR"/>
                  <a:defRPr/>
                </a:pPr>
                <a:r>
                  <a:rPr lang="en-PH" sz="2800" b="0" dirty="0" smtClean="0">
                    <a:solidFill>
                      <a:schemeClr val="tx1"/>
                    </a:solidFill>
                  </a:rPr>
                  <a:t> </a:t>
                </a:r>
                <a14:m>
                  <m:oMath xmlns:m="http://schemas.openxmlformats.org/officeDocument/2006/math">
                    <m:r>
                      <a:rPr lang="en-PH" sz="2800" b="0" i="1" smtClean="0">
                        <a:solidFill>
                          <a:schemeClr val="tx1"/>
                        </a:solidFill>
                        <a:latin typeface="Cambria Math"/>
                      </a:rPr>
                      <m:t>𝐴𝑥</m:t>
                    </m:r>
                    <m:r>
                      <a:rPr lang="en-PH" sz="2800" b="0" i="1" smtClean="0">
                        <a:solidFill>
                          <a:schemeClr val="tx1"/>
                        </a:solidFill>
                        <a:latin typeface="Cambria Math"/>
                      </a:rPr>
                      <m:t>=</m:t>
                    </m:r>
                    <m:r>
                      <a:rPr lang="en-PH" sz="2800" b="0" i="1" smtClean="0">
                        <a:solidFill>
                          <a:schemeClr val="tx1"/>
                        </a:solidFill>
                        <a:latin typeface="Cambria Math"/>
                      </a:rPr>
                      <m:t>𝑏</m:t>
                    </m:r>
                  </m:oMath>
                </a14:m>
                <a:r>
                  <a:rPr lang="en-US" sz="2800" dirty="0" smtClean="0">
                    <a:solidFill>
                      <a:schemeClr val="tx1"/>
                    </a:solidFill>
                  </a:rPr>
                  <a:t> is consistent for every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ea typeface="Cambria Math"/>
                      </a:rPr>
                      <m:t>×1</m:t>
                    </m:r>
                  </m:oMath>
                </a14:m>
                <a:r>
                  <a:rPr lang="en-US" sz="2800" dirty="0" smtClean="0">
                    <a:solidFill>
                      <a:schemeClr val="tx1"/>
                    </a:solidFill>
                  </a:rPr>
                  <a:t> matrix </a:t>
                </a:r>
                <a:r>
                  <a:rPr lang="en-US" sz="2800" b="1" dirty="0" smtClean="0">
                    <a:solidFill>
                      <a:schemeClr val="tx1"/>
                    </a:solidFill>
                  </a:rPr>
                  <a:t>b</a:t>
                </a:r>
                <a:r>
                  <a:rPr lang="en-US" sz="2800" dirty="0" smtClean="0">
                    <a:solidFill>
                      <a:schemeClr val="tx1"/>
                    </a:solidFill>
                  </a:rPr>
                  <a:t>.</a:t>
                </a:r>
              </a:p>
              <a:p>
                <a:pPr marL="514350" indent="-514350" algn="just" eaLnBrk="1" hangingPunct="1">
                  <a:buFont typeface="+mj-lt"/>
                  <a:buAutoNum type="alphaLcParenR"/>
                  <a:defRPr/>
                </a:pPr>
                <a14:m>
                  <m:oMath xmlns:m="http://schemas.openxmlformats.org/officeDocument/2006/math">
                    <m:r>
                      <m:rPr>
                        <m:sty m:val="p"/>
                      </m:rPr>
                      <a:rPr lang="en-PH" sz="2800" b="0" i="0" smtClean="0">
                        <a:solidFill>
                          <a:schemeClr val="tx1"/>
                        </a:solidFill>
                        <a:latin typeface="Cambria Math"/>
                      </a:rPr>
                      <m:t>det</m:t>
                    </m:r>
                    <m:d>
                      <m:dPr>
                        <m:ctrlPr>
                          <a:rPr lang="en-PH" sz="2800" b="0" i="1" smtClean="0">
                            <a:solidFill>
                              <a:schemeClr val="tx1"/>
                            </a:solidFill>
                            <a:latin typeface="Cambria Math"/>
                          </a:rPr>
                        </m:ctrlPr>
                      </m:dPr>
                      <m:e>
                        <m:r>
                          <a:rPr lang="en-PH" sz="2800" b="0" i="1" smtClean="0">
                            <a:solidFill>
                              <a:schemeClr val="tx1"/>
                            </a:solidFill>
                            <a:latin typeface="Cambria Math"/>
                          </a:rPr>
                          <m:t>𝐴</m:t>
                        </m:r>
                      </m:e>
                    </m:d>
                    <m:r>
                      <a:rPr lang="en-PH" sz="2800" b="0" i="1" smtClean="0">
                        <a:solidFill>
                          <a:schemeClr val="tx1"/>
                        </a:solidFill>
                        <a:latin typeface="Cambria Math"/>
                        <a:ea typeface="Cambria Math"/>
                      </a:rPr>
                      <m:t>≠0</m:t>
                    </m:r>
                  </m:oMath>
                </a14:m>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b="-1946"/>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THEOREMS</a:t>
            </a:r>
            <a:endParaRPr lang="en-US" sz="3600" b="1" dirty="0"/>
          </a:p>
        </p:txBody>
      </p:sp>
    </p:spTree>
    <p:extLst>
      <p:ext uri="{BB962C8B-B14F-4D97-AF65-F5344CB8AC3E}">
        <p14:creationId xmlns:p14="http://schemas.microsoft.com/office/powerpoint/2010/main" val="314247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US" sz="2800" dirty="0" smtClean="0">
                    <a:solidFill>
                      <a:schemeClr val="tx1"/>
                    </a:solidFill>
                  </a:rPr>
                  <a:t>Example 2: List all permutations of </a:t>
                </a:r>
                <a14:m>
                  <m:oMath xmlns:m="http://schemas.openxmlformats.org/officeDocument/2006/math">
                    <m:d>
                      <m:dPr>
                        <m:begChr m:val="{"/>
                        <m:endChr m:val="}"/>
                        <m:ctrlPr>
                          <a:rPr lang="en-US" sz="2800" i="1" smtClean="0">
                            <a:solidFill>
                              <a:schemeClr val="tx1"/>
                            </a:solidFill>
                            <a:latin typeface="Cambria Math"/>
                          </a:rPr>
                        </m:ctrlPr>
                      </m:dPr>
                      <m:e>
                        <m:r>
                          <a:rPr lang="en-PH" sz="2800" b="0" i="1" smtClean="0">
                            <a:solidFill>
                              <a:schemeClr val="tx1"/>
                            </a:solidFill>
                            <a:latin typeface="Cambria Math"/>
                          </a:rPr>
                          <m:t>1, 2, 3</m:t>
                        </m:r>
                      </m:e>
                    </m:d>
                  </m:oMath>
                </a14:m>
                <a:r>
                  <a:rPr lang="en-US" sz="2800" dirty="0" smtClean="0">
                    <a:solidFill>
                      <a:schemeClr val="tx1"/>
                    </a:solidFill>
                  </a:rPr>
                  <a:t>.</a:t>
                </a:r>
              </a:p>
              <a:p>
                <a:pPr algn="just" eaLnBrk="1" hangingPunct="1">
                  <a:defRPr/>
                </a:pPr>
                <a14:m>
                  <m:oMathPara xmlns:m="http://schemas.openxmlformats.org/officeDocument/2006/math">
                    <m:oMathParaPr>
                      <m:jc m:val="centerGroup"/>
                    </m:oMathParaPr>
                    <m:oMath xmlns:m="http://schemas.openxmlformats.org/officeDocument/2006/math">
                      <m:d>
                        <m:dPr>
                          <m:ctrlPr>
                            <a:rPr lang="en-US" sz="2800" i="1" smtClean="0">
                              <a:solidFill>
                                <a:schemeClr val="tx1"/>
                              </a:solidFill>
                              <a:latin typeface="Cambria Math"/>
                            </a:rPr>
                          </m:ctrlPr>
                        </m:dPr>
                        <m:e>
                          <m:r>
                            <a:rPr lang="en-PH" sz="2800" b="0" i="1" smtClean="0">
                              <a:solidFill>
                                <a:schemeClr val="tx1"/>
                              </a:solidFill>
                              <a:latin typeface="Cambria Math"/>
                            </a:rPr>
                            <m:t>1, 2, 3</m:t>
                          </m:r>
                        </m:e>
                      </m:d>
                      <m:r>
                        <a:rPr lang="en-PH" sz="2800" b="0" i="0" smtClean="0">
                          <a:solidFill>
                            <a:schemeClr val="tx1"/>
                          </a:solidFill>
                          <a:latin typeface="Cambria Math"/>
                        </a:rPr>
                        <m:t> </m:t>
                      </m:r>
                      <m:d>
                        <m:dPr>
                          <m:ctrlPr>
                            <a:rPr lang="en-US" sz="2800" i="1" smtClean="0">
                              <a:solidFill>
                                <a:schemeClr val="tx1"/>
                              </a:solidFill>
                              <a:latin typeface="Cambria Math"/>
                            </a:rPr>
                          </m:ctrlPr>
                        </m:dPr>
                        <m:e>
                          <m:r>
                            <a:rPr lang="en-PH" sz="2800" b="0" i="1" smtClean="0">
                              <a:solidFill>
                                <a:schemeClr val="tx1"/>
                              </a:solidFill>
                              <a:latin typeface="Cambria Math"/>
                            </a:rPr>
                            <m:t>1, 3, 2</m:t>
                          </m:r>
                        </m:e>
                      </m:d>
                      <m:r>
                        <a:rPr lang="en-PH" sz="2800" b="0" i="1" smtClean="0">
                          <a:solidFill>
                            <a:schemeClr val="tx1"/>
                          </a:solidFill>
                          <a:latin typeface="Cambria Math"/>
                        </a:rPr>
                        <m:t> </m:t>
                      </m:r>
                      <m:d>
                        <m:dPr>
                          <m:ctrlPr>
                            <a:rPr lang="en-PH" sz="2800" b="0" i="1" smtClean="0">
                              <a:solidFill>
                                <a:schemeClr val="tx1"/>
                              </a:solidFill>
                              <a:latin typeface="Cambria Math"/>
                            </a:rPr>
                          </m:ctrlPr>
                        </m:dPr>
                        <m:e>
                          <m:r>
                            <a:rPr lang="en-PH" sz="2800" b="0" i="1" smtClean="0">
                              <a:solidFill>
                                <a:schemeClr val="tx1"/>
                              </a:solidFill>
                              <a:latin typeface="Cambria Math"/>
                            </a:rPr>
                            <m:t>2, 1, 3</m:t>
                          </m:r>
                        </m:e>
                      </m:d>
                      <m:r>
                        <a:rPr lang="en-PH" sz="2800" b="0" i="1" smtClean="0">
                          <a:solidFill>
                            <a:schemeClr val="tx1"/>
                          </a:solidFill>
                          <a:latin typeface="Cambria Math"/>
                        </a:rPr>
                        <m:t> </m:t>
                      </m:r>
                      <m:d>
                        <m:dPr>
                          <m:ctrlPr>
                            <a:rPr lang="en-PH" sz="2800" b="0" i="1" smtClean="0">
                              <a:solidFill>
                                <a:schemeClr val="tx1"/>
                              </a:solidFill>
                              <a:latin typeface="Cambria Math"/>
                            </a:rPr>
                          </m:ctrlPr>
                        </m:dPr>
                        <m:e>
                          <m:r>
                            <a:rPr lang="en-PH" sz="2800" b="0" i="1" smtClean="0">
                              <a:solidFill>
                                <a:schemeClr val="tx1"/>
                              </a:solidFill>
                              <a:latin typeface="Cambria Math"/>
                            </a:rPr>
                            <m:t>2, 3, 1</m:t>
                          </m:r>
                        </m:e>
                      </m:d>
                      <m:r>
                        <a:rPr lang="en-PH" sz="2800" b="0" i="1" smtClean="0">
                          <a:solidFill>
                            <a:schemeClr val="tx1"/>
                          </a:solidFill>
                          <a:latin typeface="Cambria Math"/>
                        </a:rPr>
                        <m:t> </m:t>
                      </m:r>
                      <m:d>
                        <m:dPr>
                          <m:ctrlPr>
                            <a:rPr lang="en-PH" sz="2800" b="0" i="1" smtClean="0">
                              <a:solidFill>
                                <a:schemeClr val="tx1"/>
                              </a:solidFill>
                              <a:latin typeface="Cambria Math"/>
                            </a:rPr>
                          </m:ctrlPr>
                        </m:dPr>
                        <m:e>
                          <m:r>
                            <a:rPr lang="en-PH" sz="2800" b="0" i="1" smtClean="0">
                              <a:solidFill>
                                <a:schemeClr val="tx1"/>
                              </a:solidFill>
                              <a:latin typeface="Cambria Math"/>
                            </a:rPr>
                            <m:t>3, 1, 2</m:t>
                          </m:r>
                        </m:e>
                      </m:d>
                      <m:r>
                        <a:rPr lang="en-PH" sz="2800" b="0" i="1" smtClean="0">
                          <a:solidFill>
                            <a:schemeClr val="tx1"/>
                          </a:solidFill>
                          <a:latin typeface="Cambria Math"/>
                        </a:rPr>
                        <m:t> </m:t>
                      </m:r>
                      <m:d>
                        <m:dPr>
                          <m:ctrlPr>
                            <a:rPr lang="en-PH" sz="2800" b="0" i="1" smtClean="0">
                              <a:solidFill>
                                <a:schemeClr val="tx1"/>
                              </a:solidFill>
                              <a:latin typeface="Cambria Math"/>
                            </a:rPr>
                          </m:ctrlPr>
                        </m:dPr>
                        <m:e>
                          <m:r>
                            <a:rPr lang="en-PH" sz="2800" b="0" i="1" smtClean="0">
                              <a:solidFill>
                                <a:schemeClr val="tx1"/>
                              </a:solidFill>
                              <a:latin typeface="Cambria Math"/>
                            </a:rPr>
                            <m:t>3, 2, 1</m:t>
                          </m:r>
                        </m:e>
                      </m:d>
                    </m:oMath>
                  </m:oMathPara>
                </a14:m>
                <a:endParaRPr lang="en-US" sz="2800" dirty="0" smtClean="0">
                  <a:solidFill>
                    <a:schemeClr val="tx1"/>
                  </a:solidFill>
                </a:endParaRPr>
              </a:p>
              <a:p>
                <a:pPr algn="just" eaLnBrk="1" hangingPunct="1">
                  <a:defRPr/>
                </a:pPr>
                <a:endParaRPr lang="en-US" sz="2800" dirty="0">
                  <a:solidFill>
                    <a:schemeClr val="tx1"/>
                  </a:solidFill>
                </a:endParaRPr>
              </a:p>
              <a:p>
                <a:pPr algn="just" eaLnBrk="1" hangingPunct="1">
                  <a:defRPr/>
                </a:pPr>
                <a:r>
                  <a:rPr lang="en-US" sz="2800" dirty="0" smtClean="0">
                    <a:solidFill>
                      <a:schemeClr val="tx1"/>
                    </a:solidFill>
                  </a:rPr>
                  <a:t>Generally, from </a:t>
                </a:r>
                <a14:m>
                  <m:oMath xmlns:m="http://schemas.openxmlformats.org/officeDocument/2006/math">
                    <m:d>
                      <m:dPr>
                        <m:begChr m:val="{"/>
                        <m:endChr m:val="}"/>
                        <m:ctrlPr>
                          <a:rPr lang="en-US" sz="2800" i="1">
                            <a:solidFill>
                              <a:schemeClr val="tx1"/>
                            </a:solidFill>
                            <a:latin typeface="Cambria Math"/>
                          </a:rPr>
                        </m:ctrlPr>
                      </m:dPr>
                      <m:e>
                        <m:r>
                          <a:rPr lang="en-PH" sz="2800" i="1">
                            <a:solidFill>
                              <a:schemeClr val="tx1"/>
                            </a:solidFill>
                            <a:latin typeface="Cambria Math"/>
                          </a:rPr>
                          <m:t>1, 2,</m:t>
                        </m:r>
                        <m:r>
                          <a:rPr lang="en-PH" sz="2800" i="1">
                            <a:solidFill>
                              <a:schemeClr val="tx1"/>
                            </a:solidFill>
                            <a:latin typeface="Cambria Math"/>
                            <a:ea typeface="Cambria Math"/>
                          </a:rPr>
                          <m:t>…,</m:t>
                        </m:r>
                        <m:r>
                          <a:rPr lang="en-PH" sz="2800" i="1">
                            <a:solidFill>
                              <a:schemeClr val="tx1"/>
                            </a:solidFill>
                            <a:latin typeface="Cambria Math"/>
                            <a:ea typeface="Cambria Math"/>
                          </a:rPr>
                          <m:t>𝑛</m:t>
                        </m:r>
                      </m:e>
                    </m:d>
                    <m:r>
                      <a:rPr lang="en-PH" sz="2800" i="1">
                        <a:solidFill>
                          <a:schemeClr val="tx1"/>
                        </a:solidFill>
                        <a:latin typeface="Cambria Math"/>
                        <a:ea typeface="Cambria Math"/>
                      </a:rPr>
                      <m:t> </m:t>
                    </m:r>
                  </m:oMath>
                </a14:m>
                <a:r>
                  <a:rPr lang="en-US" sz="2800" dirty="0" smtClean="0">
                    <a:solidFill>
                      <a:schemeClr val="tx1"/>
                    </a:solidFill>
                  </a:rPr>
                  <a:t>, there are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rPr>
                      <m:t>!</m:t>
                    </m:r>
                  </m:oMath>
                </a14:m>
                <a:r>
                  <a:rPr lang="en-US" sz="2800" dirty="0" smtClean="0">
                    <a:solidFill>
                      <a:schemeClr val="tx1"/>
                    </a:solidFill>
                  </a:rPr>
                  <a:t> Permutations.</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PERMUTATION</a:t>
            </a:r>
            <a:endParaRPr lang="en-US" sz="3600" b="1" dirty="0"/>
          </a:p>
        </p:txBody>
      </p:sp>
    </p:spTree>
    <p:extLst>
      <p:ext uri="{BB962C8B-B14F-4D97-AF65-F5344CB8AC3E}">
        <p14:creationId xmlns:p14="http://schemas.microsoft.com/office/powerpoint/2010/main" val="248814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PH" sz="2800" dirty="0" smtClean="0">
                    <a:solidFill>
                      <a:schemeClr val="tx1"/>
                    </a:solidFill>
                  </a:rPr>
                  <a:t>An </a:t>
                </a:r>
                <a:r>
                  <a:rPr lang="en-PH" sz="2800" b="1" dirty="0" smtClean="0">
                    <a:solidFill>
                      <a:schemeClr val="tx1"/>
                    </a:solidFill>
                  </a:rPr>
                  <a:t>inversion </a:t>
                </a:r>
                <a:r>
                  <a:rPr lang="en-PH" sz="2800" dirty="0" smtClean="0">
                    <a:solidFill>
                      <a:schemeClr val="tx1"/>
                    </a:solidFill>
                  </a:rPr>
                  <a:t>will occur in the permutation </a:t>
                </a:r>
                <a14:m>
                  <m:oMath xmlns:m="http://schemas.openxmlformats.org/officeDocument/2006/math">
                    <m:d>
                      <m:dPr>
                        <m:ctrlPr>
                          <a:rPr lang="en-PH" sz="280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1</m:t>
                            </m:r>
                          </m:sub>
                        </m:sSub>
                        <m:r>
                          <a:rPr lang="en-PH" sz="2800" b="0" i="1" smtClean="0">
                            <a:solidFill>
                              <a:schemeClr val="tx1"/>
                            </a:solidFill>
                            <a:latin typeface="Cambria Math"/>
                          </a:rPr>
                          <m:t>, </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2</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𝑖</m:t>
                            </m:r>
                          </m:e>
                          <m:sub>
                            <m:r>
                              <a:rPr lang="en-PH" sz="2800" b="0" i="1" smtClean="0">
                                <a:solidFill>
                                  <a:schemeClr val="tx1"/>
                                </a:solidFill>
                                <a:latin typeface="Cambria Math"/>
                              </a:rPr>
                              <m:t>𝑛</m:t>
                            </m:r>
                          </m:sub>
                        </m:sSub>
                      </m:e>
                    </m:d>
                  </m:oMath>
                </a14:m>
                <a:r>
                  <a:rPr lang="en-US" sz="2800" dirty="0" smtClean="0">
                    <a:solidFill>
                      <a:schemeClr val="tx1"/>
                    </a:solidFill>
                  </a:rPr>
                  <a:t> whenever a larger number precedes a smaller number. Note as well we don’t mean that the smaller number is immediately to the right of the larger number, but anywhere to the right of the larger number.</a:t>
                </a:r>
              </a:p>
              <a:p>
                <a:pPr algn="just" eaLnBrk="1" hangingPunct="1">
                  <a:defRPr/>
                </a:pPr>
                <a:r>
                  <a:rPr lang="en-US" sz="2800" dirty="0" smtClean="0">
                    <a:solidFill>
                      <a:schemeClr val="tx1"/>
                    </a:solidFill>
                  </a:rPr>
                  <a:t>Example 3: Determine the number of inversions in each of the following permutations.</a:t>
                </a:r>
              </a:p>
              <a:p>
                <a:pPr marL="514350" indent="-514350" algn="just" eaLnBrk="1" hangingPunct="1">
                  <a:buFont typeface="+mj-lt"/>
                  <a:buAutoNum type="alphaLcParenR"/>
                  <a:defRPr/>
                </a:pPr>
                <a:r>
                  <a:rPr lang="en-US" sz="2800" dirty="0" smtClean="0">
                    <a:solidFill>
                      <a:schemeClr val="tx1"/>
                    </a:solidFill>
                  </a:rPr>
                  <a:t>(3, 1, 4, 2)</a:t>
                </a:r>
              </a:p>
              <a:p>
                <a:pPr marL="514350" indent="-514350" algn="just" eaLnBrk="1" hangingPunct="1">
                  <a:buFont typeface="+mj-lt"/>
                  <a:buAutoNum type="alphaLcParenR"/>
                  <a:defRPr/>
                </a:pPr>
                <a:r>
                  <a:rPr lang="en-US" sz="2800" dirty="0" smtClean="0">
                    <a:solidFill>
                      <a:schemeClr val="tx1"/>
                    </a:solidFill>
                  </a:rPr>
                  <a:t>(1, 2, 4, 3)</a:t>
                </a:r>
              </a:p>
              <a:p>
                <a:pPr marL="514350" indent="-514350" algn="just" eaLnBrk="1" hangingPunct="1">
                  <a:buFont typeface="+mj-lt"/>
                  <a:buAutoNum type="alphaLcParenR"/>
                  <a:defRPr/>
                </a:pPr>
                <a:r>
                  <a:rPr lang="en-US" sz="2800" dirty="0" smtClean="0">
                    <a:solidFill>
                      <a:schemeClr val="tx1"/>
                    </a:solidFill>
                  </a:rPr>
                  <a:t>(4, 3, 2, 1)</a:t>
                </a:r>
              </a:p>
              <a:p>
                <a:pPr marL="514350" indent="-514350" algn="just" eaLnBrk="1" hangingPunct="1">
                  <a:buFont typeface="+mj-lt"/>
                  <a:buAutoNum type="alphaLcParenR"/>
                  <a:defRPr/>
                </a:pPr>
                <a:r>
                  <a:rPr lang="en-US" sz="2800" dirty="0" smtClean="0">
                    <a:solidFill>
                      <a:schemeClr val="tx1"/>
                    </a:solidFill>
                  </a:rPr>
                  <a:t>(1, 2, 3, 4, 5)</a:t>
                </a:r>
              </a:p>
              <a:p>
                <a:pPr marL="514350" indent="-514350" algn="just" eaLnBrk="1" hangingPunct="1">
                  <a:buFont typeface="+mj-lt"/>
                  <a:buAutoNum type="alphaLcParenR"/>
                  <a:defRPr/>
                </a:pPr>
                <a:r>
                  <a:rPr lang="en-US" sz="2800" dirty="0" smtClean="0">
                    <a:solidFill>
                      <a:schemeClr val="tx1"/>
                    </a:solidFill>
                  </a:rPr>
                  <a:t>(2, 5, 4, 1, 3)</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b="-4541"/>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INVERSION</a:t>
            </a:r>
            <a:endParaRPr lang="en-US" sz="3600" b="1" dirty="0"/>
          </a:p>
        </p:txBody>
      </p:sp>
    </p:spTree>
    <p:extLst>
      <p:ext uri="{BB962C8B-B14F-4D97-AF65-F5344CB8AC3E}">
        <p14:creationId xmlns:p14="http://schemas.microsoft.com/office/powerpoint/2010/main" val="132679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305800" cy="5638800"/>
          </a:xfrm>
        </p:spPr>
        <p:txBody>
          <a:bodyPr/>
          <a:lstStyle/>
          <a:p>
            <a:pPr algn="just" eaLnBrk="1" hangingPunct="1">
              <a:defRPr/>
            </a:pPr>
            <a:r>
              <a:rPr lang="en-US" sz="2800" dirty="0" smtClean="0">
                <a:solidFill>
                  <a:schemeClr val="tx1"/>
                </a:solidFill>
              </a:rPr>
              <a:t>Solution:</a:t>
            </a:r>
          </a:p>
          <a:p>
            <a:pPr marL="514350" indent="-514350" algn="just" eaLnBrk="1" hangingPunct="1">
              <a:buFont typeface="+mj-lt"/>
              <a:buAutoNum type="alphaLcParenR"/>
              <a:defRPr/>
            </a:pPr>
            <a:r>
              <a:rPr lang="en-US" sz="2800" dirty="0" smtClean="0">
                <a:solidFill>
                  <a:schemeClr val="tx1"/>
                </a:solidFill>
              </a:rPr>
              <a:t>(3, 1, 4, 2)</a:t>
            </a:r>
          </a:p>
          <a:p>
            <a:pPr algn="just" eaLnBrk="1" hangingPunct="1">
              <a:defRPr/>
            </a:pPr>
            <a:r>
              <a:rPr lang="en-US" sz="2800" dirty="0" smtClean="0">
                <a:solidFill>
                  <a:schemeClr val="tx1"/>
                </a:solidFill>
              </a:rPr>
              <a:t>We will start at the left most number and count the number of numbers to the right that are smaller. We then move to the second number and do the same thing. We continue in this manner until we get to the end. The total number of inversions are then the sum of all these.</a:t>
            </a:r>
          </a:p>
          <a:p>
            <a:pPr algn="just" eaLnBrk="1" hangingPunct="1">
              <a:defRPr/>
            </a:pPr>
            <a:r>
              <a:rPr lang="en-US" sz="2800" dirty="0" smtClean="0">
                <a:solidFill>
                  <a:schemeClr val="tx1"/>
                </a:solidFill>
              </a:rPr>
              <a:t>(</a:t>
            </a:r>
            <a:r>
              <a:rPr lang="en-US" sz="2800" dirty="0" smtClean="0">
                <a:solidFill>
                  <a:srgbClr val="FF0000"/>
                </a:solidFill>
              </a:rPr>
              <a:t>3</a:t>
            </a:r>
            <a:r>
              <a:rPr lang="en-US" sz="2800" dirty="0" smtClean="0">
                <a:solidFill>
                  <a:schemeClr val="tx1"/>
                </a:solidFill>
              </a:rPr>
              <a:t>, 1, 4, 2)	2 inversions</a:t>
            </a:r>
          </a:p>
          <a:p>
            <a:pPr algn="just" eaLnBrk="1" hangingPunct="1">
              <a:defRPr/>
            </a:pPr>
            <a:r>
              <a:rPr lang="en-US" sz="2800" dirty="0" smtClean="0">
                <a:solidFill>
                  <a:schemeClr val="tx1"/>
                </a:solidFill>
              </a:rPr>
              <a:t>(3, </a:t>
            </a:r>
            <a:r>
              <a:rPr lang="en-US" sz="2800" dirty="0" smtClean="0">
                <a:solidFill>
                  <a:srgbClr val="FF0000"/>
                </a:solidFill>
              </a:rPr>
              <a:t>1</a:t>
            </a:r>
            <a:r>
              <a:rPr lang="en-US" sz="2800" dirty="0" smtClean="0">
                <a:solidFill>
                  <a:schemeClr val="tx1"/>
                </a:solidFill>
              </a:rPr>
              <a:t>, 4, 2)	0 inversions</a:t>
            </a:r>
          </a:p>
          <a:p>
            <a:pPr algn="just" eaLnBrk="1" hangingPunct="1">
              <a:defRPr/>
            </a:pPr>
            <a:r>
              <a:rPr lang="en-US" sz="2800" dirty="0" smtClean="0">
                <a:solidFill>
                  <a:schemeClr val="tx1"/>
                </a:solidFill>
              </a:rPr>
              <a:t>(3, 1, </a:t>
            </a:r>
            <a:r>
              <a:rPr lang="en-US" sz="2800" dirty="0" smtClean="0">
                <a:solidFill>
                  <a:srgbClr val="FF0000"/>
                </a:solidFill>
              </a:rPr>
              <a:t>4</a:t>
            </a:r>
            <a:r>
              <a:rPr lang="en-US" sz="2800" dirty="0" smtClean="0">
                <a:solidFill>
                  <a:schemeClr val="tx1"/>
                </a:solidFill>
              </a:rPr>
              <a:t>, 2)	1 inversion</a:t>
            </a:r>
          </a:p>
          <a:p>
            <a:pPr algn="just" eaLnBrk="1" hangingPunct="1">
              <a:defRPr/>
            </a:pPr>
            <a:r>
              <a:rPr lang="en-US" sz="2800" dirty="0" smtClean="0">
                <a:solidFill>
                  <a:schemeClr val="tx1"/>
                </a:solidFill>
              </a:rPr>
              <a:t>The permutation (3, 1, 4, 2) has a total of 3 inversions.</a:t>
            </a:r>
          </a:p>
        </p:txBody>
      </p:sp>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INVERSION</a:t>
            </a:r>
            <a:endParaRPr lang="en-US" sz="3600" b="1" dirty="0"/>
          </a:p>
        </p:txBody>
      </p:sp>
    </p:spTree>
    <p:extLst>
      <p:ext uri="{BB962C8B-B14F-4D97-AF65-F5344CB8AC3E}">
        <p14:creationId xmlns:p14="http://schemas.microsoft.com/office/powerpoint/2010/main" val="301644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305800" cy="5638800"/>
          </a:xfrm>
        </p:spPr>
        <p:txBody>
          <a:bodyPr/>
          <a:lstStyle/>
          <a:p>
            <a:pPr marL="514350" indent="-514350" algn="just" eaLnBrk="1" hangingPunct="1">
              <a:buFont typeface="+mj-lt"/>
              <a:buAutoNum type="alphaLcParenR" startAt="2"/>
              <a:defRPr/>
            </a:pPr>
            <a:r>
              <a:rPr lang="en-US" sz="2800" dirty="0" smtClean="0">
                <a:solidFill>
                  <a:schemeClr val="tx1"/>
                </a:solidFill>
              </a:rPr>
              <a:t>(1, 2, 4, 3)</a:t>
            </a:r>
          </a:p>
          <a:p>
            <a:pPr algn="just" eaLnBrk="1" hangingPunct="1">
              <a:defRPr/>
            </a:pPr>
            <a:r>
              <a:rPr lang="en-US" sz="2800" dirty="0" smtClean="0">
                <a:solidFill>
                  <a:schemeClr val="tx1"/>
                </a:solidFill>
              </a:rPr>
              <a:t>0 + 0 + 1 =1 inversion</a:t>
            </a:r>
          </a:p>
          <a:p>
            <a:pPr algn="just" eaLnBrk="1" hangingPunct="1">
              <a:defRPr/>
            </a:pPr>
            <a:endParaRPr lang="en-US" sz="2800" dirty="0">
              <a:solidFill>
                <a:schemeClr val="tx1"/>
              </a:solidFill>
            </a:endParaRPr>
          </a:p>
          <a:p>
            <a:pPr marL="514350" indent="-514350" algn="just" eaLnBrk="1" hangingPunct="1">
              <a:buFont typeface="+mj-lt"/>
              <a:buAutoNum type="alphaLcParenR" startAt="3"/>
              <a:defRPr/>
            </a:pPr>
            <a:r>
              <a:rPr lang="en-US" sz="2800" dirty="0" smtClean="0">
                <a:solidFill>
                  <a:schemeClr val="tx1"/>
                </a:solidFill>
              </a:rPr>
              <a:t>(4, 3, 2, 1)</a:t>
            </a:r>
          </a:p>
          <a:p>
            <a:pPr algn="just" eaLnBrk="1" hangingPunct="1">
              <a:defRPr/>
            </a:pPr>
            <a:r>
              <a:rPr lang="en-US" sz="2800" dirty="0" smtClean="0">
                <a:solidFill>
                  <a:schemeClr val="tx1"/>
                </a:solidFill>
              </a:rPr>
              <a:t>3 + 2 + 1 = 6 inversions</a:t>
            </a:r>
          </a:p>
          <a:p>
            <a:pPr algn="just" eaLnBrk="1" hangingPunct="1">
              <a:defRPr/>
            </a:pPr>
            <a:endParaRPr lang="en-US" sz="2800" dirty="0">
              <a:solidFill>
                <a:schemeClr val="tx1"/>
              </a:solidFill>
            </a:endParaRPr>
          </a:p>
          <a:p>
            <a:pPr marL="514350" indent="-514350" algn="just" eaLnBrk="1" hangingPunct="1">
              <a:buFont typeface="+mj-lt"/>
              <a:buAutoNum type="alphaLcParenR" startAt="4"/>
              <a:defRPr/>
            </a:pPr>
            <a:r>
              <a:rPr lang="en-US" sz="2800" dirty="0" smtClean="0">
                <a:solidFill>
                  <a:schemeClr val="tx1"/>
                </a:solidFill>
              </a:rPr>
              <a:t>(1, 2, 3, 4, 5)</a:t>
            </a:r>
          </a:p>
          <a:p>
            <a:pPr algn="just" eaLnBrk="1" hangingPunct="1">
              <a:defRPr/>
            </a:pPr>
            <a:r>
              <a:rPr lang="en-US" sz="2800" dirty="0" smtClean="0">
                <a:solidFill>
                  <a:schemeClr val="tx1"/>
                </a:solidFill>
              </a:rPr>
              <a:t>No inversions</a:t>
            </a:r>
          </a:p>
          <a:p>
            <a:pPr algn="just" eaLnBrk="1" hangingPunct="1">
              <a:defRPr/>
            </a:pPr>
            <a:endParaRPr lang="en-US" sz="2800" dirty="0">
              <a:solidFill>
                <a:schemeClr val="tx1"/>
              </a:solidFill>
            </a:endParaRPr>
          </a:p>
          <a:p>
            <a:pPr marL="514350" indent="-514350" algn="just" eaLnBrk="1" hangingPunct="1">
              <a:buFont typeface="+mj-lt"/>
              <a:buAutoNum type="alphaLcParenR" startAt="5"/>
              <a:defRPr/>
            </a:pPr>
            <a:r>
              <a:rPr lang="en-US" sz="2800" dirty="0" smtClean="0">
                <a:solidFill>
                  <a:schemeClr val="tx1"/>
                </a:solidFill>
              </a:rPr>
              <a:t>(2, 5, 4, 1, 3)</a:t>
            </a:r>
          </a:p>
          <a:p>
            <a:pPr algn="just" eaLnBrk="1" hangingPunct="1">
              <a:defRPr/>
            </a:pPr>
            <a:r>
              <a:rPr lang="en-US" sz="2800" dirty="0" smtClean="0">
                <a:solidFill>
                  <a:schemeClr val="tx1"/>
                </a:solidFill>
              </a:rPr>
              <a:t>1 + 3 + 2 + 0 = 6 inversions</a:t>
            </a:r>
          </a:p>
        </p:txBody>
      </p:sp>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INVERSION</a:t>
            </a:r>
            <a:endParaRPr lang="en-US" sz="3600" b="1" dirty="0"/>
          </a:p>
        </p:txBody>
      </p:sp>
    </p:spTree>
    <p:extLst>
      <p:ext uri="{BB962C8B-B14F-4D97-AF65-F5344CB8AC3E}">
        <p14:creationId xmlns:p14="http://schemas.microsoft.com/office/powerpoint/2010/main" val="36999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305800" cy="5638800"/>
          </a:xfrm>
        </p:spPr>
        <p:txBody>
          <a:bodyPr/>
          <a:lstStyle/>
          <a:p>
            <a:pPr algn="just" eaLnBrk="1" hangingPunct="1">
              <a:defRPr/>
            </a:pPr>
            <a:r>
              <a:rPr lang="en-PH" sz="2800" dirty="0" smtClean="0">
                <a:solidFill>
                  <a:schemeClr val="tx1"/>
                </a:solidFill>
              </a:rPr>
              <a:t>A permutation is called </a:t>
            </a:r>
            <a:r>
              <a:rPr lang="en-PH" sz="2800" b="1" dirty="0" smtClean="0">
                <a:solidFill>
                  <a:schemeClr val="tx1"/>
                </a:solidFill>
              </a:rPr>
              <a:t>even </a:t>
            </a:r>
            <a:r>
              <a:rPr lang="en-PH" sz="2800" dirty="0" smtClean="0">
                <a:solidFill>
                  <a:schemeClr val="tx1"/>
                </a:solidFill>
              </a:rPr>
              <a:t>if the number of inversions is even and </a:t>
            </a:r>
            <a:r>
              <a:rPr lang="en-PH" sz="2800" b="1" dirty="0" smtClean="0">
                <a:solidFill>
                  <a:schemeClr val="tx1"/>
                </a:solidFill>
              </a:rPr>
              <a:t>odd</a:t>
            </a:r>
            <a:r>
              <a:rPr lang="en-PH" sz="2800" dirty="0" smtClean="0">
                <a:solidFill>
                  <a:schemeClr val="tx1"/>
                </a:solidFill>
              </a:rPr>
              <a:t> if the number of inversions is odd.</a:t>
            </a:r>
          </a:p>
          <a:p>
            <a:pPr algn="just" eaLnBrk="1" hangingPunct="1">
              <a:defRPr/>
            </a:pPr>
            <a:r>
              <a:rPr lang="en-PH" sz="2800" dirty="0" smtClean="0">
                <a:solidFill>
                  <a:schemeClr val="tx1"/>
                </a:solidFill>
              </a:rPr>
              <a:t>Example 4: Classify as even or odd all the permutations of the following lists.</a:t>
            </a:r>
          </a:p>
          <a:p>
            <a:pPr marL="514350" indent="-514350" algn="just" eaLnBrk="1" hangingPunct="1">
              <a:buFont typeface="+mj-lt"/>
              <a:buAutoNum type="alphaLcParenR"/>
              <a:defRPr/>
            </a:pPr>
            <a:r>
              <a:rPr lang="en-US" sz="2800" dirty="0" smtClean="0">
                <a:solidFill>
                  <a:schemeClr val="tx1"/>
                </a:solidFill>
              </a:rPr>
              <a:t>{1, 2}</a:t>
            </a:r>
          </a:p>
          <a:p>
            <a:pPr marL="514350" indent="-514350" algn="just" eaLnBrk="1" hangingPunct="1">
              <a:buFont typeface="+mj-lt"/>
              <a:buAutoNum type="alphaLcParenR"/>
              <a:defRPr/>
            </a:pPr>
            <a:r>
              <a:rPr lang="en-US" sz="2800" dirty="0" smtClean="0">
                <a:solidFill>
                  <a:schemeClr val="tx1"/>
                </a:solidFill>
              </a:rPr>
              <a:t>{1, 2, 3}</a:t>
            </a:r>
          </a:p>
          <a:p>
            <a:pPr algn="just" eaLnBrk="1" hangingPunct="1">
              <a:defRPr/>
            </a:pPr>
            <a:endParaRPr lang="en-US" sz="2800" dirty="0">
              <a:solidFill>
                <a:schemeClr val="tx1"/>
              </a:solidFill>
            </a:endParaRPr>
          </a:p>
          <a:p>
            <a:pPr algn="just" eaLnBrk="1" hangingPunct="1">
              <a:defRPr/>
            </a:pPr>
            <a:r>
              <a:rPr lang="en-US" sz="2800" dirty="0" smtClean="0">
                <a:solidFill>
                  <a:schemeClr val="tx1"/>
                </a:solidFill>
              </a:rPr>
              <a:t>Solution:</a:t>
            </a:r>
          </a:p>
          <a:p>
            <a:pPr marL="514350" indent="-514350" algn="just" eaLnBrk="1" hangingPunct="1">
              <a:buFont typeface="+mj-lt"/>
              <a:buAutoNum type="alphaLcParenR"/>
              <a:defRPr/>
            </a:pPr>
            <a:r>
              <a:rPr lang="en-US" sz="2800" dirty="0" smtClean="0">
                <a:solidFill>
                  <a:schemeClr val="tx1"/>
                </a:solidFill>
              </a:rPr>
              <a:t> </a:t>
            </a:r>
          </a:p>
        </p:txBody>
      </p:sp>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PERMUTATION</a:t>
            </a:r>
            <a:endParaRPr lang="en-US" sz="3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71" y="4823958"/>
            <a:ext cx="45529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34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305800" cy="5638800"/>
          </a:xfrm>
        </p:spPr>
        <p:txBody>
          <a:bodyPr/>
          <a:lstStyle/>
          <a:p>
            <a:pPr marL="514350" indent="-514350" algn="l" eaLnBrk="1" hangingPunct="1">
              <a:buFont typeface="+mj-lt"/>
              <a:buAutoNum type="alphaLcParenR" startAt="2"/>
              <a:defRPr/>
            </a:pPr>
            <a:r>
              <a:rPr lang="en-US" sz="2800" dirty="0" smtClean="0">
                <a:solidFill>
                  <a:schemeClr val="tx1"/>
                </a:solidFill>
              </a:rPr>
              <a:t> </a:t>
            </a:r>
          </a:p>
        </p:txBody>
      </p:sp>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PERMUTATION</a:t>
            </a:r>
            <a:endParaRPr lang="en-US" sz="3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990600"/>
            <a:ext cx="610552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67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algn="just" eaLnBrk="1" hangingPunct="1">
                  <a:defRPr/>
                </a:pPr>
                <a:r>
                  <a:rPr lang="en-US" sz="2800" dirty="0" smtClean="0">
                    <a:solidFill>
                      <a:schemeClr val="tx1"/>
                    </a:solidFill>
                  </a:rPr>
                  <a:t>Suppose that we have an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matrix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then an </a:t>
                </a:r>
                <a:r>
                  <a:rPr lang="en-US" sz="2800" b="1" dirty="0" smtClean="0">
                    <a:solidFill>
                      <a:schemeClr val="tx1"/>
                    </a:solidFill>
                  </a:rPr>
                  <a:t>elementary product</a:t>
                </a:r>
                <a:r>
                  <a:rPr lang="en-US" sz="2800" dirty="0" smtClean="0">
                    <a:solidFill>
                      <a:schemeClr val="tx1"/>
                    </a:solidFill>
                  </a:rPr>
                  <a:t> from this matrix will be a product of </a:t>
                </a:r>
                <a14:m>
                  <m:oMath xmlns:m="http://schemas.openxmlformats.org/officeDocument/2006/math">
                    <m:r>
                      <a:rPr lang="en-PH" sz="2800" b="0" i="1" smtClean="0">
                        <a:solidFill>
                          <a:schemeClr val="tx1"/>
                        </a:solidFill>
                        <a:latin typeface="Cambria Math"/>
                      </a:rPr>
                      <m:t>𝑛</m:t>
                    </m:r>
                  </m:oMath>
                </a14:m>
                <a:r>
                  <a:rPr lang="en-US" sz="2800" dirty="0" smtClean="0">
                    <a:solidFill>
                      <a:schemeClr val="tx1"/>
                    </a:solidFill>
                  </a:rPr>
                  <a:t> entries from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none of the entries in the product can be from the same row or column.</a:t>
                </a:r>
              </a:p>
              <a:p>
                <a:pPr algn="just" eaLnBrk="1" hangingPunct="1">
                  <a:defRPr/>
                </a:pPr>
                <a:endParaRPr lang="en-US" sz="2800" dirty="0">
                  <a:solidFill>
                    <a:schemeClr val="tx1"/>
                  </a:solidFill>
                </a:endParaRPr>
              </a:p>
              <a:p>
                <a:pPr algn="just" eaLnBrk="1" hangingPunct="1">
                  <a:defRPr/>
                </a:pPr>
                <a:r>
                  <a:rPr lang="en-US" sz="2800" dirty="0" smtClean="0">
                    <a:solidFill>
                      <a:schemeClr val="tx1"/>
                    </a:solidFill>
                  </a:rPr>
                  <a:t>Example 5: Find all the elementary products for,</a:t>
                </a:r>
              </a:p>
              <a:p>
                <a:pPr marL="514350" indent="-514350" algn="just" eaLnBrk="1" hangingPunct="1">
                  <a:buFont typeface="+mj-lt"/>
                  <a:buAutoNum type="alphaLcParenR"/>
                  <a:defRPr/>
                </a:pPr>
                <a:r>
                  <a:rPr lang="en-US" sz="2800" dirty="0" smtClean="0">
                    <a:solidFill>
                      <a:schemeClr val="tx1"/>
                    </a:solidFill>
                  </a:rPr>
                  <a:t>a 2 × 2 matrix</a:t>
                </a:r>
              </a:p>
              <a:p>
                <a:pPr marL="514350" indent="-514350" algn="just" eaLnBrk="1" hangingPunct="1">
                  <a:buFont typeface="+mj-lt"/>
                  <a:buAutoNum type="alphaLcParenR"/>
                  <a:defRPr/>
                </a:pPr>
                <a:r>
                  <a:rPr lang="en-US" sz="2800" dirty="0" smtClean="0">
                    <a:solidFill>
                      <a:schemeClr val="tx1"/>
                    </a:solidFill>
                  </a:rPr>
                  <a:t>a 3 × 3 </a:t>
                </a:r>
                <a:r>
                  <a:rPr lang="en-US" sz="2800" dirty="0" smtClean="0">
                    <a:solidFill>
                      <a:schemeClr val="tx1"/>
                    </a:solidFill>
                  </a:rPr>
                  <a:t>matrix</a:t>
                </a:r>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ELEMENTARY PRODUCT</a:t>
            </a:r>
            <a:endParaRPr lang="en-US" sz="3600" b="1" dirty="0"/>
          </a:p>
        </p:txBody>
      </p:sp>
    </p:spTree>
    <p:extLst>
      <p:ext uri="{BB962C8B-B14F-4D97-AF65-F5344CB8AC3E}">
        <p14:creationId xmlns:p14="http://schemas.microsoft.com/office/powerpoint/2010/main" val="49481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theme/theme1.xml><?xml version="1.0" encoding="utf-8"?>
<a:theme xmlns:a="http://schemas.openxmlformats.org/drawingml/2006/main" name="Mapua Institute of Technology Presentation Template 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8154</TotalTime>
  <Words>2535</Words>
  <Application>Microsoft Office PowerPoint</Application>
  <PresentationFormat>On-screen Show (4:3)</PresentationFormat>
  <Paragraphs>182</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Mapua Institute of Technology Presentation Template 6</vt:lpstr>
      <vt:lpstr>DETERMINANT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Determinant</dc:title>
  <cp:lastModifiedBy>ronald</cp:lastModifiedBy>
  <cp:revision>280</cp:revision>
  <dcterms:created xsi:type="dcterms:W3CDTF">2010-09-29T05:53:28Z</dcterms:created>
  <dcterms:modified xsi:type="dcterms:W3CDTF">2012-07-09T14:02:26Z</dcterms:modified>
</cp:coreProperties>
</file>