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31" r:id="rId3"/>
    <p:sldId id="332" r:id="rId4"/>
    <p:sldId id="333" r:id="rId5"/>
    <p:sldId id="334" r:id="rId6"/>
    <p:sldId id="335" r:id="rId7"/>
    <p:sldId id="330" r:id="rId8"/>
    <p:sldId id="351" r:id="rId9"/>
    <p:sldId id="349" r:id="rId10"/>
    <p:sldId id="352" r:id="rId11"/>
    <p:sldId id="350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A2C7"/>
    <a:srgbClr val="00FF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0" autoAdjust="0"/>
    <p:restoredTop sz="94660"/>
  </p:normalViewPr>
  <p:slideViewPr>
    <p:cSldViewPr>
      <p:cViewPr>
        <p:scale>
          <a:sx n="50" d="100"/>
          <a:sy n="50" d="100"/>
        </p:scale>
        <p:origin x="-1074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800272-0456-4F14-AA63-E4B6201FDAA8}" type="datetimeFigureOut">
              <a:rPr lang="en-US"/>
              <a:pPr>
                <a:defRPr/>
              </a:pPr>
              <a:t>7/9/2012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81E4E5C-ED64-4DF7-8E4D-D2A6C8276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31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5CE1-5884-4873-B087-6DCC2A4983DE}" type="datetimeFigureOut">
              <a:rPr lang="en-US"/>
              <a:pPr>
                <a:defRPr/>
              </a:pPr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99ABA-53D6-4B09-9678-7A79EF4E5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9D46DA7-F286-43CA-90A2-DC4D2C088ADD}" type="datetimeFigureOut">
              <a:rPr lang="en-US"/>
              <a:pPr>
                <a:defRPr/>
              </a:pPr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EAD73F8-7C6C-42C0-86F1-54B7A5257E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7415" name="Picture 7" descr="PPT Slide Bottom Righ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0"/>
            <a:ext cx="88741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scarlet.be/~ping1339/determ.htm" TargetMode="External"/><Relationship Id="rId2" Type="http://schemas.openxmlformats.org/officeDocument/2006/relationships/hyperlink" Target="http://en.wikipedia.org/wiki/Determinan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2133600"/>
            <a:ext cx="6781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2070652"/>
            <a:ext cx="7772400" cy="1470025"/>
          </a:xfrm>
          <a:ln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5400" b="1" dirty="0" smtClean="0"/>
              <a:t>HIGHER ORDER SQUARE MATRICES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MATH 15  - Linear Algebra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l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PH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⟹</m:t>
                      </m:r>
                      <m:sSub>
                        <m:sSubPr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32</m:t>
                          </m:r>
                        </m:sub>
                      </m:sSub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PH" sz="2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150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32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3+2</m:t>
                          </m:r>
                        </m:sup>
                      </m:sSup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32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sup>
                      </m:sSup>
                      <m:d>
                        <m:d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150</m:t>
                          </m:r>
                        </m:e>
                      </m:d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=−150</m:t>
                      </m:r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COFACTOR EXPANSION METHOD</a:t>
            </a:r>
            <a:endParaRPr lang="en-US" sz="36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43000" y="990600"/>
            <a:ext cx="2667000" cy="1447800"/>
            <a:chOff x="1143000" y="990600"/>
            <a:chExt cx="2667000" cy="14478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143000" y="1905000"/>
              <a:ext cx="2667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057400" y="990600"/>
              <a:ext cx="0" cy="1447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390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PH" sz="2800" dirty="0" smtClean="0">
                    <a:solidFill>
                      <a:schemeClr val="tx1"/>
                    </a:solidFill>
                  </a:rPr>
                  <a:t>The following “sign matrix” tells us if we should leave the minor alone (</a:t>
                </a:r>
                <a:r>
                  <a:rPr lang="en-PH" sz="2800" i="1" dirty="0" smtClean="0">
                    <a:solidFill>
                      <a:schemeClr val="tx1"/>
                    </a:solidFill>
                  </a:rPr>
                  <a:t>i.e.</a:t>
                </a:r>
                <a:r>
                  <a:rPr lang="en-PH" sz="2800" dirty="0" smtClean="0">
                    <a:solidFill>
                      <a:schemeClr val="tx1"/>
                    </a:solidFill>
                  </a:rPr>
                  <a:t> tack on a “+”) or change its sign (</a:t>
                </a:r>
                <a:r>
                  <a:rPr lang="en-PH" sz="2800" i="1" dirty="0" smtClean="0">
                    <a:solidFill>
                      <a:schemeClr val="tx1"/>
                    </a:solidFill>
                  </a:rPr>
                  <a:t>i.e.</a:t>
                </a:r>
                <a:r>
                  <a:rPr lang="en-PH" sz="2800" dirty="0" smtClean="0">
                    <a:solidFill>
                      <a:schemeClr val="tx1"/>
                    </a:solidFill>
                  </a:rPr>
                  <a:t> tack on a “−”) when writing down the cofactor.</a:t>
                </a:r>
              </a:p>
              <a:p>
                <a:pPr algn="just" eaLnBrk="1" hangingPunct="1">
                  <a:defRPr/>
                </a:pPr>
                <a:endParaRPr lang="en-PH" sz="2800" dirty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 r="-13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COFACTOR EXPANSION METHOD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0431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b="1" i="1" dirty="0" smtClean="0">
                    <a:solidFill>
                      <a:schemeClr val="tx1"/>
                    </a:solidFill>
                  </a:rPr>
                  <a:t>EXAMPLE: Find the determinant of the matrix:</a:t>
                </a:r>
              </a:p>
              <a:p>
                <a:pPr algn="just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COFACTOR EXPANSION METHOD</a:t>
            </a:r>
          </a:p>
        </p:txBody>
      </p:sp>
    </p:spTree>
    <p:extLst>
      <p:ext uri="{BB962C8B-B14F-4D97-AF65-F5344CB8AC3E}">
        <p14:creationId xmlns:p14="http://schemas.microsoft.com/office/powerpoint/2010/main" val="69441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28600" y="685800"/>
                <a:ext cx="8305800" cy="5638800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b="1" i="1" dirty="0" smtClean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A matrix can be reduced to an order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matrix by a pivotal method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just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PH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PH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PH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PH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PH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PH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PH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PH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PH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𝒋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PH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PH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PH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PH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PH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1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r>
                  <a:rPr lang="en-US" sz="2800" b="1" i="1" dirty="0" smtClean="0">
                    <a:solidFill>
                      <a:schemeClr val="tx1"/>
                    </a:solidFill>
                  </a:rPr>
                  <a:t>Procedure</a:t>
                </a:r>
                <a:r>
                  <a:rPr lang="en-US" sz="2800" b="1" i="1" dirty="0" smtClean="0">
                    <a:solidFill>
                      <a:schemeClr val="tx1"/>
                    </a:solidFill>
                  </a:rPr>
                  <a:t>:</a:t>
                </a:r>
                <a:endParaRPr lang="en-US" sz="2800" i="1" dirty="0" smtClean="0">
                  <a:solidFill>
                    <a:schemeClr val="tx1"/>
                  </a:solidFill>
                </a:endParaRPr>
              </a:p>
              <a:p>
                <a:pPr marL="514350" indent="-514350" algn="just" eaLnBrk="1" hangingPunct="1">
                  <a:buFont typeface="Arial" charset="0"/>
                  <a:buAutoNum type="arabicPeriod"/>
                  <a:defRPr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Locate a pivotal element from the given matrix that has a value of one. If the element selected is not a one, factor a certain row or column so that you will have a pivotal element. Note on the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(row) and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(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column) number of the matrix.</a:t>
                </a:r>
              </a:p>
              <a:p>
                <a:pPr marL="514350" indent="-514350" algn="just" eaLnBrk="1" hangingPunct="1">
                  <a:buFont typeface="Arial" charset="0"/>
                  <a:buAutoNum type="arabicPeriod"/>
                  <a:defRPr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Remove the row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and column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to form matrix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514350" indent="-514350" algn="just" eaLnBrk="1" hangingPunct="1">
                  <a:buFont typeface="Arial" charset="0"/>
                  <a:buAutoNum type="arabicPeriod"/>
                  <a:defRPr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 For each element of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, subtract the product of  the corresponding elements in the row and column of  the pivotal element.</a:t>
                </a:r>
              </a:p>
              <a:p>
                <a:pPr marL="514350" indent="-514350" algn="just" eaLnBrk="1" hangingPunct="1">
                  <a:buFont typeface="Arial" charset="0"/>
                  <a:buAutoNum type="arabicPeriod"/>
                  <a:defRPr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The matrix has been reduced to an order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PH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matrix.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28600" y="685800"/>
                <a:ext cx="8305800" cy="5638800"/>
              </a:xfrm>
              <a:blipFill rotWithShape="1">
                <a:blip r:embed="rId2"/>
                <a:stretch>
                  <a:fillRect l="-1542" t="-973" r="-1101" b="-605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PIVOTAL METHOD</a:t>
            </a:r>
          </a:p>
        </p:txBody>
      </p:sp>
    </p:spTree>
    <p:extLst>
      <p:ext uri="{BB962C8B-B14F-4D97-AF65-F5344CB8AC3E}">
        <p14:creationId xmlns:p14="http://schemas.microsoft.com/office/powerpoint/2010/main" val="411497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l" eaLnBrk="1" hangingPunct="1">
                  <a:defRPr/>
                </a:pPr>
                <a:r>
                  <a:rPr lang="en-US" sz="2800" b="1" i="1" dirty="0" smtClean="0">
                    <a:solidFill>
                      <a:schemeClr val="tx1"/>
                    </a:solidFill>
                  </a:rPr>
                  <a:t>EXAMPLE: Find the determinant of the matrix:</a:t>
                </a:r>
              </a:p>
              <a:p>
                <a:pPr algn="l" eaLnBrk="1" hangingPunct="1">
                  <a:defRPr/>
                </a:pPr>
                <a:r>
                  <a:rPr lang="en-PH" sz="2800" dirty="0" smtClean="0">
                    <a:solidFill>
                      <a:schemeClr val="tx1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lang="en-PH" sz="2800" i="1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PH" sz="28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PH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PH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2. </a:t>
                </a:r>
                <a14:m>
                  <m:oMath xmlns:m="http://schemas.openxmlformats.org/officeDocument/2006/math">
                    <m:r>
                      <a:rPr lang="en-PH" sz="2800" i="1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PH" sz="28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PH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PH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PH" sz="2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	3.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  <m:r>
                      <a:rPr lang="en-PH" sz="28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PH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PH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endParaRPr lang="en-US" sz="1600" b="1" i="1" dirty="0" smtClean="0">
                  <a:solidFill>
                    <a:schemeClr val="tx1"/>
                  </a:solidFill>
                </a:endParaRPr>
              </a:p>
              <a:p>
                <a:pPr marL="514350" indent="-514350" algn="l" eaLnBrk="1" hangingPunct="1">
                  <a:buFont typeface="Arial" charset="0"/>
                  <a:buAutoNum type="arabicPeriod"/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514350" indent="-514350" algn="l" eaLnBrk="1" hangingPunct="1">
                  <a:buFont typeface="Arial" charset="0"/>
                  <a:buAutoNum type="arabicPeriod"/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514350" indent="-514350" algn="l" eaLnBrk="1" hangingPunct="1">
                  <a:buFont typeface="Arial" charset="0"/>
                  <a:buAutoNum type="arabicPeriod"/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514350" indent="-514350" algn="l" eaLnBrk="1" hangingPunct="1">
                  <a:buFont typeface="Arial" charset="0"/>
                  <a:buAutoNum type="arabicPeriod"/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514350" indent="-514350" algn="l" eaLnBrk="1" hangingPunct="1">
                  <a:buFont typeface="Arial" charset="0"/>
                  <a:buAutoNum type="arabicPeriod"/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endParaRPr lang="en-US" sz="2800" b="1" i="1" dirty="0" smtClean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endParaRPr lang="en-US" sz="2800" b="1" i="1" dirty="0" smtClean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endParaRPr lang="en-US" sz="2800" b="1" i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PIVOTAL METHOD</a:t>
            </a:r>
          </a:p>
        </p:txBody>
      </p:sp>
    </p:spTree>
    <p:extLst>
      <p:ext uri="{BB962C8B-B14F-4D97-AF65-F5344CB8AC3E}">
        <p14:creationId xmlns:p14="http://schemas.microsoft.com/office/powerpoint/2010/main" val="302345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i="1" dirty="0" smtClean="0">
                <a:solidFill>
                  <a:schemeClr val="tx1"/>
                </a:solidFill>
              </a:rPr>
              <a:t>Determinants are useful tools in the following applications:</a:t>
            </a:r>
          </a:p>
          <a:p>
            <a:pPr marL="514350" indent="-514350" algn="just" eaLnBrk="1" hangingPunct="1">
              <a:buFont typeface="Arial" charset="0"/>
              <a:buAutoNum type="arabicPeriod"/>
              <a:defRPr/>
            </a:pPr>
            <a:r>
              <a:rPr lang="en-US" sz="2800" b="1" i="1" dirty="0" smtClean="0">
                <a:solidFill>
                  <a:schemeClr val="tx1"/>
                </a:solidFill>
              </a:rPr>
              <a:t>Solution to System Equation</a:t>
            </a:r>
            <a:r>
              <a:rPr lang="en-US" sz="2800" i="1" dirty="0" smtClean="0">
                <a:solidFill>
                  <a:schemeClr val="tx1"/>
                </a:solidFill>
              </a:rPr>
              <a:t>	</a:t>
            </a:r>
          </a:p>
          <a:p>
            <a:pPr marL="514350" indent="-514350" algn="just" eaLnBrk="1" hangingPunct="1">
              <a:defRPr/>
            </a:pPr>
            <a:r>
              <a:rPr lang="en-US" sz="2800" i="1" dirty="0" smtClean="0">
                <a:solidFill>
                  <a:schemeClr val="tx1"/>
                </a:solidFill>
              </a:rPr>
              <a:t>		Cramer’s Rule</a:t>
            </a:r>
          </a:p>
          <a:p>
            <a:pPr marL="514350" indent="-514350" algn="just" eaLnBrk="1" hangingPunct="1">
              <a:defRPr/>
            </a:pPr>
            <a:endParaRPr lang="en-US" sz="2800" i="1" dirty="0" smtClean="0">
              <a:solidFill>
                <a:schemeClr val="tx1"/>
              </a:solidFill>
            </a:endParaRPr>
          </a:p>
          <a:p>
            <a:pPr marL="514350" indent="-514350" algn="just" eaLnBrk="1" hangingPunct="1">
              <a:defRPr/>
            </a:pPr>
            <a:r>
              <a:rPr lang="en-US" sz="2800" i="1" dirty="0" smtClean="0">
                <a:solidFill>
                  <a:schemeClr val="tx1"/>
                </a:solidFill>
              </a:rPr>
              <a:t>2. </a:t>
            </a:r>
            <a:r>
              <a:rPr lang="en-US" sz="2800" b="1" i="1" dirty="0" smtClean="0">
                <a:solidFill>
                  <a:schemeClr val="tx1"/>
                </a:solidFill>
              </a:rPr>
              <a:t>Matrix Inversion</a:t>
            </a:r>
          </a:p>
          <a:p>
            <a:pPr marL="514350" indent="-514350" algn="just" eaLnBrk="1" hangingPunct="1">
              <a:defRPr/>
            </a:pPr>
            <a:r>
              <a:rPr lang="en-US" sz="2800" i="1" dirty="0" smtClean="0">
                <a:solidFill>
                  <a:schemeClr val="tx1"/>
                </a:solidFill>
              </a:rPr>
              <a:t>		</a:t>
            </a:r>
            <a:r>
              <a:rPr lang="en-US" sz="2800" i="1" dirty="0" err="1" smtClean="0">
                <a:solidFill>
                  <a:schemeClr val="tx1"/>
                </a:solidFill>
              </a:rPr>
              <a:t>Adjoint</a:t>
            </a:r>
            <a:r>
              <a:rPr lang="en-US" sz="2800" i="1" dirty="0" smtClean="0">
                <a:solidFill>
                  <a:schemeClr val="tx1"/>
                </a:solidFill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</a:rPr>
              <a:t>(</a:t>
            </a:r>
            <a:r>
              <a:rPr lang="en-US" sz="2800" i="1" dirty="0" err="1" smtClean="0">
                <a:solidFill>
                  <a:schemeClr val="tx1"/>
                </a:solidFill>
              </a:rPr>
              <a:t>adjugate</a:t>
            </a:r>
            <a:r>
              <a:rPr lang="en-US" sz="2800" i="1" dirty="0" smtClean="0">
                <a:solidFill>
                  <a:schemeClr val="tx1"/>
                </a:solidFill>
              </a:rPr>
              <a:t>) of </a:t>
            </a:r>
            <a:r>
              <a:rPr lang="en-US" sz="2800" i="1" dirty="0" smtClean="0">
                <a:solidFill>
                  <a:schemeClr val="tx1"/>
                </a:solidFill>
              </a:rPr>
              <a:t>a </a:t>
            </a:r>
            <a:r>
              <a:rPr lang="en-US" sz="2800" i="1" dirty="0" smtClean="0">
                <a:solidFill>
                  <a:schemeClr val="tx1"/>
                </a:solidFill>
              </a:rPr>
              <a:t>matrix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APPLICATIONS OF DETERMINANTS</a:t>
            </a:r>
          </a:p>
        </p:txBody>
      </p:sp>
    </p:spTree>
    <p:extLst>
      <p:ext uri="{BB962C8B-B14F-4D97-AF65-F5344CB8AC3E}">
        <p14:creationId xmlns:p14="http://schemas.microsoft.com/office/powerpoint/2010/main" val="176383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i="1" dirty="0" smtClean="0">
                    <a:solidFill>
                      <a:schemeClr val="tx1"/>
                    </a:solidFill>
                  </a:rPr>
                  <a:t>From the system of equation:</a:t>
                </a:r>
              </a:p>
              <a:p>
                <a:pPr algn="just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  <m:r>
                        <a:rPr lang="en-PH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PH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en-US" sz="2800" b="1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r>
                  <a:rPr lang="en-US" sz="2800" i="1" dirty="0" smtClean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i="1" dirty="0" smtClean="0">
                    <a:solidFill>
                      <a:schemeClr val="tx1"/>
                    </a:solidFill>
                  </a:rPr>
                  <a:t>is the matrix for the coefficients, </a:t>
                </a:r>
                <a14:m>
                  <m:oMath xmlns:m="http://schemas.openxmlformats.org/officeDocument/2006/math">
                    <m:r>
                      <a:rPr lang="en-PH" sz="2800" b="1" i="1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is the column vector for the unknowns, </a:t>
                </a:r>
                <a:r>
                  <a:rPr lang="en-US" sz="2800" i="1" dirty="0" smtClean="0">
                    <a:solidFill>
                      <a:schemeClr val="tx1"/>
                    </a:solidFill>
                  </a:rPr>
                  <a:t>  and </a:t>
                </a:r>
                <a14:m>
                  <m:oMath xmlns:m="http://schemas.openxmlformats.org/officeDocument/2006/math">
                    <m:r>
                      <a:rPr lang="en-PH" sz="2800" b="1" i="1" smtClean="0">
                        <a:solidFill>
                          <a:schemeClr val="tx1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is the column vector for the constants.</a:t>
                </a:r>
                <a:endParaRPr lang="en-US" sz="2800" i="1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r>
                  <a:rPr lang="en-US" sz="2800" i="1" dirty="0" smtClean="0">
                    <a:solidFill>
                      <a:schemeClr val="tx1"/>
                    </a:solidFill>
                  </a:rPr>
                  <a:t>The solution to the system can be obtained as</a:t>
                </a:r>
                <a:r>
                  <a:rPr lang="en-US" sz="2800" i="1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800" i="1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800" i="1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𝑧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endParaRPr lang="en-US" sz="2800" i="1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endParaRPr lang="en-US" sz="2800" i="1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r>
                  <a:rPr lang="en-US" sz="2800" i="1" dirty="0" smtClean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𝐴𝑥</m:t>
                    </m:r>
                  </m:oMath>
                </a14:m>
                <a:r>
                  <a:rPr lang="en-US" sz="2800" i="1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𝐴𝑦</m:t>
                    </m:r>
                  </m:oMath>
                </a14:m>
                <a:r>
                  <a:rPr lang="en-US" sz="2800" i="1" dirty="0" smtClean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𝐴𝑧</m:t>
                    </m:r>
                  </m:oMath>
                </a14:m>
                <a:r>
                  <a:rPr lang="en-US" sz="280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i="1" dirty="0" smtClean="0">
                    <a:solidFill>
                      <a:schemeClr val="tx1"/>
                    </a:solidFill>
                  </a:rPr>
                  <a:t>were obtained by </a:t>
                </a:r>
                <a:r>
                  <a:rPr lang="en-US" sz="2800" i="1" dirty="0" smtClean="0">
                    <a:solidFill>
                      <a:schemeClr val="tx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PH" sz="2800" b="1" i="1" smtClean="0">
                        <a:solidFill>
                          <a:schemeClr val="tx1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800" b="1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i="1" dirty="0" smtClean="0">
                    <a:solidFill>
                      <a:schemeClr val="tx1"/>
                    </a:solidFill>
                  </a:rPr>
                  <a:t>for the column for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800" i="1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2800" i="1" dirty="0" smtClean="0">
                    <a:solidFill>
                      <a:schemeClr val="tx1"/>
                    </a:solidFill>
                  </a:rPr>
                  <a:t>, or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sz="280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i="1" dirty="0" smtClean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b="1" i="1" dirty="0" smtClean="0">
                    <a:solidFill>
                      <a:schemeClr val="tx1"/>
                    </a:solidFill>
                  </a:rPr>
                  <a:t>.</a:t>
                </a:r>
                <a:endParaRPr lang="en-US" sz="2800" b="1" i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 r="-13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CRAMER’S RULE</a:t>
            </a:r>
          </a:p>
        </p:txBody>
      </p:sp>
    </p:spTree>
    <p:extLst>
      <p:ext uri="{BB962C8B-B14F-4D97-AF65-F5344CB8AC3E}">
        <p14:creationId xmlns:p14="http://schemas.microsoft.com/office/powerpoint/2010/main" val="118615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b="1" i="1" dirty="0" smtClean="0">
                    <a:solidFill>
                      <a:schemeClr val="tx1"/>
                    </a:solidFill>
                  </a:rPr>
                  <a:t>EXAMPLE:</a:t>
                </a:r>
              </a:p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Find the solution to the following systems of linear equation:</a:t>
                </a:r>
              </a:p>
              <a:p>
                <a:pPr marL="514350" indent="-514350" algn="just" eaLnBrk="1" hangingPunct="1">
                  <a:buFont typeface="+mj-lt"/>
                  <a:buAutoNum type="arabicPeriod"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x</m:t>
                          </m:r>
                          <m: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y</m:t>
                          </m:r>
                          <m: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z</m:t>
                          </m:r>
                          <m: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=4</m:t>
                          </m:r>
                        </m:e>
                      </m:mr>
                      <m:mr>
                        <m:e>
                          <m: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x</m:t>
                          </m:r>
                          <m: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y</m:t>
                          </m:r>
                          <m: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−5</m:t>
                          </m:r>
                          <m:r>
                            <m:rPr>
                              <m:sty m:val="p"/>
                            </m:rP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z</m:t>
                          </m:r>
                          <m: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=−20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x</m:t>
                          </m:r>
                          <m: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y</m:t>
                          </m:r>
                          <m: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+3</m:t>
                          </m:r>
                          <m:r>
                            <m:rPr>
                              <m:sty m:val="p"/>
                            </m:rP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z</m:t>
                          </m:r>
                          <m: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=22</m:t>
                          </m:r>
                        </m:e>
                      </m:mr>
                    </m:m>
                  </m:oMath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514350" indent="-514350" algn="just" eaLnBrk="1" hangingPunct="1">
                  <a:buFont typeface="+mj-lt"/>
                  <a:buAutoNum type="arabicPeriod"/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514350" indent="-514350" algn="just" eaLnBrk="1" hangingPunct="1">
                  <a:buFont typeface="+mj-lt"/>
                  <a:buAutoNum type="arabicPeriod"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x</m:t>
                          </m:r>
                          <m: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+3</m:t>
                          </m:r>
                          <m:r>
                            <m:rPr>
                              <m:sty m:val="p"/>
                            </m:rP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y</m:t>
                          </m:r>
                          <m: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−5</m:t>
                          </m:r>
                          <m:r>
                            <m:rPr>
                              <m:sty m:val="p"/>
                            </m:rP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z</m:t>
                          </m:r>
                          <m: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=6</m:t>
                          </m:r>
                        </m:e>
                      </m:mr>
                      <m:mr>
                        <m:e>
                          <m: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x</m:t>
                          </m:r>
                          <m: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y</m:t>
                          </m:r>
                          <m: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−3</m:t>
                          </m:r>
                          <m:r>
                            <m:rPr>
                              <m:sty m:val="p"/>
                            </m:rP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z</m:t>
                          </m:r>
                          <m: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=7</m:t>
                          </m:r>
                        </m:e>
                      </m:mr>
                      <m:mr>
                        <m:e>
                          <m: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x</m:t>
                          </m:r>
                          <m: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y</m:t>
                          </m:r>
                          <m: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z</m:t>
                          </m:r>
                          <m: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e>
                      </m:mr>
                    </m:m>
                  </m:oMath>
                </a14:m>
                <a:endParaRPr lang="en-US" sz="16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 r="-13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CRAMER’S RULE</a:t>
            </a:r>
          </a:p>
        </p:txBody>
      </p:sp>
    </p:spTree>
    <p:extLst>
      <p:ext uri="{BB962C8B-B14F-4D97-AF65-F5344CB8AC3E}">
        <p14:creationId xmlns:p14="http://schemas.microsoft.com/office/powerpoint/2010/main" val="168312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b="1" i="1" dirty="0" smtClean="0">
                    <a:solidFill>
                      <a:schemeClr val="tx1"/>
                    </a:solidFill>
                  </a:rPr>
                  <a:t>THEOREM</a:t>
                </a:r>
              </a:p>
              <a:p>
                <a:pPr algn="just" eaLnBrk="1" hangingPunct="1">
                  <a:defRPr/>
                </a:pPr>
                <a:r>
                  <a:rPr lang="en-US" sz="2800" i="1" dirty="0" smtClean="0">
                    <a:solidFill>
                      <a:schemeClr val="tx1"/>
                    </a:solidFill>
                  </a:rPr>
                  <a:t>For the system of equation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PH" sz="2800" b="1" i="1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PH" sz="2800" b="1" i="1" smtClean="0">
                        <a:solidFill>
                          <a:schemeClr val="tx1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if the determinant of the square matrix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is  not equal to 0, then the system is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CONSISTENT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just" eaLnBrk="1" hangingPunct="1">
                  <a:defRPr/>
                </a:pPr>
                <a:endParaRPr lang="en-US" sz="1050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If the system is not consistent, and all of the determinants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8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PH" sz="28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8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PH" sz="28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are zero, then the system is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DEPENDENT.</a:t>
                </a:r>
              </a:p>
              <a:p>
                <a:pPr algn="just" eaLnBrk="1" hangingPunct="1">
                  <a:defRPr/>
                </a:pPr>
                <a:endParaRPr lang="en-US" sz="1100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If the system is not consistent, and not all or any of the determinants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PH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8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PH" sz="28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8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PH" sz="28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PH" sz="28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zero, then the system is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INCONSISTENT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.</a:t>
                </a:r>
                <a:endParaRPr lang="en-US" sz="2800" b="1" i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 r="-13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CRAMER’S RULE</a:t>
            </a:r>
          </a:p>
        </p:txBody>
      </p:sp>
    </p:spTree>
    <p:extLst>
      <p:ext uri="{BB962C8B-B14F-4D97-AF65-F5344CB8AC3E}">
        <p14:creationId xmlns:p14="http://schemas.microsoft.com/office/powerpoint/2010/main" val="389677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b="1" i="1" dirty="0" smtClean="0">
                    <a:solidFill>
                      <a:schemeClr val="tx1"/>
                    </a:solidFill>
                  </a:rPr>
                  <a:t>THEOREM</a:t>
                </a:r>
              </a:p>
              <a:p>
                <a:pPr algn="just" eaLnBrk="1" hangingPunct="1">
                  <a:defRPr/>
                </a:pPr>
                <a:r>
                  <a:rPr lang="en-US" sz="2800" i="1" dirty="0" smtClean="0">
                    <a:solidFill>
                      <a:schemeClr val="tx1"/>
                    </a:solidFill>
                  </a:rPr>
                  <a:t>For the homogeneous system of equation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PH" sz="2800" b="1" i="1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PH" sz="2800" b="1" i="1" smtClean="0">
                        <a:solidFill>
                          <a:schemeClr val="tx1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if the determinant of the square matrix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is  not equal to 0, then the system is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CONSISTENT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.  Since the system would only have one solution, therefore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Only  Trivial Solution Exists.</a:t>
                </a:r>
              </a:p>
              <a:p>
                <a:pPr algn="just" eaLnBrk="1" hangingPunct="1">
                  <a:defRPr/>
                </a:pPr>
                <a:endParaRPr lang="en-US" sz="1050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endParaRPr lang="en-US" sz="1050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If the determinant of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is equal to zero, then the system is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DEPENDENT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and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Non Trivial Solution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as well as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Trivial Solution Exists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 r="-13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CRAMER’S RULE</a:t>
            </a:r>
          </a:p>
        </p:txBody>
      </p:sp>
    </p:spTree>
    <p:extLst>
      <p:ext uri="{BB962C8B-B14F-4D97-AF65-F5344CB8AC3E}">
        <p14:creationId xmlns:p14="http://schemas.microsoft.com/office/powerpoint/2010/main" val="199042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b="1" i="1" dirty="0" smtClean="0">
                <a:solidFill>
                  <a:schemeClr val="tx1"/>
                </a:solidFill>
              </a:rPr>
              <a:t>For </a:t>
            </a:r>
            <a:r>
              <a:rPr lang="en-US" sz="2800" b="1" i="1" dirty="0">
                <a:solidFill>
                  <a:schemeClr val="tx1"/>
                </a:solidFill>
              </a:rPr>
              <a:t>all square matrices, the following properties hold:</a:t>
            </a:r>
          </a:p>
          <a:p>
            <a:pPr marL="514350" indent="-514350" algn="just" eaLnBrk="1" hangingPunct="1">
              <a:buFont typeface="Arial" charset="0"/>
              <a:buAutoNum type="arabicPeriod"/>
              <a:defRPr/>
            </a:pPr>
            <a:r>
              <a:rPr lang="en-US" sz="2800" dirty="0">
                <a:solidFill>
                  <a:schemeClr val="tx1"/>
                </a:solidFill>
              </a:rPr>
              <a:t>If a row or a column</a:t>
            </a:r>
            <a:r>
              <a:rPr lang="en-US" sz="2800" i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of a  given matrix is a multiple or equal to another row or column, then the determinant is equal to 0.</a:t>
            </a:r>
          </a:p>
          <a:p>
            <a:pPr marL="514350" indent="-514350" algn="just" eaLnBrk="1" hangingPunct="1">
              <a:buFont typeface="Arial" charset="0"/>
              <a:buAutoNum type="arabicPeriod"/>
              <a:defRPr/>
            </a:pPr>
            <a:r>
              <a:rPr lang="en-US" sz="2800" dirty="0">
                <a:solidFill>
                  <a:schemeClr val="tx1"/>
                </a:solidFill>
              </a:rPr>
              <a:t>If a row or a column of a matrix consists entirely of zeroes, then its determinant is equal to zero.</a:t>
            </a:r>
          </a:p>
          <a:p>
            <a:pPr marL="514350" indent="-514350" algn="just" eaLnBrk="1" hangingPunct="1">
              <a:buFont typeface="+mj-lt"/>
              <a:buAutoNum type="arabicPeriod"/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dirty="0">
                <a:solidFill>
                  <a:schemeClr val="tx1"/>
                </a:solidFill>
              </a:rPr>
              <a:t>determinant of a matrix is equal to </a:t>
            </a:r>
            <a:r>
              <a:rPr lang="en-US" sz="2800" dirty="0" smtClean="0">
                <a:solidFill>
                  <a:schemeClr val="tx1"/>
                </a:solidFill>
              </a:rPr>
              <a:t>the determinant </a:t>
            </a:r>
            <a:r>
              <a:rPr lang="en-US" sz="2800" dirty="0">
                <a:solidFill>
                  <a:schemeClr val="tx1"/>
                </a:solidFill>
              </a:rPr>
              <a:t>of its transpose.</a:t>
            </a:r>
          </a:p>
          <a:p>
            <a:pPr marL="514350" indent="-514350" algn="just" eaLnBrk="1" hangingPunct="1">
              <a:buFont typeface="+mj-lt"/>
              <a:buAutoNum type="arabicPeriod"/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When </a:t>
            </a:r>
            <a:r>
              <a:rPr lang="en-US" sz="2800" dirty="0">
                <a:solidFill>
                  <a:schemeClr val="tx1"/>
                </a:solidFill>
              </a:rPr>
              <a:t>matrix multiplication is possible, the product of the determinants of the given matrices is equal to the determinant of the product.</a:t>
            </a:r>
          </a:p>
          <a:p>
            <a:pPr algn="just" eaLnBrk="1" hangingPunct="1">
              <a:defRPr/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PROPERTIES OF DETERMINANTS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8327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i="1" dirty="0" smtClean="0">
                    <a:solidFill>
                      <a:schemeClr val="tx1"/>
                    </a:solidFill>
                  </a:rPr>
                  <a:t>The inverse of matrix A can be obtained as:</a:t>
                </a:r>
              </a:p>
              <a:p>
                <a:pPr algn="just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PH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adj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i="1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endParaRPr lang="en-US" sz="2800" i="1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r>
                  <a:rPr lang="en-US" sz="2800" i="1" dirty="0" smtClean="0">
                    <a:solidFill>
                      <a:schemeClr val="tx1"/>
                    </a:solidFill>
                  </a:rPr>
                  <a:t>Where the </a:t>
                </a:r>
                <a:r>
                  <a:rPr lang="en-US" sz="2800" i="1" dirty="0" err="1" smtClean="0">
                    <a:solidFill>
                      <a:schemeClr val="tx1"/>
                    </a:solidFill>
                  </a:rPr>
                  <a:t>adjoint</a:t>
                </a:r>
                <a:r>
                  <a:rPr lang="en-US" sz="2800" i="1" dirty="0" smtClean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i="1" dirty="0" smtClean="0">
                    <a:solidFill>
                      <a:schemeClr val="tx1"/>
                    </a:solidFill>
                  </a:rPr>
                  <a:t>is defined as</a:t>
                </a:r>
              </a:p>
              <a:p>
                <a:pPr algn="just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adj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PH" sz="2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PH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PH" sz="2800" b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PH" sz="28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cofactors</m:t>
                                  </m:r>
                                  <m:r>
                                    <a:rPr lang="en-PH" sz="28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PH" sz="28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of</m:t>
                                  </m:r>
                                  <m:r>
                                    <a:rPr lang="en-PH" sz="28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PH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800" i="1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Example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algn="just" eaLnBrk="1" hangingPunct="1">
                  <a:defRPr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Determine the inverse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of</a:t>
                </a:r>
              </a:p>
              <a:p>
                <a:pPr algn="just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800" i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MATRIX INVERSION</a:t>
            </a:r>
          </a:p>
        </p:txBody>
      </p:sp>
    </p:spTree>
    <p:extLst>
      <p:ext uri="{BB962C8B-B14F-4D97-AF65-F5344CB8AC3E}">
        <p14:creationId xmlns:p14="http://schemas.microsoft.com/office/powerpoint/2010/main" val="365812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b="1" i="1" dirty="0" smtClean="0">
                    <a:solidFill>
                      <a:schemeClr val="tx1"/>
                    </a:solidFill>
                  </a:rPr>
                  <a:t>THEOREM</a:t>
                </a:r>
              </a:p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If the determinant of the square matrix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is zero, then matrix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has no inverse or the matrix is said to be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SINGULAR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algn="just" eaLnBrk="1" hangingPunct="1">
                  <a:defRPr/>
                </a:pPr>
                <a:endParaRPr lang="en-US" sz="1050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If the determinant of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is not equal to zero, then the matrix has an inverse and is said to be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NON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SINGULAR</a:t>
                </a:r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  <a:endParaRPr lang="en-US" sz="28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 r="-13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MATRIX INVERSION</a:t>
            </a:r>
          </a:p>
        </p:txBody>
      </p:sp>
    </p:spTree>
    <p:extLst>
      <p:ext uri="{BB962C8B-B14F-4D97-AF65-F5344CB8AC3E}">
        <p14:creationId xmlns:p14="http://schemas.microsoft.com/office/powerpoint/2010/main" val="208187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l" eaLnBrk="1" hangingPunct="1">
                  <a:defRPr/>
                </a:pPr>
                <a:r>
                  <a:rPr lang="en-US" sz="2800" b="1" i="1" dirty="0" smtClean="0">
                    <a:solidFill>
                      <a:schemeClr val="tx1"/>
                    </a:solidFill>
                  </a:rPr>
                  <a:t>Using Matrix Method, find the solution to the </a:t>
                </a:r>
                <a:r>
                  <a:rPr lang="en-US" sz="2800" b="1" i="1" dirty="0" smtClean="0">
                    <a:solidFill>
                      <a:schemeClr val="tx1"/>
                    </a:solidFill>
                  </a:rPr>
                  <a:t>system.</a:t>
                </a:r>
                <a:endParaRPr lang="en-US" sz="2800" b="1" i="1" dirty="0" smtClean="0">
                  <a:solidFill>
                    <a:schemeClr val="tx1"/>
                  </a:solidFill>
                </a:endParaRPr>
              </a:p>
              <a:p>
                <a:pPr eaLnBrk="1" hangingPunct="1">
                  <a:defRPr/>
                </a:pPr>
                <a:endParaRPr lang="en-US" sz="3600" dirty="0" smtClean="0">
                  <a:solidFill>
                    <a:schemeClr val="tx1"/>
                  </a:solidFill>
                </a:endParaRPr>
              </a:p>
              <a:p>
                <a:pPr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PH" sz="3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PH" sz="3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PH" sz="3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+2</m:t>
                            </m:r>
                            <m:r>
                              <a:rPr lang="en-PH" sz="3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PH" sz="3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PH" sz="3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  <m:r>
                              <a:rPr lang="en-PH" sz="3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=5</m:t>
                            </m:r>
                          </m:e>
                        </m:mr>
                        <m:mr>
                          <m:e>
                            <m:r>
                              <a:rPr lang="en-PH" sz="3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PH" sz="3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PH" sz="3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PH" sz="3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  <m:r>
                              <a:rPr lang="en-PH" sz="3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=6</m:t>
                            </m:r>
                          </m:e>
                        </m:mr>
                        <m:mr>
                          <m:e>
                            <m:r>
                              <a:rPr lang="en-PH" sz="3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a:rPr lang="en-PH" sz="3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PH" sz="3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+4</m:t>
                            </m:r>
                            <m:r>
                              <a:rPr lang="en-PH" sz="3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PH" sz="3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PH" sz="3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  <m:r>
                              <a:rPr lang="en-PH" sz="3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=10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514350" indent="-514350" algn="l" eaLnBrk="1" hangingPunct="1">
                  <a:buFont typeface="Arial" charset="0"/>
                  <a:buAutoNum type="arabicPeriod"/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514350" indent="-514350" algn="l" eaLnBrk="1" hangingPunct="1">
                  <a:buFont typeface="Arial" charset="0"/>
                  <a:buAutoNum type="arabicPeriod"/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endParaRPr lang="en-US" sz="2800" b="1" i="1" dirty="0" smtClean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endParaRPr lang="en-US" sz="2800" b="1" i="1" dirty="0" smtClean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endParaRPr lang="en-US" sz="2800" b="1" i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99207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b="1" i="1" dirty="0" smtClean="0">
                <a:solidFill>
                  <a:schemeClr val="tx1"/>
                </a:solidFill>
              </a:rPr>
              <a:t>TEXTBOOKS</a:t>
            </a:r>
          </a:p>
          <a:p>
            <a:pPr algn="just" eaLnBrk="1" hangingPunct="1">
              <a:defRPr/>
            </a:pPr>
            <a:endParaRPr lang="en-PH" sz="2800" dirty="0" smtClean="0"/>
          </a:p>
          <a:p>
            <a:pPr algn="just" eaLnBrk="1" hangingPunct="1">
              <a:defRPr/>
            </a:pPr>
            <a:r>
              <a:rPr lang="en-PH" sz="2800" dirty="0" smtClean="0">
                <a:solidFill>
                  <a:schemeClr val="tx1"/>
                </a:solidFill>
              </a:rPr>
              <a:t>Elementary Linear Algebra, Bernard </a:t>
            </a:r>
            <a:r>
              <a:rPr lang="en-PH" sz="2800" dirty="0" err="1" smtClean="0">
                <a:solidFill>
                  <a:schemeClr val="tx1"/>
                </a:solidFill>
              </a:rPr>
              <a:t>Kolman</a:t>
            </a:r>
            <a:r>
              <a:rPr lang="en-PH" sz="2800" dirty="0" smtClean="0">
                <a:solidFill>
                  <a:schemeClr val="tx1"/>
                </a:solidFill>
              </a:rPr>
              <a:t> and David R. Hill, 7</a:t>
            </a:r>
            <a:r>
              <a:rPr lang="en-PH" sz="2800" baseline="30000" dirty="0" smtClean="0">
                <a:solidFill>
                  <a:schemeClr val="tx1"/>
                </a:solidFill>
              </a:rPr>
              <a:t>th</a:t>
            </a:r>
            <a:r>
              <a:rPr lang="en-PH" sz="2800" dirty="0" smtClean="0">
                <a:solidFill>
                  <a:schemeClr val="tx1"/>
                </a:solidFill>
              </a:rPr>
              <a:t> ed., 2003</a:t>
            </a:r>
            <a:endParaRPr lang="en-US" sz="2800" b="1" i="1" dirty="0" smtClean="0">
              <a:solidFill>
                <a:schemeClr val="tx1"/>
              </a:solidFill>
            </a:endParaRPr>
          </a:p>
          <a:p>
            <a:pPr algn="just" eaLnBrk="1" hangingPunct="1">
              <a:defRPr/>
            </a:pPr>
            <a:endParaRPr lang="en-US" sz="2800" i="1" dirty="0" smtClean="0">
              <a:solidFill>
                <a:schemeClr val="tx1"/>
              </a:solidFill>
            </a:endParaRPr>
          </a:p>
          <a:p>
            <a:pPr algn="just" eaLnBrk="1" hangingPunct="1">
              <a:defRPr/>
            </a:pPr>
            <a:r>
              <a:rPr lang="en-US" sz="2800" i="1" dirty="0" smtClean="0">
                <a:solidFill>
                  <a:schemeClr val="tx1"/>
                </a:solidFill>
              </a:rPr>
              <a:t>Algebra and Trigonometry, James Stewart, </a:t>
            </a:r>
            <a:r>
              <a:rPr lang="en-US" sz="2800" i="1" dirty="0" err="1" smtClean="0">
                <a:solidFill>
                  <a:schemeClr val="tx1"/>
                </a:solidFill>
              </a:rPr>
              <a:t>Lothar</a:t>
            </a:r>
            <a:r>
              <a:rPr lang="en-US" sz="2800" i="1" dirty="0" smtClean="0">
                <a:solidFill>
                  <a:schemeClr val="tx1"/>
                </a:solidFill>
              </a:rPr>
              <a:t> </a:t>
            </a:r>
            <a:r>
              <a:rPr lang="en-US" sz="2800" i="1" dirty="0" err="1" smtClean="0">
                <a:solidFill>
                  <a:schemeClr val="tx1"/>
                </a:solidFill>
              </a:rPr>
              <a:t>Redlin</a:t>
            </a:r>
            <a:r>
              <a:rPr lang="en-US" sz="2800" i="1" dirty="0" smtClean="0">
                <a:solidFill>
                  <a:schemeClr val="tx1"/>
                </a:solidFill>
              </a:rPr>
              <a:t> and </a:t>
            </a:r>
            <a:r>
              <a:rPr lang="en-US" sz="2800" i="1" dirty="0" err="1" smtClean="0">
                <a:solidFill>
                  <a:schemeClr val="tx1"/>
                </a:solidFill>
              </a:rPr>
              <a:t>Saleem</a:t>
            </a:r>
            <a:r>
              <a:rPr lang="en-US" sz="2800" i="1" dirty="0" smtClean="0">
                <a:solidFill>
                  <a:schemeClr val="tx1"/>
                </a:solidFill>
              </a:rPr>
              <a:t> Watson, 2</a:t>
            </a:r>
            <a:r>
              <a:rPr lang="en-US" sz="2800" i="1" baseline="30000" dirty="0" smtClean="0">
                <a:solidFill>
                  <a:schemeClr val="tx1"/>
                </a:solidFill>
              </a:rPr>
              <a:t>nd</a:t>
            </a:r>
            <a:r>
              <a:rPr lang="en-US" sz="2800" i="1" dirty="0" smtClean="0">
                <a:solidFill>
                  <a:schemeClr val="tx1"/>
                </a:solidFill>
              </a:rPr>
              <a:t> Ed 2010  P 752</a:t>
            </a:r>
          </a:p>
          <a:p>
            <a:pPr algn="just" eaLnBrk="1" hangingPunct="1">
              <a:defRPr/>
            </a:pPr>
            <a:endParaRPr lang="en-US" sz="2800" b="1" i="1" dirty="0" smtClean="0">
              <a:solidFill>
                <a:schemeClr val="tx1"/>
              </a:solidFill>
            </a:endParaRPr>
          </a:p>
          <a:p>
            <a:pPr algn="just" eaLnBrk="1" hangingPunct="1">
              <a:defRPr/>
            </a:pPr>
            <a:r>
              <a:rPr lang="en-US" sz="2800" b="1" i="1" dirty="0" smtClean="0">
                <a:solidFill>
                  <a:schemeClr val="tx1"/>
                </a:solidFill>
              </a:rPr>
              <a:t>WEBSITES:</a:t>
            </a:r>
          </a:p>
          <a:p>
            <a:pPr algn="just" eaLnBrk="1" hangingPunct="1">
              <a:defRPr/>
            </a:pPr>
            <a:r>
              <a:rPr lang="en-US" sz="2800" dirty="0" smtClean="0">
                <a:solidFill>
                  <a:schemeClr val="tx1"/>
                </a:solidFill>
                <a:hlinkClick r:id="rId2"/>
              </a:rPr>
              <a:t>http://en.wikipedia.org/wiki/Determinant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just" eaLnBrk="1" hangingPunct="1">
              <a:defRPr/>
            </a:pPr>
            <a:r>
              <a:rPr lang="en-US" sz="2800" dirty="0" smtClean="0">
                <a:solidFill>
                  <a:schemeClr val="tx1"/>
                </a:solidFill>
                <a:hlinkClick r:id="rId3"/>
              </a:rPr>
              <a:t>http://home.scarlet.be/~</a:t>
            </a:r>
            <a:r>
              <a:rPr lang="en-US" sz="2800" dirty="0" smtClean="0">
                <a:solidFill>
                  <a:schemeClr val="tx1"/>
                </a:solidFill>
                <a:hlinkClick r:id="rId3"/>
              </a:rPr>
              <a:t>ping1339/determ.htm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SUGGESTED READINGS</a:t>
            </a:r>
          </a:p>
        </p:txBody>
      </p:sp>
    </p:spTree>
    <p:extLst>
      <p:ext uri="{BB962C8B-B14F-4D97-AF65-F5344CB8AC3E}">
        <p14:creationId xmlns:p14="http://schemas.microsoft.com/office/powerpoint/2010/main" val="60373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b="1" i="1" dirty="0" smtClean="0">
                <a:solidFill>
                  <a:schemeClr val="tx1"/>
                </a:solidFill>
              </a:rPr>
              <a:t>For all square matrices, the following properties hold:</a:t>
            </a:r>
          </a:p>
          <a:p>
            <a:pPr marL="514350" indent="-514350" algn="just" eaLnBrk="1" hangingPunct="1">
              <a:buFont typeface="+mj-lt"/>
              <a:buAutoNum type="arabicPeriod" startAt="5"/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Interchanging two rows or two columns will make the determinant negative.</a:t>
            </a:r>
          </a:p>
          <a:p>
            <a:pPr marL="514350" indent="-514350" algn="just" eaLnBrk="1" hangingPunct="1">
              <a:buFont typeface="+mj-lt"/>
              <a:buAutoNum type="arabicPeriod" startAt="6"/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Constants can be factored from a single row or column of a matrix.</a:t>
            </a:r>
          </a:p>
          <a:p>
            <a:pPr marL="514350" indent="-514350" algn="just" eaLnBrk="1" hangingPunct="1">
              <a:buFont typeface="+mj-lt"/>
              <a:buAutoNum type="arabicPeriod" startAt="6"/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Adding a multiple of another row to a given matrix would not change the determinant of the matrix.</a:t>
            </a:r>
          </a:p>
          <a:p>
            <a:pPr marL="514350" indent="-514350" algn="just" eaLnBrk="1" hangingPunct="1">
              <a:buFont typeface="+mj-lt"/>
              <a:buAutoNum type="arabicPeriod" startAt="8"/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The determinant of a triangular matrix is the product of its diagonal elements.</a:t>
            </a:r>
            <a:endParaRPr lang="en-US" sz="2800" b="1" i="1" dirty="0" smtClean="0">
              <a:solidFill>
                <a:schemeClr val="tx1"/>
              </a:solidFill>
            </a:endParaRPr>
          </a:p>
          <a:p>
            <a:pPr algn="just" eaLnBrk="1" hangingPunct="1">
              <a:defRPr/>
            </a:pPr>
            <a:endParaRPr lang="en-US" sz="2800" b="1" i="1" dirty="0" smtClean="0">
              <a:solidFill>
                <a:schemeClr val="tx1"/>
              </a:solidFill>
            </a:endParaRPr>
          </a:p>
          <a:p>
            <a:pPr algn="just" eaLnBrk="1" hangingPunct="1">
              <a:defRPr/>
            </a:pPr>
            <a:endParaRPr lang="en-US" sz="2800" b="1" i="1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PROPERTIES OF DETERMINANTS</a:t>
            </a:r>
          </a:p>
        </p:txBody>
      </p:sp>
    </p:spTree>
    <p:extLst>
      <p:ext uri="{BB962C8B-B14F-4D97-AF65-F5344CB8AC3E}">
        <p14:creationId xmlns:p14="http://schemas.microsoft.com/office/powerpoint/2010/main" val="38261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just" eaLnBrk="1" hangingPunct="1"/>
                <a:r>
                  <a:rPr lang="en-US" sz="2800" b="1" i="1" dirty="0" smtClean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A matrix can be transformed into a triangular matrix using properties 5 to 8 and the determinant can be obtained by multiplying the diagonal elements.</a:t>
                </a:r>
              </a:p>
              <a:p>
                <a:pPr algn="just" eaLnBrk="1" hangingPunct="1"/>
                <a:r>
                  <a:rPr lang="en-US" sz="2800" b="1" i="1" dirty="0" smtClean="0">
                    <a:solidFill>
                      <a:schemeClr val="tx1"/>
                    </a:solidFill>
                  </a:rPr>
                  <a:t>EXAMPLE:</a:t>
                </a:r>
              </a:p>
              <a:p>
                <a:pPr algn="just" eaLnBrk="1" hangingPunct="1"/>
                <a:r>
                  <a:rPr lang="en-US" sz="2800" dirty="0" smtClean="0">
                    <a:solidFill>
                      <a:schemeClr val="tx1"/>
                    </a:solidFill>
                  </a:rPr>
                  <a:t>Find the determinant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of</a:t>
                </a:r>
              </a:p>
              <a:p>
                <a:pPr algn="just" eaLnBrk="1" hangingPunct="1"/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−2</m:t>
                              </m:r>
                              <m:func>
                                <m:func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PH" sz="28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7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ad>
                                <m:radPr>
                                  <m:degHide m:val="on"/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9870</m:t>
                                  </m:r>
                                </m:e>
                              </m:rad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100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just" eaLnBrk="1" hangingPunct="1"/>
                <a:endParaRPr lang="en-US" sz="2800" b="1" i="1" dirty="0" smtClean="0">
                  <a:solidFill>
                    <a:schemeClr val="tx1"/>
                  </a:solidFill>
                </a:endParaRPr>
              </a:p>
              <a:p>
                <a:pPr algn="just" eaLnBrk="1" hangingPunct="1"/>
                <a:endParaRPr lang="en-US" sz="2800" b="1" i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 r="-13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TRIANGULAR METHOD</a:t>
            </a:r>
          </a:p>
        </p:txBody>
      </p:sp>
    </p:spTree>
    <p:extLst>
      <p:ext uri="{BB962C8B-B14F-4D97-AF65-F5344CB8AC3E}">
        <p14:creationId xmlns:p14="http://schemas.microsoft.com/office/powerpoint/2010/main" val="6887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762000"/>
                <a:ext cx="8305800" cy="5638800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b="1" i="1" dirty="0" smtClean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The determinant of a square matrix is the sum of the signed cofactors of a row or a column of the matrix.</a:t>
                </a:r>
              </a:p>
              <a:p>
                <a:pPr algn="just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PH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H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PH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PH" sz="28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H" sz="28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PH" sz="28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514350" indent="-514350" algn="just" eaLnBrk="1" hangingPunct="1">
                  <a:defRPr/>
                </a:pPr>
                <a:r>
                  <a:rPr lang="en-US" sz="2400" i="1" dirty="0" smtClean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𝑀</m:t>
                    </m:r>
                  </m:oMath>
                </a14:m>
                <a:r>
                  <a:rPr lang="en-US" sz="240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i="1" dirty="0" smtClean="0">
                    <a:solidFill>
                      <a:schemeClr val="tx1"/>
                    </a:solidFill>
                  </a:rPr>
                  <a:t>is the minor of the matrix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i="1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514350" indent="-514350" algn="just" eaLnBrk="1" hangingPunct="1">
                  <a:defRPr/>
                </a:pPr>
                <a:r>
                  <a:rPr lang="en-US" sz="2400" b="1" i="1" dirty="0" smtClean="0">
                    <a:solidFill>
                      <a:schemeClr val="tx1"/>
                    </a:solidFill>
                  </a:rPr>
                  <a:t>Minor </a:t>
                </a:r>
                <a:r>
                  <a:rPr lang="en-US" sz="2400" i="1" dirty="0" smtClean="0">
                    <a:solidFill>
                      <a:schemeClr val="tx1"/>
                    </a:solidFill>
                  </a:rPr>
                  <a:t>of a matrix is a </a:t>
                </a:r>
                <a:r>
                  <a:rPr lang="en-US" sz="2400" i="1" dirty="0" err="1" smtClean="0">
                    <a:solidFill>
                      <a:schemeClr val="tx1"/>
                    </a:solidFill>
                  </a:rPr>
                  <a:t>submatrix</a:t>
                </a:r>
                <a:r>
                  <a:rPr lang="en-US" sz="2400" i="1" dirty="0" smtClean="0">
                    <a:solidFill>
                      <a:schemeClr val="tx1"/>
                    </a:solidFill>
                  </a:rPr>
                  <a:t> obtained by removing the row and column that corresponds to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i="1" dirty="0" smtClean="0">
                    <a:solidFill>
                      <a:schemeClr val="tx1"/>
                    </a:solidFill>
                  </a:rPr>
                  <a:t>.</a:t>
                </a:r>
                <a:endParaRPr lang="en-US" sz="4000" i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762000"/>
                <a:ext cx="8305800" cy="5638800"/>
              </a:xfrm>
              <a:blipFill rotWithShape="1">
                <a:blip r:embed="rId2"/>
                <a:stretch>
                  <a:fillRect l="-1467" t="-973" r="-1394" b="-2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COFACTOR EXPANSION METHOD</a:t>
            </a:r>
          </a:p>
        </p:txBody>
      </p:sp>
    </p:spTree>
    <p:extLst>
      <p:ext uri="{BB962C8B-B14F-4D97-AF65-F5344CB8AC3E}">
        <p14:creationId xmlns:p14="http://schemas.microsoft.com/office/powerpoint/2010/main" val="381771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b="1" i="1" dirty="0" smtClean="0">
                    <a:solidFill>
                      <a:schemeClr val="tx1"/>
                    </a:solidFill>
                  </a:rPr>
                  <a:t>PROCEDURE:</a:t>
                </a:r>
              </a:p>
              <a:p>
                <a:pPr marL="514350" indent="-514350" algn="just" eaLnBrk="1" hangingPunct="1">
                  <a:buFont typeface="Arial" charset="0"/>
                  <a:buAutoNum type="arabicPeriod"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Select a row or a column from a given matrix.  </a:t>
                </a:r>
                <a:r>
                  <a:rPr lang="en-US" sz="2800" i="1" dirty="0" smtClean="0">
                    <a:solidFill>
                      <a:schemeClr val="tx1"/>
                    </a:solidFill>
                  </a:rPr>
                  <a:t>It is preferred to select a row or column that contains the most number of zero elements.</a:t>
                </a:r>
              </a:p>
              <a:p>
                <a:pPr marL="514350" indent="-514350" algn="just" eaLnBrk="1" hangingPunct="1">
                  <a:buFont typeface="Arial" charset="0"/>
                  <a:buAutoNum type="arabicPeriod"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Find the minors of each of the selected row or column elements.</a:t>
                </a:r>
              </a:p>
              <a:p>
                <a:pPr marL="514350" indent="-514350" algn="just" eaLnBrk="1" hangingPunct="1">
                  <a:buFont typeface="Arial" charset="0"/>
                  <a:buAutoNum type="arabicPeriod"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Find the determinants of each of the minors.</a:t>
                </a:r>
              </a:p>
              <a:p>
                <a:pPr marL="514350" indent="-514350" algn="just" eaLnBrk="1" hangingPunct="1">
                  <a:buFont typeface="Arial" charset="0"/>
                  <a:buAutoNum type="arabicPeriod"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Determine the sign of the cofactor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sz="2800" baseline="-25000" dirty="0">
                    <a:solidFill>
                      <a:schemeClr val="tx1"/>
                    </a:solidFill>
                  </a:rPr>
                  <a:t>.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514350" indent="-514350" algn="just" eaLnBrk="1" hangingPunct="1">
                  <a:buFont typeface="Arial" charset="0"/>
                  <a:buAutoNum type="arabicPeriod"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Multiply the element, the determinant of its minor, and its sign for all the element on the selected.</a:t>
                </a:r>
              </a:p>
              <a:p>
                <a:pPr marL="514350" indent="-514350" algn="just" eaLnBrk="1" hangingPunct="1">
                  <a:buFont typeface="Arial" charset="0"/>
                  <a:buAutoNum type="arabicPeriod"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Add all the results of step 5 for all matrix. The  </a:t>
                </a:r>
              </a:p>
              <a:p>
                <a:pPr marL="514350" indent="-514350"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       sum is the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DETERMINANT</a:t>
                </a:r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 r="-1394" b="-627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COFACTOR EXPANSION METHOD</a:t>
            </a:r>
          </a:p>
        </p:txBody>
      </p:sp>
    </p:spTree>
    <p:extLst>
      <p:ext uri="{BB962C8B-B14F-4D97-AF65-F5344CB8AC3E}">
        <p14:creationId xmlns:p14="http://schemas.microsoft.com/office/powerpoint/2010/main" val="365080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PH" sz="2800" dirty="0" smtClean="0">
                    <a:solidFill>
                      <a:schemeClr val="tx1"/>
                    </a:solidFill>
                  </a:rPr>
                  <a:t>For the following matrix compute the cofactors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24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just" eaLnBrk="1" hangingPunct="1"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 r="-13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COFACTOR EXPANSION METHOD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8814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ln w="12700"/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(which we’ll need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) we’ll need to compute the determinant of the matrix we get by removing the 1</a:t>
                </a:r>
                <a:r>
                  <a:rPr lang="en-US" sz="2800" baseline="30000" dirty="0" smtClean="0">
                    <a:solidFill>
                      <a:schemeClr val="tx1"/>
                    </a:solidFill>
                  </a:rPr>
                  <a:t>st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row and 2</a:t>
                </a:r>
                <a:r>
                  <a:rPr lang="en-US" sz="2800" baseline="30000" dirty="0" smtClean="0">
                    <a:solidFill>
                      <a:schemeClr val="tx1"/>
                    </a:solidFill>
                  </a:rPr>
                  <a:t>nd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column of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just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PH" sz="28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⟹</m:t>
                      </m:r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12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=160</m:t>
                      </m:r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Now we can get the cofactor.</a:t>
                </a:r>
              </a:p>
              <a:p>
                <a:pPr algn="just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1+2</m:t>
                          </m:r>
                        </m:sup>
                      </m:sSup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160</m:t>
                          </m:r>
                        </m:e>
                      </m:d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=−160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 r="-1394"/>
                </a:stretch>
              </a:blipFill>
              <a:ln w="127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COFACTOR EXPANSION METHOD</a:t>
            </a:r>
            <a:endParaRPr lang="en-US" sz="36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1219200" y="2362200"/>
            <a:ext cx="2590800" cy="1295400"/>
            <a:chOff x="1219200" y="2362200"/>
            <a:chExt cx="2590800" cy="12954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19200" y="2362200"/>
              <a:ext cx="25908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133600" y="2362200"/>
              <a:ext cx="0" cy="12954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161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l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PH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⟹</m:t>
                      </m:r>
                      <m:sSub>
                        <m:sSubPr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24</m:t>
                          </m:r>
                        </m:sub>
                      </m:sSub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508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The cofactor in this case is,</a:t>
                </a:r>
              </a:p>
              <a:p>
                <a:pPr algn="l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24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2+4</m:t>
                          </m:r>
                        </m:sup>
                      </m:sSup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24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6</m:t>
                          </m:r>
                        </m:sup>
                      </m:sSup>
                      <m:d>
                        <m:d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508</m:t>
                          </m:r>
                        </m:e>
                      </m:d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=508</m:t>
                      </m:r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r="-176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COFACTOR EXPANSION METHOD</a:t>
            </a:r>
            <a:endParaRPr lang="en-US" sz="36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990600"/>
            <a:ext cx="2667000" cy="1447800"/>
            <a:chOff x="609600" y="990600"/>
            <a:chExt cx="2667000" cy="1447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09600" y="1524000"/>
              <a:ext cx="2667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990600"/>
              <a:ext cx="0" cy="1447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898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Mapua Institute of Technology Presentation Template 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6002</TotalTime>
  <Words>1793</Words>
  <Application>Microsoft Office PowerPoint</Application>
  <PresentationFormat>On-screen Show (4:3)</PresentationFormat>
  <Paragraphs>147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Mapua Institute of Technology Presentation Template 6</vt:lpstr>
      <vt:lpstr>HIGHER ORDER SQUARE MATRICES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Higher Order Square Matrices</dc:title>
  <cp:lastModifiedBy>ronald</cp:lastModifiedBy>
  <cp:revision>293</cp:revision>
  <dcterms:created xsi:type="dcterms:W3CDTF">2010-09-29T05:53:28Z</dcterms:created>
  <dcterms:modified xsi:type="dcterms:W3CDTF">2012-07-09T14:33:31Z</dcterms:modified>
</cp:coreProperties>
</file>