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31" r:id="rId3"/>
    <p:sldId id="332" r:id="rId4"/>
    <p:sldId id="333" r:id="rId5"/>
    <p:sldId id="335" r:id="rId6"/>
    <p:sldId id="334" r:id="rId7"/>
    <p:sldId id="337" r:id="rId8"/>
    <p:sldId id="336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7" r:id="rId18"/>
    <p:sldId id="346" r:id="rId19"/>
    <p:sldId id="348" r:id="rId20"/>
    <p:sldId id="349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A2C7"/>
    <a:srgbClr val="00FF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86" autoAdjust="0"/>
    <p:restoredTop sz="94660"/>
  </p:normalViewPr>
  <p:slideViewPr>
    <p:cSldViewPr>
      <p:cViewPr varScale="1">
        <p:scale>
          <a:sx n="41" d="100"/>
          <a:sy n="41" d="100"/>
        </p:scale>
        <p:origin x="-137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800272-0456-4F14-AA63-E4B6201FDAA8}" type="datetimeFigureOut">
              <a:rPr lang="en-US"/>
              <a:pPr>
                <a:defRPr/>
              </a:pPr>
              <a:t>7/9/2012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81E4E5C-ED64-4DF7-8E4D-D2A6C82765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31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85CE1-5884-4873-B087-6DCC2A4983DE}" type="datetimeFigureOut">
              <a:rPr lang="en-US"/>
              <a:pPr>
                <a:defRPr/>
              </a:pPr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99ABA-53D6-4B09-9678-7A79EF4E5E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0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9D46DA7-F286-43CA-90A2-DC4D2C088ADD}" type="datetimeFigureOut">
              <a:rPr lang="en-US"/>
              <a:pPr>
                <a:defRPr/>
              </a:pPr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EAD73F8-7C6C-42C0-86F1-54B7A5257E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7415" name="Picture 7" descr="PPT Slide Bottom Righ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0"/>
            <a:ext cx="88741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9200" y="2133600"/>
            <a:ext cx="6781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0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685800" y="2070652"/>
                <a:ext cx="7772400" cy="1470025"/>
              </a:xfrm>
              <a:ln>
                <a:miter lim="800000"/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eaLnBrk="1" hangingPunct="1">
                  <a:defRPr/>
                </a:pPr>
                <a:r>
                  <a:rPr lang="en-US" sz="5400" b="1" dirty="0" smtClean="0"/>
                  <a:t>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sz="54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PH" sz="5400" b="1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PH" sz="5400" b="1" i="1" smtClean="0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endParaRPr lang="en-US" sz="5400" b="1" dirty="0" smtClean="0"/>
              </a:p>
            </p:txBody>
          </p:sp>
        </mc:Choice>
        <mc:Fallback xmlns="">
          <p:sp>
            <p:nvSpPr>
              <p:cNvPr id="2050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85800" y="2070652"/>
                <a:ext cx="7772400" cy="1470025"/>
              </a:xfrm>
              <a:blipFill rotWithShape="1">
                <a:blip r:embed="rId2"/>
                <a:stretch>
                  <a:fillRect/>
                </a:stretch>
              </a:blipFill>
              <a:ln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</a:rPr>
              <a:t>MATH 15  - Linear Algebra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Let </a:t>
                </a:r>
                <a:r>
                  <a:rPr lang="en-US" sz="2800" i="1" dirty="0" smtClean="0">
                    <a:solidFill>
                      <a:schemeClr val="tx1"/>
                    </a:solidFill>
                  </a:rPr>
                  <a:t>u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be a vector in some vector space</a:t>
                </a:r>
              </a:p>
              <a:p>
                <a:pPr algn="l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</a:rPr>
                        <m:t>𝑢</m:t>
                      </m:r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H" sz="2800" dirty="0">
                  <a:solidFill>
                    <a:schemeClr val="tx1"/>
                  </a:solidFill>
                </a:endParaRPr>
              </a:p>
              <a:p>
                <a:pPr algn="just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and </a:t>
                </a:r>
                <a:r>
                  <a:rPr lang="el-GR" sz="2800" i="1" dirty="0" smtClean="0">
                    <a:solidFill>
                      <a:schemeClr val="tx1"/>
                    </a:solidFill>
                  </a:rPr>
                  <a:t>α</a:t>
                </a:r>
                <a:r>
                  <a:rPr lang="en-PH" sz="2800" dirty="0" smtClean="0">
                    <a:solidFill>
                      <a:schemeClr val="tx1"/>
                    </a:solidFill>
                  </a:rPr>
                  <a:t> be a scalar. The scalar product of </a:t>
                </a:r>
                <a:r>
                  <a:rPr lang="el-GR" sz="2800" i="1" dirty="0" smtClean="0">
                    <a:solidFill>
                      <a:schemeClr val="tx1"/>
                    </a:solidFill>
                  </a:rPr>
                  <a:t>α</a:t>
                </a:r>
                <a:r>
                  <a:rPr lang="el-GR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PH" sz="2800" dirty="0" smtClean="0">
                    <a:solidFill>
                      <a:schemeClr val="tx1"/>
                    </a:solidFill>
                  </a:rPr>
                  <a:t>and </a:t>
                </a:r>
                <a:r>
                  <a:rPr lang="en-PH" sz="2800" i="1" dirty="0" smtClean="0">
                    <a:solidFill>
                      <a:schemeClr val="tx1"/>
                    </a:solidFill>
                  </a:rPr>
                  <a:t>u</a:t>
                </a:r>
                <a:r>
                  <a:rPr lang="en-PH" sz="2800" dirty="0" smtClean="0">
                    <a:solidFill>
                      <a:schemeClr val="tx1"/>
                    </a:solidFill>
                  </a:rPr>
                  <a:t> is given by</a:t>
                </a:r>
              </a:p>
              <a:p>
                <a:pPr algn="l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</a:rPr>
                        <m:t>𝛼</m:t>
                      </m:r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</a:rPr>
                        <m:t>𝑢</m:t>
                      </m:r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H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973" r="-139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SCALAR MULTIPLICATION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1863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To represent the zero vector in an abstract vector space, we basically have just a list of zeros. The property that a zero vector must satisfy is</a:t>
                </a:r>
              </a:p>
              <a:p>
                <a:pPr algn="l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𝑢</m:t>
                      </m:r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+0=0+</m:t>
                      </m:r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𝑢</m:t>
                      </m:r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PH" sz="2800" b="0" dirty="0" smtClean="0">
                  <a:solidFill>
                    <a:schemeClr val="tx1"/>
                  </a:solidFill>
                </a:endParaRPr>
              </a:p>
              <a:p>
                <a:pPr algn="l" eaLnBrk="1" hangingPunct="1">
                  <a:defRPr/>
                </a:pPr>
                <a:endParaRPr lang="en-PH" sz="2800" b="0" dirty="0" smtClean="0">
                  <a:solidFill>
                    <a:schemeClr val="tx1"/>
                  </a:solidFill>
                </a:endParaRPr>
              </a:p>
              <a:p>
                <a:pPr algn="just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for any vector that belongs to a given vector space. So, we have</a:t>
                </a:r>
              </a:p>
              <a:p>
                <a:pPr algn="l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</a:rPr>
                        <m:t>𝑢</m:t>
                      </m:r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</a:rPr>
                        <m:t>+0=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+0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PH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973" r="-139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THE ZERO VECTOR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2542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The inverse of a vector is found by negating all the components. If</a:t>
                </a:r>
              </a:p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PH" sz="2800" i="1">
                        <a:solidFill>
                          <a:schemeClr val="tx1"/>
                        </a:solidFill>
                        <a:latin typeface="Cambria Math"/>
                      </a:rPr>
                      <m:t>𝑢</m:t>
                    </m:r>
                    <m:r>
                      <a:rPr lang="en-PH" sz="28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PH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PH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PH" sz="2800" dirty="0" smtClean="0">
                    <a:solidFill>
                      <a:schemeClr val="tx1"/>
                    </a:solidFill>
                  </a:rPr>
                  <a:t>, then</a:t>
                </a:r>
              </a:p>
              <a:p>
                <a:pPr algn="l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</a:rPr>
                        <m:t>𝑢</m:t>
                      </m:r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H" sz="2800" dirty="0">
                  <a:solidFill>
                    <a:schemeClr val="tx1"/>
                  </a:solidFill>
                </a:endParaRPr>
              </a:p>
              <a:p>
                <a:pPr algn="l" eaLnBrk="1" hangingPunct="1">
                  <a:defRPr/>
                </a:pPr>
                <a:endParaRPr lang="en-PH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973" r="-139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INVERSE OF A VECTOR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9775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The transpose of a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a row vector.</a:t>
                </a:r>
              </a:p>
              <a:p>
                <a:pPr algn="l" eaLnBrk="1" hangingPunct="1">
                  <a:defRPr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algn="l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</a:rPr>
                        <m:t>𝑢</m:t>
                      </m:r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H" sz="2800" dirty="0" smtClean="0">
                  <a:solidFill>
                    <a:schemeClr val="tx1"/>
                  </a:solidFill>
                </a:endParaRPr>
              </a:p>
              <a:p>
                <a:pPr algn="l" eaLnBrk="1" hangingPunct="1">
                  <a:defRPr/>
                </a:pPr>
                <a:endParaRPr lang="en-PH" sz="2800" dirty="0" smtClean="0">
                  <a:solidFill>
                    <a:schemeClr val="tx1"/>
                  </a:solidFill>
                </a:endParaRPr>
              </a:p>
              <a:p>
                <a:pPr algn="l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H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97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THE TRANSPOSE OF A VECTOR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28614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914400"/>
                <a:ext cx="8305800" cy="5638800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For vectors in a complex vector space, the situation is slightly more complicated. We call the equivalent vector the </a:t>
                </a:r>
                <a:r>
                  <a:rPr lang="en-US" sz="2800" i="1" dirty="0" smtClean="0">
                    <a:solidFill>
                      <a:schemeClr val="tx1"/>
                    </a:solidFill>
                  </a:rPr>
                  <a:t>conjugate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and we need to apply two steps to calculate it:</a:t>
                </a:r>
              </a:p>
              <a:p>
                <a:pPr marL="457200" indent="-457200" algn="just" eaLnBrk="1" hangingPunct="1">
                  <a:buFont typeface="Arial" pitchFamily="34" charset="0"/>
                  <a:buChar char="•"/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Take the transpose of the vector.</a:t>
                </a:r>
              </a:p>
              <a:p>
                <a:pPr marL="457200" indent="-457200" algn="just" eaLnBrk="1" hangingPunct="1">
                  <a:buFont typeface="Arial" pitchFamily="34" charset="0"/>
                  <a:buChar char="•"/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Compute the complex conjugate of each component.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pPr marL="457200" indent="-457200" algn="just" eaLnBrk="1" hangingPunct="1">
                  <a:buFont typeface="Arial" pitchFamily="34" charset="0"/>
                  <a:buChar char="•"/>
                  <a:defRPr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algn="just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The conjugate of a vector in a complex vector space is written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 The complex conjugate is found by letting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→−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𝑖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914400"/>
                <a:ext cx="8305800" cy="5638800"/>
              </a:xfrm>
              <a:blipFill rotWithShape="1">
                <a:blip r:embed="rId2"/>
                <a:stretch>
                  <a:fillRect l="-1467" t="-973" r="-139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THE TRANSPOSE OF A VECTOR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9404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The inner product is a number and so it is also known as the </a:t>
                </a:r>
                <a:r>
                  <a:rPr lang="en-US" sz="2800" i="1" dirty="0" smtClean="0">
                    <a:solidFill>
                      <a:schemeClr val="tx1"/>
                    </a:solidFill>
                  </a:rPr>
                  <a:t>scalar product.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If the inner product of two vectors is zero, we say the vectors are </a:t>
                </a:r>
                <a:r>
                  <a:rPr lang="en-US" sz="2800" i="1" dirty="0" smtClean="0">
                    <a:solidFill>
                      <a:schemeClr val="tx1"/>
                    </a:solidFill>
                  </a:rPr>
                  <a:t>orthogonal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PH" sz="2800" i="1">
                        <a:solidFill>
                          <a:schemeClr val="tx1"/>
                        </a:solidFill>
                        <a:latin typeface="Cambria Math"/>
                      </a:rPr>
                      <m:t>𝑢</m:t>
                    </m:r>
                    <m:r>
                      <a:rPr lang="en-PH" sz="28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PH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PH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PH" sz="2800" dirty="0" smtClean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PH" sz="2800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PH" sz="2800" i="1">
                        <a:solidFill>
                          <a:schemeClr val="tx1"/>
                        </a:solidFill>
                        <a:latin typeface="Cambria Math"/>
                      </a:rPr>
                      <m:t>𝑣</m:t>
                    </m:r>
                    <m:r>
                      <a:rPr lang="en-PH" sz="28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PH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PH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PH" sz="280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PH" sz="2800" dirty="0">
                  <a:solidFill>
                    <a:schemeClr val="tx1"/>
                  </a:solidFill>
                </a:endParaRPr>
              </a:p>
              <a:p>
                <a:pPr algn="l" eaLnBrk="1" hangingPunct="1">
                  <a:defRPr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973" r="-1394" b="-551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THE DOT OR INNER PRODUCT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2976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algn="l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PH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</m:e>
                      </m:rad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PH" sz="2800" dirty="0" smtClean="0">
                  <a:solidFill>
                    <a:schemeClr val="tx1"/>
                  </a:solidFill>
                </a:endParaRPr>
              </a:p>
              <a:p>
                <a:pPr algn="l" eaLnBrk="1" hangingPunct="1">
                  <a:defRPr/>
                </a:pPr>
                <a:endParaRPr lang="en-PH" sz="2800" dirty="0">
                  <a:solidFill>
                    <a:schemeClr val="tx1"/>
                  </a:solidFill>
                </a:endParaRPr>
              </a:p>
              <a:p>
                <a:pPr algn="l" eaLnBrk="1" hangingPunct="1">
                  <a:defRPr/>
                </a:pPr>
                <a:r>
                  <a:rPr lang="en-PH" sz="2800" dirty="0" smtClean="0">
                    <a:solidFill>
                      <a:schemeClr val="tx1"/>
                    </a:solidFill>
                  </a:rPr>
                  <a:t>Example:</a:t>
                </a:r>
              </a:p>
              <a:p>
                <a:pPr algn="l" eaLnBrk="1" hangingPunct="1">
                  <a:defRPr/>
                </a:pPr>
                <a:r>
                  <a:rPr lang="en-PH" sz="2800" dirty="0" smtClean="0">
                    <a:solidFill>
                      <a:schemeClr val="tx1"/>
                    </a:solidFill>
                  </a:rPr>
                  <a:t>Find the norm of </a:t>
                </a:r>
                <a14:m>
                  <m:oMath xmlns:m="http://schemas.openxmlformats.org/officeDocument/2006/math">
                    <m:r>
                      <a:rPr lang="en-PH" sz="2800" i="1">
                        <a:solidFill>
                          <a:schemeClr val="tx1"/>
                        </a:solidFill>
                        <a:latin typeface="Cambria Math"/>
                      </a:rPr>
                      <m:t>𝑣</m:t>
                    </m:r>
                    <m:r>
                      <a:rPr lang="en-PH" sz="28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PH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PH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1+</m:t>
                              </m:r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PH" sz="2800" dirty="0" smtClean="0">
                    <a:solidFill>
                      <a:schemeClr val="tx1"/>
                    </a:solidFill>
                  </a:rPr>
                  <a:t>.</a:t>
                </a:r>
                <a:endParaRPr lang="en-PH" sz="2800" dirty="0">
                  <a:solidFill>
                    <a:schemeClr val="tx1"/>
                  </a:solidFill>
                </a:endParaRPr>
              </a:p>
              <a:p>
                <a:pPr algn="l" eaLnBrk="1" hangingPunct="1">
                  <a:defRPr/>
                </a:pPr>
                <a:endParaRPr lang="en-PH" sz="2800" dirty="0">
                  <a:solidFill>
                    <a:schemeClr val="tx1"/>
                  </a:solidFill>
                </a:endParaRPr>
              </a:p>
              <a:p>
                <a:pPr algn="l" eaLnBrk="1" hangingPunct="1">
                  <a:defRPr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THE NORM OF A VECTOR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2699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A unit vector is a vector that has a norm that is equal to 1. We can construct a unit vector from any vector </a:t>
                </a:r>
                <a:r>
                  <a:rPr lang="en-US" sz="2800" i="1" dirty="0" smtClean="0">
                    <a:solidFill>
                      <a:schemeClr val="tx1"/>
                    </a:solidFill>
                  </a:rPr>
                  <a:t>v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by writing</a:t>
                </a:r>
              </a:p>
              <a:p>
                <a:pPr algn="l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algn="l" eaLnBrk="1" hangingPunct="1">
                  <a:defRPr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algn="just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Dividing the vector </a:t>
                </a:r>
                <a:r>
                  <a:rPr lang="en-US" sz="2800" i="1" dirty="0" smtClean="0">
                    <a:solidFill>
                      <a:schemeClr val="tx1"/>
                    </a:solidFill>
                  </a:rPr>
                  <a:t>v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 by its norm is called the procedure of </a:t>
                </a:r>
                <a:r>
                  <a:rPr lang="en-US" sz="2800" i="1" dirty="0" smtClean="0">
                    <a:solidFill>
                      <a:schemeClr val="tx1"/>
                    </a:solidFill>
                  </a:rPr>
                  <a:t>normalization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or we say that we are  </a:t>
                </a:r>
                <a:r>
                  <a:rPr lang="en-US" sz="2800" i="1" dirty="0" smtClean="0">
                    <a:solidFill>
                      <a:schemeClr val="tx1"/>
                    </a:solidFill>
                  </a:rPr>
                  <a:t>normalizing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the vector.</a:t>
                </a: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973" r="-139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UNIT VECTOR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5199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The angle between two vectors </a:t>
                </a:r>
                <a:r>
                  <a:rPr lang="en-US" sz="2800" i="1" dirty="0" smtClean="0">
                    <a:solidFill>
                      <a:schemeClr val="tx1"/>
                    </a:solidFill>
                  </a:rPr>
                  <a:t>u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and </a:t>
                </a:r>
                <a:r>
                  <a:rPr lang="en-US" sz="2800" i="1" dirty="0" smtClean="0">
                    <a:solidFill>
                      <a:schemeClr val="tx1"/>
                    </a:solidFill>
                  </a:rPr>
                  <a:t>v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is</a:t>
                </a:r>
              </a:p>
              <a:p>
                <a:pPr algn="l" eaLnBrk="1" hangingPunct="1">
                  <a:defRPr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algn="l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97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THE ANGLE BETWEEN TWO VECTORS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1904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The Cauchy-</a:t>
                </a:r>
                <a:r>
                  <a:rPr lang="en-US" sz="2800" dirty="0" err="1" smtClean="0">
                    <a:solidFill>
                      <a:schemeClr val="tx1"/>
                    </a:solidFill>
                  </a:rPr>
                  <a:t>Schartz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inequality states that</a:t>
                </a:r>
              </a:p>
              <a:p>
                <a:pPr algn="just" eaLnBrk="1" hangingPunct="1">
                  <a:defRPr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algn="just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</m:e>
                      </m:d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algn="just" eaLnBrk="1" hangingPunct="1">
                  <a:defRPr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algn="just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and the triangle inequality says</a:t>
                </a:r>
              </a:p>
              <a:p>
                <a:pPr algn="just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</m:d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begChr m:val="‖"/>
                          <m:endChr m:val="‖"/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97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TWO THEOREMS INVOLVING VECTORS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5524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A vector is a quantity that has both </a:t>
            </a:r>
            <a:r>
              <a:rPr lang="en-US" sz="2800" i="1" dirty="0" smtClean="0">
                <a:solidFill>
                  <a:schemeClr val="tx1"/>
                </a:solidFill>
              </a:rPr>
              <a:t>magnitude</a:t>
            </a:r>
            <a:r>
              <a:rPr lang="en-US" sz="2800" dirty="0" smtClean="0">
                <a:solidFill>
                  <a:schemeClr val="tx1"/>
                </a:solidFill>
              </a:rPr>
              <a:t> and </a:t>
            </a:r>
            <a:r>
              <a:rPr lang="en-US" sz="2800" i="1" dirty="0" smtClean="0">
                <a:solidFill>
                  <a:schemeClr val="tx1"/>
                </a:solidFill>
              </a:rPr>
              <a:t>direction</a:t>
            </a:r>
            <a:r>
              <a:rPr lang="en-US" sz="2800" dirty="0" smtClean="0">
                <a:solidFill>
                  <a:schemeClr val="tx1"/>
                </a:solidFill>
              </a:rPr>
              <a:t>. Mathematically, we can represent a vector graphically in the plane by a directed line segment or arrow that has its tail at one point and the head of the arrow at a second point, as illustrated in Fig. 4-1.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VECTOR</a:t>
            </a:r>
            <a:endParaRPr lang="en-US" sz="36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276600"/>
            <a:ext cx="4038600" cy="2142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327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algn="l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This is given by</a:t>
                </a:r>
              </a:p>
              <a:p>
                <a:pPr algn="l" eaLnBrk="1" hangingPunct="1">
                  <a:defRPr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algn="l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PH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PH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PH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PH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PH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PH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PH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PH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PH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PH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PH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PH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PH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PH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PH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PH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PH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PH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973" r="-124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DISTANCE BETWEEN TWO VECTORS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96989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Two vectors can be added together using geometric means by using the </a:t>
            </a:r>
            <a:r>
              <a:rPr lang="en-US" sz="2800" i="1" dirty="0" smtClean="0">
                <a:solidFill>
                  <a:schemeClr val="tx1"/>
                </a:solidFill>
              </a:rPr>
              <a:t>parallelogram law</a:t>
            </a:r>
            <a:r>
              <a:rPr lang="en-US" sz="2800" dirty="0" smtClean="0">
                <a:solidFill>
                  <a:schemeClr val="tx1"/>
                </a:solidFill>
              </a:rPr>
              <a:t>. To add two vectors </a:t>
            </a:r>
            <a:r>
              <a:rPr lang="en-US" sz="2800" b="1" dirty="0" smtClean="0">
                <a:solidFill>
                  <a:schemeClr val="tx1"/>
                </a:solidFill>
              </a:rPr>
              <a:t>u</a:t>
            </a:r>
            <a:r>
              <a:rPr lang="en-US" sz="2800" dirty="0" smtClean="0">
                <a:solidFill>
                  <a:schemeClr val="tx1"/>
                </a:solidFill>
              </a:rPr>
              <a:t> and </a:t>
            </a:r>
            <a:r>
              <a:rPr lang="en-US" sz="2800" b="1" dirty="0" smtClean="0">
                <a:solidFill>
                  <a:schemeClr val="tx1"/>
                </a:solidFill>
              </a:rPr>
              <a:t>v</a:t>
            </a:r>
            <a:r>
              <a:rPr lang="en-US" sz="2800" dirty="0" smtClean="0">
                <a:solidFill>
                  <a:schemeClr val="tx1"/>
                </a:solidFill>
              </a:rPr>
              <a:t>, we place the tail of </a:t>
            </a:r>
            <a:r>
              <a:rPr lang="en-US" sz="2800" b="1" dirty="0" smtClean="0">
                <a:solidFill>
                  <a:schemeClr val="tx1"/>
                </a:solidFill>
              </a:rPr>
              <a:t>v</a:t>
            </a:r>
            <a:r>
              <a:rPr lang="en-US" sz="2800" dirty="0" smtClean="0">
                <a:solidFill>
                  <a:schemeClr val="tx1"/>
                </a:solidFill>
              </a:rPr>
              <a:t> at the head of </a:t>
            </a:r>
            <a:r>
              <a:rPr lang="en-US" sz="2800" b="1" dirty="0" smtClean="0">
                <a:solidFill>
                  <a:schemeClr val="tx1"/>
                </a:solidFill>
              </a:rPr>
              <a:t>u</a:t>
            </a:r>
            <a:r>
              <a:rPr lang="en-US" sz="2800" dirty="0" smtClean="0">
                <a:solidFill>
                  <a:schemeClr val="tx1"/>
                </a:solidFill>
              </a:rPr>
              <a:t> and then draw a line from the tail of </a:t>
            </a:r>
            <a:r>
              <a:rPr lang="en-US" sz="2800" b="1" dirty="0" smtClean="0">
                <a:solidFill>
                  <a:schemeClr val="tx1"/>
                </a:solidFill>
              </a:rPr>
              <a:t>u</a:t>
            </a:r>
            <a:r>
              <a:rPr lang="en-US" sz="2800" dirty="0" smtClean="0">
                <a:solidFill>
                  <a:schemeClr val="tx1"/>
                </a:solidFill>
              </a:rPr>
              <a:t> to the tip of </a:t>
            </a:r>
            <a:r>
              <a:rPr lang="en-US" sz="2800" b="1" dirty="0" smtClean="0">
                <a:solidFill>
                  <a:schemeClr val="tx1"/>
                </a:solidFill>
              </a:rPr>
              <a:t>v</a:t>
            </a:r>
            <a:r>
              <a:rPr lang="en-US" sz="2800" dirty="0" smtClean="0">
                <a:solidFill>
                  <a:schemeClr val="tx1"/>
                </a:solidFill>
              </a:rPr>
              <a:t>. This new vector is </a:t>
            </a:r>
            <a:r>
              <a:rPr lang="en-US" sz="2800" b="1" dirty="0" smtClean="0">
                <a:solidFill>
                  <a:schemeClr val="tx1"/>
                </a:solidFill>
              </a:rPr>
              <a:t>u + v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VECTOR</a:t>
            </a:r>
            <a:endParaRPr lang="en-US" sz="36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124200"/>
            <a:ext cx="3481388" cy="317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015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marL="457200" indent="-457200" algn="just" eaLnBrk="1" hangingPunct="1"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Add or subtract two vectors, giving us another vector.</a:t>
            </a:r>
          </a:p>
          <a:p>
            <a:pPr marL="457200" indent="-457200" algn="just" eaLnBrk="1" hangingPunct="1"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Multiply a vector by a scalar, giving another vector that has been stretched or shrunk.</a:t>
            </a:r>
          </a:p>
          <a:p>
            <a:pPr marL="457200" indent="-457200" algn="just" eaLnBrk="1" hangingPunct="1"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Form a scalar product or number from two vectors by computing their dot or inner product.</a:t>
            </a:r>
          </a:p>
          <a:p>
            <a:pPr marL="457200" indent="-457200" algn="just" eaLnBrk="1" hangingPunct="1"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Find the angle between two vectors by computing their dot product.</a:t>
            </a:r>
          </a:p>
          <a:p>
            <a:pPr marL="457200" indent="-457200" algn="just" eaLnBrk="1" hangingPunct="1"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Describe a zero vector, which, when added to another vector, leaves that vector alone.</a:t>
            </a:r>
          </a:p>
          <a:p>
            <a:pPr marL="457200" indent="-457200" algn="just" eaLnBrk="1" hangingPunct="1"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Find an inverse of any vector , which when added to that vector, gives the zero vector.</a:t>
            </a:r>
          </a:p>
          <a:p>
            <a:pPr marL="457200" indent="-457200" algn="just" eaLnBrk="1" hangingPunct="1"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Represent a vector with respect to a set of basis vectors, which means we can represent the vector by a set of numbers.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PROPERTIES OF VECTOR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6939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basis vector has </a:t>
            </a:r>
            <a:r>
              <a:rPr lang="en-US" sz="2800" i="1" dirty="0" smtClean="0">
                <a:solidFill>
                  <a:schemeClr val="tx1"/>
                </a:solidFill>
              </a:rPr>
              <a:t>unit length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BASIS VECTOR</a:t>
            </a:r>
            <a:endParaRPr lang="en-US" sz="36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533" y="2057400"/>
            <a:ext cx="4784333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490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Vectors are added together by adding components.</a:t>
                </a:r>
              </a:p>
              <a:p>
                <a:pPr algn="just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acc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algn="just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algn="just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⇒</m:t>
                      </m:r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</m:acc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</m:acc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̂"/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acc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̂"/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acc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sub>
                          </m:s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̂"/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algn="just" eaLnBrk="1" hangingPunct="1">
                  <a:defRPr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algn="just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The dot product between two vectors is found to be</a:t>
                </a:r>
              </a:p>
              <a:p>
                <a:pPr algn="just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PH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acc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PH" sz="2800" dirty="0" smtClean="0">
                  <a:solidFill>
                    <a:schemeClr val="tx1"/>
                  </a:solidFill>
                </a:endParaRPr>
              </a:p>
              <a:p>
                <a:pPr algn="just" eaLnBrk="1" hangingPunct="1">
                  <a:defRPr/>
                </a:pPr>
                <a:endParaRPr lang="en-PH" sz="2800" dirty="0">
                  <a:solidFill>
                    <a:schemeClr val="tx1"/>
                  </a:solidFill>
                </a:endParaRPr>
              </a:p>
              <a:p>
                <a:pPr algn="just" eaLnBrk="1" hangingPunct="1">
                  <a:defRPr/>
                </a:pPr>
                <a:r>
                  <a:rPr lang="en-PH" sz="2800" dirty="0" smtClean="0">
                    <a:solidFill>
                      <a:schemeClr val="tx1"/>
                    </a:solidFill>
                  </a:rPr>
                  <a:t>And the length of a vector is found by taking the dot product of a vector with itself, i.e.,</a:t>
                </a:r>
              </a:p>
              <a:p>
                <a:pPr algn="just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PH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PH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973" r="-1394" b="-86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VECTOR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5022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Consider the set of </a:t>
                </a:r>
                <a:r>
                  <a:rPr lang="en-US" sz="2800" i="1" dirty="0" smtClean="0">
                    <a:solidFill>
                      <a:schemeClr val="tx1"/>
                    </a:solidFill>
                  </a:rPr>
                  <a:t>n-tuples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of real numbers, which are nothing more than lists of </a:t>
                </a:r>
                <a:r>
                  <a:rPr lang="en-US" sz="2800" i="1" dirty="0" smtClean="0">
                    <a:solidFill>
                      <a:schemeClr val="tx1"/>
                    </a:solidFill>
                  </a:rPr>
                  <a:t>n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numbers. For example</a:t>
                </a:r>
              </a:p>
              <a:p>
                <a:pPr algn="just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</a:rPr>
                        <m:t>𝑢</m:t>
                      </m:r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PH" sz="2800" dirty="0" smtClean="0">
                  <a:solidFill>
                    <a:schemeClr val="tx1"/>
                  </a:solidFill>
                </a:endParaRPr>
              </a:p>
              <a:p>
                <a:pPr algn="just" eaLnBrk="1" hangingPunct="1">
                  <a:defRPr/>
                </a:pPr>
                <a:endParaRPr lang="en-PH" sz="2800" dirty="0" smtClean="0">
                  <a:solidFill>
                    <a:schemeClr val="tx1"/>
                  </a:solidFill>
                </a:endParaRPr>
              </a:p>
              <a:p>
                <a:pPr algn="just" eaLnBrk="1" hangingPunct="1">
                  <a:defRPr/>
                </a:pPr>
                <a:r>
                  <a:rPr lang="en-PH" sz="2800" dirty="0" smtClean="0">
                    <a:solidFill>
                      <a:schemeClr val="tx1"/>
                    </a:solidFill>
                  </a:rPr>
                  <a:t>is a valid </a:t>
                </a:r>
                <a:r>
                  <a:rPr lang="en-PH" sz="2800" i="1" dirty="0" smtClean="0">
                    <a:solidFill>
                      <a:schemeClr val="tx1"/>
                    </a:solidFill>
                  </a:rPr>
                  <a:t>n</a:t>
                </a:r>
                <a:r>
                  <a:rPr lang="en-PH" sz="2800" dirty="0" smtClean="0">
                    <a:solidFill>
                      <a:schemeClr val="tx1"/>
                    </a:solidFill>
                  </a:rPr>
                  <a:t>-tuple. The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sz="2800" dirty="0" smtClean="0">
                    <a:solidFill>
                      <a:schemeClr val="tx1"/>
                    </a:solidFill>
                  </a:rPr>
                  <a:t> are called the </a:t>
                </a:r>
                <a:r>
                  <a:rPr lang="en-PH" sz="2800" i="1" dirty="0" smtClean="0">
                    <a:solidFill>
                      <a:schemeClr val="tx1"/>
                    </a:solidFill>
                  </a:rPr>
                  <a:t>components </a:t>
                </a:r>
                <a:r>
                  <a:rPr lang="en-PH" sz="2800" dirty="0" smtClean="0">
                    <a:solidFill>
                      <a:schemeClr val="tx1"/>
                    </a:solidFill>
                  </a:rPr>
                  <a:t>of </a:t>
                </a:r>
                <a:r>
                  <a:rPr lang="en-PH" sz="2800" i="1" dirty="0" smtClean="0">
                    <a:solidFill>
                      <a:schemeClr val="tx1"/>
                    </a:solidFill>
                  </a:rPr>
                  <a:t>u. </a:t>
                </a:r>
                <a:r>
                  <a:rPr lang="en-PH" sz="2800" dirty="0" smtClean="0">
                    <a:solidFill>
                      <a:schemeClr val="tx1"/>
                    </a:solidFill>
                  </a:rPr>
                  <a:t>A specific example is</a:t>
                </a:r>
              </a:p>
              <a:p>
                <a:pPr algn="just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</a:rPr>
                        <m:t>𝑢</m:t>
                      </m:r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3, −2, 4</m:t>
                          </m:r>
                        </m:e>
                      </m:d>
                    </m:oMath>
                  </m:oMathPara>
                </a14:m>
                <a:endParaRPr lang="en-PH" sz="2800" dirty="0">
                  <a:solidFill>
                    <a:schemeClr val="tx1"/>
                  </a:solidFill>
                </a:endParaRPr>
              </a:p>
              <a:p>
                <a:pPr algn="just" eaLnBrk="1" hangingPunct="1">
                  <a:defRPr/>
                </a:pPr>
                <a:r>
                  <a:rPr lang="en-PH" sz="2800" dirty="0" smtClean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PH" sz="28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PH" sz="2800" dirty="0" smtClean="0">
                    <a:solidFill>
                      <a:schemeClr val="tx1"/>
                    </a:solidFill>
                  </a:rPr>
                  <a:t> is a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PH" sz="28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PH" sz="280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973" r="-139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VECTOR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7568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We can also represent vectors by a list of numbers arranged in a column. This called a </a:t>
                </a:r>
                <a:r>
                  <a:rPr lang="en-US" sz="2800" i="1" dirty="0" smtClean="0">
                    <a:solidFill>
                      <a:schemeClr val="tx1"/>
                    </a:solidFill>
                  </a:rPr>
                  <a:t>column vector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. For example, we write a vector </a:t>
                </a:r>
                <a:r>
                  <a:rPr lang="en-US" sz="2800" i="1" dirty="0" smtClean="0">
                    <a:solidFill>
                      <a:schemeClr val="tx1"/>
                    </a:solidFill>
                  </a:rPr>
                  <a:t>u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as</a:t>
                </a:r>
              </a:p>
              <a:p>
                <a:pPr algn="just" eaLnBrk="1" hangingPunct="1">
                  <a:defRPr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algn="just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</a:rPr>
                        <m:t>𝑢</m:t>
                      </m:r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H" sz="2800" dirty="0">
                  <a:solidFill>
                    <a:schemeClr val="tx1"/>
                  </a:solidFill>
                </a:endParaRPr>
              </a:p>
              <a:p>
                <a:pPr algn="just" eaLnBrk="1" hangingPunct="1">
                  <a:defRPr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973" r="-139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VECTOR ADDITION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1559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Vector addition is carried out </a:t>
                </a:r>
                <a:r>
                  <a:rPr lang="en-US" sz="2800" dirty="0" err="1" smtClean="0">
                    <a:solidFill>
                      <a:schemeClr val="tx1"/>
                    </a:solidFill>
                  </a:rPr>
                  <a:t>componentwise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. Specifically, given two vectors that belong to the vector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PH" sz="2800" i="1" smtClean="0">
                        <a:solidFill>
                          <a:schemeClr val="tx1"/>
                        </a:solidFill>
                        <a:latin typeface="Cambria Math"/>
                      </a:rPr>
                      <m:t>𝑢</m:t>
                    </m:r>
                    <m:r>
                      <a:rPr lang="en-PH" sz="280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PH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PH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PH" sz="28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PH" sz="2800" i="1">
                        <a:solidFill>
                          <a:schemeClr val="tx1"/>
                        </a:solidFill>
                        <a:latin typeface="Cambria Math"/>
                      </a:rPr>
                      <m:t>𝑣</m:t>
                    </m:r>
                    <m:r>
                      <a:rPr lang="en-PH" sz="28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PH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PH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PH" sz="2800" dirty="0" smtClean="0">
                  <a:solidFill>
                    <a:schemeClr val="tx1"/>
                  </a:solidFill>
                </a:endParaRPr>
              </a:p>
              <a:p>
                <a:pPr eaLnBrk="1" hangingPunct="1">
                  <a:defRPr/>
                </a:pPr>
                <a:endParaRPr lang="en-PH" sz="2800" dirty="0" smtClean="0">
                  <a:solidFill>
                    <a:schemeClr val="tx1"/>
                  </a:solidFill>
                </a:endParaRPr>
              </a:p>
              <a:p>
                <a:pPr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</a:rPr>
                        <m:t>𝑢</m:t>
                      </m:r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PH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H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973" r="-139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VECTOR ADDITION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3654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theme1.xml><?xml version="1.0" encoding="utf-8"?>
<a:theme xmlns:a="http://schemas.openxmlformats.org/drawingml/2006/main" name="Mapua Institute of Technology Presentation Template 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6369</TotalTime>
  <Words>1429</Words>
  <Application>Microsoft Office PowerPoint</Application>
  <PresentationFormat>On-screen Show (4:3)</PresentationFormat>
  <Paragraphs>99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Mapua Institute of Technology Presentation Template 6</vt:lpstr>
      <vt:lpstr>VECTORS IN R^n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Vectors in R^n</dc:title>
  <cp:lastModifiedBy>ronald</cp:lastModifiedBy>
  <cp:revision>306</cp:revision>
  <dcterms:created xsi:type="dcterms:W3CDTF">2010-09-29T05:53:28Z</dcterms:created>
  <dcterms:modified xsi:type="dcterms:W3CDTF">2012-07-09T14:38:02Z</dcterms:modified>
</cp:coreProperties>
</file>