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31" r:id="rId3"/>
    <p:sldId id="332" r:id="rId4"/>
    <p:sldId id="344" r:id="rId5"/>
    <p:sldId id="333" r:id="rId6"/>
    <p:sldId id="334" r:id="rId7"/>
    <p:sldId id="335" r:id="rId8"/>
    <p:sldId id="339" r:id="rId9"/>
    <p:sldId id="336" r:id="rId10"/>
    <p:sldId id="337" r:id="rId11"/>
    <p:sldId id="338" r:id="rId12"/>
    <p:sldId id="340" r:id="rId13"/>
    <p:sldId id="341" r:id="rId14"/>
    <p:sldId id="343" r:id="rId15"/>
    <p:sldId id="342" r:id="rId16"/>
    <p:sldId id="347" r:id="rId17"/>
    <p:sldId id="345" r:id="rId18"/>
    <p:sldId id="348" r:id="rId19"/>
    <p:sldId id="349" r:id="rId20"/>
    <p:sldId id="351" r:id="rId21"/>
    <p:sldId id="350" r:id="rId22"/>
    <p:sldId id="352" r:id="rId23"/>
    <p:sldId id="346" r:id="rId24"/>
    <p:sldId id="356" r:id="rId25"/>
    <p:sldId id="357" r:id="rId26"/>
    <p:sldId id="355" r:id="rId27"/>
    <p:sldId id="358" r:id="rId28"/>
    <p:sldId id="353" r:id="rId29"/>
    <p:sldId id="359" r:id="rId30"/>
    <p:sldId id="362" r:id="rId31"/>
    <p:sldId id="354" r:id="rId32"/>
    <p:sldId id="364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6" autoAdjust="0"/>
    <p:restoredTop sz="94660"/>
  </p:normalViewPr>
  <p:slideViewPr>
    <p:cSldViewPr>
      <p:cViewPr varScale="1">
        <p:scale>
          <a:sx n="41" d="100"/>
          <a:sy n="4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800272-0456-4F14-AA63-E4B6201FDAA8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E4E5C-ED64-4DF7-8E4D-D2A6C8276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5CE1-5884-4873-B087-6DCC2A4983DE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9ABA-53D6-4B09-9678-7A79EF4E5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D46DA7-F286-43CA-90A2-DC4D2C088ADD}" type="datetimeFigureOut">
              <a:rPr lang="en-US"/>
              <a:pPr>
                <a:defRPr/>
              </a:pPr>
              <a:t>5/27/2011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AD73F8-7C6C-42C0-86F1-54B7A5257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415" name="Picture 7" descr="PPT Slide Bottom R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0"/>
            <a:ext cx="88741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2133600"/>
            <a:ext cx="6781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070652"/>
            <a:ext cx="7772400" cy="1470025"/>
          </a:xfrm>
          <a:ln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PH" sz="5400" b="1" dirty="0" smtClean="0"/>
              <a:t>VECTOR SPACES</a:t>
            </a:r>
            <a:endParaRPr lang="en-US" sz="5400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MATH 15  - Linear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vector space</a:t>
                </a: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514350" indent="-514350" algn="l" eaLnBrk="1" hangingPunct="1">
                  <a:buFont typeface="+mj-lt"/>
                  <a:buAutoNum type="alphaLcParenR"/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for every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 eaLnBrk="1" hangingPunct="1">
                  <a:buFont typeface="+mj-lt"/>
                  <a:buAutoNum type="alphaLcParenR"/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0=0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for every scalar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 eaLnBrk="1" hangingPunct="1">
                  <a:buFont typeface="+mj-lt"/>
                  <a:buAutoNum type="alphaLcParenR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 eaLnBrk="1" hangingPunct="1">
                  <a:buFont typeface="+mj-lt"/>
                  <a:buAutoNum type="alphaLcParenR"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for every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THEOREM 6.1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381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Definition</a:t>
                </a: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a vector space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 nonempty subset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vector space with respect to the operations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called a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subspace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13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SUBSPACES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3841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rabi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Every vector space has at least two subspaces, itself and the subspace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consisting only of the zero vector [recall that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⊕0=0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⊙0=0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any vector space]. The subspace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called the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zero subspace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 r="-58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346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just" eaLnBrk="1" hangingPunct="1">
                  <a:buFont typeface="+mj-lt"/>
                  <a:buAutoNum type="arabicPeriod" startAt="2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the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consisting of all vectors of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0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any real numbers, with the usual operations of vector addition and scalar multiplication. To check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we first see whether properties 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α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 and 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 of Definition 1 hold.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Thus 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,0</m:t>
                        </m:r>
                      </m:e>
                    </m:d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 be vectors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𝑐𝑢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,0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PH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𝑐𝑢</m:t>
                    </m:r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 are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 since the third component is zero. Thus properties 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α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 and 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 of Definition 1 hold. We can easily verify that properties (a)-(h) hold. Hence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PH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 r="-2421" b="-45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17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a vector space with operations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a nonempty subset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if and only if the following conditions hold:</a:t>
                </a: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α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any vectors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any real number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any vector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23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THEOREM 6.2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875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rabicPeriod" startAt="3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Consider the set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consisting of all 2 × 3 matrices of the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arbitrary real numbers.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subset of the vector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(Note: The subscript determines the order of the matrix).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Note that a 2 × 3 matrix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provided its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1, 3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entries are zero.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 r="-19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198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rabicPeriod" startAt="3"/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Solution:</a:t>
                </a:r>
              </a:p>
              <a:p>
                <a:pPr algn="l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PH" sz="28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Then</a:t>
                </a:r>
              </a:p>
              <a:p>
                <a:pPr algn="l"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α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)→ok</a:t>
                </a:r>
              </a:p>
              <a:p>
                <a:pPr algn="l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Also,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PH" sz="2800" dirty="0" smtClean="0">
                    <a:solidFill>
                      <a:schemeClr val="tx1"/>
                    </a:solidFill>
                  </a:rPr>
                  <a:t> is a scalar, then</a:t>
                </a:r>
              </a:p>
              <a:p>
                <a:pPr algn="l"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𝑘𝑢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)→ok.</a:t>
                </a:r>
              </a:p>
              <a:p>
                <a:pPr algn="l" eaLnBrk="1" hangingPunct="1">
                  <a:defRPr/>
                </a:pPr>
                <a:endParaRPr lang="en-PH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</a:rPr>
                  <a:t>Hence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 r="-13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261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rabicPeriod" startAt="4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the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consisting of all vectors of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any real numbers.</a:t>
                </a: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vectors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2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which is not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since the third component is 2 and not 1. 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α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 does not hold,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not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 r="-23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945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rabicPeriod" startAt="5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denote the vector space consisting all polynomials of degree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the zero polynomial, and 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denote the vector space of all polynomials. It is easy to verify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and, in general,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 eaLnBrk="1" hangingPunct="1">
                  <a:buFont typeface="+mj-lt"/>
                  <a:buAutoNum type="arabicPeriod" startAt="5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the set of all polynomials of degree exactly = 2;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but it is not a </a:t>
                </a:r>
                <a:r>
                  <a:rPr lang="en-US" sz="2800" i="1" dirty="0" smtClean="0">
                    <a:solidFill>
                      <a:schemeClr val="tx1"/>
                    </a:solidFill>
                  </a:rPr>
                  <a:t>subspace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since the sum of the polynomials 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+3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+2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 polynomial of degree 1, is not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 r="-227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356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just" eaLnBrk="1" hangingPunct="1">
                  <a:buFont typeface="+mj-lt"/>
                  <a:buAutoNum type="arabicPeriod" startAt="7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denote the set of all real-valued continuous functions that are defined on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since the sum of two continuous functions is continuous. Similarly,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scalar,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𝑐𝑓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Hence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the vector space of all real-valued functions that are defined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If the functions are defined for all real numbers, the vector space is denoted by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∞, ∞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 r="-2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2024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real vector space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is a set of elements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together with two operations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satisfying the following properties:</a:t>
                </a: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α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any elements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⨁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(i.e.,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closed under the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514350" indent="-514350" algn="l" eaLnBrk="1" hangingPunct="1">
                  <a:buFont typeface="+mj-lt"/>
                  <a:buAutoNum type="alphaLcParenR"/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 eaLnBrk="1" hangingPunct="1">
                  <a:buFont typeface="+mj-lt"/>
                  <a:buAutoNum type="alphaLcParenR"/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𝑤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 eaLnBrk="1" hangingPunct="1">
                  <a:buFont typeface="+mj-lt"/>
                  <a:buAutoNum type="alphaLcParenR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There is an element 0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such that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⊕0=0⊕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just" eaLnBrk="1" hangingPunct="1">
                  <a:buFont typeface="+mj-lt"/>
                  <a:buAutoNum type="alphaLcParenR" startAt="4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there is an element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such that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⊕−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2421" b="-605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DEFINITION 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8327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just" eaLnBrk="1" hangingPunct="1">
                  <a:buFont typeface="+mj-lt"/>
                  <a:buAutoNum type="arabicPeriod" startAt="8"/>
                  <a:defRPr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Consider the homogeneous system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𝐴𝑥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is an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matrix. A solution consists of a vector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be the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consisting of all solutions to the homogeneous system. Since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0=0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, we conclude that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is not empty.</a:t>
                </a:r>
              </a:p>
              <a:p>
                <a:pPr algn="just" eaLnBrk="1" hangingPunct="1">
                  <a:defRPr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be the solutions. Then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𝐴𝑥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𝐴𝑦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 eaLnBrk="1" hangingPunct="1">
                  <a:defRPr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Now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𝐴𝑥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𝐴𝑦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=0+0=0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is a solution.</a:t>
                </a:r>
              </a:p>
              <a:p>
                <a:pPr algn="just" eaLnBrk="1" hangingPunct="1">
                  <a:defRPr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Also, if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is a scalar, then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𝑐𝑥</m:t>
                        </m:r>
                      </m:e>
                    </m:d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𝐴𝑥</m:t>
                        </m:r>
                      </m:e>
                    </m:d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0=0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𝑐𝑥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is also a solution. Hence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, called the </a:t>
                </a:r>
                <a:r>
                  <a:rPr lang="en-US" sz="2600" b="1" dirty="0" smtClean="0">
                    <a:solidFill>
                      <a:schemeClr val="tx1"/>
                    </a:solidFill>
                  </a:rPr>
                  <a:t>solution space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of the homogeneous system, or the </a:t>
                </a:r>
                <a:r>
                  <a:rPr lang="en-US" sz="2600" b="1" dirty="0" smtClean="0">
                    <a:solidFill>
                      <a:schemeClr val="tx1"/>
                    </a:solidFill>
                  </a:rPr>
                  <a:t>null space</a:t>
                </a:r>
                <a:r>
                  <a:rPr lang="en-US" sz="2600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PH" sz="26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 smtClean="0">
                    <a:solidFill>
                      <a:schemeClr val="tx1"/>
                    </a:solidFill>
                  </a:rPr>
                  <a:t>.</a:t>
                </a:r>
                <a:endParaRPr lang="en-US" sz="2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321" t="-973" r="-2201" b="-12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602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It should be noted that the set of all solutions to the linear system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𝐴𝑥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is not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880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rabicPeriod" startAt="9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 simple way of constructing subspaces in vector space is as follows.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fixed vectors in a vector space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the set of all linear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that is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consists of all vectors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any real numbers.</a:t>
                </a: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vectors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Then</a:t>
                </a:r>
              </a:p>
              <a:p>
                <a:pPr algn="l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PH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PH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PH" sz="28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which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Also,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scalar,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Hence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 r="-16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975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vectors in a vector space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A vector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called a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linear combination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if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𝑣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PH" sz="2800" b="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for some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In Figure 6.1 we show the vector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as a linear combination of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212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DEFINITION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4191000"/>
            <a:ext cx="2743200" cy="2571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3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rabicPeriod" startAt="10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1, 2, 1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1, 0, 2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1, 1, 0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vector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2, 1, 5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if we can find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Substituting for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1, 2, 1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1, 0, 2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1, 1, 0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2, 1, 5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562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Combining terms on the left and equating corresponding entries leads to the linear system (verify)</a:t>
                </a:r>
              </a:p>
              <a:p>
                <a:pPr algn="just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=2</m:t>
                            </m:r>
                          </m:e>
                        </m:mr>
                        <m:m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=5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Solving this linear system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=−1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which means that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Thus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2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6099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set of vectors in a vector space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then the set of all vectors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that are linear combinations of the vectors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denoted by</a:t>
                </a:r>
              </a:p>
              <a:p>
                <a:pPr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span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or span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In Figure 6.3 we show a portion of span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noncollinear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; span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plane that passes through the origin and contains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2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DEFINITION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48200"/>
            <a:ext cx="2133600" cy="203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rabicPeriod" startAt="11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Consider the set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of 2 × 3 matrices given by</a:t>
                </a:r>
              </a:p>
              <a:p>
                <a:pPr algn="l"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span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the set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consisting of all vectors of the form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real numbers.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794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That is, span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consisting of all matrices of the form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PH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PH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real numbers.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0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2286000"/>
                <a:ext cx="8305800" cy="4191000"/>
              </a:xfrm>
            </p:spPr>
            <p:txBody>
              <a:bodyPr/>
              <a:lstStyle/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a set of vectors in a vector space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 The span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2286000"/>
                <a:ext cx="8305800" cy="4191000"/>
              </a:xfrm>
              <a:blipFill rotWithShape="1">
                <a:blip r:embed="rId2"/>
                <a:stretch>
                  <a:fillRect l="-1467" t="-1308" r="-2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THEOREM 6.3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005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any element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any real number, then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(i.e.,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closed under the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514350" indent="-514350" algn="l" eaLnBrk="1" hangingPunct="1">
                  <a:buFont typeface="+mj-lt"/>
                  <a:buAutoNum type="alphaLcParenR" startAt="5"/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for all real numbers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 eaLnBrk="1" hangingPunct="1">
                  <a:buFont typeface="+mj-lt"/>
                  <a:buAutoNum type="alphaLcParenR" startAt="5"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𝑑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for all real numbers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 eaLnBrk="1" hangingPunct="1">
                  <a:buFont typeface="+mj-lt"/>
                  <a:buAutoNum type="alphaLcParenR" startAt="5"/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⊙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𝑐𝑑</m:t>
                        </m:r>
                      </m:e>
                    </m:d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for all real numbers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and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 algn="l" eaLnBrk="1" hangingPunct="1">
                  <a:buFont typeface="+mj-lt"/>
                  <a:buAutoNum type="alphaLcParenR" startAt="5"/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PH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29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DEFINITION 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790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rabicPeriod" startAt="12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let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=5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−5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Determine if the vector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+2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belongs to the span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824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Solution: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Substituting for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  <m:sSup>
                            <m:sSup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−5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−3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or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+5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−5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−3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+2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−2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+2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 eaLnBrk="1" hangingPunct="1">
                  <a:defRPr/>
                </a:pPr>
                <a:r>
                  <a:rPr lang="en-PH" sz="2800" dirty="0" smtClean="0">
                    <a:solidFill>
                      <a:schemeClr val="tx1"/>
                    </a:solidFill>
                    <a:latin typeface="+mj-lt"/>
                  </a:rPr>
                  <a:t>Thus we get the linear system</a:t>
                </a:r>
                <a:endParaRPr lang="en-PH" sz="2800" b="0" dirty="0" smtClean="0">
                  <a:solidFill>
                    <a:schemeClr val="tx1"/>
                  </a:solidFill>
                  <a:latin typeface="+mj-lt"/>
                </a:endParaRP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+5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PH" sz="2800" b="0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−5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−3</m:t>
                      </m:r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PH" sz="2800" b="0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b="-29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8730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To investigate whether or not this system of linear equations is consistent, we form the augmented matrix and transform it to reduced row echelon form, obtaining (verify)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algn="just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Which indicates that the system is inconsistent, that is, it has no solution. Hence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does not belong to span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2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57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Property 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α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 is called the </a:t>
                </a:r>
                <a:r>
                  <a:rPr lang="en-PH" sz="2800" b="1" dirty="0" smtClean="0">
                    <a:solidFill>
                      <a:schemeClr val="tx1"/>
                    </a:solidFill>
                  </a:rPr>
                  <a:t>closure 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 property for </a:t>
                </a:r>
                <a14:m>
                  <m:oMath xmlns:m="http://schemas.openxmlformats.org/officeDocument/2006/math">
                    <m:r>
                      <a:rPr lang="en-PH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and (</a:t>
                </a:r>
                <a:r>
                  <a:rPr lang="el-GR" sz="2800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) is called the </a:t>
                </a:r>
                <a:r>
                  <a:rPr lang="en-PH" sz="2800" b="1" dirty="0" smtClean="0">
                    <a:solidFill>
                      <a:schemeClr val="tx1"/>
                    </a:solidFill>
                  </a:rPr>
                  <a:t>closure </a:t>
                </a:r>
                <a:r>
                  <a:rPr lang="en-PH" sz="2800" dirty="0" smtClean="0">
                    <a:solidFill>
                      <a:schemeClr val="tx1"/>
                    </a:solidFill>
                  </a:rPr>
                  <a:t>property for </a:t>
                </a:r>
                <a14:m>
                  <m:oMath xmlns:m="http://schemas.openxmlformats.org/officeDocument/2006/math">
                    <m:r>
                      <a:rPr lang="en-PH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DEFINITION 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are called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vectors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; the real numbers are called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scalars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The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called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vector addition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; the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⊙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is called scalar multiplication. The vector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0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in property (c) is called a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zero vector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 The vector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 property (d) is called a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negative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u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973" r="-23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DEFINITION 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5312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AutoNum type="alphaUcPeriod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algn="l"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 Cartesian vector in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-dimensions</a:t>
                </a:r>
              </a:p>
              <a:p>
                <a:pPr marL="457200" indent="-457200" algn="l"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Also known as Euclidean Vector Space</a:t>
                </a:r>
              </a:p>
              <a:p>
                <a:pPr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Examples: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457200" indent="-457200" algn="l" eaLnBrk="1" hangingPunct="1">
                  <a:buFontTx/>
                  <a:buChar char="-"/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Ways of Representing Vectors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459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lphaUcPeriod" startAt="2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Endpoints of Coordinates</a:t>
                </a:r>
              </a:p>
              <a:p>
                <a:pPr marL="457200" indent="-457200" algn="l"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Representation of vectors using endpoints with initial points from the origin</a:t>
                </a: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Examples: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ordered pair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PH" sz="2800" b="0" dirty="0" smtClean="0">
                    <a:solidFill>
                      <a:schemeClr val="tx1"/>
                    </a:solidFill>
                  </a:rPr>
                  <a:t> ordered triple</a:t>
                </a:r>
              </a:p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PH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PH" sz="2800" b="0" dirty="0" smtClean="0">
                    <a:solidFill>
                      <a:schemeClr val="tx1"/>
                    </a:solidFill>
                  </a:rPr>
                  <a:t> ordered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PH" sz="2800" b="0" dirty="0" smtClean="0">
                    <a:solidFill>
                      <a:schemeClr val="tx1"/>
                    </a:solidFill>
                  </a:rPr>
                  <a:t>-tuple</a:t>
                </a: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/>
              <a:t>Ways of Representing Vectors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484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lphaUcPeriod" startAt="3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Polynomial Spaces</a:t>
                </a:r>
              </a:p>
              <a:p>
                <a:pPr marL="457200" indent="-457200" algn="l"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Representation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Examples:</a:t>
                </a:r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→first degree polynomial space</a:t>
                </a:r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PH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PH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→second degree polynomial space</a:t>
                </a:r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 r="-2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Ways of Representing </a:t>
            </a:r>
            <a:r>
              <a:rPr lang="en-US" sz="3600" b="1" dirty="0" smtClean="0"/>
              <a:t>Vectors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679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</p:spPr>
            <p:txBody>
              <a:bodyPr/>
              <a:lstStyle/>
              <a:p>
                <a:pPr marL="514350" indent="-514350" algn="l" eaLnBrk="1" hangingPunct="1">
                  <a:buFont typeface="+mj-lt"/>
                  <a:buAutoNum type="alphaUcPeriod" startAt="4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Matrix Space</a:t>
                </a:r>
              </a:p>
              <a:p>
                <a:pPr marL="457200" indent="-457200" algn="l"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Representation using</a:t>
                </a:r>
              </a:p>
              <a:p>
                <a:pPr algn="l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PH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algn="l" eaLnBrk="1" hangingPunct="1">
                  <a:defRPr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514350" indent="-514350" algn="l" eaLnBrk="1" hangingPunct="1">
                  <a:buFont typeface="+mj-lt"/>
                  <a:buAutoNum type="alphaUcPeriod" startAt="5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Function Space</a:t>
                </a:r>
              </a:p>
              <a:p>
                <a:pPr marL="457200" indent="-457200" algn="l"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Representation using</a:t>
                </a:r>
              </a:p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PH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PH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838200"/>
                <a:ext cx="8305800" cy="5638800"/>
              </a:xfrm>
              <a:blipFill rotWithShape="1">
                <a:blip r:embed="rId2"/>
                <a:stretch>
                  <a:fillRect l="-1467" t="-10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28601"/>
            <a:ext cx="8458200" cy="53339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Ways of Representing </a:t>
            </a:r>
            <a:r>
              <a:rPr lang="en-US" sz="3600" b="1" dirty="0" smtClean="0"/>
              <a:t>Vectors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745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Mapua Institute of Technology Presentation Templat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6598</TotalTime>
  <Words>3571</Words>
  <Application>Microsoft Office PowerPoint</Application>
  <PresentationFormat>On-screen Show (4:3)</PresentationFormat>
  <Paragraphs>163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Mapua Institute of Technology Presentation Template 6</vt:lpstr>
      <vt:lpstr>VECTOR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Spaces</dc:title>
  <cp:lastModifiedBy>ronald</cp:lastModifiedBy>
  <cp:revision>328</cp:revision>
  <dcterms:created xsi:type="dcterms:W3CDTF">2010-09-29T05:53:28Z</dcterms:created>
  <dcterms:modified xsi:type="dcterms:W3CDTF">2011-05-27T18:38:07Z</dcterms:modified>
</cp:coreProperties>
</file>