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notesMasterIdLst>
    <p:notesMasterId r:id="rId24"/>
  </p:notesMasterIdLst>
  <p:sldIdLst>
    <p:sldId id="256" r:id="rId2"/>
    <p:sldId id="402" r:id="rId3"/>
    <p:sldId id="403" r:id="rId4"/>
    <p:sldId id="404" r:id="rId5"/>
    <p:sldId id="405" r:id="rId6"/>
    <p:sldId id="406" r:id="rId7"/>
    <p:sldId id="407" r:id="rId8"/>
    <p:sldId id="408" r:id="rId9"/>
    <p:sldId id="409" r:id="rId10"/>
    <p:sldId id="410" r:id="rId11"/>
    <p:sldId id="412" r:id="rId12"/>
    <p:sldId id="414" r:id="rId13"/>
    <p:sldId id="415" r:id="rId14"/>
    <p:sldId id="413" r:id="rId15"/>
    <p:sldId id="416" r:id="rId16"/>
    <p:sldId id="425" r:id="rId17"/>
    <p:sldId id="419" r:id="rId18"/>
    <p:sldId id="421" r:id="rId19"/>
    <p:sldId id="422" r:id="rId20"/>
    <p:sldId id="424" r:id="rId21"/>
    <p:sldId id="418" r:id="rId22"/>
    <p:sldId id="42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FF0066"/>
    <a:srgbClr val="0000FF"/>
    <a:srgbClr val="8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76" autoAdjust="0"/>
  </p:normalViewPr>
  <p:slideViewPr>
    <p:cSldViewPr>
      <p:cViewPr varScale="1">
        <p:scale>
          <a:sx n="65" d="100"/>
          <a:sy n="65" d="100"/>
        </p:scale>
        <p:origin x="-14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95400" y="4038600"/>
            <a:ext cx="6400800" cy="1752600"/>
          </a:xfrm>
        </p:spPr>
        <p:txBody>
          <a:bodyPr/>
          <a:lstStyle/>
          <a:p>
            <a:pPr eaLnBrk="1" hangingPunct="1"/>
            <a:r>
              <a:rPr lang="en-US" dirty="0" smtClean="0">
                <a:solidFill>
                  <a:schemeClr val="tx1"/>
                </a:solidFill>
              </a:rPr>
              <a:t>MATH30-6</a:t>
            </a:r>
          </a:p>
          <a:p>
            <a:pPr eaLnBrk="1" hangingPunct="1"/>
            <a:r>
              <a:rPr lang="en-US" dirty="0" smtClean="0">
                <a:solidFill>
                  <a:schemeClr val="tx1"/>
                </a:solidFill>
              </a:rPr>
              <a:t>Probability and Statistics</a:t>
            </a:r>
          </a:p>
        </p:txBody>
      </p:sp>
      <p:sp>
        <p:nvSpPr>
          <p:cNvPr id="5" name="Rectangle 4"/>
          <p:cNvSpPr/>
          <p:nvPr/>
        </p:nvSpPr>
        <p:spPr>
          <a:xfrm>
            <a:off x="990600" y="762000"/>
            <a:ext cx="7239000" cy="762000"/>
          </a:xfrm>
          <a:prstGeom prst="rect">
            <a:avLst/>
          </a:prstGeom>
          <a:solidFill>
            <a:srgbClr val="C000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r>
              <a:rPr lang="en-US" sz="4400" b="1" dirty="0" smtClean="0">
                <a:latin typeface="+mj-lt"/>
                <a:ea typeface="Verdana" pitchFamily="34" charset="0"/>
                <a:cs typeface="Verdana" pitchFamily="34" charset="0"/>
              </a:rPr>
              <a:t>Random Variables</a:t>
            </a:r>
            <a:endParaRPr lang="en-US" sz="4400" b="1" dirty="0">
              <a:latin typeface="+mj-lt"/>
              <a:ea typeface="Verdana" pitchFamily="34" charset="0"/>
              <a:cs typeface="Verdana" pitchFamily="34" charset="0"/>
            </a:endParaRPr>
          </a:p>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ox(in)">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box(in)">
                                      <p:cBhvr>
                                        <p:cTn id="2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Example</a:t>
            </a:r>
          </a:p>
        </p:txBody>
      </p:sp>
      <p:sp>
        <p:nvSpPr>
          <p:cNvPr id="13315" name="Text Box 3"/>
          <p:cNvSpPr txBox="1">
            <a:spLocks noChangeArrowheads="1"/>
          </p:cNvSpPr>
          <p:nvPr/>
        </p:nvSpPr>
        <p:spPr bwMode="auto">
          <a:xfrm>
            <a:off x="1371600" y="877888"/>
            <a:ext cx="184150" cy="457200"/>
          </a:xfrm>
          <a:prstGeom prst="rect">
            <a:avLst/>
          </a:prstGeom>
          <a:noFill/>
          <a:ln w="9525" algn="ctr">
            <a:noFill/>
            <a:miter lim="800000"/>
            <a:headEnd/>
            <a:tailEnd/>
          </a:ln>
        </p:spPr>
        <p:txBody>
          <a:bodyPr wrap="none">
            <a:spAutoFit/>
          </a:bodyPr>
          <a:lstStyle/>
          <a:p>
            <a:endParaRPr lang="en-US" sz="2400"/>
          </a:p>
        </p:txBody>
      </p:sp>
      <p:sp>
        <p:nvSpPr>
          <p:cNvPr id="13316" name="Rectangle 4"/>
          <p:cNvSpPr>
            <a:spLocks noChangeArrowheads="1"/>
          </p:cNvSpPr>
          <p:nvPr/>
        </p:nvSpPr>
        <p:spPr bwMode="auto">
          <a:xfrm>
            <a:off x="1219200" y="1143000"/>
            <a:ext cx="7467600" cy="2246769"/>
          </a:xfrm>
          <a:prstGeom prst="rect">
            <a:avLst/>
          </a:prstGeom>
          <a:noFill/>
          <a:ln w="9525" algn="ctr">
            <a:noFill/>
            <a:miter lim="800000"/>
            <a:headEnd/>
            <a:tailEnd/>
          </a:ln>
        </p:spPr>
        <p:txBody>
          <a:bodyPr anchor="ctr">
            <a:spAutoFit/>
          </a:bodyPr>
          <a:lstStyle/>
          <a:p>
            <a:pPr marL="342900" indent="-342900" eaLnBrk="0" hangingPunct="0">
              <a:tabLst>
                <a:tab pos="342900" algn="l"/>
              </a:tabLst>
            </a:pPr>
            <a:r>
              <a:rPr lang="en-US" sz="2400" dirty="0"/>
              <a:t>From a box containing four white balls and two red balls, three balls are drawn in succession, each ball being replaced in the box before the next draw is made. Find the probability distribution for the number of red balls.</a:t>
            </a:r>
          </a:p>
          <a:p>
            <a:pPr eaLnBrk="0" hangingPunct="0">
              <a:tabLst>
                <a:tab pos="342900" algn="l"/>
              </a:tabLst>
            </a:pPr>
            <a:endParaRPr lang="en-US" sz="4400" b="1" dirty="0"/>
          </a:p>
        </p:txBody>
      </p:sp>
      <p:sp>
        <p:nvSpPr>
          <p:cNvPr id="5" name="Rectangle 4"/>
          <p:cNvSpPr>
            <a:spLocks noChangeArrowheads="1"/>
          </p:cNvSpPr>
          <p:nvPr/>
        </p:nvSpPr>
        <p:spPr bwMode="auto">
          <a:xfrm>
            <a:off x="914400" y="3352800"/>
            <a:ext cx="7467600" cy="2985433"/>
          </a:xfrm>
          <a:prstGeom prst="rect">
            <a:avLst/>
          </a:prstGeom>
          <a:noFill/>
          <a:ln w="9525" algn="ctr">
            <a:noFill/>
            <a:miter lim="800000"/>
            <a:headEnd/>
            <a:tailEnd/>
          </a:ln>
        </p:spPr>
        <p:txBody>
          <a:bodyPr anchor="ctr">
            <a:spAutoFit/>
          </a:bodyPr>
          <a:lstStyle/>
          <a:p>
            <a:r>
              <a:rPr lang="en-US" sz="2400" dirty="0"/>
              <a:t>Two balls are randomly chosen from an urn containing 8 white, 4 black, and two orange balls. Suppose that we win PHP 2.00 for each black ball selected and we lose PHP 1.00 for each white ball selected. Let X denotes our winnings. What are the possible values of X, and what are the probabilities associated with each value?</a:t>
            </a:r>
          </a:p>
          <a:p>
            <a:pPr eaLnBrk="0" hangingPunct="0"/>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1295400" y="1143000"/>
            <a:ext cx="7315200" cy="4343400"/>
            <a:chOff x="655" y="1609"/>
            <a:chExt cx="6917" cy="2455"/>
          </a:xfrm>
        </p:grpSpPr>
        <p:sp>
          <p:nvSpPr>
            <p:cNvPr id="563216" name="AutoShape 16"/>
            <p:cNvSpPr>
              <a:spLocks noChangeArrowheads="1"/>
            </p:cNvSpPr>
            <p:nvPr/>
          </p:nvSpPr>
          <p:spPr bwMode="auto">
            <a:xfrm>
              <a:off x="655" y="1609"/>
              <a:ext cx="6876" cy="2455"/>
            </a:xfrm>
            <a:prstGeom prst="roundRect">
              <a:avLst>
                <a:gd name="adj" fmla="val 16667"/>
              </a:avLst>
            </a:prstGeom>
            <a:solidFill>
              <a:srgbClr val="FFFFFF"/>
            </a:solidFill>
            <a:ln w="28575">
              <a:solidFill>
                <a:srgbClr val="000000"/>
              </a:solidFill>
              <a:round/>
              <a:headEnd/>
              <a:tailEnd/>
            </a:ln>
            <a:effectLst>
              <a:outerShdw dist="107763" dir="2700000" algn="ctr" rotWithShape="0">
                <a:srgbClr val="808080"/>
              </a:outerShdw>
            </a:effectLst>
          </p:spPr>
          <p:txBody>
            <a:bodyPr/>
            <a:lstStyle/>
            <a:p>
              <a:pPr>
                <a:defRPr/>
              </a:pPr>
              <a:endParaRPr lang="en-US"/>
            </a:p>
          </p:txBody>
        </p:sp>
        <p:sp>
          <p:nvSpPr>
            <p:cNvPr id="2060" name="Text Box 13"/>
            <p:cNvSpPr txBox="1">
              <a:spLocks noChangeArrowheads="1"/>
            </p:cNvSpPr>
            <p:nvPr/>
          </p:nvSpPr>
          <p:spPr bwMode="auto">
            <a:xfrm>
              <a:off x="721" y="1680"/>
              <a:ext cx="6851" cy="2256"/>
            </a:xfrm>
            <a:prstGeom prst="rect">
              <a:avLst/>
            </a:prstGeom>
            <a:noFill/>
            <a:ln w="9525">
              <a:noFill/>
              <a:miter lim="800000"/>
              <a:headEnd/>
              <a:tailEnd/>
            </a:ln>
          </p:spPr>
          <p:txBody>
            <a:bodyPr/>
            <a:lstStyle/>
            <a:p>
              <a:endParaRPr lang="en-US"/>
            </a:p>
          </p:txBody>
        </p:sp>
      </p:grpSp>
      <p:sp>
        <p:nvSpPr>
          <p:cNvPr id="2053"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i="1" smtClean="0"/>
              <a:t>Continuous  Probability Distributions</a:t>
            </a:r>
            <a:endParaRPr lang="en-US" sz="3600" b="1" smtClean="0">
              <a:solidFill>
                <a:srgbClr val="CC0099"/>
              </a:solidFill>
            </a:endParaRPr>
          </a:p>
        </p:txBody>
      </p:sp>
      <p:sp>
        <p:nvSpPr>
          <p:cNvPr id="2054" name="Text Box 3"/>
          <p:cNvSpPr txBox="1">
            <a:spLocks noChangeArrowheads="1"/>
          </p:cNvSpPr>
          <p:nvPr/>
        </p:nvSpPr>
        <p:spPr bwMode="auto">
          <a:xfrm>
            <a:off x="1371600" y="877888"/>
            <a:ext cx="184150" cy="457200"/>
          </a:xfrm>
          <a:prstGeom prst="rect">
            <a:avLst/>
          </a:prstGeom>
          <a:noFill/>
          <a:ln w="9525" algn="ctr">
            <a:noFill/>
            <a:miter lim="800000"/>
            <a:headEnd/>
            <a:tailEnd/>
          </a:ln>
        </p:spPr>
        <p:txBody>
          <a:bodyPr wrap="none">
            <a:spAutoFit/>
          </a:bodyPr>
          <a:lstStyle/>
          <a:p>
            <a:endParaRPr lang="en-US" sz="2400"/>
          </a:p>
        </p:txBody>
      </p:sp>
      <p:sp>
        <p:nvSpPr>
          <p:cNvPr id="2055" name="Rectangle 6"/>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15"/>
          <p:cNvGraphicFramePr>
            <a:graphicFrameLocks noChangeAspect="1"/>
          </p:cNvGraphicFramePr>
          <p:nvPr/>
        </p:nvGraphicFramePr>
        <p:xfrm>
          <a:off x="4343400" y="3733800"/>
          <a:ext cx="1600200" cy="601663"/>
        </p:xfrm>
        <a:graphic>
          <a:graphicData uri="http://schemas.openxmlformats.org/presentationml/2006/ole">
            <p:oleObj spid="_x0000_s245762" name="Equation" r:id="rId4" imgW="889000" imgH="330200" progId="Equation.3">
              <p:embed/>
            </p:oleObj>
          </a:graphicData>
        </a:graphic>
      </p:graphicFrame>
      <p:graphicFrame>
        <p:nvGraphicFramePr>
          <p:cNvPr id="2051" name="Object 14"/>
          <p:cNvGraphicFramePr>
            <a:graphicFrameLocks noChangeAspect="1"/>
          </p:cNvGraphicFramePr>
          <p:nvPr/>
        </p:nvGraphicFramePr>
        <p:xfrm>
          <a:off x="3429000" y="4495800"/>
          <a:ext cx="3263900" cy="714375"/>
        </p:xfrm>
        <a:graphic>
          <a:graphicData uri="http://schemas.openxmlformats.org/presentationml/2006/ole">
            <p:oleObj spid="_x0000_s245763" name="Equation" r:id="rId5" imgW="1523880" imgH="330120" progId="Equation.3">
              <p:embed/>
            </p:oleObj>
          </a:graphicData>
        </a:graphic>
      </p:graphicFrame>
      <p:sp>
        <p:nvSpPr>
          <p:cNvPr id="2056" name="Rectangle 18"/>
          <p:cNvSpPr>
            <a:spLocks noChangeArrowheads="1"/>
          </p:cNvSpPr>
          <p:nvPr/>
        </p:nvSpPr>
        <p:spPr bwMode="auto">
          <a:xfrm>
            <a:off x="0" y="457200"/>
            <a:ext cx="0" cy="0"/>
          </a:xfrm>
          <a:prstGeom prst="rect">
            <a:avLst/>
          </a:prstGeom>
          <a:solidFill>
            <a:schemeClr val="accent1"/>
          </a:solidFill>
          <a:ln w="9525" algn="ctr">
            <a:solidFill>
              <a:schemeClr val="tx1"/>
            </a:solidFill>
            <a:miter lim="800000"/>
            <a:headEnd/>
            <a:tailEnd/>
          </a:ln>
        </p:spPr>
        <p:txBody>
          <a:bodyPr wrap="none" anchor="ctr"/>
          <a:lstStyle/>
          <a:p>
            <a:pPr eaLnBrk="0" hangingPunct="0"/>
            <a:r>
              <a:rPr lang="en-US" sz="1000" b="1" i="1">
                <a:cs typeface="Times New Roman" pitchFamily="18" charset="0"/>
              </a:rPr>
              <a:t> </a:t>
            </a:r>
            <a:endParaRPr lang="en-US" sz="1200" b="1" i="1">
              <a:latin typeface="Arial Narrow" pitchFamily="34" charset="0"/>
              <a:cs typeface="Times New Roman" pitchFamily="18" charset="0"/>
              <a:sym typeface="Symbol" pitchFamily="18" charset="2"/>
            </a:endParaRPr>
          </a:p>
        </p:txBody>
      </p:sp>
      <p:sp>
        <p:nvSpPr>
          <p:cNvPr id="2057" name="Rectangle 20"/>
          <p:cNvSpPr>
            <a:spLocks noChangeArrowheads="1"/>
          </p:cNvSpPr>
          <p:nvPr/>
        </p:nvSpPr>
        <p:spPr bwMode="auto">
          <a:xfrm>
            <a:off x="0" y="1581150"/>
            <a:ext cx="9144000" cy="0"/>
          </a:xfrm>
          <a:prstGeom prst="rect">
            <a:avLst/>
          </a:prstGeom>
          <a:noFill/>
          <a:ln w="9525" algn="ctr">
            <a:noFill/>
            <a:miter lim="800000"/>
            <a:headEnd/>
            <a:tailEnd/>
          </a:ln>
        </p:spPr>
        <p:txBody>
          <a:bodyPr wrap="none" anchor="ctr">
            <a:spAutoFit/>
          </a:bodyPr>
          <a:lstStyle/>
          <a:p>
            <a:pPr algn="ctr" eaLnBrk="0" hangingPunct="0"/>
            <a:endParaRPr lang="en-US" sz="1800" b="1"/>
          </a:p>
        </p:txBody>
      </p:sp>
      <p:sp>
        <p:nvSpPr>
          <p:cNvPr id="2058" name="Rectangle 26"/>
          <p:cNvSpPr>
            <a:spLocks noChangeArrowheads="1"/>
          </p:cNvSpPr>
          <p:nvPr/>
        </p:nvSpPr>
        <p:spPr bwMode="auto">
          <a:xfrm>
            <a:off x="1600200" y="1143000"/>
            <a:ext cx="6858000" cy="2800350"/>
          </a:xfrm>
          <a:prstGeom prst="rect">
            <a:avLst/>
          </a:prstGeom>
          <a:noFill/>
          <a:ln w="9525">
            <a:noFill/>
            <a:miter lim="800000"/>
            <a:headEnd/>
            <a:tailEnd/>
          </a:ln>
        </p:spPr>
        <p:txBody>
          <a:bodyPr>
            <a:spAutoFit/>
          </a:bodyPr>
          <a:lstStyle/>
          <a:p>
            <a:pPr eaLnBrk="0" hangingPunct="0"/>
            <a:r>
              <a:rPr lang="en-US" sz="2400" b="1" i="1">
                <a:latin typeface="Arial Narrow" pitchFamily="34" charset="0"/>
                <a:cs typeface="Times New Roman" pitchFamily="18" charset="0"/>
              </a:rPr>
              <a:t>Let x be a continuous random variable. Then the function f(x) is a  probability density function for the continuous random variable x, defined over the set of real numbers r, if</a:t>
            </a:r>
            <a:endParaRPr lang="en-US" sz="2000" b="1"/>
          </a:p>
          <a:p>
            <a:pPr algn="ctr" eaLnBrk="0" hangingPunct="0"/>
            <a:endParaRPr lang="en-US" sz="2400" b="1" i="1">
              <a:latin typeface="Arial Narrow" pitchFamily="34" charset="0"/>
              <a:cs typeface="Times New Roman" pitchFamily="18" charset="0"/>
            </a:endParaRPr>
          </a:p>
          <a:p>
            <a:pPr algn="ctr" eaLnBrk="0" hangingPunct="0"/>
            <a:r>
              <a:rPr lang="en-US" sz="2400" b="1" i="1">
                <a:latin typeface="Arial Narrow" pitchFamily="34" charset="0"/>
                <a:cs typeface="Times New Roman" pitchFamily="18" charset="0"/>
              </a:rPr>
              <a:t>f(x) </a:t>
            </a:r>
            <a:r>
              <a:rPr lang="en-US" sz="2400" b="1" i="1">
                <a:latin typeface="Arial Narrow" pitchFamily="34" charset="0"/>
                <a:cs typeface="Times New Roman" pitchFamily="18" charset="0"/>
                <a:sym typeface="Symbol" pitchFamily="18" charset="2"/>
              </a:rPr>
              <a:t></a:t>
            </a:r>
            <a:r>
              <a:rPr lang="en-US" sz="2400" b="1" i="1">
                <a:latin typeface="Arial Narrow" pitchFamily="34" charset="0"/>
                <a:cs typeface="Times New Roman" pitchFamily="18" charset="0"/>
              </a:rPr>
              <a:t> 0</a:t>
            </a:r>
            <a:r>
              <a:rPr lang="en-US" sz="2400" b="1" i="1">
                <a:latin typeface="Arial Narrow" pitchFamily="34" charset="0"/>
                <a:cs typeface="Times New Roman" pitchFamily="18" charset="0"/>
                <a:sym typeface="Symbol" pitchFamily="18" charset="2"/>
              </a:rPr>
              <a:t>	for all x </a:t>
            </a:r>
            <a:r>
              <a:rPr lang="en-US" sz="2400" b="1" i="1">
                <a:latin typeface="Arial Narrow" pitchFamily="34" charset="0"/>
                <a:cs typeface="Times New Roman" pitchFamily="18" charset="0"/>
              </a:rPr>
              <a:t> R</a:t>
            </a:r>
            <a:endParaRPr lang="en-US" sz="2000" b="1">
              <a:sym typeface="Symbol" pitchFamily="18" charset="2"/>
            </a:endParaRPr>
          </a:p>
          <a:p>
            <a:pPr eaLnBrk="0" hangingPunct="0"/>
            <a:endParaRPr lang="en-US" b="1" i="1">
              <a:latin typeface="Arial Narrow" pitchFamily="34" charset="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i="1" smtClean="0"/>
              <a:t>Continuous  Probability Distributions</a:t>
            </a:r>
            <a:endParaRPr lang="en-US" sz="3600" b="1" smtClean="0">
              <a:solidFill>
                <a:srgbClr val="CC0099"/>
              </a:solidFill>
            </a:endParaRPr>
          </a:p>
        </p:txBody>
      </p:sp>
      <p:sp>
        <p:nvSpPr>
          <p:cNvPr id="4100" name="Text Box 3"/>
          <p:cNvSpPr txBox="1">
            <a:spLocks noChangeArrowheads="1"/>
          </p:cNvSpPr>
          <p:nvPr/>
        </p:nvSpPr>
        <p:spPr bwMode="auto">
          <a:xfrm>
            <a:off x="1371600" y="877888"/>
            <a:ext cx="184150" cy="457200"/>
          </a:xfrm>
          <a:prstGeom prst="rect">
            <a:avLst/>
          </a:prstGeom>
          <a:noFill/>
          <a:ln w="9525" algn="ctr">
            <a:noFill/>
            <a:miter lim="800000"/>
            <a:headEnd/>
            <a:tailEnd/>
          </a:ln>
        </p:spPr>
        <p:txBody>
          <a:bodyPr wrap="none">
            <a:spAutoFit/>
          </a:bodyPr>
          <a:lstStyle/>
          <a:p>
            <a:endParaRPr lang="en-US" sz="2400"/>
          </a:p>
        </p:txBody>
      </p:sp>
      <p:sp>
        <p:nvSpPr>
          <p:cNvPr id="4101" name="Rectangle 6"/>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US"/>
          </a:p>
        </p:txBody>
      </p:sp>
      <p:sp>
        <p:nvSpPr>
          <p:cNvPr id="4102" name="Rectangle 18"/>
          <p:cNvSpPr>
            <a:spLocks noChangeArrowheads="1"/>
          </p:cNvSpPr>
          <p:nvPr/>
        </p:nvSpPr>
        <p:spPr bwMode="auto">
          <a:xfrm>
            <a:off x="0" y="457200"/>
            <a:ext cx="0" cy="0"/>
          </a:xfrm>
          <a:prstGeom prst="rect">
            <a:avLst/>
          </a:prstGeom>
          <a:solidFill>
            <a:schemeClr val="accent1"/>
          </a:solidFill>
          <a:ln w="9525" algn="ctr">
            <a:solidFill>
              <a:schemeClr val="tx1"/>
            </a:solidFill>
            <a:miter lim="800000"/>
            <a:headEnd/>
            <a:tailEnd/>
          </a:ln>
        </p:spPr>
        <p:txBody>
          <a:bodyPr wrap="none" anchor="ctr"/>
          <a:lstStyle/>
          <a:p>
            <a:pPr eaLnBrk="0" hangingPunct="0"/>
            <a:r>
              <a:rPr lang="en-US" sz="1000" b="1" i="1">
                <a:cs typeface="Times New Roman" pitchFamily="18" charset="0"/>
              </a:rPr>
              <a:t> </a:t>
            </a:r>
            <a:endParaRPr lang="en-US" sz="1200" b="1" i="1">
              <a:latin typeface="Arial Narrow" pitchFamily="34" charset="0"/>
              <a:cs typeface="Times New Roman" pitchFamily="18" charset="0"/>
              <a:sym typeface="Symbol" pitchFamily="18" charset="2"/>
            </a:endParaRPr>
          </a:p>
        </p:txBody>
      </p:sp>
      <p:sp>
        <p:nvSpPr>
          <p:cNvPr id="4103" name="Rectangle 20"/>
          <p:cNvSpPr>
            <a:spLocks noChangeArrowheads="1"/>
          </p:cNvSpPr>
          <p:nvPr/>
        </p:nvSpPr>
        <p:spPr bwMode="auto">
          <a:xfrm>
            <a:off x="0" y="1581150"/>
            <a:ext cx="9144000" cy="0"/>
          </a:xfrm>
          <a:prstGeom prst="rect">
            <a:avLst/>
          </a:prstGeom>
          <a:noFill/>
          <a:ln w="9525" algn="ctr">
            <a:noFill/>
            <a:miter lim="800000"/>
            <a:headEnd/>
            <a:tailEnd/>
          </a:ln>
        </p:spPr>
        <p:txBody>
          <a:bodyPr wrap="none" anchor="ctr">
            <a:spAutoFit/>
          </a:bodyPr>
          <a:lstStyle/>
          <a:p>
            <a:pPr algn="ctr" eaLnBrk="0" hangingPunct="0"/>
            <a:endParaRPr lang="en-US" sz="1800" b="1"/>
          </a:p>
        </p:txBody>
      </p:sp>
      <p:sp>
        <p:nvSpPr>
          <p:cNvPr id="4104" name="Rectangle 5"/>
          <p:cNvSpPr>
            <a:spLocks noChangeArrowheads="1"/>
          </p:cNvSpPr>
          <p:nvPr/>
        </p:nvSpPr>
        <p:spPr bwMode="auto">
          <a:xfrm>
            <a:off x="1066800" y="762000"/>
            <a:ext cx="7086600" cy="6616700"/>
          </a:xfrm>
          <a:prstGeom prst="rect">
            <a:avLst/>
          </a:prstGeom>
          <a:noFill/>
          <a:ln w="9525" algn="ctr">
            <a:noFill/>
            <a:miter lim="800000"/>
            <a:headEnd/>
            <a:tailEnd/>
          </a:ln>
        </p:spPr>
        <p:txBody>
          <a:bodyPr anchor="ctr">
            <a:spAutoFit/>
          </a:bodyPr>
          <a:lstStyle/>
          <a:p>
            <a:pPr eaLnBrk="0" hangingPunct="0">
              <a:buFontTx/>
              <a:buAutoNum type="arabicPeriod"/>
            </a:pPr>
            <a:r>
              <a:rPr lang="en-US" sz="2800" b="1">
                <a:latin typeface="Arial Narrow" pitchFamily="34" charset="0"/>
                <a:cs typeface="Times New Roman" pitchFamily="18" charset="0"/>
              </a:rPr>
              <a:t>The total number of hours measured in units of 200 hours, that family runs a microwave oven over a period of one year is a continuous random variable x that has the density function</a:t>
            </a:r>
          </a:p>
          <a:p>
            <a:pPr eaLnBrk="0" hangingPunct="0">
              <a:buFontTx/>
              <a:buAutoNum type="arabicPeriod"/>
            </a:pPr>
            <a:endParaRPr lang="en-US" b="1">
              <a:latin typeface="Arial Narrow" pitchFamily="34" charset="0"/>
              <a:cs typeface="Times New Roman" pitchFamily="18" charset="0"/>
            </a:endParaRPr>
          </a:p>
          <a:p>
            <a:pPr eaLnBrk="0" hangingPunct="0">
              <a:buFontTx/>
              <a:buAutoNum type="arabicPeriod"/>
            </a:pPr>
            <a:endParaRPr lang="en-US" b="1">
              <a:latin typeface="Arial Narrow" pitchFamily="34" charset="0"/>
              <a:cs typeface="Times New Roman" pitchFamily="18" charset="0"/>
            </a:endParaRPr>
          </a:p>
          <a:p>
            <a:endParaRPr lang="en-US" sz="2800"/>
          </a:p>
          <a:p>
            <a:endParaRPr lang="en-US" sz="2800"/>
          </a:p>
          <a:p>
            <a:r>
              <a:rPr lang="en-US" sz="2400"/>
              <a:t>Find the probability that over a period of one year, a family runs their microwave</a:t>
            </a:r>
          </a:p>
          <a:p>
            <a:pPr lvl="2"/>
            <a:r>
              <a:rPr lang="en-US" sz="2400"/>
              <a:t>a. less than 300 hours</a:t>
            </a:r>
          </a:p>
          <a:p>
            <a:pPr lvl="2"/>
            <a:r>
              <a:rPr lang="en-US" sz="2400"/>
              <a:t>b. between 120 hours and 350 hours</a:t>
            </a:r>
          </a:p>
          <a:p>
            <a:r>
              <a:rPr lang="en-US" sz="2400"/>
              <a:t> </a:t>
            </a:r>
          </a:p>
          <a:p>
            <a:pPr eaLnBrk="0" hangingPunct="0">
              <a:buFontTx/>
              <a:buAutoNum type="arabicPeriod"/>
            </a:pPr>
            <a:endParaRPr lang="en-US" sz="2800" b="1"/>
          </a:p>
          <a:p>
            <a:pPr eaLnBrk="0" hangingPunct="0"/>
            <a:endParaRPr lang="en-US" sz="4400" b="1"/>
          </a:p>
        </p:txBody>
      </p:sp>
      <p:graphicFrame>
        <p:nvGraphicFramePr>
          <p:cNvPr id="4098" name="Object 4"/>
          <p:cNvGraphicFramePr>
            <a:graphicFrameLocks noChangeAspect="1"/>
          </p:cNvGraphicFramePr>
          <p:nvPr/>
        </p:nvGraphicFramePr>
        <p:xfrm>
          <a:off x="2590800" y="2590800"/>
          <a:ext cx="3228975" cy="1400175"/>
        </p:xfrm>
        <a:graphic>
          <a:graphicData uri="http://schemas.openxmlformats.org/presentationml/2006/ole">
            <p:oleObj spid="_x0000_s247810" name="Equation" r:id="rId4" imgW="1651000" imgH="7112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i="1" smtClean="0"/>
              <a:t>Continuous  Probability Distributions</a:t>
            </a:r>
            <a:endParaRPr lang="en-US" sz="3600" b="1" smtClean="0">
              <a:solidFill>
                <a:srgbClr val="CC0099"/>
              </a:solidFill>
            </a:endParaRPr>
          </a:p>
        </p:txBody>
      </p:sp>
      <p:sp>
        <p:nvSpPr>
          <p:cNvPr id="5124" name="Text Box 3"/>
          <p:cNvSpPr txBox="1">
            <a:spLocks noChangeArrowheads="1"/>
          </p:cNvSpPr>
          <p:nvPr/>
        </p:nvSpPr>
        <p:spPr bwMode="auto">
          <a:xfrm>
            <a:off x="1371600" y="877888"/>
            <a:ext cx="184150" cy="457200"/>
          </a:xfrm>
          <a:prstGeom prst="rect">
            <a:avLst/>
          </a:prstGeom>
          <a:noFill/>
          <a:ln w="9525" algn="ctr">
            <a:noFill/>
            <a:miter lim="800000"/>
            <a:headEnd/>
            <a:tailEnd/>
          </a:ln>
        </p:spPr>
        <p:txBody>
          <a:bodyPr wrap="none">
            <a:spAutoFit/>
          </a:bodyPr>
          <a:lstStyle/>
          <a:p>
            <a:endParaRPr lang="en-US" sz="2400"/>
          </a:p>
        </p:txBody>
      </p:sp>
      <p:sp>
        <p:nvSpPr>
          <p:cNvPr id="5125" name="Rectangle 6"/>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US"/>
          </a:p>
        </p:txBody>
      </p:sp>
      <p:sp>
        <p:nvSpPr>
          <p:cNvPr id="5126" name="Rectangle 18"/>
          <p:cNvSpPr>
            <a:spLocks noChangeArrowheads="1"/>
          </p:cNvSpPr>
          <p:nvPr/>
        </p:nvSpPr>
        <p:spPr bwMode="auto">
          <a:xfrm>
            <a:off x="0" y="457200"/>
            <a:ext cx="0" cy="0"/>
          </a:xfrm>
          <a:prstGeom prst="rect">
            <a:avLst/>
          </a:prstGeom>
          <a:solidFill>
            <a:schemeClr val="accent1"/>
          </a:solidFill>
          <a:ln w="9525" algn="ctr">
            <a:solidFill>
              <a:schemeClr val="tx1"/>
            </a:solidFill>
            <a:miter lim="800000"/>
            <a:headEnd/>
            <a:tailEnd/>
          </a:ln>
        </p:spPr>
        <p:txBody>
          <a:bodyPr wrap="none" anchor="ctr"/>
          <a:lstStyle/>
          <a:p>
            <a:pPr eaLnBrk="0" hangingPunct="0"/>
            <a:r>
              <a:rPr lang="en-US" sz="1000" b="1" i="1">
                <a:cs typeface="Times New Roman" pitchFamily="18" charset="0"/>
              </a:rPr>
              <a:t> </a:t>
            </a:r>
            <a:endParaRPr lang="en-US" sz="1200" b="1" i="1">
              <a:latin typeface="Arial Narrow" pitchFamily="34" charset="0"/>
              <a:cs typeface="Times New Roman" pitchFamily="18" charset="0"/>
              <a:sym typeface="Symbol" pitchFamily="18" charset="2"/>
            </a:endParaRPr>
          </a:p>
        </p:txBody>
      </p:sp>
      <p:sp>
        <p:nvSpPr>
          <p:cNvPr id="5127" name="Rectangle 20"/>
          <p:cNvSpPr>
            <a:spLocks noChangeArrowheads="1"/>
          </p:cNvSpPr>
          <p:nvPr/>
        </p:nvSpPr>
        <p:spPr bwMode="auto">
          <a:xfrm>
            <a:off x="0" y="1581150"/>
            <a:ext cx="9144000" cy="0"/>
          </a:xfrm>
          <a:prstGeom prst="rect">
            <a:avLst/>
          </a:prstGeom>
          <a:noFill/>
          <a:ln w="9525" algn="ctr">
            <a:noFill/>
            <a:miter lim="800000"/>
            <a:headEnd/>
            <a:tailEnd/>
          </a:ln>
        </p:spPr>
        <p:txBody>
          <a:bodyPr wrap="none" anchor="ctr">
            <a:spAutoFit/>
          </a:bodyPr>
          <a:lstStyle/>
          <a:p>
            <a:pPr algn="ctr" eaLnBrk="0" hangingPunct="0"/>
            <a:endParaRPr lang="en-US" sz="1800" b="1"/>
          </a:p>
        </p:txBody>
      </p:sp>
      <p:sp>
        <p:nvSpPr>
          <p:cNvPr id="4104" name="Rectangle 5"/>
          <p:cNvSpPr>
            <a:spLocks noChangeArrowheads="1"/>
          </p:cNvSpPr>
          <p:nvPr/>
        </p:nvSpPr>
        <p:spPr bwMode="auto">
          <a:xfrm>
            <a:off x="1066800" y="762000"/>
            <a:ext cx="7086600" cy="6678613"/>
          </a:xfrm>
          <a:prstGeom prst="rect">
            <a:avLst/>
          </a:prstGeom>
          <a:noFill/>
          <a:ln w="9525" algn="ctr">
            <a:noFill/>
            <a:miter lim="800000"/>
            <a:headEnd/>
            <a:tailEnd/>
          </a:ln>
        </p:spPr>
        <p:txBody>
          <a:bodyPr anchor="ctr">
            <a:spAutoFit/>
          </a:bodyPr>
          <a:lstStyle/>
          <a:p>
            <a:pPr>
              <a:defRPr/>
            </a:pPr>
            <a:r>
              <a:rPr lang="en-US" sz="2800" dirty="0"/>
              <a:t>A random variable x has a density function </a:t>
            </a:r>
          </a:p>
          <a:p>
            <a:pPr>
              <a:defRPr/>
            </a:pPr>
            <a:r>
              <a:rPr lang="en-US" sz="2800" dirty="0"/>
              <a:t> 	</a:t>
            </a:r>
          </a:p>
          <a:p>
            <a:pPr>
              <a:defRPr/>
            </a:pPr>
            <a:endParaRPr lang="en-US" sz="2800" dirty="0"/>
          </a:p>
          <a:p>
            <a:pPr>
              <a:defRPr/>
            </a:pPr>
            <a:endParaRPr lang="en-US" sz="2800" dirty="0"/>
          </a:p>
          <a:p>
            <a:pPr>
              <a:defRPr/>
            </a:pPr>
            <a:endParaRPr lang="en-US" sz="2800" dirty="0"/>
          </a:p>
          <a:p>
            <a:pPr>
              <a:defRPr/>
            </a:pPr>
            <a:endParaRPr lang="en-US" sz="2800" dirty="0"/>
          </a:p>
          <a:p>
            <a:pPr>
              <a:defRPr/>
            </a:pPr>
            <a:r>
              <a:rPr lang="en-US" sz="2800" dirty="0"/>
              <a:t>where  -</a:t>
            </a:r>
            <a:r>
              <a:rPr lang="en-US" sz="2800" dirty="0">
                <a:sym typeface="Symbol"/>
              </a:rPr>
              <a:t></a:t>
            </a:r>
            <a:r>
              <a:rPr lang="en-US" sz="2800" dirty="0"/>
              <a:t> &lt; x &lt; </a:t>
            </a:r>
            <a:r>
              <a:rPr lang="en-US" sz="2800" dirty="0">
                <a:sym typeface="Symbol"/>
              </a:rPr>
              <a:t></a:t>
            </a:r>
          </a:p>
          <a:p>
            <a:pPr>
              <a:defRPr/>
            </a:pPr>
            <a:endParaRPr lang="en-US" sz="2800" dirty="0"/>
          </a:p>
          <a:p>
            <a:pPr marL="514350" indent="-514350">
              <a:buFontTx/>
              <a:buAutoNum type="alphaLcPeriod"/>
              <a:defRPr/>
            </a:pPr>
            <a:r>
              <a:rPr lang="en-US" sz="2800" dirty="0"/>
              <a:t>Find the value of the constant k.</a:t>
            </a:r>
          </a:p>
          <a:p>
            <a:pPr marL="514350" indent="-514350">
              <a:buFontTx/>
              <a:buAutoNum type="alphaLcPeriod"/>
              <a:defRPr/>
            </a:pPr>
            <a:r>
              <a:rPr lang="en-US" sz="2800" dirty="0"/>
              <a:t>Find the probability that x</a:t>
            </a:r>
            <a:r>
              <a:rPr lang="en-US" sz="2800" baseline="30000" dirty="0"/>
              <a:t>2</a:t>
            </a:r>
            <a:r>
              <a:rPr lang="en-US" sz="2800" dirty="0"/>
              <a:t> lies between 1/3 and 1.</a:t>
            </a:r>
          </a:p>
          <a:p>
            <a:pPr>
              <a:defRPr/>
            </a:pPr>
            <a:r>
              <a:rPr lang="en-US" sz="2800" dirty="0"/>
              <a:t> </a:t>
            </a:r>
          </a:p>
          <a:p>
            <a:pPr eaLnBrk="0" hangingPunct="0">
              <a:buFontTx/>
              <a:buAutoNum type="arabicPeriod"/>
              <a:defRPr/>
            </a:pPr>
            <a:endParaRPr lang="en-US" b="1" dirty="0">
              <a:latin typeface="Arial Narrow" pitchFamily="34" charset="0"/>
              <a:cs typeface="Times New Roman" pitchFamily="18" charset="0"/>
            </a:endParaRPr>
          </a:p>
          <a:p>
            <a:pPr eaLnBrk="0" hangingPunct="0">
              <a:buFontTx/>
              <a:buAutoNum type="arabicPeriod"/>
              <a:defRPr/>
            </a:pPr>
            <a:endParaRPr lang="en-US" b="1" dirty="0">
              <a:latin typeface="Arial Narrow" pitchFamily="34" charset="0"/>
              <a:cs typeface="Times New Roman" pitchFamily="18" charset="0"/>
            </a:endParaRPr>
          </a:p>
          <a:p>
            <a:pPr>
              <a:defRPr/>
            </a:pPr>
            <a:endParaRPr lang="en-US" sz="2800" dirty="0"/>
          </a:p>
        </p:txBody>
      </p:sp>
      <p:sp>
        <p:nvSpPr>
          <p:cNvPr id="5129"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2" name="Object 3"/>
          <p:cNvGraphicFramePr>
            <a:graphicFrameLocks noChangeAspect="1"/>
          </p:cNvGraphicFramePr>
          <p:nvPr/>
        </p:nvGraphicFramePr>
        <p:xfrm>
          <a:off x="2438400" y="2057400"/>
          <a:ext cx="2163763" cy="914400"/>
        </p:xfrm>
        <a:graphic>
          <a:graphicData uri="http://schemas.openxmlformats.org/presentationml/2006/ole">
            <p:oleObj spid="_x0000_s248834" name="Equation" r:id="rId4" imgW="926698" imgH="393529"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i="1" smtClean="0"/>
              <a:t>Continuous  Random Variable</a:t>
            </a:r>
            <a:endParaRPr lang="en-US" sz="3600" b="1" smtClean="0">
              <a:solidFill>
                <a:srgbClr val="CC0099"/>
              </a:solidFill>
            </a:endParaRPr>
          </a:p>
        </p:txBody>
      </p:sp>
      <p:sp>
        <p:nvSpPr>
          <p:cNvPr id="3076" name="Text Box 3"/>
          <p:cNvSpPr txBox="1">
            <a:spLocks noChangeArrowheads="1"/>
          </p:cNvSpPr>
          <p:nvPr/>
        </p:nvSpPr>
        <p:spPr bwMode="auto">
          <a:xfrm>
            <a:off x="1371600" y="877888"/>
            <a:ext cx="184150" cy="457200"/>
          </a:xfrm>
          <a:prstGeom prst="rect">
            <a:avLst/>
          </a:prstGeom>
          <a:noFill/>
          <a:ln w="9525" algn="ctr">
            <a:noFill/>
            <a:miter lim="800000"/>
            <a:headEnd/>
            <a:tailEnd/>
          </a:ln>
        </p:spPr>
        <p:txBody>
          <a:bodyPr wrap="none">
            <a:spAutoFit/>
          </a:bodyPr>
          <a:lstStyle/>
          <a:p>
            <a:endParaRPr lang="en-US" sz="2400"/>
          </a:p>
        </p:txBody>
      </p:sp>
      <p:sp>
        <p:nvSpPr>
          <p:cNvPr id="3077" name="Rectangle 6"/>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US"/>
          </a:p>
        </p:txBody>
      </p:sp>
      <p:sp>
        <p:nvSpPr>
          <p:cNvPr id="3078" name="Rectangle 18"/>
          <p:cNvSpPr>
            <a:spLocks noChangeArrowheads="1"/>
          </p:cNvSpPr>
          <p:nvPr/>
        </p:nvSpPr>
        <p:spPr bwMode="auto">
          <a:xfrm>
            <a:off x="0" y="457200"/>
            <a:ext cx="0" cy="0"/>
          </a:xfrm>
          <a:prstGeom prst="rect">
            <a:avLst/>
          </a:prstGeom>
          <a:solidFill>
            <a:schemeClr val="accent1"/>
          </a:solidFill>
          <a:ln w="9525" algn="ctr">
            <a:solidFill>
              <a:schemeClr val="tx1"/>
            </a:solidFill>
            <a:miter lim="800000"/>
            <a:headEnd/>
            <a:tailEnd/>
          </a:ln>
        </p:spPr>
        <p:txBody>
          <a:bodyPr wrap="none" anchor="ctr"/>
          <a:lstStyle/>
          <a:p>
            <a:pPr eaLnBrk="0" hangingPunct="0"/>
            <a:r>
              <a:rPr lang="en-US" sz="1000" b="1" i="1">
                <a:cs typeface="Times New Roman" pitchFamily="18" charset="0"/>
              </a:rPr>
              <a:t> </a:t>
            </a:r>
            <a:endParaRPr lang="en-US" sz="1200" b="1" i="1">
              <a:latin typeface="Arial Narrow" pitchFamily="34" charset="0"/>
              <a:cs typeface="Times New Roman" pitchFamily="18" charset="0"/>
              <a:sym typeface="Symbol" pitchFamily="18" charset="2"/>
            </a:endParaRPr>
          </a:p>
        </p:txBody>
      </p:sp>
      <p:sp>
        <p:nvSpPr>
          <p:cNvPr id="3079" name="Rectangle 20"/>
          <p:cNvSpPr>
            <a:spLocks noChangeArrowheads="1"/>
          </p:cNvSpPr>
          <p:nvPr/>
        </p:nvSpPr>
        <p:spPr bwMode="auto">
          <a:xfrm>
            <a:off x="0" y="1581150"/>
            <a:ext cx="9144000" cy="0"/>
          </a:xfrm>
          <a:prstGeom prst="rect">
            <a:avLst/>
          </a:prstGeom>
          <a:noFill/>
          <a:ln w="9525" algn="ctr">
            <a:noFill/>
            <a:miter lim="800000"/>
            <a:headEnd/>
            <a:tailEnd/>
          </a:ln>
        </p:spPr>
        <p:txBody>
          <a:bodyPr wrap="none" anchor="ctr">
            <a:spAutoFit/>
          </a:bodyPr>
          <a:lstStyle/>
          <a:p>
            <a:pPr algn="ctr" eaLnBrk="0" hangingPunct="0"/>
            <a:endParaRPr lang="en-US" sz="1800" b="1"/>
          </a:p>
        </p:txBody>
      </p:sp>
      <p:sp>
        <p:nvSpPr>
          <p:cNvPr id="3080" name="Rectangle 5"/>
          <p:cNvSpPr>
            <a:spLocks noChangeArrowheads="1"/>
          </p:cNvSpPr>
          <p:nvPr/>
        </p:nvSpPr>
        <p:spPr bwMode="auto">
          <a:xfrm>
            <a:off x="1066800" y="762000"/>
            <a:ext cx="7086600" cy="9140825"/>
          </a:xfrm>
          <a:prstGeom prst="rect">
            <a:avLst/>
          </a:prstGeom>
          <a:noFill/>
          <a:ln w="9525" algn="ctr">
            <a:noFill/>
            <a:miter lim="800000"/>
            <a:headEnd/>
            <a:tailEnd/>
          </a:ln>
        </p:spPr>
        <p:txBody>
          <a:bodyPr anchor="ctr">
            <a:spAutoFit/>
          </a:bodyPr>
          <a:lstStyle/>
          <a:p>
            <a:r>
              <a:rPr lang="en-US" sz="2800"/>
              <a:t>The distribution function for a random variable </a:t>
            </a:r>
            <a:r>
              <a:rPr lang="en-US" sz="2800" i="1"/>
              <a:t>X</a:t>
            </a:r>
            <a:r>
              <a:rPr lang="en-US" sz="2800"/>
              <a:t> is	</a:t>
            </a:r>
          </a:p>
          <a:p>
            <a:endParaRPr lang="en-US" sz="2800"/>
          </a:p>
          <a:p>
            <a:endParaRPr lang="en-US" sz="2800"/>
          </a:p>
          <a:p>
            <a:endParaRPr lang="en-US" sz="2800"/>
          </a:p>
          <a:p>
            <a:endParaRPr lang="en-US" sz="2800"/>
          </a:p>
          <a:p>
            <a:endParaRPr lang="en-US" sz="2800"/>
          </a:p>
          <a:p>
            <a:r>
              <a:rPr lang="en-US" sz="2800"/>
              <a:t>Find:	(a) the density function; </a:t>
            </a:r>
          </a:p>
          <a:p>
            <a:r>
              <a:rPr lang="en-US" sz="2800"/>
              <a:t> (b)</a:t>
            </a:r>
            <a:r>
              <a:rPr lang="en-US" sz="2800" i="1"/>
              <a:t> P(x &gt;2)</a:t>
            </a:r>
            <a:r>
              <a:rPr lang="en-US" sz="2800"/>
              <a:t>; </a:t>
            </a:r>
          </a:p>
          <a:p>
            <a:r>
              <a:rPr lang="en-US" sz="2800"/>
              <a:t> (c) </a:t>
            </a:r>
            <a:r>
              <a:rPr lang="en-US" sz="2800" i="1"/>
              <a:t>P(-3 &lt; x </a:t>
            </a:r>
            <a:r>
              <a:rPr lang="en-US" sz="2800" i="1" u="sng"/>
              <a:t>&lt;</a:t>
            </a:r>
            <a:r>
              <a:rPr lang="en-US" sz="2800" i="1"/>
              <a:t> 4)</a:t>
            </a:r>
            <a:r>
              <a:rPr lang="en-US" sz="2800"/>
              <a:t>.</a:t>
            </a:r>
          </a:p>
          <a:p>
            <a:r>
              <a:rPr lang="en-US" sz="2800"/>
              <a:t> </a:t>
            </a:r>
          </a:p>
          <a:p>
            <a:r>
              <a:rPr lang="en-US" sz="2800"/>
              <a:t> </a:t>
            </a:r>
          </a:p>
          <a:p>
            <a:r>
              <a:rPr lang="en-US" sz="2800"/>
              <a:t> </a:t>
            </a:r>
          </a:p>
          <a:p>
            <a:r>
              <a:rPr lang="en-US" sz="2800"/>
              <a:t> </a:t>
            </a:r>
          </a:p>
          <a:p>
            <a:r>
              <a:rPr lang="en-US" sz="2800"/>
              <a:t> </a:t>
            </a:r>
          </a:p>
          <a:p>
            <a:r>
              <a:rPr lang="en-US" sz="2800"/>
              <a:t> </a:t>
            </a:r>
          </a:p>
          <a:p>
            <a:r>
              <a:rPr lang="en-US" sz="2800"/>
              <a:t> </a:t>
            </a:r>
          </a:p>
          <a:p>
            <a:r>
              <a:rPr lang="en-US" sz="2800"/>
              <a:t> </a:t>
            </a:r>
          </a:p>
          <a:p>
            <a:r>
              <a:rPr lang="en-US" sz="2800"/>
              <a:t> </a:t>
            </a:r>
          </a:p>
          <a:p>
            <a:r>
              <a:rPr lang="en-US" sz="2800"/>
              <a:t> </a:t>
            </a:r>
          </a:p>
          <a:p>
            <a:r>
              <a:rPr lang="en-US" sz="2800"/>
              <a:t> </a:t>
            </a:r>
          </a:p>
        </p:txBody>
      </p:sp>
      <p:sp>
        <p:nvSpPr>
          <p:cNvPr id="3081" name="Rectangle 10"/>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3074" name="Object 9"/>
          <p:cNvGraphicFramePr>
            <a:graphicFrameLocks noChangeAspect="1"/>
          </p:cNvGraphicFramePr>
          <p:nvPr/>
        </p:nvGraphicFramePr>
        <p:xfrm>
          <a:off x="3352800" y="2209800"/>
          <a:ext cx="3473450" cy="1143000"/>
        </p:xfrm>
        <a:graphic>
          <a:graphicData uri="http://schemas.openxmlformats.org/presentationml/2006/ole">
            <p:oleObj spid="_x0000_s246786" name="Equation" r:id="rId4" imgW="1473200" imgH="4826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4000" b="1" smtClean="0">
                <a:solidFill>
                  <a:srgbClr val="CC0099"/>
                </a:solidFill>
              </a:rPr>
              <a:t>       Joint Probability Distribution</a:t>
            </a:r>
          </a:p>
        </p:txBody>
      </p:sp>
      <p:pic>
        <p:nvPicPr>
          <p:cNvPr id="515077" name="Picture 5"/>
          <p:cNvPicPr>
            <a:picLocks noChangeAspect="1" noChangeArrowheads="1"/>
          </p:cNvPicPr>
          <p:nvPr/>
        </p:nvPicPr>
        <p:blipFill>
          <a:blip r:embed="rId3"/>
          <a:srcRect/>
          <a:stretch>
            <a:fillRect/>
          </a:stretch>
        </p:blipFill>
        <p:spPr bwMode="auto">
          <a:xfrm>
            <a:off x="838200" y="914400"/>
            <a:ext cx="7467600" cy="2438400"/>
          </a:xfrm>
          <a:prstGeom prst="rect">
            <a:avLst/>
          </a:prstGeom>
          <a:noFill/>
          <a:ln w="9525" algn="ctr">
            <a:noFill/>
            <a:miter lim="800000"/>
            <a:headEnd/>
            <a:tailEnd/>
          </a:ln>
        </p:spPr>
      </p:pic>
      <p:pic>
        <p:nvPicPr>
          <p:cNvPr id="4" name="Picture 4"/>
          <p:cNvPicPr>
            <a:picLocks noChangeAspect="1" noChangeArrowheads="1"/>
          </p:cNvPicPr>
          <p:nvPr/>
        </p:nvPicPr>
        <p:blipFill>
          <a:blip r:embed="rId4"/>
          <a:srcRect/>
          <a:stretch>
            <a:fillRect/>
          </a:stretch>
        </p:blipFill>
        <p:spPr bwMode="auto">
          <a:xfrm>
            <a:off x="304800" y="3810000"/>
            <a:ext cx="8534400" cy="23622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5077"/>
                                        </p:tgtEl>
                                        <p:attrNameLst>
                                          <p:attrName>style.visibility</p:attrName>
                                        </p:attrNameLst>
                                      </p:cBhvr>
                                      <p:to>
                                        <p:strVal val="visible"/>
                                      </p:to>
                                    </p:set>
                                    <p:animEffect transition="in" filter="blinds(horizontal)">
                                      <p:cBhvr>
                                        <p:cTn id="7" dur="500"/>
                                        <p:tgtEl>
                                          <p:spTgt spid="5150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Seatwork</a:t>
            </a:r>
          </a:p>
        </p:txBody>
      </p:sp>
      <p:pic>
        <p:nvPicPr>
          <p:cNvPr id="24579" name="Picture 3"/>
          <p:cNvPicPr>
            <a:picLocks noChangeAspect="1" noChangeArrowheads="1"/>
          </p:cNvPicPr>
          <p:nvPr/>
        </p:nvPicPr>
        <p:blipFill>
          <a:blip r:embed="rId3"/>
          <a:srcRect b="14815"/>
          <a:stretch>
            <a:fillRect/>
          </a:stretch>
        </p:blipFill>
        <p:spPr bwMode="auto">
          <a:xfrm>
            <a:off x="1143000" y="762000"/>
            <a:ext cx="7772400" cy="35052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4000" b="1" smtClean="0">
                <a:solidFill>
                  <a:srgbClr val="CC0099"/>
                </a:solidFill>
              </a:rPr>
              <a:t>       Joint Probability Distribution</a:t>
            </a:r>
          </a:p>
        </p:txBody>
      </p:sp>
      <p:pic>
        <p:nvPicPr>
          <p:cNvPr id="527364" name="Picture 4"/>
          <p:cNvPicPr>
            <a:picLocks noChangeAspect="1" noChangeArrowheads="1"/>
          </p:cNvPicPr>
          <p:nvPr/>
        </p:nvPicPr>
        <p:blipFill>
          <a:blip r:embed="rId3"/>
          <a:srcRect/>
          <a:stretch>
            <a:fillRect/>
          </a:stretch>
        </p:blipFill>
        <p:spPr bwMode="auto">
          <a:xfrm>
            <a:off x="762000" y="762000"/>
            <a:ext cx="8382000" cy="2667000"/>
          </a:xfrm>
          <a:prstGeom prst="rect">
            <a:avLst/>
          </a:prstGeom>
          <a:noFill/>
          <a:ln w="9525" algn="ctr">
            <a:noFill/>
            <a:miter lim="800000"/>
            <a:headEnd/>
            <a:tailEnd/>
          </a:ln>
        </p:spPr>
      </p:pic>
      <p:pic>
        <p:nvPicPr>
          <p:cNvPr id="4" name="Picture 3"/>
          <p:cNvPicPr>
            <a:picLocks noChangeAspect="1" noChangeArrowheads="1"/>
          </p:cNvPicPr>
          <p:nvPr/>
        </p:nvPicPr>
        <p:blipFill>
          <a:blip r:embed="rId4"/>
          <a:srcRect/>
          <a:stretch>
            <a:fillRect/>
          </a:stretch>
        </p:blipFill>
        <p:spPr bwMode="auto">
          <a:xfrm>
            <a:off x="228599" y="3657600"/>
            <a:ext cx="8686801" cy="26670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7364"/>
                                        </p:tgtEl>
                                        <p:attrNameLst>
                                          <p:attrName>style.visibility</p:attrName>
                                        </p:attrNameLst>
                                      </p:cBhvr>
                                      <p:to>
                                        <p:strVal val="visible"/>
                                      </p:to>
                                    </p:set>
                                    <p:animEffect transition="in" filter="blinds(horizontal)">
                                      <p:cBhvr>
                                        <p:cTn id="7" dur="500"/>
                                        <p:tgtEl>
                                          <p:spTgt spid="527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Marginal Distributions</a:t>
            </a:r>
          </a:p>
        </p:txBody>
      </p:sp>
      <p:pic>
        <p:nvPicPr>
          <p:cNvPr id="531459" name="Picture 3"/>
          <p:cNvPicPr>
            <a:picLocks noChangeAspect="1" noChangeArrowheads="1"/>
          </p:cNvPicPr>
          <p:nvPr/>
        </p:nvPicPr>
        <p:blipFill>
          <a:blip r:embed="rId3"/>
          <a:srcRect/>
          <a:stretch>
            <a:fillRect/>
          </a:stretch>
        </p:blipFill>
        <p:spPr bwMode="auto">
          <a:xfrm>
            <a:off x="1143000" y="762001"/>
            <a:ext cx="7086600" cy="3124199"/>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1459"/>
                                        </p:tgtEl>
                                        <p:attrNameLst>
                                          <p:attrName>style.visibility</p:attrName>
                                        </p:attrNameLst>
                                      </p:cBhvr>
                                      <p:to>
                                        <p:strVal val="visible"/>
                                      </p:to>
                                    </p:set>
                                    <p:animEffect transition="in" filter="blinds(horizontal)">
                                      <p:cBhvr>
                                        <p:cTn id="7" dur="500"/>
                                        <p:tgtEl>
                                          <p:spTgt spid="531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a:t>
            </a:r>
            <a:r>
              <a:rPr lang="en-US" sz="3200" b="1" smtClean="0">
                <a:solidFill>
                  <a:srgbClr val="CC0099"/>
                </a:solidFill>
              </a:rPr>
              <a:t>Conditional Probability Distribution</a:t>
            </a:r>
          </a:p>
        </p:txBody>
      </p:sp>
      <p:pic>
        <p:nvPicPr>
          <p:cNvPr id="533507" name="Picture 3"/>
          <p:cNvPicPr>
            <a:picLocks noChangeAspect="1" noChangeArrowheads="1"/>
          </p:cNvPicPr>
          <p:nvPr/>
        </p:nvPicPr>
        <p:blipFill>
          <a:blip r:embed="rId3"/>
          <a:srcRect/>
          <a:stretch>
            <a:fillRect/>
          </a:stretch>
        </p:blipFill>
        <p:spPr bwMode="auto">
          <a:xfrm>
            <a:off x="304800" y="838200"/>
            <a:ext cx="8839200" cy="2895600"/>
          </a:xfrm>
          <a:prstGeom prst="rect">
            <a:avLst/>
          </a:prstGeom>
          <a:noFill/>
          <a:ln w="9525" algn="ctr">
            <a:noFill/>
            <a:miter lim="800000"/>
            <a:headEnd/>
            <a:tailEnd/>
          </a:ln>
        </p:spPr>
      </p:pic>
      <p:sp>
        <p:nvSpPr>
          <p:cNvPr id="4" name="Rectangle 2"/>
          <p:cNvSpPr txBox="1">
            <a:spLocks noChangeArrowheads="1"/>
          </p:cNvSpPr>
          <p:nvPr/>
        </p:nvSpPr>
        <p:spPr bwMode="auto">
          <a:xfrm>
            <a:off x="0" y="3810000"/>
            <a:ext cx="8385175" cy="463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CC0099"/>
                </a:solidFill>
                <a:effectLst/>
                <a:uLnTx/>
                <a:uFillTx/>
                <a:latin typeface="+mj-lt"/>
                <a:ea typeface="+mj-ea"/>
                <a:cs typeface="+mj-cs"/>
              </a:rPr>
              <a:t>       </a:t>
            </a:r>
            <a:r>
              <a:rPr kumimoji="0" lang="en-US" sz="3200" b="1" i="0" u="none" strike="noStrike" kern="1200" cap="none" spc="0" normalizeH="0" baseline="0" noProof="0" dirty="0" smtClean="0">
                <a:ln>
                  <a:noFill/>
                </a:ln>
                <a:solidFill>
                  <a:srgbClr val="CC0099"/>
                </a:solidFill>
                <a:effectLst/>
                <a:uLnTx/>
                <a:uFillTx/>
                <a:latin typeface="+mj-lt"/>
                <a:ea typeface="+mj-ea"/>
                <a:cs typeface="+mj-cs"/>
              </a:rPr>
              <a:t>Statistical Independence</a:t>
            </a:r>
          </a:p>
        </p:txBody>
      </p:sp>
      <p:pic>
        <p:nvPicPr>
          <p:cNvPr id="5" name="Picture 4"/>
          <p:cNvPicPr>
            <a:picLocks noChangeAspect="1" noChangeArrowheads="1"/>
          </p:cNvPicPr>
          <p:nvPr/>
        </p:nvPicPr>
        <p:blipFill>
          <a:blip r:embed="rId4"/>
          <a:srcRect/>
          <a:stretch>
            <a:fillRect/>
          </a:stretch>
        </p:blipFill>
        <p:spPr bwMode="auto">
          <a:xfrm>
            <a:off x="228600" y="4495800"/>
            <a:ext cx="8153400" cy="198120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3507"/>
                                        </p:tgtEl>
                                        <p:attrNameLst>
                                          <p:attrName>style.visibility</p:attrName>
                                        </p:attrNameLst>
                                      </p:cBhvr>
                                      <p:to>
                                        <p:strVal val="visible"/>
                                      </p:to>
                                    </p:set>
                                    <p:animEffect transition="in" filter="blinds(horizontal)">
                                      <p:cBhvr>
                                        <p:cTn id="7" dur="500"/>
                                        <p:tgtEl>
                                          <p:spTgt spid="533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2"/>
          <p:cNvSpPr>
            <a:spLocks noGrp="1"/>
          </p:cNvSpPr>
          <p:nvPr>
            <p:ph type="subTitle" idx="1"/>
          </p:nvPr>
        </p:nvSpPr>
        <p:spPr>
          <a:xfrm>
            <a:off x="533400" y="533400"/>
            <a:ext cx="8077200" cy="6324600"/>
          </a:xfrm>
        </p:spPr>
        <p:txBody>
          <a:bodyPr/>
          <a:lstStyle/>
          <a:p>
            <a:pPr eaLnBrk="1" hangingPunct="1">
              <a:defRPr/>
            </a:pPr>
            <a:r>
              <a:rPr lang="en-PH" sz="3600" b="1" u="sng" dirty="0" smtClean="0">
                <a:solidFill>
                  <a:schemeClr val="tx1"/>
                </a:solidFill>
              </a:rPr>
              <a:t>SPECIFIC OBJECTIVES</a:t>
            </a:r>
            <a:r>
              <a:rPr lang="en-PH" sz="2800" b="1" dirty="0" smtClean="0">
                <a:solidFill>
                  <a:schemeClr val="tx1"/>
                </a:solidFill>
              </a:rPr>
              <a:t>:</a:t>
            </a:r>
          </a:p>
          <a:p>
            <a:pPr algn="l" eaLnBrk="1" hangingPunct="1">
              <a:defRPr/>
            </a:pPr>
            <a:r>
              <a:rPr lang="en-PH" sz="2800" dirty="0" smtClean="0">
                <a:solidFill>
                  <a:schemeClr val="tx1"/>
                </a:solidFill>
              </a:rPr>
              <a:t>At the end of the lesson, the student is expected to be able to</a:t>
            </a:r>
            <a:r>
              <a:rPr lang="en-PH" sz="2800" dirty="0" smtClean="0">
                <a:solidFill>
                  <a:schemeClr val="tx1"/>
                </a:solidFill>
              </a:rPr>
              <a:t>:</a:t>
            </a:r>
          </a:p>
          <a:p>
            <a:pPr algn="l" eaLnBrk="1" hangingPunct="1">
              <a:defRPr/>
            </a:pPr>
            <a:r>
              <a:rPr lang="en-PH" sz="2800" dirty="0" smtClean="0">
                <a:solidFill>
                  <a:schemeClr val="tx1"/>
                </a:solidFill>
              </a:rPr>
              <a:t>	</a:t>
            </a:r>
            <a:r>
              <a:rPr lang="en-PH" sz="2800" dirty="0" smtClean="0">
                <a:solidFill>
                  <a:schemeClr val="tx1"/>
                </a:solidFill>
              </a:rPr>
              <a:t>Define a Random Variable</a:t>
            </a:r>
          </a:p>
          <a:p>
            <a:pPr algn="l" eaLnBrk="1" hangingPunct="1">
              <a:defRPr/>
            </a:pPr>
            <a:r>
              <a:rPr lang="en-PH" sz="2800" dirty="0" smtClean="0">
                <a:solidFill>
                  <a:schemeClr val="tx1"/>
                </a:solidFill>
              </a:rPr>
              <a:t>	</a:t>
            </a:r>
            <a:r>
              <a:rPr lang="en-PH" sz="2800" dirty="0" smtClean="0">
                <a:solidFill>
                  <a:schemeClr val="tx1"/>
                </a:solidFill>
              </a:rPr>
              <a:t>Differentiate a discrete from a continuous random variable</a:t>
            </a:r>
          </a:p>
          <a:p>
            <a:pPr algn="l" eaLnBrk="1" hangingPunct="1">
              <a:defRPr/>
            </a:pPr>
            <a:r>
              <a:rPr lang="en-PH" sz="2800" dirty="0" smtClean="0">
                <a:solidFill>
                  <a:schemeClr val="tx1"/>
                </a:solidFill>
              </a:rPr>
              <a:t>	</a:t>
            </a:r>
            <a:r>
              <a:rPr lang="en-PH" sz="2800" dirty="0" smtClean="0">
                <a:solidFill>
                  <a:schemeClr val="tx1"/>
                </a:solidFill>
              </a:rPr>
              <a:t>Determine the probability distributions </a:t>
            </a:r>
            <a:r>
              <a:rPr lang="en-PH" sz="2800" dirty="0" err="1" smtClean="0">
                <a:solidFill>
                  <a:schemeClr val="tx1"/>
                </a:solidFill>
              </a:rPr>
              <a:t>opf</a:t>
            </a:r>
            <a:r>
              <a:rPr lang="en-PH" sz="2800" dirty="0" smtClean="0">
                <a:solidFill>
                  <a:schemeClr val="tx1"/>
                </a:solidFill>
              </a:rPr>
              <a:t> a random Variable</a:t>
            </a:r>
          </a:p>
          <a:p>
            <a:pPr algn="l" eaLnBrk="1" hangingPunct="1">
              <a:defRPr/>
            </a:pPr>
            <a:r>
              <a:rPr lang="en-PH" sz="2800" dirty="0" smtClean="0">
                <a:solidFill>
                  <a:schemeClr val="tx1"/>
                </a:solidFill>
              </a:rPr>
              <a:t>	</a:t>
            </a:r>
            <a:r>
              <a:rPr lang="en-PH" sz="2800" dirty="0" err="1" smtClean="0">
                <a:solidFill>
                  <a:schemeClr val="tx1"/>
                </a:solidFill>
              </a:rPr>
              <a:t>Analyze</a:t>
            </a:r>
            <a:r>
              <a:rPr lang="en-PH" sz="2800" dirty="0" smtClean="0">
                <a:solidFill>
                  <a:schemeClr val="tx1"/>
                </a:solidFill>
              </a:rPr>
              <a:t> and interpret probability problem in joint distributions</a:t>
            </a:r>
            <a:endParaRPr lang="en-PH" sz="28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wipe(down)">
                                      <p:cBhvr>
                                        <p:cTn id="7" dur="500"/>
                                        <p:tgtEl>
                                          <p:spTgt spid="30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4">
                                            <p:txEl>
                                              <p:pRg st="1" end="1"/>
                                            </p:txEl>
                                          </p:spTgt>
                                        </p:tgtEl>
                                        <p:attrNameLst>
                                          <p:attrName>style.visibility</p:attrName>
                                        </p:attrNameLst>
                                      </p:cBhvr>
                                      <p:to>
                                        <p:strVal val="visible"/>
                                      </p:to>
                                    </p:set>
                                    <p:animEffect transition="in" filter="wipe(down)">
                                      <p:cBhvr>
                                        <p:cTn id="12" dur="500"/>
                                        <p:tgtEl>
                                          <p:spTgt spid="30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74">
                                            <p:txEl>
                                              <p:pRg st="2" end="2"/>
                                            </p:txEl>
                                          </p:spTgt>
                                        </p:tgtEl>
                                        <p:attrNameLst>
                                          <p:attrName>style.visibility</p:attrName>
                                        </p:attrNameLst>
                                      </p:cBhvr>
                                      <p:to>
                                        <p:strVal val="visible"/>
                                      </p:to>
                                    </p:set>
                                    <p:animEffect transition="in" filter="wipe(down)">
                                      <p:cBhvr>
                                        <p:cTn id="17" dur="500"/>
                                        <p:tgtEl>
                                          <p:spTgt spid="30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74">
                                            <p:txEl>
                                              <p:pRg st="3" end="3"/>
                                            </p:txEl>
                                          </p:spTgt>
                                        </p:tgtEl>
                                        <p:attrNameLst>
                                          <p:attrName>style.visibility</p:attrName>
                                        </p:attrNameLst>
                                      </p:cBhvr>
                                      <p:to>
                                        <p:strVal val="visible"/>
                                      </p:to>
                                    </p:set>
                                    <p:animEffect transition="in" filter="wipe(down)">
                                      <p:cBhvr>
                                        <p:cTn id="22" dur="500"/>
                                        <p:tgtEl>
                                          <p:spTgt spid="30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74">
                                            <p:txEl>
                                              <p:pRg st="4" end="4"/>
                                            </p:txEl>
                                          </p:spTgt>
                                        </p:tgtEl>
                                        <p:attrNameLst>
                                          <p:attrName>style.visibility</p:attrName>
                                        </p:attrNameLst>
                                      </p:cBhvr>
                                      <p:to>
                                        <p:strVal val="visible"/>
                                      </p:to>
                                    </p:set>
                                    <p:animEffect transition="in" filter="wipe(down)">
                                      <p:cBhvr>
                                        <p:cTn id="27" dur="500"/>
                                        <p:tgtEl>
                                          <p:spTgt spid="30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74">
                                            <p:txEl>
                                              <p:pRg st="5" end="5"/>
                                            </p:txEl>
                                          </p:spTgt>
                                        </p:tgtEl>
                                        <p:attrNameLst>
                                          <p:attrName>style.visibility</p:attrName>
                                        </p:attrNameLst>
                                      </p:cBhvr>
                                      <p:to>
                                        <p:strVal val="visible"/>
                                      </p:to>
                                    </p:set>
                                    <p:animEffect transition="in" filter="wipe(down)">
                                      <p:cBhvr>
                                        <p:cTn id="32" dur="500"/>
                                        <p:tgtEl>
                                          <p:spTgt spid="3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Example</a:t>
            </a:r>
          </a:p>
        </p:txBody>
      </p:sp>
      <p:pic>
        <p:nvPicPr>
          <p:cNvPr id="23555" name="Picture 4"/>
          <p:cNvPicPr>
            <a:picLocks noChangeAspect="1" noChangeArrowheads="1"/>
          </p:cNvPicPr>
          <p:nvPr/>
        </p:nvPicPr>
        <p:blipFill>
          <a:blip r:embed="rId3"/>
          <a:srcRect/>
          <a:stretch>
            <a:fillRect/>
          </a:stretch>
        </p:blipFill>
        <p:spPr bwMode="auto">
          <a:xfrm>
            <a:off x="990600" y="685800"/>
            <a:ext cx="8001000" cy="2209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600201" y="0"/>
            <a:ext cx="3810000"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4000" b="1" dirty="0" smtClean="0">
                <a:solidFill>
                  <a:srgbClr val="CC0099"/>
                </a:solidFill>
              </a:rPr>
              <a:t>HOMEWORK</a:t>
            </a:r>
            <a:endParaRPr lang="en-US" sz="4000" b="1" dirty="0" smtClean="0">
              <a:solidFill>
                <a:srgbClr val="CC0099"/>
              </a:solidFill>
            </a:endParaRPr>
          </a:p>
        </p:txBody>
      </p:sp>
      <p:sp>
        <p:nvSpPr>
          <p:cNvPr id="17411" name="TextBox 3"/>
          <p:cNvSpPr txBox="1">
            <a:spLocks noChangeArrowheads="1"/>
          </p:cNvSpPr>
          <p:nvPr/>
        </p:nvSpPr>
        <p:spPr bwMode="auto">
          <a:xfrm>
            <a:off x="609600" y="1295400"/>
            <a:ext cx="8077200" cy="4708981"/>
          </a:xfrm>
          <a:prstGeom prst="rect">
            <a:avLst/>
          </a:prstGeom>
          <a:noFill/>
          <a:ln w="9525">
            <a:noFill/>
            <a:miter lim="800000"/>
            <a:headEnd/>
            <a:tailEnd/>
          </a:ln>
        </p:spPr>
        <p:txBody>
          <a:bodyPr>
            <a:spAutoFit/>
          </a:bodyPr>
          <a:lstStyle/>
          <a:p>
            <a:r>
              <a:rPr lang="en-US" sz="2400" dirty="0"/>
              <a:t>Three cards are drawn without replacement from the 12 face cards (jacks, queens, and kings) of an ordinary deck of 52 playing cards. Let X be the number of kings selected and Y the number of jacks. </a:t>
            </a:r>
            <a:endParaRPr lang="en-US" sz="2400" dirty="0" smtClean="0"/>
          </a:p>
          <a:p>
            <a:pPr marL="342900" indent="-342900">
              <a:buAutoNum type="alphaLcPeriod"/>
            </a:pPr>
            <a:r>
              <a:rPr lang="en-US" sz="2400" dirty="0" smtClean="0"/>
              <a:t>Find </a:t>
            </a:r>
            <a:r>
              <a:rPr lang="en-US" sz="2400" dirty="0"/>
              <a:t>the joint probability distribution of X and </a:t>
            </a:r>
            <a:r>
              <a:rPr lang="en-US" sz="2400" dirty="0" smtClean="0"/>
              <a:t>Y</a:t>
            </a:r>
          </a:p>
          <a:p>
            <a:pPr marL="342900" indent="-342900">
              <a:buAutoNum type="alphaLcPeriod"/>
            </a:pPr>
            <a:r>
              <a:rPr lang="en-US" sz="2400" dirty="0" smtClean="0"/>
              <a:t>Determine the marginal distributions of X and Y</a:t>
            </a:r>
          </a:p>
          <a:p>
            <a:pPr marL="342900" indent="-342900">
              <a:buAutoNum type="alphaLcPeriod"/>
            </a:pPr>
            <a:r>
              <a:rPr lang="en-US" sz="2400" dirty="0" smtClean="0"/>
              <a:t>Find the probability that there would be a single king, given that there would be a Jack in the selection.</a:t>
            </a:r>
          </a:p>
          <a:p>
            <a:pPr marL="342900" indent="-342900">
              <a:buAutoNum type="alphaLcPeriod"/>
            </a:pPr>
            <a:r>
              <a:rPr lang="en-US" sz="2400" dirty="0" smtClean="0"/>
              <a:t>Find the probability that there would be 2 Jacks, given that there is no King in the selection?</a:t>
            </a:r>
          </a:p>
          <a:p>
            <a:pPr marL="342900" indent="-342900">
              <a:buAutoNum type="alphaLcPeriod"/>
            </a:pPr>
            <a:r>
              <a:rPr lang="en-US" sz="2400" dirty="0" smtClean="0"/>
              <a:t>Are the number of king and Jacks statistically independent?</a:t>
            </a:r>
          </a:p>
          <a:p>
            <a:pPr marL="342900" indent="-342900">
              <a:buAutoNum type="alphaLcPeriod"/>
            </a:pP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Seatwork</a:t>
            </a:r>
          </a:p>
        </p:txBody>
      </p:sp>
      <p:pic>
        <p:nvPicPr>
          <p:cNvPr id="25603" name="Picture 3"/>
          <p:cNvPicPr>
            <a:picLocks noChangeAspect="1" noChangeArrowheads="1"/>
          </p:cNvPicPr>
          <p:nvPr/>
        </p:nvPicPr>
        <p:blipFill>
          <a:blip r:embed="rId3"/>
          <a:srcRect/>
          <a:stretch>
            <a:fillRect/>
          </a:stretch>
        </p:blipFill>
        <p:spPr bwMode="auto">
          <a:xfrm>
            <a:off x="1066800" y="838200"/>
            <a:ext cx="7162800" cy="3276600"/>
          </a:xfrm>
          <a:prstGeom prst="rect">
            <a:avLst/>
          </a:prstGeom>
          <a:noFill/>
          <a:ln w="9525" algn="ctr">
            <a:noFill/>
            <a:miter lim="800000"/>
            <a:headEnd/>
            <a:tailEnd/>
          </a:ln>
        </p:spPr>
      </p:pic>
      <p:sp>
        <p:nvSpPr>
          <p:cNvPr id="4" name="TextBox 3"/>
          <p:cNvSpPr txBox="1"/>
          <p:nvPr/>
        </p:nvSpPr>
        <p:spPr>
          <a:xfrm>
            <a:off x="1524000" y="4343400"/>
            <a:ext cx="7069564" cy="1015663"/>
          </a:xfrm>
          <a:prstGeom prst="rect">
            <a:avLst/>
          </a:prstGeom>
          <a:noFill/>
        </p:spPr>
        <p:txBody>
          <a:bodyPr wrap="none" rtlCol="0">
            <a:spAutoFit/>
          </a:bodyPr>
          <a:lstStyle/>
          <a:p>
            <a:r>
              <a:rPr lang="en-US" sz="2000" dirty="0" smtClean="0"/>
              <a:t>(d) Are the random variables X and Y statistically independent?</a:t>
            </a:r>
          </a:p>
          <a:p>
            <a:r>
              <a:rPr lang="en-US" sz="2000" dirty="0" smtClean="0"/>
              <a:t>(e) Find the probability that both x and y would be busy more than </a:t>
            </a:r>
          </a:p>
          <a:p>
            <a:r>
              <a:rPr lang="en-US" sz="2000" dirty="0" smtClean="0"/>
              <a:t>half of the time?</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295400" y="38100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dirty="0" smtClean="0">
                <a:solidFill>
                  <a:schemeClr val="tx1">
                    <a:lumMod val="95000"/>
                    <a:lumOff val="5000"/>
                  </a:schemeClr>
                </a:solidFill>
              </a:rPr>
              <a:t>       Probability</a:t>
            </a:r>
          </a:p>
        </p:txBody>
      </p:sp>
      <p:sp>
        <p:nvSpPr>
          <p:cNvPr id="290889" name="Text Box 73"/>
          <p:cNvSpPr txBox="1">
            <a:spLocks noChangeArrowheads="1"/>
          </p:cNvSpPr>
          <p:nvPr/>
        </p:nvSpPr>
        <p:spPr bwMode="auto">
          <a:xfrm>
            <a:off x="1720850" y="1263650"/>
            <a:ext cx="6716713" cy="946150"/>
          </a:xfrm>
          <a:prstGeom prst="rect">
            <a:avLst/>
          </a:prstGeom>
          <a:noFill/>
          <a:ln w="9525" algn="ctr">
            <a:noFill/>
            <a:miter lim="800000"/>
            <a:headEnd/>
            <a:tailEnd/>
          </a:ln>
        </p:spPr>
        <p:txBody>
          <a:bodyPr wrap="none">
            <a:spAutoFit/>
          </a:bodyPr>
          <a:lstStyle/>
          <a:p>
            <a:pPr>
              <a:buFontTx/>
              <a:buChar char="-"/>
            </a:pPr>
            <a:r>
              <a:rPr lang="en-US" sz="2800" dirty="0"/>
              <a:t>A function which assigns to each sample</a:t>
            </a:r>
          </a:p>
          <a:p>
            <a:r>
              <a:rPr lang="en-US" sz="2800" dirty="0"/>
              <a:t>  point x in S a real number r. </a:t>
            </a:r>
            <a:endParaRPr lang="el-GR" sz="2800" dirty="0">
              <a:cs typeface="Arial" charset="0"/>
            </a:endParaRPr>
          </a:p>
        </p:txBody>
      </p:sp>
      <p:sp>
        <p:nvSpPr>
          <p:cNvPr id="290890" name="Text Box 74"/>
          <p:cNvSpPr txBox="1">
            <a:spLocks noChangeArrowheads="1"/>
          </p:cNvSpPr>
          <p:nvPr/>
        </p:nvSpPr>
        <p:spPr bwMode="auto">
          <a:xfrm>
            <a:off x="2535238" y="3013075"/>
            <a:ext cx="1087437" cy="579438"/>
          </a:xfrm>
          <a:prstGeom prst="rect">
            <a:avLst/>
          </a:prstGeom>
          <a:noFill/>
          <a:ln w="9525" algn="ctr">
            <a:noFill/>
            <a:miter lim="800000"/>
            <a:headEnd/>
            <a:tailEnd/>
          </a:ln>
        </p:spPr>
        <p:txBody>
          <a:bodyPr wrap="none">
            <a:spAutoFit/>
          </a:bodyPr>
          <a:lstStyle/>
          <a:p>
            <a:r>
              <a:rPr lang="en-US" b="1"/>
              <a:t>X:  S</a:t>
            </a:r>
          </a:p>
        </p:txBody>
      </p:sp>
      <p:sp>
        <p:nvSpPr>
          <p:cNvPr id="290891" name="AutoShape 75"/>
          <p:cNvSpPr>
            <a:spLocks noChangeArrowheads="1"/>
          </p:cNvSpPr>
          <p:nvPr/>
        </p:nvSpPr>
        <p:spPr bwMode="auto">
          <a:xfrm>
            <a:off x="3657600" y="3276600"/>
            <a:ext cx="1676400" cy="152400"/>
          </a:xfrm>
          <a:prstGeom prst="rightArrow">
            <a:avLst>
              <a:gd name="adj1" fmla="val 50000"/>
              <a:gd name="adj2" fmla="val 275000"/>
            </a:avLst>
          </a:prstGeom>
          <a:solidFill>
            <a:schemeClr val="accent1"/>
          </a:solidFill>
          <a:ln w="9525" algn="ctr">
            <a:solidFill>
              <a:schemeClr val="tx1"/>
            </a:solidFill>
            <a:miter lim="800000"/>
            <a:headEnd/>
            <a:tailEnd/>
          </a:ln>
        </p:spPr>
        <p:txBody>
          <a:bodyPr wrap="none" anchor="ctr"/>
          <a:lstStyle/>
          <a:p>
            <a:endParaRPr lang="en-US"/>
          </a:p>
        </p:txBody>
      </p:sp>
      <p:sp>
        <p:nvSpPr>
          <p:cNvPr id="290892" name="Text Box 76"/>
          <p:cNvSpPr txBox="1">
            <a:spLocks noChangeArrowheads="1"/>
          </p:cNvSpPr>
          <p:nvPr/>
        </p:nvSpPr>
        <p:spPr bwMode="auto">
          <a:xfrm>
            <a:off x="5403850" y="3013075"/>
            <a:ext cx="477838" cy="579438"/>
          </a:xfrm>
          <a:prstGeom prst="rect">
            <a:avLst/>
          </a:prstGeom>
          <a:noFill/>
          <a:ln w="9525" algn="ctr">
            <a:noFill/>
            <a:miter lim="800000"/>
            <a:headEnd/>
            <a:tailEnd/>
          </a:ln>
        </p:spPr>
        <p:txBody>
          <a:bodyPr wrap="none">
            <a:spAutoFit/>
          </a:bodyPr>
          <a:lstStyle/>
          <a:p>
            <a:r>
              <a:rPr lang="en-US" b="1">
                <a:cs typeface="Arial" charset="0"/>
              </a:rPr>
              <a:t>Ṛ</a:t>
            </a:r>
          </a:p>
        </p:txBody>
      </p:sp>
      <p:sp>
        <p:nvSpPr>
          <p:cNvPr id="290893" name="Text Box 77"/>
          <p:cNvSpPr txBox="1">
            <a:spLocks noChangeArrowheads="1"/>
          </p:cNvSpPr>
          <p:nvPr/>
        </p:nvSpPr>
        <p:spPr bwMode="auto">
          <a:xfrm>
            <a:off x="3084513" y="3778250"/>
            <a:ext cx="382587" cy="519113"/>
          </a:xfrm>
          <a:prstGeom prst="rect">
            <a:avLst/>
          </a:prstGeom>
          <a:noFill/>
          <a:ln w="9525" algn="ctr">
            <a:noFill/>
            <a:miter lim="800000"/>
            <a:headEnd/>
            <a:tailEnd/>
          </a:ln>
        </p:spPr>
        <p:txBody>
          <a:bodyPr wrap="none">
            <a:spAutoFit/>
          </a:bodyPr>
          <a:lstStyle/>
          <a:p>
            <a:r>
              <a:rPr lang="en-US" sz="2800"/>
              <a:t>p</a:t>
            </a:r>
          </a:p>
        </p:txBody>
      </p:sp>
      <p:sp>
        <p:nvSpPr>
          <p:cNvPr id="290894" name="Line 78"/>
          <p:cNvSpPr>
            <a:spLocks noChangeShapeType="1"/>
          </p:cNvSpPr>
          <p:nvPr/>
        </p:nvSpPr>
        <p:spPr bwMode="auto">
          <a:xfrm>
            <a:off x="3581400" y="4068763"/>
            <a:ext cx="1676400" cy="0"/>
          </a:xfrm>
          <a:prstGeom prst="line">
            <a:avLst/>
          </a:prstGeom>
          <a:noFill/>
          <a:ln w="9525">
            <a:solidFill>
              <a:schemeClr val="tx1"/>
            </a:solidFill>
            <a:round/>
            <a:headEnd/>
            <a:tailEnd type="triangle" w="med" len="med"/>
          </a:ln>
        </p:spPr>
        <p:txBody>
          <a:bodyPr wrap="none" anchor="ctr"/>
          <a:lstStyle/>
          <a:p>
            <a:endParaRPr lang="en-US"/>
          </a:p>
        </p:txBody>
      </p:sp>
      <p:sp>
        <p:nvSpPr>
          <p:cNvPr id="290895" name="Text Box 79"/>
          <p:cNvSpPr txBox="1">
            <a:spLocks noChangeArrowheads="1"/>
          </p:cNvSpPr>
          <p:nvPr/>
        </p:nvSpPr>
        <p:spPr bwMode="auto">
          <a:xfrm>
            <a:off x="5257800" y="3763963"/>
            <a:ext cx="544513" cy="579437"/>
          </a:xfrm>
          <a:prstGeom prst="rect">
            <a:avLst/>
          </a:prstGeom>
          <a:noFill/>
          <a:ln w="9525" algn="ctr">
            <a:noFill/>
            <a:miter lim="800000"/>
            <a:headEnd/>
            <a:tailEnd/>
          </a:ln>
        </p:spPr>
        <p:txBody>
          <a:bodyPr wrap="none">
            <a:spAutoFit/>
          </a:bodyPr>
          <a:lstStyle/>
          <a:p>
            <a:r>
              <a:rPr lang="en-US">
                <a:cs typeface="Arial" charset="0"/>
              </a:rPr>
              <a:t> 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89"/>
                                        </p:tgtEl>
                                        <p:attrNameLst>
                                          <p:attrName>style.visibility</p:attrName>
                                        </p:attrNameLst>
                                      </p:cBhvr>
                                      <p:to>
                                        <p:strVal val="visible"/>
                                      </p:to>
                                    </p:set>
                                    <p:animEffect transition="in" filter="blinds(horizontal)">
                                      <p:cBhvr>
                                        <p:cTn id="7" dur="500"/>
                                        <p:tgtEl>
                                          <p:spTgt spid="2908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0890"/>
                                        </p:tgtEl>
                                        <p:attrNameLst>
                                          <p:attrName>style.visibility</p:attrName>
                                        </p:attrNameLst>
                                      </p:cBhvr>
                                      <p:to>
                                        <p:strVal val="visible"/>
                                      </p:to>
                                    </p:set>
                                    <p:animEffect transition="in" filter="blinds(horizontal)">
                                      <p:cBhvr>
                                        <p:cTn id="12" dur="500"/>
                                        <p:tgtEl>
                                          <p:spTgt spid="2908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0891"/>
                                        </p:tgtEl>
                                        <p:attrNameLst>
                                          <p:attrName>style.visibility</p:attrName>
                                        </p:attrNameLst>
                                      </p:cBhvr>
                                      <p:to>
                                        <p:strVal val="visible"/>
                                      </p:to>
                                    </p:set>
                                    <p:animEffect transition="in" filter="blinds(horizontal)">
                                      <p:cBhvr>
                                        <p:cTn id="17" dur="500"/>
                                        <p:tgtEl>
                                          <p:spTgt spid="2908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0892"/>
                                        </p:tgtEl>
                                        <p:attrNameLst>
                                          <p:attrName>style.visibility</p:attrName>
                                        </p:attrNameLst>
                                      </p:cBhvr>
                                      <p:to>
                                        <p:strVal val="visible"/>
                                      </p:to>
                                    </p:set>
                                    <p:animEffect transition="in" filter="blinds(horizontal)">
                                      <p:cBhvr>
                                        <p:cTn id="22" dur="500"/>
                                        <p:tgtEl>
                                          <p:spTgt spid="2908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0893"/>
                                        </p:tgtEl>
                                        <p:attrNameLst>
                                          <p:attrName>style.visibility</p:attrName>
                                        </p:attrNameLst>
                                      </p:cBhvr>
                                      <p:to>
                                        <p:strVal val="visible"/>
                                      </p:to>
                                    </p:set>
                                    <p:animEffect transition="in" filter="blinds(horizontal)">
                                      <p:cBhvr>
                                        <p:cTn id="27" dur="500"/>
                                        <p:tgtEl>
                                          <p:spTgt spid="2908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0894"/>
                                        </p:tgtEl>
                                        <p:attrNameLst>
                                          <p:attrName>style.visibility</p:attrName>
                                        </p:attrNameLst>
                                      </p:cBhvr>
                                      <p:to>
                                        <p:strVal val="visible"/>
                                      </p:to>
                                    </p:set>
                                    <p:animEffect transition="in" filter="blinds(horizontal)">
                                      <p:cBhvr>
                                        <p:cTn id="32" dur="500"/>
                                        <p:tgtEl>
                                          <p:spTgt spid="29089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0895"/>
                                        </p:tgtEl>
                                        <p:attrNameLst>
                                          <p:attrName>style.visibility</p:attrName>
                                        </p:attrNameLst>
                                      </p:cBhvr>
                                      <p:to>
                                        <p:strVal val="visible"/>
                                      </p:to>
                                    </p:set>
                                    <p:animEffect transition="in" filter="blinds(horizontal)">
                                      <p:cBhvr>
                                        <p:cTn id="37" dur="500"/>
                                        <p:tgtEl>
                                          <p:spTgt spid="290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89" grpId="0"/>
      <p:bldP spid="290890" grpId="0"/>
      <p:bldP spid="290891" grpId="0" animBg="1"/>
      <p:bldP spid="290892" grpId="0"/>
      <p:bldP spid="290893" grpId="0"/>
      <p:bldP spid="290894" grpId="0" animBg="1"/>
      <p:bldP spid="29089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Examples</a:t>
            </a:r>
          </a:p>
        </p:txBody>
      </p:sp>
      <p:sp>
        <p:nvSpPr>
          <p:cNvPr id="415754" name="Text Box 10"/>
          <p:cNvSpPr txBox="1">
            <a:spLocks noChangeArrowheads="1"/>
          </p:cNvSpPr>
          <p:nvPr/>
        </p:nvSpPr>
        <p:spPr bwMode="auto">
          <a:xfrm>
            <a:off x="1406525" y="877888"/>
            <a:ext cx="4622800" cy="457200"/>
          </a:xfrm>
          <a:prstGeom prst="rect">
            <a:avLst/>
          </a:prstGeom>
          <a:noFill/>
          <a:ln w="9525" algn="ctr">
            <a:noFill/>
            <a:miter lim="800000"/>
            <a:headEnd/>
            <a:tailEnd/>
          </a:ln>
        </p:spPr>
        <p:txBody>
          <a:bodyPr wrap="none">
            <a:spAutoFit/>
          </a:bodyPr>
          <a:lstStyle/>
          <a:p>
            <a:r>
              <a:rPr lang="en-US" sz="2400"/>
              <a:t>1. Experiment: toss a pair of coin</a:t>
            </a:r>
            <a:endParaRPr lang="en-US" sz="2400">
              <a:cs typeface="Arial" charset="0"/>
            </a:endParaRPr>
          </a:p>
        </p:txBody>
      </p:sp>
      <p:sp>
        <p:nvSpPr>
          <p:cNvPr id="415755" name="Text Box 11"/>
          <p:cNvSpPr txBox="1">
            <a:spLocks noChangeArrowheads="1"/>
          </p:cNvSpPr>
          <p:nvPr/>
        </p:nvSpPr>
        <p:spPr bwMode="auto">
          <a:xfrm>
            <a:off x="1905000" y="1312863"/>
            <a:ext cx="5541963" cy="1187450"/>
          </a:xfrm>
          <a:prstGeom prst="rect">
            <a:avLst/>
          </a:prstGeom>
          <a:noFill/>
          <a:ln w="9525" algn="ctr">
            <a:noFill/>
            <a:miter lim="800000"/>
            <a:headEnd/>
            <a:tailEnd/>
          </a:ln>
        </p:spPr>
        <p:txBody>
          <a:bodyPr wrap="none">
            <a:spAutoFit/>
          </a:bodyPr>
          <a:lstStyle/>
          <a:p>
            <a:r>
              <a:rPr lang="en-US" sz="2400">
                <a:cs typeface="Arial" charset="0"/>
              </a:rPr>
              <a:t>Sample Space: {HH, HT, TH, TT}</a:t>
            </a:r>
          </a:p>
          <a:p>
            <a:r>
              <a:rPr lang="en-US" sz="2400">
                <a:cs typeface="Arial" charset="0"/>
              </a:rPr>
              <a:t>Random Variable: X – number of heads</a:t>
            </a:r>
          </a:p>
          <a:p>
            <a:r>
              <a:rPr lang="en-US" sz="2400">
                <a:cs typeface="Arial" charset="0"/>
              </a:rPr>
              <a:t>		X = 0, 1, 2</a:t>
            </a:r>
          </a:p>
        </p:txBody>
      </p:sp>
      <p:sp>
        <p:nvSpPr>
          <p:cNvPr id="8197" name="Rectangle 15"/>
          <p:cNvSpPr>
            <a:spLocks noChangeArrowheads="1"/>
          </p:cNvSpPr>
          <p:nvPr/>
        </p:nvSpPr>
        <p:spPr bwMode="auto">
          <a:xfrm>
            <a:off x="0" y="3214688"/>
            <a:ext cx="9144000" cy="0"/>
          </a:xfrm>
          <a:prstGeom prst="rect">
            <a:avLst/>
          </a:prstGeom>
          <a:noFill/>
          <a:ln w="9525" algn="ctr">
            <a:noFill/>
            <a:miter lim="800000"/>
            <a:headEnd/>
            <a:tailEnd/>
          </a:ln>
        </p:spPr>
        <p:txBody>
          <a:bodyPr wrap="none" anchor="ctr">
            <a:spAutoFit/>
          </a:bodyPr>
          <a:lstStyle/>
          <a:p>
            <a:endParaRPr lang="en-US"/>
          </a:p>
        </p:txBody>
      </p:sp>
      <p:sp>
        <p:nvSpPr>
          <p:cNvPr id="415760" name="Text Box 16"/>
          <p:cNvSpPr txBox="1">
            <a:spLocks noChangeArrowheads="1"/>
          </p:cNvSpPr>
          <p:nvPr/>
        </p:nvSpPr>
        <p:spPr bwMode="auto">
          <a:xfrm>
            <a:off x="2535238" y="2667000"/>
            <a:ext cx="1087437" cy="579438"/>
          </a:xfrm>
          <a:prstGeom prst="rect">
            <a:avLst/>
          </a:prstGeom>
          <a:noFill/>
          <a:ln w="9525" algn="ctr">
            <a:noFill/>
            <a:miter lim="800000"/>
            <a:headEnd/>
            <a:tailEnd/>
          </a:ln>
        </p:spPr>
        <p:txBody>
          <a:bodyPr wrap="none">
            <a:spAutoFit/>
          </a:bodyPr>
          <a:lstStyle/>
          <a:p>
            <a:r>
              <a:rPr lang="en-US" b="1"/>
              <a:t>X:  S</a:t>
            </a:r>
          </a:p>
        </p:txBody>
      </p:sp>
      <p:sp>
        <p:nvSpPr>
          <p:cNvPr id="415761" name="AutoShape 17"/>
          <p:cNvSpPr>
            <a:spLocks noChangeArrowheads="1"/>
          </p:cNvSpPr>
          <p:nvPr/>
        </p:nvSpPr>
        <p:spPr bwMode="auto">
          <a:xfrm>
            <a:off x="3657600" y="2930525"/>
            <a:ext cx="1676400" cy="152400"/>
          </a:xfrm>
          <a:prstGeom prst="rightArrow">
            <a:avLst>
              <a:gd name="adj1" fmla="val 50000"/>
              <a:gd name="adj2" fmla="val 275000"/>
            </a:avLst>
          </a:prstGeom>
          <a:solidFill>
            <a:schemeClr val="accent1"/>
          </a:solidFill>
          <a:ln w="9525" algn="ctr">
            <a:solidFill>
              <a:schemeClr val="tx1"/>
            </a:solidFill>
            <a:miter lim="800000"/>
            <a:headEnd/>
            <a:tailEnd/>
          </a:ln>
        </p:spPr>
        <p:txBody>
          <a:bodyPr wrap="none" anchor="ctr"/>
          <a:lstStyle/>
          <a:p>
            <a:endParaRPr lang="en-US"/>
          </a:p>
        </p:txBody>
      </p:sp>
      <p:sp>
        <p:nvSpPr>
          <p:cNvPr id="415762" name="Text Box 18"/>
          <p:cNvSpPr txBox="1">
            <a:spLocks noChangeArrowheads="1"/>
          </p:cNvSpPr>
          <p:nvPr/>
        </p:nvSpPr>
        <p:spPr bwMode="auto">
          <a:xfrm>
            <a:off x="5403850" y="2667000"/>
            <a:ext cx="477838" cy="579438"/>
          </a:xfrm>
          <a:prstGeom prst="rect">
            <a:avLst/>
          </a:prstGeom>
          <a:noFill/>
          <a:ln w="9525" algn="ctr">
            <a:noFill/>
            <a:miter lim="800000"/>
            <a:headEnd/>
            <a:tailEnd/>
          </a:ln>
        </p:spPr>
        <p:txBody>
          <a:bodyPr wrap="none">
            <a:spAutoFit/>
          </a:bodyPr>
          <a:lstStyle/>
          <a:p>
            <a:r>
              <a:rPr lang="en-US" b="1">
                <a:cs typeface="Arial" charset="0"/>
              </a:rPr>
              <a:t>Ṛ</a:t>
            </a:r>
          </a:p>
        </p:txBody>
      </p:sp>
      <p:sp>
        <p:nvSpPr>
          <p:cNvPr id="415763" name="Text Box 19"/>
          <p:cNvSpPr txBox="1">
            <a:spLocks noChangeArrowheads="1"/>
          </p:cNvSpPr>
          <p:nvPr/>
        </p:nvSpPr>
        <p:spPr bwMode="auto">
          <a:xfrm>
            <a:off x="3084513" y="3432175"/>
            <a:ext cx="698500" cy="519113"/>
          </a:xfrm>
          <a:prstGeom prst="rect">
            <a:avLst/>
          </a:prstGeom>
          <a:noFill/>
          <a:ln w="9525" algn="ctr">
            <a:noFill/>
            <a:miter lim="800000"/>
            <a:headEnd/>
            <a:tailEnd/>
          </a:ln>
        </p:spPr>
        <p:txBody>
          <a:bodyPr wrap="none">
            <a:spAutoFit/>
          </a:bodyPr>
          <a:lstStyle/>
          <a:p>
            <a:r>
              <a:rPr lang="en-US" sz="2800"/>
              <a:t>HH</a:t>
            </a:r>
          </a:p>
        </p:txBody>
      </p:sp>
      <p:sp>
        <p:nvSpPr>
          <p:cNvPr id="415764" name="Line 20"/>
          <p:cNvSpPr>
            <a:spLocks noChangeShapeType="1"/>
          </p:cNvSpPr>
          <p:nvPr/>
        </p:nvSpPr>
        <p:spPr bwMode="auto">
          <a:xfrm>
            <a:off x="3733800" y="3722688"/>
            <a:ext cx="1676400" cy="0"/>
          </a:xfrm>
          <a:prstGeom prst="line">
            <a:avLst/>
          </a:prstGeom>
          <a:noFill/>
          <a:ln w="9525">
            <a:solidFill>
              <a:schemeClr val="tx1"/>
            </a:solidFill>
            <a:round/>
            <a:headEnd/>
            <a:tailEnd type="triangle" w="med" len="med"/>
          </a:ln>
        </p:spPr>
        <p:txBody>
          <a:bodyPr wrap="none" anchor="ctr"/>
          <a:lstStyle/>
          <a:p>
            <a:endParaRPr lang="en-US"/>
          </a:p>
        </p:txBody>
      </p:sp>
      <p:sp>
        <p:nvSpPr>
          <p:cNvPr id="415765" name="Text Box 21"/>
          <p:cNvSpPr txBox="1">
            <a:spLocks noChangeArrowheads="1"/>
          </p:cNvSpPr>
          <p:nvPr/>
        </p:nvSpPr>
        <p:spPr bwMode="auto">
          <a:xfrm>
            <a:off x="5461000" y="3417888"/>
            <a:ext cx="635000" cy="579437"/>
          </a:xfrm>
          <a:prstGeom prst="rect">
            <a:avLst/>
          </a:prstGeom>
          <a:noFill/>
          <a:ln w="9525" algn="ctr">
            <a:noFill/>
            <a:miter lim="800000"/>
            <a:headEnd/>
            <a:tailEnd/>
          </a:ln>
        </p:spPr>
        <p:txBody>
          <a:bodyPr wrap="none">
            <a:spAutoFit/>
          </a:bodyPr>
          <a:lstStyle/>
          <a:p>
            <a:r>
              <a:rPr lang="en-US">
                <a:cs typeface="Arial" charset="0"/>
              </a:rPr>
              <a:t> 2 </a:t>
            </a:r>
          </a:p>
        </p:txBody>
      </p:sp>
      <p:sp>
        <p:nvSpPr>
          <p:cNvPr id="415766" name="Text Box 22"/>
          <p:cNvSpPr txBox="1">
            <a:spLocks noChangeArrowheads="1"/>
          </p:cNvSpPr>
          <p:nvPr/>
        </p:nvSpPr>
        <p:spPr bwMode="auto">
          <a:xfrm>
            <a:off x="3111500" y="3962400"/>
            <a:ext cx="658813" cy="519113"/>
          </a:xfrm>
          <a:prstGeom prst="rect">
            <a:avLst/>
          </a:prstGeom>
          <a:noFill/>
          <a:ln w="9525" algn="ctr">
            <a:noFill/>
            <a:miter lim="800000"/>
            <a:headEnd/>
            <a:tailEnd/>
          </a:ln>
        </p:spPr>
        <p:txBody>
          <a:bodyPr wrap="none">
            <a:spAutoFit/>
          </a:bodyPr>
          <a:lstStyle/>
          <a:p>
            <a:r>
              <a:rPr lang="en-US" sz="2800"/>
              <a:t>HT</a:t>
            </a:r>
          </a:p>
        </p:txBody>
      </p:sp>
      <p:sp>
        <p:nvSpPr>
          <p:cNvPr id="415767" name="Text Box 23"/>
          <p:cNvSpPr txBox="1">
            <a:spLocks noChangeArrowheads="1"/>
          </p:cNvSpPr>
          <p:nvPr/>
        </p:nvSpPr>
        <p:spPr bwMode="auto">
          <a:xfrm>
            <a:off x="3111500" y="4495800"/>
            <a:ext cx="658813" cy="519113"/>
          </a:xfrm>
          <a:prstGeom prst="rect">
            <a:avLst/>
          </a:prstGeom>
          <a:noFill/>
          <a:ln w="9525" algn="ctr">
            <a:noFill/>
            <a:miter lim="800000"/>
            <a:headEnd/>
            <a:tailEnd/>
          </a:ln>
        </p:spPr>
        <p:txBody>
          <a:bodyPr wrap="none">
            <a:spAutoFit/>
          </a:bodyPr>
          <a:lstStyle/>
          <a:p>
            <a:r>
              <a:rPr lang="en-US" sz="2800"/>
              <a:t>TH</a:t>
            </a:r>
          </a:p>
        </p:txBody>
      </p:sp>
      <p:sp>
        <p:nvSpPr>
          <p:cNvPr id="415768" name="Text Box 24"/>
          <p:cNvSpPr txBox="1">
            <a:spLocks noChangeArrowheads="1"/>
          </p:cNvSpPr>
          <p:nvPr/>
        </p:nvSpPr>
        <p:spPr bwMode="auto">
          <a:xfrm>
            <a:off x="3124200" y="5105400"/>
            <a:ext cx="619125" cy="519113"/>
          </a:xfrm>
          <a:prstGeom prst="rect">
            <a:avLst/>
          </a:prstGeom>
          <a:noFill/>
          <a:ln w="9525" algn="ctr">
            <a:noFill/>
            <a:miter lim="800000"/>
            <a:headEnd/>
            <a:tailEnd/>
          </a:ln>
        </p:spPr>
        <p:txBody>
          <a:bodyPr wrap="none">
            <a:spAutoFit/>
          </a:bodyPr>
          <a:lstStyle/>
          <a:p>
            <a:r>
              <a:rPr lang="en-US" sz="2800"/>
              <a:t>TT</a:t>
            </a:r>
          </a:p>
        </p:txBody>
      </p:sp>
      <p:sp>
        <p:nvSpPr>
          <p:cNvPr id="415769" name="Line 25"/>
          <p:cNvSpPr>
            <a:spLocks noChangeShapeType="1"/>
          </p:cNvSpPr>
          <p:nvPr/>
        </p:nvSpPr>
        <p:spPr bwMode="auto">
          <a:xfrm>
            <a:off x="3810000" y="4267200"/>
            <a:ext cx="1676400" cy="0"/>
          </a:xfrm>
          <a:prstGeom prst="line">
            <a:avLst/>
          </a:prstGeom>
          <a:noFill/>
          <a:ln w="9525">
            <a:solidFill>
              <a:schemeClr val="tx1"/>
            </a:solidFill>
            <a:round/>
            <a:headEnd/>
            <a:tailEnd type="triangle" w="med" len="med"/>
          </a:ln>
        </p:spPr>
        <p:txBody>
          <a:bodyPr wrap="none" anchor="ctr"/>
          <a:lstStyle/>
          <a:p>
            <a:endParaRPr lang="en-US"/>
          </a:p>
        </p:txBody>
      </p:sp>
      <p:sp>
        <p:nvSpPr>
          <p:cNvPr id="415770" name="Line 26"/>
          <p:cNvSpPr>
            <a:spLocks noChangeShapeType="1"/>
          </p:cNvSpPr>
          <p:nvPr/>
        </p:nvSpPr>
        <p:spPr bwMode="auto">
          <a:xfrm>
            <a:off x="3810000" y="4800600"/>
            <a:ext cx="1676400" cy="0"/>
          </a:xfrm>
          <a:prstGeom prst="line">
            <a:avLst/>
          </a:prstGeom>
          <a:noFill/>
          <a:ln w="9525">
            <a:solidFill>
              <a:schemeClr val="tx1"/>
            </a:solidFill>
            <a:round/>
            <a:headEnd/>
            <a:tailEnd type="triangle" w="med" len="med"/>
          </a:ln>
        </p:spPr>
        <p:txBody>
          <a:bodyPr wrap="none" anchor="ctr"/>
          <a:lstStyle/>
          <a:p>
            <a:endParaRPr lang="en-US"/>
          </a:p>
        </p:txBody>
      </p:sp>
      <p:sp>
        <p:nvSpPr>
          <p:cNvPr id="415771" name="Line 27"/>
          <p:cNvSpPr>
            <a:spLocks noChangeShapeType="1"/>
          </p:cNvSpPr>
          <p:nvPr/>
        </p:nvSpPr>
        <p:spPr bwMode="auto">
          <a:xfrm>
            <a:off x="3810000" y="5410200"/>
            <a:ext cx="1676400" cy="0"/>
          </a:xfrm>
          <a:prstGeom prst="line">
            <a:avLst/>
          </a:prstGeom>
          <a:noFill/>
          <a:ln w="9525">
            <a:solidFill>
              <a:schemeClr val="tx1"/>
            </a:solidFill>
            <a:round/>
            <a:headEnd/>
            <a:tailEnd type="triangle" w="med" len="med"/>
          </a:ln>
        </p:spPr>
        <p:txBody>
          <a:bodyPr wrap="none" anchor="ctr"/>
          <a:lstStyle/>
          <a:p>
            <a:endParaRPr lang="en-US"/>
          </a:p>
        </p:txBody>
      </p:sp>
      <p:sp>
        <p:nvSpPr>
          <p:cNvPr id="415772" name="Text Box 28"/>
          <p:cNvSpPr txBox="1">
            <a:spLocks noChangeArrowheads="1"/>
          </p:cNvSpPr>
          <p:nvPr/>
        </p:nvSpPr>
        <p:spPr bwMode="auto">
          <a:xfrm>
            <a:off x="5486400" y="3992563"/>
            <a:ext cx="635000" cy="579437"/>
          </a:xfrm>
          <a:prstGeom prst="rect">
            <a:avLst/>
          </a:prstGeom>
          <a:noFill/>
          <a:ln w="9525" algn="ctr">
            <a:noFill/>
            <a:miter lim="800000"/>
            <a:headEnd/>
            <a:tailEnd/>
          </a:ln>
        </p:spPr>
        <p:txBody>
          <a:bodyPr wrap="none">
            <a:spAutoFit/>
          </a:bodyPr>
          <a:lstStyle/>
          <a:p>
            <a:r>
              <a:rPr lang="en-US">
                <a:cs typeface="Arial" charset="0"/>
              </a:rPr>
              <a:t> 1 </a:t>
            </a:r>
          </a:p>
        </p:txBody>
      </p:sp>
      <p:sp>
        <p:nvSpPr>
          <p:cNvPr id="415773" name="Text Box 29"/>
          <p:cNvSpPr txBox="1">
            <a:spLocks noChangeArrowheads="1"/>
          </p:cNvSpPr>
          <p:nvPr/>
        </p:nvSpPr>
        <p:spPr bwMode="auto">
          <a:xfrm>
            <a:off x="5537200" y="4495800"/>
            <a:ext cx="635000" cy="579438"/>
          </a:xfrm>
          <a:prstGeom prst="rect">
            <a:avLst/>
          </a:prstGeom>
          <a:noFill/>
          <a:ln w="9525" algn="ctr">
            <a:noFill/>
            <a:miter lim="800000"/>
            <a:headEnd/>
            <a:tailEnd/>
          </a:ln>
        </p:spPr>
        <p:txBody>
          <a:bodyPr wrap="none">
            <a:spAutoFit/>
          </a:bodyPr>
          <a:lstStyle/>
          <a:p>
            <a:r>
              <a:rPr lang="en-US">
                <a:cs typeface="Arial" charset="0"/>
              </a:rPr>
              <a:t> 1 </a:t>
            </a:r>
          </a:p>
        </p:txBody>
      </p:sp>
      <p:sp>
        <p:nvSpPr>
          <p:cNvPr id="415774" name="Text Box 30"/>
          <p:cNvSpPr txBox="1">
            <a:spLocks noChangeArrowheads="1"/>
          </p:cNvSpPr>
          <p:nvPr/>
        </p:nvSpPr>
        <p:spPr bwMode="auto">
          <a:xfrm>
            <a:off x="5562600" y="5105400"/>
            <a:ext cx="635000" cy="579438"/>
          </a:xfrm>
          <a:prstGeom prst="rect">
            <a:avLst/>
          </a:prstGeom>
          <a:noFill/>
          <a:ln w="9525" algn="ctr">
            <a:noFill/>
            <a:miter lim="800000"/>
            <a:headEnd/>
            <a:tailEnd/>
          </a:ln>
        </p:spPr>
        <p:txBody>
          <a:bodyPr wrap="none">
            <a:spAutoFit/>
          </a:bodyPr>
          <a:lstStyle/>
          <a:p>
            <a:r>
              <a:rPr lang="en-US">
                <a:cs typeface="Arial" charset="0"/>
              </a:rPr>
              <a:t> 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54"/>
                                        </p:tgtEl>
                                        <p:attrNameLst>
                                          <p:attrName>style.visibility</p:attrName>
                                        </p:attrNameLst>
                                      </p:cBhvr>
                                      <p:to>
                                        <p:strVal val="visible"/>
                                      </p:to>
                                    </p:set>
                                    <p:animEffect transition="in" filter="blinds(horizontal)">
                                      <p:cBhvr>
                                        <p:cTn id="7" dur="500"/>
                                        <p:tgtEl>
                                          <p:spTgt spid="4157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5755"/>
                                        </p:tgtEl>
                                        <p:attrNameLst>
                                          <p:attrName>style.visibility</p:attrName>
                                        </p:attrNameLst>
                                      </p:cBhvr>
                                      <p:to>
                                        <p:strVal val="visible"/>
                                      </p:to>
                                    </p:set>
                                    <p:animEffect transition="in" filter="blinds(horizontal)">
                                      <p:cBhvr>
                                        <p:cTn id="12" dur="500"/>
                                        <p:tgtEl>
                                          <p:spTgt spid="4157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5760"/>
                                        </p:tgtEl>
                                        <p:attrNameLst>
                                          <p:attrName>style.visibility</p:attrName>
                                        </p:attrNameLst>
                                      </p:cBhvr>
                                      <p:to>
                                        <p:strVal val="visible"/>
                                      </p:to>
                                    </p:set>
                                    <p:animEffect transition="in" filter="blinds(horizontal)">
                                      <p:cBhvr>
                                        <p:cTn id="17" dur="500"/>
                                        <p:tgtEl>
                                          <p:spTgt spid="4157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61"/>
                                        </p:tgtEl>
                                        <p:attrNameLst>
                                          <p:attrName>style.visibility</p:attrName>
                                        </p:attrNameLst>
                                      </p:cBhvr>
                                      <p:to>
                                        <p:strVal val="visible"/>
                                      </p:to>
                                    </p:set>
                                    <p:animEffect transition="in" filter="blinds(horizontal)">
                                      <p:cBhvr>
                                        <p:cTn id="22" dur="500"/>
                                        <p:tgtEl>
                                          <p:spTgt spid="4157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5762"/>
                                        </p:tgtEl>
                                        <p:attrNameLst>
                                          <p:attrName>style.visibility</p:attrName>
                                        </p:attrNameLst>
                                      </p:cBhvr>
                                      <p:to>
                                        <p:strVal val="visible"/>
                                      </p:to>
                                    </p:set>
                                    <p:animEffect transition="in" filter="blinds(horizontal)">
                                      <p:cBhvr>
                                        <p:cTn id="27" dur="500"/>
                                        <p:tgtEl>
                                          <p:spTgt spid="4157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5763"/>
                                        </p:tgtEl>
                                        <p:attrNameLst>
                                          <p:attrName>style.visibility</p:attrName>
                                        </p:attrNameLst>
                                      </p:cBhvr>
                                      <p:to>
                                        <p:strVal val="visible"/>
                                      </p:to>
                                    </p:set>
                                    <p:animEffect transition="in" filter="blinds(horizontal)">
                                      <p:cBhvr>
                                        <p:cTn id="32" dur="500"/>
                                        <p:tgtEl>
                                          <p:spTgt spid="4157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5764"/>
                                        </p:tgtEl>
                                        <p:attrNameLst>
                                          <p:attrName>style.visibility</p:attrName>
                                        </p:attrNameLst>
                                      </p:cBhvr>
                                      <p:to>
                                        <p:strVal val="visible"/>
                                      </p:to>
                                    </p:set>
                                    <p:animEffect transition="in" filter="blinds(horizontal)">
                                      <p:cBhvr>
                                        <p:cTn id="37" dur="500"/>
                                        <p:tgtEl>
                                          <p:spTgt spid="4157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5765"/>
                                        </p:tgtEl>
                                        <p:attrNameLst>
                                          <p:attrName>style.visibility</p:attrName>
                                        </p:attrNameLst>
                                      </p:cBhvr>
                                      <p:to>
                                        <p:strVal val="visible"/>
                                      </p:to>
                                    </p:set>
                                    <p:animEffect transition="in" filter="blinds(horizontal)">
                                      <p:cBhvr>
                                        <p:cTn id="42" dur="500"/>
                                        <p:tgtEl>
                                          <p:spTgt spid="4157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15766"/>
                                        </p:tgtEl>
                                        <p:attrNameLst>
                                          <p:attrName>style.visibility</p:attrName>
                                        </p:attrNameLst>
                                      </p:cBhvr>
                                      <p:to>
                                        <p:strVal val="visible"/>
                                      </p:to>
                                    </p:set>
                                    <p:animEffect transition="in" filter="blinds(horizontal)">
                                      <p:cBhvr>
                                        <p:cTn id="47" dur="500"/>
                                        <p:tgtEl>
                                          <p:spTgt spid="41576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15767"/>
                                        </p:tgtEl>
                                        <p:attrNameLst>
                                          <p:attrName>style.visibility</p:attrName>
                                        </p:attrNameLst>
                                      </p:cBhvr>
                                      <p:to>
                                        <p:strVal val="visible"/>
                                      </p:to>
                                    </p:set>
                                    <p:animEffect transition="in" filter="blinds(horizontal)">
                                      <p:cBhvr>
                                        <p:cTn id="52" dur="500"/>
                                        <p:tgtEl>
                                          <p:spTgt spid="41576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15768"/>
                                        </p:tgtEl>
                                        <p:attrNameLst>
                                          <p:attrName>style.visibility</p:attrName>
                                        </p:attrNameLst>
                                      </p:cBhvr>
                                      <p:to>
                                        <p:strVal val="visible"/>
                                      </p:to>
                                    </p:set>
                                    <p:animEffect transition="in" filter="blinds(horizontal)">
                                      <p:cBhvr>
                                        <p:cTn id="57" dur="500"/>
                                        <p:tgtEl>
                                          <p:spTgt spid="41576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15769"/>
                                        </p:tgtEl>
                                        <p:attrNameLst>
                                          <p:attrName>style.visibility</p:attrName>
                                        </p:attrNameLst>
                                      </p:cBhvr>
                                      <p:to>
                                        <p:strVal val="visible"/>
                                      </p:to>
                                    </p:set>
                                    <p:animEffect transition="in" filter="blinds(horizontal)">
                                      <p:cBhvr>
                                        <p:cTn id="62" dur="500"/>
                                        <p:tgtEl>
                                          <p:spTgt spid="41576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5770"/>
                                        </p:tgtEl>
                                        <p:attrNameLst>
                                          <p:attrName>style.visibility</p:attrName>
                                        </p:attrNameLst>
                                      </p:cBhvr>
                                      <p:to>
                                        <p:strVal val="visible"/>
                                      </p:to>
                                    </p:set>
                                    <p:animEffect transition="in" filter="blinds(horizontal)">
                                      <p:cBhvr>
                                        <p:cTn id="67" dur="500"/>
                                        <p:tgtEl>
                                          <p:spTgt spid="41577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15771"/>
                                        </p:tgtEl>
                                        <p:attrNameLst>
                                          <p:attrName>style.visibility</p:attrName>
                                        </p:attrNameLst>
                                      </p:cBhvr>
                                      <p:to>
                                        <p:strVal val="visible"/>
                                      </p:to>
                                    </p:set>
                                    <p:animEffect transition="in" filter="blinds(horizontal)">
                                      <p:cBhvr>
                                        <p:cTn id="72" dur="500"/>
                                        <p:tgtEl>
                                          <p:spTgt spid="41577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15772"/>
                                        </p:tgtEl>
                                        <p:attrNameLst>
                                          <p:attrName>style.visibility</p:attrName>
                                        </p:attrNameLst>
                                      </p:cBhvr>
                                      <p:to>
                                        <p:strVal val="visible"/>
                                      </p:to>
                                    </p:set>
                                    <p:animEffect transition="in" filter="blinds(horizontal)">
                                      <p:cBhvr>
                                        <p:cTn id="77" dur="500"/>
                                        <p:tgtEl>
                                          <p:spTgt spid="41577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15773"/>
                                        </p:tgtEl>
                                        <p:attrNameLst>
                                          <p:attrName>style.visibility</p:attrName>
                                        </p:attrNameLst>
                                      </p:cBhvr>
                                      <p:to>
                                        <p:strVal val="visible"/>
                                      </p:to>
                                    </p:set>
                                    <p:animEffect transition="in" filter="blinds(horizontal)">
                                      <p:cBhvr>
                                        <p:cTn id="82" dur="500"/>
                                        <p:tgtEl>
                                          <p:spTgt spid="41577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15774"/>
                                        </p:tgtEl>
                                        <p:attrNameLst>
                                          <p:attrName>style.visibility</p:attrName>
                                        </p:attrNameLst>
                                      </p:cBhvr>
                                      <p:to>
                                        <p:strVal val="visible"/>
                                      </p:to>
                                    </p:set>
                                    <p:animEffect transition="in" filter="blinds(horizontal)">
                                      <p:cBhvr>
                                        <p:cTn id="87" dur="500"/>
                                        <p:tgtEl>
                                          <p:spTgt spid="415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4" grpId="0"/>
      <p:bldP spid="415755" grpId="0"/>
      <p:bldP spid="415760" grpId="0"/>
      <p:bldP spid="415761" grpId="0" animBg="1"/>
      <p:bldP spid="415762" grpId="0"/>
      <p:bldP spid="415763" grpId="0"/>
      <p:bldP spid="415764" grpId="0" animBg="1"/>
      <p:bldP spid="415765" grpId="0"/>
      <p:bldP spid="415766" grpId="0"/>
      <p:bldP spid="415767" grpId="0"/>
      <p:bldP spid="415768" grpId="0"/>
      <p:bldP spid="415769" grpId="0" animBg="1"/>
      <p:bldP spid="415770" grpId="0" animBg="1"/>
      <p:bldP spid="415771" grpId="0" animBg="1"/>
      <p:bldP spid="415772" grpId="0"/>
      <p:bldP spid="415773" grpId="0"/>
      <p:bldP spid="41577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Examples</a:t>
            </a:r>
          </a:p>
        </p:txBody>
      </p:sp>
      <p:sp>
        <p:nvSpPr>
          <p:cNvPr id="482321" name="Text Box 17"/>
          <p:cNvSpPr txBox="1">
            <a:spLocks noChangeArrowheads="1"/>
          </p:cNvSpPr>
          <p:nvPr/>
        </p:nvSpPr>
        <p:spPr bwMode="auto">
          <a:xfrm>
            <a:off x="1406525" y="877888"/>
            <a:ext cx="7556500" cy="1552575"/>
          </a:xfrm>
          <a:prstGeom prst="rect">
            <a:avLst/>
          </a:prstGeom>
          <a:noFill/>
          <a:ln w="9525" algn="ctr">
            <a:noFill/>
            <a:miter lim="800000"/>
            <a:headEnd/>
            <a:tailEnd/>
          </a:ln>
        </p:spPr>
        <p:txBody>
          <a:bodyPr wrap="none">
            <a:spAutoFit/>
          </a:bodyPr>
          <a:lstStyle/>
          <a:p>
            <a:pPr marL="342900" indent="-342900"/>
            <a:r>
              <a:rPr lang="en-US" sz="2400"/>
              <a:t>2. Let X represents the difference between the number</a:t>
            </a:r>
          </a:p>
          <a:p>
            <a:pPr marL="342900" indent="-342900"/>
            <a:r>
              <a:rPr lang="en-US" sz="2400"/>
              <a:t>    of heads and the number of tails obtained when a </a:t>
            </a:r>
          </a:p>
          <a:p>
            <a:pPr marL="342900" indent="-342900"/>
            <a:r>
              <a:rPr lang="en-US" sz="2400"/>
              <a:t>    coin is tossed three times. What are the possible </a:t>
            </a:r>
          </a:p>
          <a:p>
            <a:pPr marL="342900" indent="-342900"/>
            <a:r>
              <a:rPr lang="en-US" sz="2400"/>
              <a:t>    values of X?</a:t>
            </a:r>
          </a:p>
        </p:txBody>
      </p:sp>
      <p:sp>
        <p:nvSpPr>
          <p:cNvPr id="482322" name="Text Box 18"/>
          <p:cNvSpPr txBox="1">
            <a:spLocks noChangeArrowheads="1"/>
          </p:cNvSpPr>
          <p:nvPr/>
        </p:nvSpPr>
        <p:spPr bwMode="auto">
          <a:xfrm>
            <a:off x="1371600" y="3095625"/>
            <a:ext cx="7335838" cy="1917700"/>
          </a:xfrm>
          <a:prstGeom prst="rect">
            <a:avLst/>
          </a:prstGeom>
          <a:noFill/>
          <a:ln w="9525" algn="ctr">
            <a:noFill/>
            <a:miter lim="800000"/>
            <a:headEnd/>
            <a:tailEnd/>
          </a:ln>
        </p:spPr>
        <p:txBody>
          <a:bodyPr wrap="none">
            <a:spAutoFit/>
          </a:bodyPr>
          <a:lstStyle/>
          <a:p>
            <a:pPr marL="342900" indent="-342900"/>
            <a:r>
              <a:rPr lang="en-US" sz="2400"/>
              <a:t>3. Three balls are randomly chosen from an urn </a:t>
            </a:r>
          </a:p>
          <a:p>
            <a:pPr marL="342900" indent="-342900"/>
            <a:r>
              <a:rPr lang="en-US" sz="2400"/>
              <a:t>     containing 8 white, 4 black, and two orange balls. </a:t>
            </a:r>
          </a:p>
          <a:p>
            <a:pPr marL="342900" indent="-342900"/>
            <a:r>
              <a:rPr lang="en-US" sz="2400"/>
              <a:t>     Let X be the number of black balls and Y be the </a:t>
            </a:r>
          </a:p>
          <a:p>
            <a:pPr marL="342900" indent="-342900"/>
            <a:r>
              <a:rPr lang="en-US" sz="2400"/>
              <a:t>     number of orange balls in any selection. Give the </a:t>
            </a:r>
          </a:p>
          <a:p>
            <a:pPr marL="342900" indent="-342900"/>
            <a:r>
              <a:rPr lang="en-US" sz="2400"/>
              <a:t>     values of the two random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21"/>
                                        </p:tgtEl>
                                        <p:attrNameLst>
                                          <p:attrName>style.visibility</p:attrName>
                                        </p:attrNameLst>
                                      </p:cBhvr>
                                      <p:to>
                                        <p:strVal val="visible"/>
                                      </p:to>
                                    </p:set>
                                    <p:animEffect transition="in" filter="blinds(horizontal)">
                                      <p:cBhvr>
                                        <p:cTn id="7" dur="500"/>
                                        <p:tgtEl>
                                          <p:spTgt spid="4823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2322"/>
                                        </p:tgtEl>
                                        <p:attrNameLst>
                                          <p:attrName>style.visibility</p:attrName>
                                        </p:attrNameLst>
                                      </p:cBhvr>
                                      <p:to>
                                        <p:strVal val="visible"/>
                                      </p:to>
                                    </p:set>
                                    <p:animEffect transition="in" filter="blinds(horizontal)">
                                      <p:cBhvr>
                                        <p:cTn id="12" dur="500"/>
                                        <p:tgtEl>
                                          <p:spTgt spid="482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21" grpId="0"/>
      <p:bldP spid="48232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7620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a:t>
            </a:r>
            <a:r>
              <a:rPr lang="en-US" sz="3600" b="1" smtClean="0">
                <a:solidFill>
                  <a:srgbClr val="CC0099"/>
                </a:solidFill>
              </a:rPr>
              <a:t>Probability Distribution Function</a:t>
            </a:r>
          </a:p>
        </p:txBody>
      </p:sp>
      <p:sp>
        <p:nvSpPr>
          <p:cNvPr id="484355" name="Text Box 3"/>
          <p:cNvSpPr txBox="1">
            <a:spLocks noChangeArrowheads="1"/>
          </p:cNvSpPr>
          <p:nvPr/>
        </p:nvSpPr>
        <p:spPr bwMode="auto">
          <a:xfrm>
            <a:off x="1508125" y="954088"/>
            <a:ext cx="7011988" cy="1552575"/>
          </a:xfrm>
          <a:prstGeom prst="rect">
            <a:avLst/>
          </a:prstGeom>
          <a:noFill/>
          <a:ln w="9525" algn="ctr">
            <a:noFill/>
            <a:miter lim="800000"/>
            <a:headEnd/>
            <a:tailEnd/>
          </a:ln>
        </p:spPr>
        <p:txBody>
          <a:bodyPr wrap="none">
            <a:spAutoFit/>
          </a:bodyPr>
          <a:lstStyle/>
          <a:p>
            <a:r>
              <a:rPr lang="en-US" sz="2400"/>
              <a:t>Let X be a random variable in an experiment. The</a:t>
            </a:r>
          </a:p>
          <a:p>
            <a:r>
              <a:rPr lang="en-US" sz="2400"/>
              <a:t>    probability distribution function (pdf) of X is a </a:t>
            </a:r>
          </a:p>
          <a:p>
            <a:r>
              <a:rPr lang="en-US" sz="2400"/>
              <a:t>    function which assigns to each value of X some </a:t>
            </a:r>
          </a:p>
          <a:p>
            <a:r>
              <a:rPr lang="en-US" sz="2400"/>
              <a:t>    value r </a:t>
            </a:r>
            <a:r>
              <a:rPr lang="el-GR" sz="2400">
                <a:cs typeface="Arial" charset="0"/>
              </a:rPr>
              <a:t>ϵ</a:t>
            </a:r>
            <a:r>
              <a:rPr lang="en-US" sz="2400">
                <a:cs typeface="Arial" charset="0"/>
              </a:rPr>
              <a:t> [0,1].</a:t>
            </a:r>
            <a:r>
              <a:rPr lang="en-US" sz="2400"/>
              <a:t> </a:t>
            </a:r>
          </a:p>
        </p:txBody>
      </p:sp>
      <p:sp>
        <p:nvSpPr>
          <p:cNvPr id="484362" name="Text Box 10"/>
          <p:cNvSpPr txBox="1">
            <a:spLocks noChangeArrowheads="1"/>
          </p:cNvSpPr>
          <p:nvPr/>
        </p:nvSpPr>
        <p:spPr bwMode="auto">
          <a:xfrm>
            <a:off x="2535238" y="3013075"/>
            <a:ext cx="950912" cy="579438"/>
          </a:xfrm>
          <a:prstGeom prst="rect">
            <a:avLst/>
          </a:prstGeom>
          <a:noFill/>
          <a:ln w="9525" algn="ctr">
            <a:noFill/>
            <a:miter lim="800000"/>
            <a:headEnd/>
            <a:tailEnd/>
          </a:ln>
        </p:spPr>
        <p:txBody>
          <a:bodyPr wrap="none">
            <a:spAutoFit/>
          </a:bodyPr>
          <a:lstStyle/>
          <a:p>
            <a:r>
              <a:rPr lang="en-US" b="1"/>
              <a:t>f:  X</a:t>
            </a:r>
          </a:p>
        </p:txBody>
      </p:sp>
      <p:sp>
        <p:nvSpPr>
          <p:cNvPr id="484363" name="AutoShape 11"/>
          <p:cNvSpPr>
            <a:spLocks noChangeArrowheads="1"/>
          </p:cNvSpPr>
          <p:nvPr/>
        </p:nvSpPr>
        <p:spPr bwMode="auto">
          <a:xfrm>
            <a:off x="3657600" y="3276600"/>
            <a:ext cx="1676400" cy="152400"/>
          </a:xfrm>
          <a:prstGeom prst="rightArrow">
            <a:avLst>
              <a:gd name="adj1" fmla="val 50000"/>
              <a:gd name="adj2" fmla="val 275000"/>
            </a:avLst>
          </a:prstGeom>
          <a:solidFill>
            <a:schemeClr val="accent1"/>
          </a:solidFill>
          <a:ln w="9525" algn="ctr">
            <a:solidFill>
              <a:schemeClr val="tx1"/>
            </a:solidFill>
            <a:miter lim="800000"/>
            <a:headEnd/>
            <a:tailEnd/>
          </a:ln>
        </p:spPr>
        <p:txBody>
          <a:bodyPr wrap="none" anchor="ctr"/>
          <a:lstStyle/>
          <a:p>
            <a:endParaRPr lang="en-US"/>
          </a:p>
        </p:txBody>
      </p:sp>
      <p:sp>
        <p:nvSpPr>
          <p:cNvPr id="484364" name="Text Box 12"/>
          <p:cNvSpPr txBox="1">
            <a:spLocks noChangeArrowheads="1"/>
          </p:cNvSpPr>
          <p:nvPr/>
        </p:nvSpPr>
        <p:spPr bwMode="auto">
          <a:xfrm>
            <a:off x="5403850" y="3013075"/>
            <a:ext cx="1017588" cy="579438"/>
          </a:xfrm>
          <a:prstGeom prst="rect">
            <a:avLst/>
          </a:prstGeom>
          <a:noFill/>
          <a:ln w="9525" algn="ctr">
            <a:noFill/>
            <a:miter lim="800000"/>
            <a:headEnd/>
            <a:tailEnd/>
          </a:ln>
        </p:spPr>
        <p:txBody>
          <a:bodyPr wrap="none">
            <a:spAutoFit/>
          </a:bodyPr>
          <a:lstStyle/>
          <a:p>
            <a:r>
              <a:rPr lang="en-US" b="1">
                <a:cs typeface="Arial" charset="0"/>
              </a:rPr>
              <a:t>[0,1]</a:t>
            </a:r>
          </a:p>
        </p:txBody>
      </p:sp>
      <p:sp>
        <p:nvSpPr>
          <p:cNvPr id="484365" name="Text Box 13"/>
          <p:cNvSpPr txBox="1">
            <a:spLocks noChangeArrowheads="1"/>
          </p:cNvSpPr>
          <p:nvPr/>
        </p:nvSpPr>
        <p:spPr bwMode="auto">
          <a:xfrm>
            <a:off x="3084513" y="3778250"/>
            <a:ext cx="361950" cy="519113"/>
          </a:xfrm>
          <a:prstGeom prst="rect">
            <a:avLst/>
          </a:prstGeom>
          <a:noFill/>
          <a:ln w="9525" algn="ctr">
            <a:noFill/>
            <a:miter lim="800000"/>
            <a:headEnd/>
            <a:tailEnd/>
          </a:ln>
        </p:spPr>
        <p:txBody>
          <a:bodyPr wrap="none">
            <a:spAutoFit/>
          </a:bodyPr>
          <a:lstStyle/>
          <a:p>
            <a:r>
              <a:rPr lang="en-US" sz="2800"/>
              <a:t>x</a:t>
            </a:r>
          </a:p>
        </p:txBody>
      </p:sp>
      <p:sp>
        <p:nvSpPr>
          <p:cNvPr id="484366" name="Line 14"/>
          <p:cNvSpPr>
            <a:spLocks noChangeShapeType="1"/>
          </p:cNvSpPr>
          <p:nvPr/>
        </p:nvSpPr>
        <p:spPr bwMode="auto">
          <a:xfrm>
            <a:off x="3581400" y="4068763"/>
            <a:ext cx="1676400" cy="0"/>
          </a:xfrm>
          <a:prstGeom prst="line">
            <a:avLst/>
          </a:prstGeom>
          <a:noFill/>
          <a:ln w="9525">
            <a:solidFill>
              <a:schemeClr val="tx1"/>
            </a:solidFill>
            <a:round/>
            <a:headEnd/>
            <a:tailEnd type="triangle" w="med" len="med"/>
          </a:ln>
        </p:spPr>
        <p:txBody>
          <a:bodyPr wrap="none" anchor="ctr"/>
          <a:lstStyle/>
          <a:p>
            <a:endParaRPr lang="en-US"/>
          </a:p>
        </p:txBody>
      </p:sp>
      <p:sp>
        <p:nvSpPr>
          <p:cNvPr id="484367" name="Text Box 15"/>
          <p:cNvSpPr txBox="1">
            <a:spLocks noChangeArrowheads="1"/>
          </p:cNvSpPr>
          <p:nvPr/>
        </p:nvSpPr>
        <p:spPr bwMode="auto">
          <a:xfrm>
            <a:off x="5257800" y="3763963"/>
            <a:ext cx="1154113" cy="579437"/>
          </a:xfrm>
          <a:prstGeom prst="rect">
            <a:avLst/>
          </a:prstGeom>
          <a:noFill/>
          <a:ln w="9525" algn="ctr">
            <a:noFill/>
            <a:miter lim="800000"/>
            <a:headEnd/>
            <a:tailEnd/>
          </a:ln>
        </p:spPr>
        <p:txBody>
          <a:bodyPr wrap="none">
            <a:spAutoFit/>
          </a:bodyPr>
          <a:lstStyle/>
          <a:p>
            <a:r>
              <a:rPr lang="en-US">
                <a:cs typeface="Arial" charset="0"/>
              </a:rPr>
              <a:t> P(x)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5"/>
                                        </p:tgtEl>
                                        <p:attrNameLst>
                                          <p:attrName>style.visibility</p:attrName>
                                        </p:attrNameLst>
                                      </p:cBhvr>
                                      <p:to>
                                        <p:strVal val="visible"/>
                                      </p:to>
                                    </p:set>
                                    <p:animEffect transition="in" filter="blinds(horizontal)">
                                      <p:cBhvr>
                                        <p:cTn id="7" dur="500"/>
                                        <p:tgtEl>
                                          <p:spTgt spid="484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62"/>
                                        </p:tgtEl>
                                        <p:attrNameLst>
                                          <p:attrName>style.visibility</p:attrName>
                                        </p:attrNameLst>
                                      </p:cBhvr>
                                      <p:to>
                                        <p:strVal val="visible"/>
                                      </p:to>
                                    </p:set>
                                    <p:animEffect transition="in" filter="blinds(horizontal)">
                                      <p:cBhvr>
                                        <p:cTn id="12" dur="500"/>
                                        <p:tgtEl>
                                          <p:spTgt spid="4843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4363"/>
                                        </p:tgtEl>
                                        <p:attrNameLst>
                                          <p:attrName>style.visibility</p:attrName>
                                        </p:attrNameLst>
                                      </p:cBhvr>
                                      <p:to>
                                        <p:strVal val="visible"/>
                                      </p:to>
                                    </p:set>
                                    <p:animEffect transition="in" filter="blinds(horizontal)">
                                      <p:cBhvr>
                                        <p:cTn id="17" dur="500"/>
                                        <p:tgtEl>
                                          <p:spTgt spid="4843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4364"/>
                                        </p:tgtEl>
                                        <p:attrNameLst>
                                          <p:attrName>style.visibility</p:attrName>
                                        </p:attrNameLst>
                                      </p:cBhvr>
                                      <p:to>
                                        <p:strVal val="visible"/>
                                      </p:to>
                                    </p:set>
                                    <p:animEffect transition="in" filter="blinds(horizontal)">
                                      <p:cBhvr>
                                        <p:cTn id="22" dur="500"/>
                                        <p:tgtEl>
                                          <p:spTgt spid="4843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4365"/>
                                        </p:tgtEl>
                                        <p:attrNameLst>
                                          <p:attrName>style.visibility</p:attrName>
                                        </p:attrNameLst>
                                      </p:cBhvr>
                                      <p:to>
                                        <p:strVal val="visible"/>
                                      </p:to>
                                    </p:set>
                                    <p:animEffect transition="in" filter="blinds(horizontal)">
                                      <p:cBhvr>
                                        <p:cTn id="27" dur="500"/>
                                        <p:tgtEl>
                                          <p:spTgt spid="4843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4366"/>
                                        </p:tgtEl>
                                        <p:attrNameLst>
                                          <p:attrName>style.visibility</p:attrName>
                                        </p:attrNameLst>
                                      </p:cBhvr>
                                      <p:to>
                                        <p:strVal val="visible"/>
                                      </p:to>
                                    </p:set>
                                    <p:animEffect transition="in" filter="blinds(horizontal)">
                                      <p:cBhvr>
                                        <p:cTn id="32" dur="500"/>
                                        <p:tgtEl>
                                          <p:spTgt spid="48436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4367"/>
                                        </p:tgtEl>
                                        <p:attrNameLst>
                                          <p:attrName>style.visibility</p:attrName>
                                        </p:attrNameLst>
                                      </p:cBhvr>
                                      <p:to>
                                        <p:strVal val="visible"/>
                                      </p:to>
                                    </p:set>
                                    <p:animEffect transition="in" filter="blinds(horizontal)">
                                      <p:cBhvr>
                                        <p:cTn id="37" dur="500"/>
                                        <p:tgtEl>
                                          <p:spTgt spid="484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p:bldP spid="484362" grpId="0"/>
      <p:bldP spid="484363" grpId="0" animBg="1"/>
      <p:bldP spid="484364" grpId="0"/>
      <p:bldP spid="484365" grpId="0"/>
      <p:bldP spid="484366" grpId="0" animBg="1"/>
      <p:bldP spid="48436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0668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3600" b="1" i="1" smtClean="0">
                <a:solidFill>
                  <a:srgbClr val="FF0000"/>
                </a:solidFill>
              </a:rPr>
              <a:t>Discrete Random Variable</a:t>
            </a:r>
            <a:endParaRPr lang="en-US" sz="3600" b="1" smtClean="0">
              <a:solidFill>
                <a:srgbClr val="FF0000"/>
              </a:solidFill>
            </a:endParaRPr>
          </a:p>
        </p:txBody>
      </p:sp>
      <p:sp>
        <p:nvSpPr>
          <p:cNvPr id="1028" name="Text Box 3"/>
          <p:cNvSpPr txBox="1">
            <a:spLocks noChangeArrowheads="1"/>
          </p:cNvSpPr>
          <p:nvPr/>
        </p:nvSpPr>
        <p:spPr bwMode="auto">
          <a:xfrm>
            <a:off x="1371600" y="877888"/>
            <a:ext cx="184150" cy="457200"/>
          </a:xfrm>
          <a:prstGeom prst="rect">
            <a:avLst/>
          </a:prstGeom>
          <a:noFill/>
          <a:ln w="9525" algn="ctr">
            <a:noFill/>
            <a:miter lim="800000"/>
            <a:headEnd/>
            <a:tailEnd/>
          </a:ln>
        </p:spPr>
        <p:txBody>
          <a:bodyPr wrap="none">
            <a:spAutoFit/>
          </a:bodyPr>
          <a:lstStyle/>
          <a:p>
            <a:endParaRPr lang="en-US" sz="2400"/>
          </a:p>
        </p:txBody>
      </p:sp>
      <p:grpSp>
        <p:nvGrpSpPr>
          <p:cNvPr id="2" name="Group 2"/>
          <p:cNvGrpSpPr>
            <a:grpSpLocks/>
          </p:cNvGrpSpPr>
          <p:nvPr/>
        </p:nvGrpSpPr>
        <p:grpSpPr bwMode="auto">
          <a:xfrm>
            <a:off x="714375" y="1371600"/>
            <a:ext cx="7362825" cy="4267200"/>
            <a:chOff x="655" y="1609"/>
            <a:chExt cx="6917" cy="2455"/>
          </a:xfrm>
        </p:grpSpPr>
        <p:sp>
          <p:nvSpPr>
            <p:cNvPr id="559107" name="AutoShape 3"/>
            <p:cNvSpPr>
              <a:spLocks noChangeArrowheads="1"/>
            </p:cNvSpPr>
            <p:nvPr/>
          </p:nvSpPr>
          <p:spPr bwMode="auto">
            <a:xfrm>
              <a:off x="655" y="1609"/>
              <a:ext cx="6877" cy="2455"/>
            </a:xfrm>
            <a:prstGeom prst="roundRect">
              <a:avLst>
                <a:gd name="adj" fmla="val 16667"/>
              </a:avLst>
            </a:prstGeom>
            <a:solidFill>
              <a:srgbClr val="FFFFFF"/>
            </a:solidFill>
            <a:ln w="28575">
              <a:solidFill>
                <a:srgbClr val="000000"/>
              </a:solidFill>
              <a:round/>
              <a:headEnd/>
              <a:tailEnd/>
            </a:ln>
            <a:effectLst>
              <a:outerShdw dist="107763" dir="2700000" algn="ctr" rotWithShape="0">
                <a:srgbClr val="808080"/>
              </a:outerShdw>
            </a:effectLst>
          </p:spPr>
          <p:txBody>
            <a:bodyPr/>
            <a:lstStyle/>
            <a:p>
              <a:pPr>
                <a:defRPr/>
              </a:pPr>
              <a:endParaRPr lang="en-US"/>
            </a:p>
          </p:txBody>
        </p:sp>
        <p:sp>
          <p:nvSpPr>
            <p:cNvPr id="1032" name="Text Box 4"/>
            <p:cNvSpPr txBox="1">
              <a:spLocks noChangeArrowheads="1"/>
            </p:cNvSpPr>
            <p:nvPr/>
          </p:nvSpPr>
          <p:spPr bwMode="auto">
            <a:xfrm>
              <a:off x="721" y="1680"/>
              <a:ext cx="6851" cy="2256"/>
            </a:xfrm>
            <a:prstGeom prst="rect">
              <a:avLst/>
            </a:prstGeom>
            <a:noFill/>
            <a:ln w="9525">
              <a:noFill/>
              <a:miter lim="800000"/>
              <a:headEnd/>
              <a:tailEnd/>
            </a:ln>
          </p:spPr>
          <p:txBody>
            <a:bodyPr/>
            <a:lstStyle/>
            <a:p>
              <a:pPr algn="just">
                <a:spcAft>
                  <a:spcPts val="1000"/>
                </a:spcAft>
              </a:pPr>
              <a:r>
                <a:rPr lang="en-US" sz="1600" i="1">
                  <a:latin typeface="Arial Narrow" pitchFamily="34" charset="0"/>
                </a:rPr>
                <a:t>  </a:t>
              </a:r>
              <a:r>
                <a:rPr lang="en-US" sz="2800" i="1">
                  <a:latin typeface="Arial Narrow" pitchFamily="34" charset="0"/>
                </a:rPr>
                <a:t>Let X be a discrete random variable then f(x) is a probability function, probability  mass function, or probability distribution of X if, for each possible  outcome x, </a:t>
              </a:r>
              <a:endParaRPr lang="en-US" sz="2000" i="1">
                <a:latin typeface="Arial Narrow" pitchFamily="34" charset="0"/>
              </a:endParaRPr>
            </a:p>
            <a:p>
              <a:pPr algn="ctr">
                <a:spcAft>
                  <a:spcPts val="1000"/>
                </a:spcAft>
              </a:pPr>
              <a:r>
                <a:rPr lang="en-US" sz="2000" i="1">
                  <a:latin typeface="Arial Narrow" pitchFamily="34" charset="0"/>
                </a:rPr>
                <a:t>	f(x) </a:t>
              </a:r>
              <a:r>
                <a:rPr lang="en-US" sz="2000" i="1">
                  <a:latin typeface="Arial Narrow" pitchFamily="34" charset="0"/>
                  <a:sym typeface="Symbol" pitchFamily="18" charset="2"/>
                </a:rPr>
                <a:t></a:t>
              </a:r>
              <a:r>
                <a:rPr lang="en-US" sz="2000" i="1">
                  <a:latin typeface="Arial Narrow" pitchFamily="34" charset="0"/>
                </a:rPr>
                <a:t> 0</a:t>
              </a:r>
            </a:p>
            <a:p>
              <a:pPr algn="ctr">
                <a:spcAft>
                  <a:spcPts val="1000"/>
                </a:spcAft>
              </a:pPr>
              <a:endParaRPr lang="en-US" sz="2000" i="1">
                <a:latin typeface="Arial Narrow" pitchFamily="34" charset="0"/>
              </a:endParaRPr>
            </a:p>
            <a:p>
              <a:pPr algn="ctr"/>
              <a:endParaRPr lang="en-US" sz="2000" i="1">
                <a:latin typeface="Arial Narrow" pitchFamily="34" charset="0"/>
              </a:endParaRPr>
            </a:p>
            <a:p>
              <a:pPr algn="ctr"/>
              <a:r>
                <a:rPr lang="en-US" sz="2000" i="1">
                  <a:latin typeface="Arial Narrow" pitchFamily="34" charset="0"/>
                </a:rPr>
                <a:t>	P( X = x ) = f(x)</a:t>
              </a:r>
              <a:endParaRPr lang="en-US" sz="5400"/>
            </a:p>
          </p:txBody>
        </p:sp>
      </p:grpSp>
      <p:sp>
        <p:nvSpPr>
          <p:cNvPr id="1030" name="Rectangle 6"/>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US"/>
          </a:p>
        </p:txBody>
      </p:sp>
      <p:graphicFrame>
        <p:nvGraphicFramePr>
          <p:cNvPr id="1026" name="Object 5"/>
          <p:cNvGraphicFramePr>
            <a:graphicFrameLocks noChangeAspect="1"/>
          </p:cNvGraphicFramePr>
          <p:nvPr/>
        </p:nvGraphicFramePr>
        <p:xfrm>
          <a:off x="4495800" y="3733800"/>
          <a:ext cx="990600" cy="620713"/>
        </p:xfrm>
        <a:graphic>
          <a:graphicData uri="http://schemas.openxmlformats.org/presentationml/2006/ole">
            <p:oleObj spid="_x0000_s244738" name="Equation" r:id="rId4" imgW="710891" imgH="444307"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Examples</a:t>
            </a:r>
          </a:p>
        </p:txBody>
      </p:sp>
      <p:sp>
        <p:nvSpPr>
          <p:cNvPr id="521219" name="Text Box 3"/>
          <p:cNvSpPr txBox="1">
            <a:spLocks noChangeArrowheads="1"/>
          </p:cNvSpPr>
          <p:nvPr/>
        </p:nvSpPr>
        <p:spPr bwMode="auto">
          <a:xfrm>
            <a:off x="1406525" y="877888"/>
            <a:ext cx="4622800" cy="457200"/>
          </a:xfrm>
          <a:prstGeom prst="rect">
            <a:avLst/>
          </a:prstGeom>
          <a:noFill/>
          <a:ln w="9525" algn="ctr">
            <a:noFill/>
            <a:miter lim="800000"/>
            <a:headEnd/>
            <a:tailEnd/>
          </a:ln>
        </p:spPr>
        <p:txBody>
          <a:bodyPr wrap="none">
            <a:spAutoFit/>
          </a:bodyPr>
          <a:lstStyle/>
          <a:p>
            <a:r>
              <a:rPr lang="en-US" sz="2400"/>
              <a:t>1. Experiment: toss a pair of coin</a:t>
            </a:r>
            <a:endParaRPr lang="en-US" sz="2400">
              <a:cs typeface="Arial" charset="0"/>
            </a:endParaRPr>
          </a:p>
        </p:txBody>
      </p:sp>
      <p:sp>
        <p:nvSpPr>
          <p:cNvPr id="521220" name="Text Box 4"/>
          <p:cNvSpPr txBox="1">
            <a:spLocks noChangeArrowheads="1"/>
          </p:cNvSpPr>
          <p:nvPr/>
        </p:nvSpPr>
        <p:spPr bwMode="auto">
          <a:xfrm>
            <a:off x="1905000" y="1312863"/>
            <a:ext cx="5541963" cy="1187450"/>
          </a:xfrm>
          <a:prstGeom prst="rect">
            <a:avLst/>
          </a:prstGeom>
          <a:noFill/>
          <a:ln w="9525" algn="ctr">
            <a:noFill/>
            <a:miter lim="800000"/>
            <a:headEnd/>
            <a:tailEnd/>
          </a:ln>
        </p:spPr>
        <p:txBody>
          <a:bodyPr wrap="none">
            <a:spAutoFit/>
          </a:bodyPr>
          <a:lstStyle/>
          <a:p>
            <a:r>
              <a:rPr lang="en-US" sz="2400">
                <a:cs typeface="Arial" charset="0"/>
              </a:rPr>
              <a:t>Sample Space: {HH, HT, TH, TT}</a:t>
            </a:r>
          </a:p>
          <a:p>
            <a:r>
              <a:rPr lang="en-US" sz="2400">
                <a:cs typeface="Arial" charset="0"/>
              </a:rPr>
              <a:t>Random Variable: X – number of heads</a:t>
            </a:r>
          </a:p>
          <a:p>
            <a:r>
              <a:rPr lang="en-US" sz="2400">
                <a:cs typeface="Arial" charset="0"/>
              </a:rPr>
              <a:t>		X = 0, 1, 2</a:t>
            </a:r>
          </a:p>
        </p:txBody>
      </p:sp>
      <p:sp>
        <p:nvSpPr>
          <p:cNvPr id="11269" name="Rectangle 5"/>
          <p:cNvSpPr>
            <a:spLocks noChangeArrowheads="1"/>
          </p:cNvSpPr>
          <p:nvPr/>
        </p:nvSpPr>
        <p:spPr bwMode="auto">
          <a:xfrm>
            <a:off x="0" y="3214688"/>
            <a:ext cx="9144000" cy="0"/>
          </a:xfrm>
          <a:prstGeom prst="rect">
            <a:avLst/>
          </a:prstGeom>
          <a:noFill/>
          <a:ln w="9525" algn="ctr">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Effect transition="in" filter="blinds(horizontal)">
                                      <p:cBhvr>
                                        <p:cTn id="7" dur="500"/>
                                        <p:tgtEl>
                                          <p:spTgt spid="5212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20"/>
                                        </p:tgtEl>
                                        <p:attrNameLst>
                                          <p:attrName>style.visibility</p:attrName>
                                        </p:attrNameLst>
                                      </p:cBhvr>
                                      <p:to>
                                        <p:strVal val="visible"/>
                                      </p:to>
                                    </p:set>
                                    <p:animEffect transition="in" filter="blinds(horizontal)">
                                      <p:cBhvr>
                                        <p:cTn id="12"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p:bldP spid="521220"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0"/>
            <a:ext cx="8385175" cy="838200"/>
          </a:xfrm>
          <a:noFill/>
          <a:ln>
            <a:miter lim="800000"/>
            <a:headEnd/>
            <a:tailEnd/>
          </a:ln>
        </p:spPr>
        <p:txBody>
          <a:bodyPr vert="horz" wrap="square" lIns="91440" tIns="45720" rIns="91440" bIns="45720" numCol="1" anchor="t" anchorCtr="0" compatLnSpc="1">
            <a:prstTxWarp prst="textNoShape">
              <a:avLst/>
            </a:prstTxWarp>
          </a:bodyPr>
          <a:lstStyle/>
          <a:p>
            <a:pPr algn="l"/>
            <a:r>
              <a:rPr lang="en-US" b="1" smtClean="0">
                <a:solidFill>
                  <a:srgbClr val="CC0099"/>
                </a:solidFill>
              </a:rPr>
              <a:t>       Examples</a:t>
            </a:r>
          </a:p>
        </p:txBody>
      </p:sp>
      <p:sp>
        <p:nvSpPr>
          <p:cNvPr id="523267" name="Text Box 3"/>
          <p:cNvSpPr txBox="1">
            <a:spLocks noChangeArrowheads="1"/>
          </p:cNvSpPr>
          <p:nvPr/>
        </p:nvSpPr>
        <p:spPr bwMode="auto">
          <a:xfrm>
            <a:off x="1406525" y="877888"/>
            <a:ext cx="7623175" cy="1570037"/>
          </a:xfrm>
          <a:prstGeom prst="rect">
            <a:avLst/>
          </a:prstGeom>
          <a:noFill/>
          <a:ln w="9525" algn="ctr">
            <a:noFill/>
            <a:miter lim="800000"/>
            <a:headEnd/>
            <a:tailEnd/>
          </a:ln>
        </p:spPr>
        <p:txBody>
          <a:bodyPr wrap="none">
            <a:spAutoFit/>
          </a:bodyPr>
          <a:lstStyle/>
          <a:p>
            <a:pPr marL="342900" indent="-342900"/>
            <a:r>
              <a:rPr lang="en-US" sz="2400" dirty="0"/>
              <a:t>2. Let X represents the difference between the number</a:t>
            </a:r>
          </a:p>
          <a:p>
            <a:pPr marL="342900" indent="-342900"/>
            <a:r>
              <a:rPr lang="en-US" sz="2400" dirty="0"/>
              <a:t>    of heads and the number of tails obtained when a </a:t>
            </a:r>
          </a:p>
          <a:p>
            <a:pPr marL="342900" indent="-342900"/>
            <a:r>
              <a:rPr lang="en-US" sz="2400" dirty="0"/>
              <a:t>    coin is tossed three times. What are the possible </a:t>
            </a:r>
          </a:p>
          <a:p>
            <a:pPr marL="342900" indent="-342900"/>
            <a:r>
              <a:rPr lang="en-US" sz="2400" dirty="0"/>
              <a:t>    values of probability of  X?</a:t>
            </a:r>
          </a:p>
        </p:txBody>
      </p:sp>
      <p:sp>
        <p:nvSpPr>
          <p:cNvPr id="523268" name="Text Box 4"/>
          <p:cNvSpPr txBox="1">
            <a:spLocks noChangeArrowheads="1"/>
          </p:cNvSpPr>
          <p:nvPr/>
        </p:nvSpPr>
        <p:spPr bwMode="auto">
          <a:xfrm>
            <a:off x="1371600" y="3095625"/>
            <a:ext cx="7405688" cy="1938338"/>
          </a:xfrm>
          <a:prstGeom prst="rect">
            <a:avLst/>
          </a:prstGeom>
          <a:noFill/>
          <a:ln w="9525" algn="ctr">
            <a:noFill/>
            <a:miter lim="800000"/>
            <a:headEnd/>
            <a:tailEnd/>
          </a:ln>
        </p:spPr>
        <p:txBody>
          <a:bodyPr wrap="none">
            <a:spAutoFit/>
          </a:bodyPr>
          <a:lstStyle/>
          <a:p>
            <a:pPr marL="342900" indent="-342900"/>
            <a:r>
              <a:rPr lang="en-US" sz="2400"/>
              <a:t>3. Three balls are randomly chosen from an urn </a:t>
            </a:r>
          </a:p>
          <a:p>
            <a:pPr marL="342900" indent="-342900"/>
            <a:r>
              <a:rPr lang="en-US" sz="2400"/>
              <a:t>     containing 8 white, 4 black, and two orange balls. </a:t>
            </a:r>
          </a:p>
          <a:p>
            <a:pPr marL="342900" indent="-342900"/>
            <a:r>
              <a:rPr lang="en-US" sz="2400"/>
              <a:t>     Let X be the number of black balls and Y be the </a:t>
            </a:r>
          </a:p>
          <a:p>
            <a:pPr marL="342900" indent="-342900"/>
            <a:r>
              <a:rPr lang="en-US" sz="2400"/>
              <a:t>     number of orange balls in any selection. Give the </a:t>
            </a:r>
          </a:p>
          <a:p>
            <a:pPr marL="342900" indent="-342900"/>
            <a:r>
              <a:rPr lang="en-US" sz="2400"/>
              <a:t>     values of the two probability distributions.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Effect transition="in" filter="blinds(horizontal)">
                                      <p:cBhvr>
                                        <p:cTn id="7" dur="500"/>
                                        <p:tgtEl>
                                          <p:spTgt spid="523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3268"/>
                                        </p:tgtEl>
                                        <p:attrNameLst>
                                          <p:attrName>style.visibility</p:attrName>
                                        </p:attrNameLst>
                                      </p:cBhvr>
                                      <p:to>
                                        <p:strVal val="visible"/>
                                      </p:to>
                                    </p:set>
                                    <p:animEffect transition="in" filter="blinds(horizontal)">
                                      <p:cBhvr>
                                        <p:cTn id="12" dur="500"/>
                                        <p:tgtEl>
                                          <p:spTgt spid="52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p:bldP spid="523268" grpId="0"/>
    </p:bld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mapua</Template>
  <TotalTime>4490</TotalTime>
  <Words>830</Words>
  <Application>Microsoft Office PowerPoint</Application>
  <PresentationFormat>On-screen Show (4:3)</PresentationFormat>
  <Paragraphs>145</Paragraphs>
  <Slides>22</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TOPIC</vt:lpstr>
      <vt:lpstr>Equation</vt:lpstr>
      <vt:lpstr>Slide 1</vt:lpstr>
      <vt:lpstr>Slide 2</vt:lpstr>
      <vt:lpstr>       Probability</vt:lpstr>
      <vt:lpstr>       Examples</vt:lpstr>
      <vt:lpstr>       Examples</vt:lpstr>
      <vt:lpstr>       Probability Distribution Function</vt:lpstr>
      <vt:lpstr>Discrete Random Variable</vt:lpstr>
      <vt:lpstr>       Examples</vt:lpstr>
      <vt:lpstr>       Examples</vt:lpstr>
      <vt:lpstr>       Example</vt:lpstr>
      <vt:lpstr>Continuous  Probability Distributions</vt:lpstr>
      <vt:lpstr>Continuous  Probability Distributions</vt:lpstr>
      <vt:lpstr>Continuous  Probability Distributions</vt:lpstr>
      <vt:lpstr>Continuous  Random Variable</vt:lpstr>
      <vt:lpstr>       Joint Probability Distribution</vt:lpstr>
      <vt:lpstr>       Seatwork</vt:lpstr>
      <vt:lpstr>       Joint Probability Distribution</vt:lpstr>
      <vt:lpstr>       Marginal Distributions</vt:lpstr>
      <vt:lpstr>       Conditional Probability Distribution</vt:lpstr>
      <vt:lpstr>       Example</vt:lpstr>
      <vt:lpstr>HOMEWORK</vt:lpstr>
      <vt:lpstr>       Seatwork</vt:lpstr>
    </vt:vector>
  </TitlesOfParts>
  <Company>AVF Foundation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Inequalities</dc:title>
  <dc:creator>Dionnie Lanuza</dc:creator>
  <cp:lastModifiedBy>user</cp:lastModifiedBy>
  <cp:revision>426</cp:revision>
  <dcterms:created xsi:type="dcterms:W3CDTF">2006-02-13T02:12:12Z</dcterms:created>
  <dcterms:modified xsi:type="dcterms:W3CDTF">2011-11-04T15:03:11Z</dcterms:modified>
</cp:coreProperties>
</file>