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C9622A-2223-4B4A-B02D-A2EB99AF8086}" type="datetimeFigureOut">
              <a:rPr lang="en-US" smtClean="0"/>
              <a:pPr/>
              <a:t>12/4/2010</a:t>
            </a:fld>
            <a:endParaRPr lang="en-PH"/>
          </a:p>
        </p:txBody>
      </p:sp>
      <p:sp>
        <p:nvSpPr>
          <p:cNvPr id="19" name="Footer Placeholder 18"/>
          <p:cNvSpPr>
            <a:spLocks noGrp="1"/>
          </p:cNvSpPr>
          <p:nvPr>
            <p:ph type="ftr" sz="quarter" idx="11"/>
          </p:nvPr>
        </p:nvSpPr>
        <p:spPr/>
        <p:txBody>
          <a:bodyPr/>
          <a:lstStyle/>
          <a:p>
            <a:endParaRPr lang="en-PH"/>
          </a:p>
        </p:txBody>
      </p:sp>
      <p:sp>
        <p:nvSpPr>
          <p:cNvPr id="27" name="Slide Number Placeholder 26"/>
          <p:cNvSpPr>
            <a:spLocks noGrp="1"/>
          </p:cNvSpPr>
          <p:nvPr>
            <p:ph type="sldNum" sz="quarter" idx="12"/>
          </p:nvPr>
        </p:nvSpPr>
        <p:spPr/>
        <p:txBody>
          <a:bodyPr/>
          <a:lstStyle/>
          <a:p>
            <a:fld id="{3C57B724-9B16-40AF-86E1-F03D2A6B909A}"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9622A-2223-4B4A-B02D-A2EB99AF8086}" type="datetimeFigureOut">
              <a:rPr lang="en-US" smtClean="0"/>
              <a:pPr/>
              <a:t>12/4/2010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9622A-2223-4B4A-B02D-A2EB99AF8086}" type="datetimeFigureOut">
              <a:rPr lang="en-US" smtClean="0"/>
              <a:pPr/>
              <a:t>12/4/2010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9622A-2223-4B4A-B02D-A2EB99AF8086}" type="datetimeFigureOut">
              <a:rPr lang="en-US" smtClean="0"/>
              <a:pPr/>
              <a:t>12/4/2010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C9622A-2223-4B4A-B02D-A2EB99AF8086}" type="datetimeFigureOut">
              <a:rPr lang="en-US" smtClean="0"/>
              <a:pPr/>
              <a:t>12/4/2010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57B724-9B16-40AF-86E1-F03D2A6B909A}"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C9622A-2223-4B4A-B02D-A2EB99AF8086}" type="datetimeFigureOut">
              <a:rPr lang="en-US" smtClean="0"/>
              <a:pPr/>
              <a:t>12/4/2010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C9622A-2223-4B4A-B02D-A2EB99AF8086}" type="datetimeFigureOut">
              <a:rPr lang="en-US" smtClean="0"/>
              <a:pPr/>
              <a:t>12/4/2010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6C9622A-2223-4B4A-B02D-A2EB99AF8086}" type="datetimeFigureOut">
              <a:rPr lang="en-US" smtClean="0"/>
              <a:pPr/>
              <a:t>12/4/2010</a:t>
            </a:fld>
            <a:endParaRPr lang="en-PH"/>
          </a:p>
        </p:txBody>
      </p:sp>
      <p:sp>
        <p:nvSpPr>
          <p:cNvPr id="8" name="Slide Number Placeholder 7"/>
          <p:cNvSpPr>
            <a:spLocks noGrp="1"/>
          </p:cNvSpPr>
          <p:nvPr>
            <p:ph type="sldNum" sz="quarter" idx="11"/>
          </p:nvPr>
        </p:nvSpPr>
        <p:spPr/>
        <p:txBody>
          <a:bodyPr/>
          <a:lstStyle/>
          <a:p>
            <a:fld id="{3C57B724-9B16-40AF-86E1-F03D2A6B909A}" type="slidenum">
              <a:rPr lang="en-PH" smtClean="0"/>
              <a:pPr/>
              <a:t>‹#›</a:t>
            </a:fld>
            <a:endParaRPr lang="en-PH"/>
          </a:p>
        </p:txBody>
      </p:sp>
      <p:sp>
        <p:nvSpPr>
          <p:cNvPr id="9" name="Footer Placeholder 8"/>
          <p:cNvSpPr>
            <a:spLocks noGrp="1"/>
          </p:cNvSpPr>
          <p:nvPr>
            <p:ph type="ftr" sz="quarter" idx="12"/>
          </p:nvPr>
        </p:nvSpPr>
        <p:spPr/>
        <p:txBody>
          <a:bodyPr/>
          <a:lstStyle/>
          <a:p>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9622A-2223-4B4A-B02D-A2EB99AF8086}" type="datetimeFigureOut">
              <a:rPr lang="en-US" smtClean="0"/>
              <a:pPr/>
              <a:t>12/4/2010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C9622A-2223-4B4A-B02D-A2EB99AF8086}" type="datetimeFigureOut">
              <a:rPr lang="en-US" smtClean="0"/>
              <a:pPr/>
              <a:t>12/4/2010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8156448" y="6422064"/>
            <a:ext cx="762000" cy="365125"/>
          </a:xfrm>
        </p:spPr>
        <p:txBody>
          <a:bodyPr/>
          <a:lstStyle/>
          <a:p>
            <a:fld id="{3C57B724-9B16-40AF-86E1-F03D2A6B909A}"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6C9622A-2223-4B4A-B02D-A2EB99AF8086}" type="datetimeFigureOut">
              <a:rPr lang="en-US" smtClean="0"/>
              <a:pPr/>
              <a:t>12/4/2010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C57B724-9B16-40AF-86E1-F03D2A6B909A}"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6C9622A-2223-4B4A-B02D-A2EB99AF8086}" type="datetimeFigureOut">
              <a:rPr lang="en-US" smtClean="0"/>
              <a:pPr/>
              <a:t>12/4/2010</a:t>
            </a:fld>
            <a:endParaRPr lang="en-PH"/>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PH"/>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C57B724-9B16-40AF-86E1-F03D2A6B909A}"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8062912" cy="1470025"/>
          </a:xfrm>
        </p:spPr>
        <p:txBody>
          <a:bodyPr>
            <a:noAutofit/>
          </a:bodyPr>
          <a:lstStyle/>
          <a:p>
            <a:pPr algn="ctr"/>
            <a:r>
              <a:rPr lang="en-PH" sz="7200" dirty="0" smtClean="0">
                <a:latin typeface="Broadway" pitchFamily="82" charset="0"/>
              </a:rPr>
              <a:t>Hypothesis Testing</a:t>
            </a:r>
            <a:endParaRPr lang="en-PH" sz="7200" dirty="0">
              <a:latin typeface="Broadway" pitchFamily="82" charset="0"/>
            </a:endParaRPr>
          </a:p>
        </p:txBody>
      </p:sp>
      <p:sp>
        <p:nvSpPr>
          <p:cNvPr id="3" name="Subtitle 2"/>
          <p:cNvSpPr>
            <a:spLocks noGrp="1"/>
          </p:cNvSpPr>
          <p:nvPr>
            <p:ph type="subTitle" idx="1"/>
          </p:nvPr>
        </p:nvSpPr>
        <p:spPr>
          <a:xfrm>
            <a:off x="533400" y="3048000"/>
            <a:ext cx="8062912" cy="1752600"/>
          </a:xfrm>
        </p:spPr>
        <p:txBody>
          <a:bodyPr/>
          <a:lstStyle/>
          <a:p>
            <a:pPr marL="514350" indent="-514350" algn="l">
              <a:buAutoNum type="arabicPeriod"/>
            </a:pPr>
            <a:r>
              <a:rPr lang="en-PH" b="1" u="sng" dirty="0" smtClean="0">
                <a:solidFill>
                  <a:schemeClr val="accent1"/>
                </a:solidFill>
                <a:latin typeface="Calibri" pitchFamily="34" charset="0"/>
              </a:rPr>
              <a:t>Alternative</a:t>
            </a:r>
            <a:r>
              <a:rPr lang="en-PH" dirty="0" smtClean="0">
                <a:solidFill>
                  <a:schemeClr val="accent1"/>
                </a:solidFill>
                <a:latin typeface="Calibri" pitchFamily="34" charset="0"/>
              </a:rPr>
              <a:t> Hypothesis and </a:t>
            </a:r>
            <a:r>
              <a:rPr lang="en-PH" b="1" u="sng" dirty="0" smtClean="0">
                <a:solidFill>
                  <a:schemeClr val="accent1"/>
                </a:solidFill>
                <a:latin typeface="Calibri" pitchFamily="34" charset="0"/>
              </a:rPr>
              <a:t>Null</a:t>
            </a:r>
            <a:r>
              <a:rPr lang="en-PH" dirty="0" smtClean="0">
                <a:solidFill>
                  <a:schemeClr val="accent1"/>
                </a:solidFill>
                <a:latin typeface="Calibri" pitchFamily="34" charset="0"/>
              </a:rPr>
              <a:t> Hypothesis.</a:t>
            </a:r>
          </a:p>
          <a:p>
            <a:pPr marL="514350" indent="-514350" algn="l">
              <a:buAutoNum type="arabicPeriod"/>
            </a:pPr>
            <a:r>
              <a:rPr lang="en-PH" b="1" u="sng" dirty="0" smtClean="0">
                <a:solidFill>
                  <a:schemeClr val="accent1"/>
                </a:solidFill>
                <a:latin typeface="Calibri" pitchFamily="34" charset="0"/>
              </a:rPr>
              <a:t>One</a:t>
            </a:r>
            <a:r>
              <a:rPr lang="en-PH" dirty="0" smtClean="0">
                <a:solidFill>
                  <a:schemeClr val="accent1"/>
                </a:solidFill>
                <a:latin typeface="Calibri" pitchFamily="34" charset="0"/>
              </a:rPr>
              <a:t> – Tail and </a:t>
            </a:r>
            <a:r>
              <a:rPr lang="en-PH" b="1" u="sng" dirty="0" smtClean="0">
                <a:solidFill>
                  <a:schemeClr val="accent1"/>
                </a:solidFill>
                <a:latin typeface="Calibri" pitchFamily="34" charset="0"/>
              </a:rPr>
              <a:t>Two</a:t>
            </a:r>
            <a:r>
              <a:rPr lang="en-PH" dirty="0" smtClean="0">
                <a:solidFill>
                  <a:schemeClr val="accent1"/>
                </a:solidFill>
                <a:latin typeface="Calibri" pitchFamily="34" charset="0"/>
              </a:rPr>
              <a:t> – Tail Tests.</a:t>
            </a:r>
          </a:p>
          <a:p>
            <a:pPr marL="514350" indent="-514350" algn="l">
              <a:buAutoNum type="arabicPeriod"/>
            </a:pPr>
            <a:r>
              <a:rPr lang="en-PH" b="1" u="sng" dirty="0" smtClean="0">
                <a:solidFill>
                  <a:schemeClr val="accent1"/>
                </a:solidFill>
                <a:latin typeface="Calibri" pitchFamily="34" charset="0"/>
              </a:rPr>
              <a:t>Examples</a:t>
            </a:r>
            <a:r>
              <a:rPr lang="en-PH" dirty="0" smtClean="0">
                <a:solidFill>
                  <a:schemeClr val="accent1"/>
                </a:solidFill>
                <a:latin typeface="Calibri" pitchFamily="34" charset="0"/>
              </a:rPr>
              <a:t> of Z Testing.</a:t>
            </a:r>
          </a:p>
          <a:p>
            <a:pPr marL="514350" indent="-514350" algn="l"/>
            <a:endParaRPr lang="en-PH" dirty="0">
              <a:solidFill>
                <a:schemeClr val="accent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III.C Region of rejection.</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The set of values outside the region of acceptance.</a:t>
            </a:r>
          </a:p>
          <a:p>
            <a:r>
              <a:rPr lang="en-PH" dirty="0" smtClean="0"/>
              <a:t>If the test statistic falls within the region of rejection, the null hypothesis is rejected. In such cases, we say that the hypothesis has been rejected at the </a:t>
            </a:r>
            <a:r>
              <a:rPr lang="el-GR" dirty="0" smtClean="0"/>
              <a:t>α </a:t>
            </a:r>
            <a:r>
              <a:rPr lang="en-PH" dirty="0" smtClean="0"/>
              <a:t>level of significance.</a:t>
            </a:r>
            <a:endParaRPr lang="en-PH"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IV. One-tail &amp; Two-tail Tests</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A test of a statistical hypothesis, where the region of rejection is on only one side of the sampling distribution, is called a </a:t>
            </a:r>
            <a:r>
              <a:rPr lang="en-PH" b="1" dirty="0" smtClean="0">
                <a:solidFill>
                  <a:schemeClr val="accent1"/>
                </a:solidFill>
              </a:rPr>
              <a:t>one-tailed test</a:t>
            </a:r>
            <a:r>
              <a:rPr lang="en-PH" dirty="0" smtClean="0"/>
              <a:t>. </a:t>
            </a:r>
          </a:p>
          <a:p>
            <a:r>
              <a:rPr lang="en-PH" dirty="0" smtClean="0"/>
              <a:t>A test of a statistical hypothesis, where the region of rejection is on both sides of the sampling distribution, is called a </a:t>
            </a:r>
            <a:r>
              <a:rPr lang="en-PH" b="1" dirty="0" smtClean="0">
                <a:solidFill>
                  <a:schemeClr val="accent1"/>
                </a:solidFill>
              </a:rPr>
              <a:t>two-tailed test</a:t>
            </a:r>
            <a:r>
              <a:rPr lang="en-PH" dirty="0" smtClean="0"/>
              <a:t>.</a:t>
            </a:r>
            <a:endParaRPr lang="en-PH"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IV.A Examples</a:t>
            </a:r>
            <a:endParaRPr lang="en-PH" b="1" dirty="0">
              <a:solidFill>
                <a:srgbClr val="00B0F0"/>
              </a:solidFill>
            </a:endParaRPr>
          </a:p>
        </p:txBody>
      </p:sp>
      <p:sp>
        <p:nvSpPr>
          <p:cNvPr id="3" name="Content Placeholder 2"/>
          <p:cNvSpPr>
            <a:spLocks noGrp="1"/>
          </p:cNvSpPr>
          <p:nvPr>
            <p:ph idx="1"/>
          </p:nvPr>
        </p:nvSpPr>
        <p:spPr/>
        <p:txBody>
          <a:bodyPr/>
          <a:lstStyle/>
          <a:p>
            <a:r>
              <a:rPr lang="en-PH" b="1" dirty="0" smtClean="0">
                <a:solidFill>
                  <a:schemeClr val="accent1"/>
                </a:solidFill>
              </a:rPr>
              <a:t>(ONE-TAIL) </a:t>
            </a:r>
            <a:r>
              <a:rPr lang="en-PH" dirty="0" smtClean="0"/>
              <a:t>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a:t>
            </a:r>
            <a:endParaRPr lang="en-PH"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72000"/>
          </a:xfrm>
        </p:spPr>
        <p:txBody>
          <a:bodyPr>
            <a:normAutofit lnSpcReduction="10000"/>
          </a:bodyPr>
          <a:lstStyle/>
          <a:p>
            <a:r>
              <a:rPr lang="en-PH" b="1" dirty="0" smtClean="0">
                <a:solidFill>
                  <a:schemeClr val="accent1"/>
                </a:solidFill>
              </a:rPr>
              <a:t>(TWO-TAIL) </a:t>
            </a:r>
            <a:r>
              <a:rPr lang="en-PH" dirty="0" smtClean="0"/>
              <a:t>suppose the null hypothesis states that the mean is equal to 10. The alternative hypothesis would be that the mean is less than 10 or greater than 10. The region of rejection would consist of a range of numbers located located on both sides of sampling distribution; that is, the region of rejection would consist partly of numbers that were less than 10 and partly of numbers that were greater than 10.</a:t>
            </a:r>
            <a:endParaRPr lang="en-P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219200" y="2209800"/>
          <a:ext cx="6461760" cy="2193798"/>
        </p:xfrm>
        <a:graphic>
          <a:graphicData uri="http://schemas.openxmlformats.org/drawingml/2006/table">
            <a:tbl>
              <a:tblPr>
                <a:tableStyleId>{69C7853C-536D-4A76-A0AE-DD22124D55A5}</a:tableStyleId>
              </a:tblPr>
              <a:tblGrid>
                <a:gridCol w="2153920"/>
                <a:gridCol w="2153920"/>
                <a:gridCol w="2153920"/>
              </a:tblGrid>
              <a:tr h="497586">
                <a:tc rowSpan="2">
                  <a:txBody>
                    <a:bodyPr/>
                    <a:lstStyle/>
                    <a:p>
                      <a:pPr marL="0" marR="0" algn="ctr">
                        <a:lnSpc>
                          <a:spcPct val="115000"/>
                        </a:lnSpc>
                        <a:spcBef>
                          <a:spcPts val="0"/>
                        </a:spcBef>
                        <a:spcAft>
                          <a:spcPts val="0"/>
                        </a:spcAft>
                      </a:pPr>
                      <a:r>
                        <a:rPr lang="en-PH" sz="2000" dirty="0"/>
                        <a:t>Decision</a:t>
                      </a:r>
                      <a:endParaRPr lang="en-PH" sz="2000" b="1" i="1" dirty="0">
                        <a:solidFill>
                          <a:schemeClr val="accent2"/>
                        </a:solidFill>
                        <a:latin typeface="Calibri"/>
                        <a:ea typeface="Calibri"/>
                        <a:cs typeface="Times New Roman"/>
                      </a:endParaRPr>
                    </a:p>
                  </a:txBody>
                  <a:tcPr marL="68580" marR="68580" marT="0" marB="0" anchor="ctr"/>
                </a:tc>
                <a:tc gridSpan="2">
                  <a:txBody>
                    <a:bodyPr/>
                    <a:lstStyle/>
                    <a:p>
                      <a:pPr marL="0" marR="0" algn="ctr">
                        <a:lnSpc>
                          <a:spcPct val="115000"/>
                        </a:lnSpc>
                        <a:spcBef>
                          <a:spcPts val="0"/>
                        </a:spcBef>
                        <a:spcAft>
                          <a:spcPts val="0"/>
                        </a:spcAft>
                      </a:pPr>
                      <a:r>
                        <a:rPr lang="en-PH" sz="2000" dirty="0"/>
                        <a:t>Actual Condition</a:t>
                      </a:r>
                      <a:endParaRPr lang="en-PH" sz="2000" b="1" i="1" dirty="0">
                        <a:solidFill>
                          <a:schemeClr val="accent2"/>
                        </a:solidFill>
                        <a:latin typeface="Calibri"/>
                        <a:ea typeface="Calibri"/>
                        <a:cs typeface="Times New Roman"/>
                      </a:endParaRPr>
                    </a:p>
                  </a:txBody>
                  <a:tcPr marL="68580" marR="68580" marT="0" marB="0" anchor="ctr"/>
                </a:tc>
                <a:tc hMerge="1">
                  <a:txBody>
                    <a:bodyPr/>
                    <a:lstStyle/>
                    <a:p>
                      <a:endParaRPr lang="en-PH"/>
                    </a:p>
                  </a:txBody>
                  <a:tcPr/>
                </a:tc>
              </a:tr>
              <a:tr h="497586">
                <a:tc vMerge="1">
                  <a:txBody>
                    <a:bodyPr/>
                    <a:lstStyle/>
                    <a:p>
                      <a:endParaRPr lang="en-PH"/>
                    </a:p>
                  </a:txBody>
                  <a:tcPr/>
                </a:tc>
                <a:tc>
                  <a:txBody>
                    <a:bodyPr/>
                    <a:lstStyle/>
                    <a:p>
                      <a:pPr marL="0" marR="0" algn="ctr">
                        <a:lnSpc>
                          <a:spcPct val="115000"/>
                        </a:lnSpc>
                        <a:spcBef>
                          <a:spcPts val="0"/>
                        </a:spcBef>
                        <a:spcAft>
                          <a:spcPts val="0"/>
                        </a:spcAft>
                      </a:pPr>
                      <a:r>
                        <a:rPr lang="en-PH" sz="2000" dirty="0"/>
                        <a:t> is True</a:t>
                      </a:r>
                      <a:endParaRPr lang="en-PH" sz="2000" b="0" i="1" dirty="0">
                        <a:solidFill>
                          <a:schemeClr val="bg1"/>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2000" dirty="0"/>
                        <a:t> is False</a:t>
                      </a:r>
                      <a:endParaRPr lang="en-PH" sz="2000" b="0" i="1" dirty="0">
                        <a:solidFill>
                          <a:schemeClr val="bg1"/>
                        </a:solidFill>
                        <a:latin typeface="Calibri"/>
                        <a:ea typeface="Calibri"/>
                        <a:cs typeface="Times New Roman"/>
                      </a:endParaRPr>
                    </a:p>
                  </a:txBody>
                  <a:tcPr marL="68580" marR="68580" marT="0" marB="0" anchor="ctr"/>
                </a:tc>
              </a:tr>
              <a:tr h="497586">
                <a:tc>
                  <a:txBody>
                    <a:bodyPr/>
                    <a:lstStyle/>
                    <a:p>
                      <a:pPr marL="0" marR="0" algn="ctr">
                        <a:lnSpc>
                          <a:spcPct val="115000"/>
                        </a:lnSpc>
                        <a:spcBef>
                          <a:spcPts val="0"/>
                        </a:spcBef>
                        <a:spcAft>
                          <a:spcPts val="0"/>
                        </a:spcAft>
                      </a:pPr>
                      <a:r>
                        <a:rPr lang="en-PH" sz="2000" dirty="0" smtClean="0"/>
                        <a:t>Ho  </a:t>
                      </a:r>
                      <a:r>
                        <a:rPr lang="en-PH" sz="2000" dirty="0"/>
                        <a:t>is Rejected</a:t>
                      </a:r>
                      <a:endParaRPr lang="en-PH" sz="2000" b="0" i="1" dirty="0">
                        <a:solidFill>
                          <a:schemeClr val="bg1"/>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2000" dirty="0"/>
                        <a:t>Type 1 (α) error</a:t>
                      </a:r>
                      <a:endParaRPr lang="en-PH" sz="2000" b="0" i="1" dirty="0">
                        <a:solidFill>
                          <a:schemeClr val="bg1"/>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2000" dirty="0"/>
                        <a:t>Correct Decision</a:t>
                      </a:r>
                      <a:endParaRPr lang="en-PH" sz="2000" b="0" i="1" dirty="0">
                        <a:solidFill>
                          <a:schemeClr val="bg1"/>
                        </a:solidFill>
                        <a:latin typeface="Calibri"/>
                        <a:ea typeface="Calibri"/>
                        <a:cs typeface="Times New Roman"/>
                      </a:endParaRPr>
                    </a:p>
                  </a:txBody>
                  <a:tcPr marL="68580" marR="68580" marT="0" marB="0" anchor="ctr"/>
                </a:tc>
              </a:tr>
              <a:tr h="497586">
                <a:tc>
                  <a:txBody>
                    <a:bodyPr/>
                    <a:lstStyle/>
                    <a:p>
                      <a:pPr marL="0" marR="0" algn="ctr">
                        <a:lnSpc>
                          <a:spcPct val="115000"/>
                        </a:lnSpc>
                        <a:spcBef>
                          <a:spcPts val="0"/>
                        </a:spcBef>
                        <a:spcAft>
                          <a:spcPts val="0"/>
                        </a:spcAft>
                      </a:pPr>
                      <a:r>
                        <a:rPr lang="en-PH" sz="2000" dirty="0" smtClean="0"/>
                        <a:t>Ho  </a:t>
                      </a:r>
                      <a:r>
                        <a:rPr lang="en-PH" sz="2000" dirty="0"/>
                        <a:t>cannot be Rejected</a:t>
                      </a:r>
                      <a:endParaRPr lang="en-PH" sz="2000" b="0" i="1" dirty="0">
                        <a:solidFill>
                          <a:schemeClr val="bg1"/>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2000"/>
                        <a:t>Correct Decision</a:t>
                      </a:r>
                      <a:endParaRPr lang="en-PH" sz="2000" b="0" i="1">
                        <a:solidFill>
                          <a:schemeClr val="bg1"/>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2000" dirty="0"/>
                        <a:t>Type 1 (β) error</a:t>
                      </a:r>
                      <a:endParaRPr lang="en-PH" sz="2000" b="0" i="1" dirty="0">
                        <a:solidFill>
                          <a:schemeClr val="bg1"/>
                        </a:solidFill>
                        <a:latin typeface="Calibri"/>
                        <a:ea typeface="Calibri"/>
                        <a:cs typeface="Times New Roman"/>
                      </a:endParaRPr>
                    </a:p>
                  </a:txBody>
                  <a:tcPr marL="68580" marR="68580" marT="0" marB="0" anchor="ctr"/>
                </a:tc>
              </a:tr>
            </a:tbl>
          </a:graphicData>
        </a:graphic>
      </p:graphicFrame>
      <p:pic>
        <p:nvPicPr>
          <p:cNvPr id="512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61925" cy="190500"/>
          </a:xfrm>
          <a:prstGeom prst="rect">
            <a:avLst/>
          </a:prstGeom>
          <a:noFill/>
        </p:spPr>
      </p:pic>
      <p:pic>
        <p:nvPicPr>
          <p:cNvPr id="51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61925" cy="190500"/>
          </a:xfrm>
          <a:prstGeom prst="rect">
            <a:avLst/>
          </a:prstGeom>
          <a:noFill/>
        </p:spPr>
      </p:pic>
      <p:pic>
        <p:nvPicPr>
          <p:cNvPr id="512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61925" cy="190500"/>
          </a:xfrm>
          <a:prstGeom prst="rect">
            <a:avLst/>
          </a:prstGeom>
          <a:noFill/>
        </p:spPr>
      </p:pic>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61925" cy="190500"/>
          </a:xfrm>
          <a:prstGeom prst="rect">
            <a:avLst/>
          </a:prstGeom>
          <a:noFill/>
        </p:spPr>
      </p:pic>
      <p:sp>
        <p:nvSpPr>
          <p:cNvPr id="14" name="Title 13"/>
          <p:cNvSpPr>
            <a:spLocks noGrp="1"/>
          </p:cNvSpPr>
          <p:nvPr>
            <p:ph type="title"/>
          </p:nvPr>
        </p:nvSpPr>
        <p:spPr/>
        <p:txBody>
          <a:bodyPr/>
          <a:lstStyle/>
          <a:p>
            <a:r>
              <a:rPr lang="en-PH" b="1" dirty="0" smtClean="0">
                <a:solidFill>
                  <a:srgbClr val="00B0F0"/>
                </a:solidFill>
              </a:rPr>
              <a:t>V. Type I and II Errors</a:t>
            </a:r>
            <a:endParaRPr lang="en-PH" b="1"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V.A Level Of Significance</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The Possibility Of Commiting a Type 1 error is called the </a:t>
            </a:r>
            <a:r>
              <a:rPr lang="en-PH" sz="3200" b="1" dirty="0" smtClean="0">
                <a:solidFill>
                  <a:schemeClr val="accent2"/>
                </a:solidFill>
              </a:rPr>
              <a:t>significance level.</a:t>
            </a:r>
          </a:p>
          <a:p>
            <a:r>
              <a:rPr lang="en-PH" sz="3200" b="1" dirty="0" smtClean="0">
                <a:solidFill>
                  <a:schemeClr val="accent2"/>
                </a:solidFill>
              </a:rPr>
              <a:t>.05 or .01 / 5% or 1% </a:t>
            </a:r>
            <a:r>
              <a:rPr lang="en-PH" sz="3200" dirty="0" smtClean="0">
                <a:solidFill>
                  <a:schemeClr val="accent2"/>
                </a:solidFill>
              </a:rPr>
              <a:t>Commit a </a:t>
            </a:r>
            <a:r>
              <a:rPr lang="en-PH" sz="3200" dirty="0" smtClean="0"/>
              <a:t>type 1 error.</a:t>
            </a:r>
          </a:p>
          <a:p>
            <a:endParaRPr lang="en-PH" sz="3200" b="1" dirty="0">
              <a:solidFill>
                <a:schemeClr val="accent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VI. Critical Values Of Z</a:t>
            </a:r>
            <a:endParaRPr lang="en-PH" b="1" dirty="0">
              <a:solidFill>
                <a:srgbClr val="00B0F0"/>
              </a:solidFill>
            </a:endParaRPr>
          </a:p>
        </p:txBody>
      </p:sp>
      <p:graphicFrame>
        <p:nvGraphicFramePr>
          <p:cNvPr id="5" name="Table 4"/>
          <p:cNvGraphicFramePr>
            <a:graphicFrameLocks noGrp="1"/>
          </p:cNvGraphicFramePr>
          <p:nvPr/>
        </p:nvGraphicFramePr>
        <p:xfrm>
          <a:off x="609601" y="2209800"/>
          <a:ext cx="7002780" cy="3785616"/>
        </p:xfrm>
        <a:graphic>
          <a:graphicData uri="http://schemas.openxmlformats.org/drawingml/2006/table">
            <a:tbl>
              <a:tblPr>
                <a:tableStyleId>{3C2FFA5D-87B4-456A-9821-1D502468CF0F}</a:tableStyleId>
              </a:tblPr>
              <a:tblGrid>
                <a:gridCol w="1400410"/>
                <a:gridCol w="1400410"/>
                <a:gridCol w="1400410"/>
                <a:gridCol w="1400410"/>
                <a:gridCol w="1401140"/>
              </a:tblGrid>
              <a:tr h="685800">
                <a:tc>
                  <a:txBody>
                    <a:bodyPr/>
                    <a:lstStyle/>
                    <a:p>
                      <a:pPr marL="0" marR="0" algn="ctr">
                        <a:lnSpc>
                          <a:spcPct val="115000"/>
                        </a:lnSpc>
                        <a:spcBef>
                          <a:spcPts val="0"/>
                        </a:spcBef>
                        <a:spcAft>
                          <a:spcPts val="0"/>
                        </a:spcAft>
                      </a:pPr>
                      <a:r>
                        <a:rPr lang="en-PH" sz="2400" dirty="0"/>
                        <a:t>Significance Level</a:t>
                      </a:r>
                      <a:endParaRPr lang="en-PH" sz="2400" b="1" dirty="0">
                        <a:solidFill>
                          <a:schemeClr val="accent2"/>
                        </a:solidFill>
                        <a:latin typeface="Calibri" pitchFamily="34" charset="0"/>
                        <a:ea typeface="Calibri"/>
                        <a:cs typeface="Times New Roman"/>
                      </a:endParaRPr>
                    </a:p>
                  </a:txBody>
                  <a:tcPr marL="68580" marR="68580" marT="0" marB="0" anchor="ctr"/>
                </a:tc>
                <a:tc rowSpan="2">
                  <a:txBody>
                    <a:bodyPr/>
                    <a:lstStyle/>
                    <a:p>
                      <a:pPr marL="0" marR="0" algn="ctr">
                        <a:lnSpc>
                          <a:spcPct val="115000"/>
                        </a:lnSpc>
                        <a:spcBef>
                          <a:spcPts val="0"/>
                        </a:spcBef>
                        <a:spcAft>
                          <a:spcPts val="0"/>
                        </a:spcAft>
                      </a:pPr>
                      <a:r>
                        <a:rPr lang="en-PH" sz="2400" dirty="0"/>
                        <a:t>0.10</a:t>
                      </a:r>
                      <a:endParaRPr lang="en-PH" sz="2400" b="1" dirty="0">
                        <a:solidFill>
                          <a:schemeClr val="accent2"/>
                        </a:solidFill>
                        <a:latin typeface="Calibri" pitchFamily="34" charset="0"/>
                        <a:ea typeface="Calibri"/>
                        <a:cs typeface="Times New Roman"/>
                      </a:endParaRPr>
                    </a:p>
                  </a:txBody>
                  <a:tcPr marL="68580" marR="68580" marT="0" marB="0" anchor="ctr"/>
                </a:tc>
                <a:tc rowSpan="2">
                  <a:txBody>
                    <a:bodyPr/>
                    <a:lstStyle/>
                    <a:p>
                      <a:pPr marL="0" marR="0" algn="ctr">
                        <a:lnSpc>
                          <a:spcPct val="115000"/>
                        </a:lnSpc>
                        <a:spcBef>
                          <a:spcPts val="0"/>
                        </a:spcBef>
                        <a:spcAft>
                          <a:spcPts val="0"/>
                        </a:spcAft>
                      </a:pPr>
                      <a:r>
                        <a:rPr lang="en-PH" sz="2400"/>
                        <a:t>0.05</a:t>
                      </a:r>
                      <a:endParaRPr lang="en-PH" sz="2400" b="1">
                        <a:solidFill>
                          <a:schemeClr val="accent2"/>
                        </a:solidFill>
                        <a:latin typeface="Calibri" pitchFamily="34" charset="0"/>
                        <a:ea typeface="Calibri"/>
                        <a:cs typeface="Times New Roman"/>
                      </a:endParaRPr>
                    </a:p>
                  </a:txBody>
                  <a:tcPr marL="68580" marR="68580" marT="0" marB="0" anchor="ctr"/>
                </a:tc>
                <a:tc rowSpan="2">
                  <a:txBody>
                    <a:bodyPr/>
                    <a:lstStyle/>
                    <a:p>
                      <a:pPr marL="0" marR="0" algn="ctr">
                        <a:lnSpc>
                          <a:spcPct val="115000"/>
                        </a:lnSpc>
                        <a:spcBef>
                          <a:spcPts val="0"/>
                        </a:spcBef>
                        <a:spcAft>
                          <a:spcPts val="0"/>
                        </a:spcAft>
                      </a:pPr>
                      <a:r>
                        <a:rPr lang="en-PH" sz="2400"/>
                        <a:t>0.025</a:t>
                      </a:r>
                      <a:endParaRPr lang="en-PH" sz="2400" b="1">
                        <a:solidFill>
                          <a:schemeClr val="accent2"/>
                        </a:solidFill>
                        <a:latin typeface="Calibri" pitchFamily="34" charset="0"/>
                        <a:ea typeface="Calibri"/>
                        <a:cs typeface="Times New Roman"/>
                      </a:endParaRPr>
                    </a:p>
                  </a:txBody>
                  <a:tcPr marL="68580" marR="68580" marT="0" marB="0" anchor="ctr"/>
                </a:tc>
                <a:tc rowSpan="2">
                  <a:txBody>
                    <a:bodyPr/>
                    <a:lstStyle/>
                    <a:p>
                      <a:pPr marL="0" marR="0" algn="ctr">
                        <a:lnSpc>
                          <a:spcPct val="115000"/>
                        </a:lnSpc>
                        <a:spcBef>
                          <a:spcPts val="0"/>
                        </a:spcBef>
                        <a:spcAft>
                          <a:spcPts val="0"/>
                        </a:spcAft>
                      </a:pPr>
                      <a:r>
                        <a:rPr lang="en-PH" sz="2400"/>
                        <a:t>0.01</a:t>
                      </a:r>
                      <a:endParaRPr lang="en-PH" sz="2400" b="1">
                        <a:solidFill>
                          <a:schemeClr val="accent2"/>
                        </a:solidFill>
                        <a:latin typeface="Calibri" pitchFamily="34" charset="0"/>
                        <a:ea typeface="Calibri"/>
                        <a:cs typeface="Times New Roman"/>
                      </a:endParaRPr>
                    </a:p>
                  </a:txBody>
                  <a:tcPr marL="68580" marR="68580" marT="0" marB="0" anchor="ctr"/>
                </a:tc>
              </a:tr>
              <a:tr h="685800">
                <a:tc>
                  <a:txBody>
                    <a:bodyPr/>
                    <a:lstStyle/>
                    <a:p>
                      <a:pPr marL="0" marR="0" algn="ctr">
                        <a:lnSpc>
                          <a:spcPct val="115000"/>
                        </a:lnSpc>
                        <a:spcBef>
                          <a:spcPts val="0"/>
                        </a:spcBef>
                        <a:spcAft>
                          <a:spcPts val="0"/>
                        </a:spcAft>
                      </a:pPr>
                      <a:r>
                        <a:rPr lang="en-PH" sz="2400" dirty="0"/>
                        <a:t>Type Of Test</a:t>
                      </a:r>
                      <a:endParaRPr lang="en-PH" sz="2400" b="1" dirty="0">
                        <a:solidFill>
                          <a:schemeClr val="accent2"/>
                        </a:solidFill>
                        <a:latin typeface="Calibri" pitchFamily="34" charset="0"/>
                        <a:ea typeface="Calibri"/>
                        <a:cs typeface="Times New Roman"/>
                      </a:endParaRPr>
                    </a:p>
                  </a:txBody>
                  <a:tcPr marL="68580" marR="68580" marT="0" marB="0" anchor="ctr"/>
                </a:tc>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r>
              <a:tr h="685800">
                <a:tc>
                  <a:txBody>
                    <a:bodyPr/>
                    <a:lstStyle/>
                    <a:p>
                      <a:pPr marL="0" marR="0" algn="ctr">
                        <a:lnSpc>
                          <a:spcPct val="115000"/>
                        </a:lnSpc>
                        <a:spcBef>
                          <a:spcPts val="0"/>
                        </a:spcBef>
                        <a:spcAft>
                          <a:spcPts val="0"/>
                        </a:spcAft>
                      </a:pPr>
                      <a:r>
                        <a:rPr lang="en-PH" sz="2400"/>
                        <a:t>One Tailed</a:t>
                      </a:r>
                      <a:endParaRPr lang="en-PH" sz="2400" b="1">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1.28</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1.645</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1.96</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2.33</a:t>
                      </a:r>
                      <a:endParaRPr lang="en-PH" sz="2400" b="1" dirty="0">
                        <a:solidFill>
                          <a:schemeClr val="accent2"/>
                        </a:solidFill>
                        <a:latin typeface="Calibri" pitchFamily="34" charset="0"/>
                        <a:ea typeface="Calibri"/>
                        <a:cs typeface="Times New Roman"/>
                      </a:endParaRPr>
                    </a:p>
                  </a:txBody>
                  <a:tcPr marL="68580" marR="68580" marT="0" marB="0" anchor="ctr"/>
                </a:tc>
              </a:tr>
              <a:tr h="685800">
                <a:tc>
                  <a:txBody>
                    <a:bodyPr/>
                    <a:lstStyle/>
                    <a:p>
                      <a:pPr marL="0" marR="0" algn="ctr">
                        <a:lnSpc>
                          <a:spcPct val="115000"/>
                        </a:lnSpc>
                        <a:spcBef>
                          <a:spcPts val="0"/>
                        </a:spcBef>
                        <a:spcAft>
                          <a:spcPts val="0"/>
                        </a:spcAft>
                      </a:pPr>
                      <a:r>
                        <a:rPr lang="en-PH" sz="2400"/>
                        <a:t>Two Tailed</a:t>
                      </a:r>
                      <a:endParaRPr lang="en-PH" sz="2400" b="1">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1.645</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1.96</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2.33</a:t>
                      </a:r>
                      <a:endParaRPr lang="en-PH" sz="2400" b="1" dirty="0">
                        <a:solidFill>
                          <a:schemeClr val="accent2"/>
                        </a:solidFill>
                        <a:latin typeface="Calibri" pitchFamily="34"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PH" sz="1800" dirty="0" smtClean="0"/>
                        <a:t>(+/-)</a:t>
                      </a:r>
                      <a:r>
                        <a:rPr lang="en-PH" sz="2400" dirty="0" smtClean="0"/>
                        <a:t>2.575</a:t>
                      </a:r>
                      <a:endParaRPr lang="en-PH" sz="2400" b="1" dirty="0">
                        <a:solidFill>
                          <a:schemeClr val="accent2"/>
                        </a:solidFill>
                        <a:latin typeface="Calibri" pitchFamily="34" charset="0"/>
                        <a:ea typeface="Calibri"/>
                        <a:cs typeface="Times New Roman"/>
                      </a:endParaRPr>
                    </a:p>
                  </a:txBody>
                  <a:tcPr marL="68580" marR="68580" marT="0" marB="0" anchor="ctr"/>
                </a:tc>
              </a:tr>
            </a:tbl>
          </a:graphicData>
        </a:graphic>
      </p:graphicFrame>
      <p:pic>
        <p:nvPicPr>
          <p:cNvPr id="308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pic>
        <p:nvPicPr>
          <p:cNvPr id="30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04775" cy="1905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VII. Sample Problems:</a:t>
            </a:r>
            <a:endParaRPr lang="en-PH" b="1" dirty="0">
              <a:solidFill>
                <a:srgbClr val="00B0F0"/>
              </a:solidFill>
            </a:endParaRPr>
          </a:p>
        </p:txBody>
      </p:sp>
      <p:sp>
        <p:nvSpPr>
          <p:cNvPr id="3" name="Content Placeholder 2"/>
          <p:cNvSpPr>
            <a:spLocks noGrp="1"/>
          </p:cNvSpPr>
          <p:nvPr>
            <p:ph idx="1"/>
          </p:nvPr>
        </p:nvSpPr>
        <p:spPr/>
        <p:txBody>
          <a:bodyPr>
            <a:normAutofit/>
          </a:bodyPr>
          <a:lstStyle/>
          <a:p>
            <a:r>
              <a:rPr lang="en-PH" sz="2800" dirty="0" smtClean="0"/>
              <a:t>In a national survey, they found out that high school students </a:t>
            </a:r>
            <a:r>
              <a:rPr lang="en-PH" sz="2800" dirty="0" smtClean="0"/>
              <a:t>spend </a:t>
            </a:r>
            <a:r>
              <a:rPr lang="en-PH" sz="2800" dirty="0" smtClean="0"/>
              <a:t>an average time of 6.8 hrs on watching televisions. 36 students were surveyed and revealed that they alot 6.2 hrs with a standard deviation of 0.5 hr. Test the hypothesis that the mean number of hours spent by the 36 highschool students is not significantly lower than 6.8 hrs. Use a 0.05 level of significance.</a:t>
            </a:r>
            <a:endParaRPr lang="en-PH"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VIII. Procedure:</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Since the hypothesis is directional, it is a one tailed problem.</a:t>
            </a:r>
          </a:p>
          <a:p>
            <a:r>
              <a:rPr lang="en-PH" dirty="0" smtClean="0">
                <a:solidFill>
                  <a:schemeClr val="accent2"/>
                </a:solidFill>
              </a:rPr>
              <a:t>Statement of the Hypothesis:</a:t>
            </a:r>
          </a:p>
          <a:p>
            <a:pPr lvl="1"/>
            <a:r>
              <a:rPr lang="en-PH" dirty="0" smtClean="0"/>
              <a:t>Ho – the mean number of hours per week spent by the 36 highschool students in watching is not significantly lower than 6.8 hrs.</a:t>
            </a:r>
          </a:p>
          <a:p>
            <a:pPr lvl="1"/>
            <a:r>
              <a:rPr lang="en-PH" dirty="0" smtClean="0"/>
              <a:t>H1 – significantly lower than 6.8 hrs.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72000"/>
          </a:xfrm>
        </p:spPr>
        <p:txBody>
          <a:bodyPr/>
          <a:lstStyle/>
          <a:p>
            <a:r>
              <a:rPr lang="en-PH" dirty="0" smtClean="0">
                <a:solidFill>
                  <a:schemeClr val="accent2"/>
                </a:solidFill>
              </a:rPr>
              <a:t>Level of Significance and Critical Value:</a:t>
            </a:r>
          </a:p>
          <a:p>
            <a:pPr lvl="1"/>
            <a:r>
              <a:rPr lang="en-PH" dirty="0" smtClean="0"/>
              <a:t>Since n&gt;30 and variance is unknown but assum90ed is equal to s.</a:t>
            </a:r>
          </a:p>
          <a:p>
            <a:pPr lvl="1"/>
            <a:r>
              <a:rPr lang="en-PH" dirty="0" smtClean="0"/>
              <a:t>a=0.05(one tail)</a:t>
            </a:r>
          </a:p>
          <a:p>
            <a:pPr lvl="1"/>
            <a:r>
              <a:rPr lang="en-PH" dirty="0" smtClean="0"/>
              <a:t>Critical Value: Z=-1.645 (since the alternative hypothesis made use of the inequality &lt;.)</a:t>
            </a:r>
          </a:p>
          <a:p>
            <a:pPr lvl="1"/>
            <a:r>
              <a:rPr lang="en-PH" dirty="0" smtClean="0"/>
              <a:t>Decision rule: Reject Ho if Z computed &lt;-1.645. otherwise do not reject Ho.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PH" b="1" dirty="0" smtClean="0">
                <a:solidFill>
                  <a:srgbClr val="00B0F0"/>
                </a:solidFill>
              </a:rPr>
              <a:t>I. Null and Alternative Hypothesis</a:t>
            </a:r>
            <a:endParaRPr lang="en-PH" b="1" dirty="0">
              <a:solidFill>
                <a:srgbClr val="00B0F0"/>
              </a:solidFill>
            </a:endParaRPr>
          </a:p>
        </p:txBody>
      </p:sp>
      <p:sp>
        <p:nvSpPr>
          <p:cNvPr id="3" name="Content Placeholder 2"/>
          <p:cNvSpPr>
            <a:spLocks noGrp="1"/>
          </p:cNvSpPr>
          <p:nvPr>
            <p:ph idx="1"/>
          </p:nvPr>
        </p:nvSpPr>
        <p:spPr/>
        <p:txBody>
          <a:bodyPr/>
          <a:lstStyle/>
          <a:p>
            <a:r>
              <a:rPr lang="en-PH" b="1" i="1" dirty="0" smtClean="0">
                <a:solidFill>
                  <a:schemeClr val="accent1"/>
                </a:solidFill>
              </a:rPr>
              <a:t>Null hypothesis.</a:t>
            </a:r>
            <a:r>
              <a:rPr lang="en-PH" dirty="0" smtClean="0"/>
              <a:t> The null hypothesis, denoted by </a:t>
            </a:r>
            <a:r>
              <a:rPr lang="en-PH" b="1" i="1" dirty="0" smtClean="0">
                <a:solidFill>
                  <a:schemeClr val="accent1"/>
                </a:solidFill>
              </a:rPr>
              <a:t>H</a:t>
            </a:r>
            <a:r>
              <a:rPr lang="en-PH" b="1" i="1" baseline="-25000" dirty="0" smtClean="0">
                <a:solidFill>
                  <a:schemeClr val="accent1"/>
                </a:solidFill>
              </a:rPr>
              <a:t>0</a:t>
            </a:r>
            <a:r>
              <a:rPr lang="en-PH" dirty="0" smtClean="0"/>
              <a:t>, is usually the hypothesis that sample observations result purely from chance. </a:t>
            </a:r>
          </a:p>
          <a:p>
            <a:r>
              <a:rPr lang="en-PH" b="1" i="1" dirty="0" smtClean="0">
                <a:solidFill>
                  <a:schemeClr val="accent1"/>
                </a:solidFill>
              </a:rPr>
              <a:t>Alternative hypothesis</a:t>
            </a:r>
            <a:r>
              <a:rPr lang="en-PH" i="1" dirty="0" smtClean="0">
                <a:solidFill>
                  <a:schemeClr val="accent1"/>
                </a:solidFill>
              </a:rPr>
              <a:t>. </a:t>
            </a:r>
            <a:r>
              <a:rPr lang="en-PH" dirty="0" smtClean="0"/>
              <a:t>The alternative hypothesis, denoted by </a:t>
            </a:r>
            <a:r>
              <a:rPr lang="en-PH" b="1" i="1" dirty="0" smtClean="0">
                <a:solidFill>
                  <a:schemeClr val="accent1"/>
                </a:solidFill>
              </a:rPr>
              <a:t>H</a:t>
            </a:r>
            <a:r>
              <a:rPr lang="en-PH" b="1" i="1" baseline="-25000" dirty="0" smtClean="0">
                <a:solidFill>
                  <a:schemeClr val="accent1"/>
                </a:solidFill>
              </a:rPr>
              <a:t>1</a:t>
            </a:r>
            <a:r>
              <a:rPr lang="en-PH" dirty="0" smtClean="0"/>
              <a:t> or </a:t>
            </a:r>
            <a:r>
              <a:rPr lang="en-PH" b="1" i="1" dirty="0" smtClean="0">
                <a:solidFill>
                  <a:schemeClr val="accent1"/>
                </a:solidFill>
              </a:rPr>
              <a:t>H</a:t>
            </a:r>
            <a:r>
              <a:rPr lang="en-PH" b="1" i="1" baseline="-25000" dirty="0" smtClean="0">
                <a:solidFill>
                  <a:schemeClr val="accent1"/>
                </a:solidFill>
              </a:rPr>
              <a:t>a</a:t>
            </a:r>
            <a:r>
              <a:rPr lang="en-PH" dirty="0" smtClean="0"/>
              <a:t>, is the hypothesis that sample observations are influenced by some non-random cause.</a:t>
            </a:r>
            <a:endParaRPr lang="en-P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lstStyle/>
          <a:p>
            <a:r>
              <a:rPr lang="en-PH" dirty="0" smtClean="0"/>
              <a:t>Test Statistics:</a:t>
            </a:r>
          </a:p>
          <a:p>
            <a:pPr lvl="1"/>
            <a:r>
              <a:rPr lang="en-PH" dirty="0" smtClean="0"/>
              <a:t>Using formula – z = (Mean – m/v) x sqrt(n)</a:t>
            </a:r>
          </a:p>
          <a:p>
            <a:pPr lvl="2"/>
            <a:r>
              <a:rPr lang="en-PH" dirty="0" smtClean="0"/>
              <a:t>Mean</a:t>
            </a:r>
          </a:p>
          <a:p>
            <a:pPr lvl="2"/>
            <a:r>
              <a:rPr lang="en-PH" dirty="0" smtClean="0"/>
              <a:t>MU</a:t>
            </a:r>
          </a:p>
          <a:p>
            <a:pPr lvl="2"/>
            <a:r>
              <a:rPr lang="en-PH" dirty="0" smtClean="0"/>
              <a:t>Variance</a:t>
            </a:r>
          </a:p>
          <a:p>
            <a:pPr lvl="2"/>
            <a:r>
              <a:rPr lang="en-PH" dirty="0" smtClean="0"/>
              <a:t>Square Root</a:t>
            </a:r>
          </a:p>
          <a:p>
            <a:r>
              <a:rPr lang="en-PH" dirty="0" smtClean="0"/>
              <a:t>Computation:</a:t>
            </a:r>
          </a:p>
          <a:p>
            <a:pPr lvl="1"/>
            <a:r>
              <a:rPr lang="en-PH" dirty="0" smtClean="0"/>
              <a:t>Z = ((6.2 – 6.8)/0.5) x sqrt(36)</a:t>
            </a:r>
          </a:p>
          <a:p>
            <a:pPr lvl="1"/>
            <a:r>
              <a:rPr lang="en-PH" dirty="0" smtClean="0"/>
              <a:t>Z = -7.2</a:t>
            </a:r>
          </a:p>
          <a:p>
            <a:r>
              <a:rPr lang="en-PH" dirty="0" smtClean="0"/>
              <a:t>Conclusion:</a:t>
            </a:r>
          </a:p>
          <a:p>
            <a:pPr lvl="1"/>
            <a:r>
              <a:rPr lang="en-PH" sz="1800" dirty="0" smtClean="0"/>
              <a:t>Since -7.2&lt;-1.645 reject Ho and the habits of the students are significantly lower than 6.8.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b="1" dirty="0" smtClean="0">
                <a:solidFill>
                  <a:srgbClr val="00B0F0"/>
                </a:solidFill>
              </a:rPr>
              <a:t>VII. Sample Problem (02)</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A study was made of comparing 2 bedroom type of apartments. One in makati and one in QC. 36 people from makati says that the rental there is Php. 18,000 and a SD of Php. 700. 40 people from QC says that the rental there is Php. 17,800 with a SD of Php. 600. find there difference. (0.05 level of significance).</a:t>
            </a:r>
            <a:endParaRPr lang="en-PH"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VIII. Procedure (02)</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Since n1 and n2 are both &gt; 30 and is non-directional, a two tailed.</a:t>
            </a:r>
          </a:p>
          <a:p>
            <a:r>
              <a:rPr lang="en-PH" dirty="0" smtClean="0"/>
              <a:t>Statement of the hypothesis:</a:t>
            </a:r>
          </a:p>
          <a:p>
            <a:pPr lvl="1"/>
            <a:r>
              <a:rPr lang="en-PH" dirty="0" smtClean="0"/>
              <a:t>Ho – There is no significant difference.</a:t>
            </a:r>
          </a:p>
          <a:p>
            <a:pPr lvl="1"/>
            <a:r>
              <a:rPr lang="en-PH" dirty="0" smtClean="0"/>
              <a:t>H1 – there is a significant difference.</a:t>
            </a:r>
          </a:p>
          <a:p>
            <a:r>
              <a:rPr lang="en-PH" dirty="0" smtClean="0"/>
              <a:t>Level Of Significance and Critical Value:</a:t>
            </a:r>
          </a:p>
          <a:p>
            <a:pPr lvl="1"/>
            <a:r>
              <a:rPr lang="en-PH" dirty="0" smtClean="0"/>
              <a:t>a = 0.5 ; a / 2 = 0.025</a:t>
            </a:r>
          </a:p>
          <a:p>
            <a:pPr lvl="1"/>
            <a:r>
              <a:rPr lang="en-PH" dirty="0" smtClean="0"/>
              <a:t>C.V. : Z=(+/-)1.96</a:t>
            </a:r>
            <a:endParaRPr lang="en-PH"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72000"/>
          </a:xfrm>
        </p:spPr>
        <p:txBody>
          <a:bodyPr>
            <a:normAutofit lnSpcReduction="10000"/>
          </a:bodyPr>
          <a:lstStyle/>
          <a:p>
            <a:r>
              <a:rPr lang="en-PH" dirty="0" smtClean="0"/>
              <a:t>Decision Rule:</a:t>
            </a:r>
          </a:p>
          <a:p>
            <a:pPr lvl="1"/>
            <a:r>
              <a:rPr lang="en-PH" dirty="0" smtClean="0"/>
              <a:t>Ho rejected if Z computed is &gt; 1.96 or &lt; -1.96</a:t>
            </a:r>
          </a:p>
          <a:p>
            <a:r>
              <a:rPr lang="en-PH" dirty="0" smtClean="0"/>
              <a:t>Test Statistics:</a:t>
            </a:r>
          </a:p>
          <a:p>
            <a:pPr lvl="1"/>
            <a:r>
              <a:rPr lang="en-PH" dirty="0" smtClean="0"/>
              <a:t>Z = (M1 – M2) / (sqrt((V1^2/n1)+(V2^2/n1)))</a:t>
            </a:r>
          </a:p>
          <a:p>
            <a:pPr lvl="1"/>
            <a:r>
              <a:rPr lang="en-PH" dirty="0" smtClean="0"/>
              <a:t>Z = 1.33</a:t>
            </a:r>
          </a:p>
          <a:p>
            <a:r>
              <a:rPr lang="en-PH" dirty="0" smtClean="0"/>
              <a:t>Conclusion: </a:t>
            </a:r>
          </a:p>
          <a:p>
            <a:pPr lvl="1"/>
            <a:r>
              <a:rPr lang="en-PH" dirty="0" smtClean="0"/>
              <a:t>Sine 1.33&lt;1.96 do not reject Ho. Meaning that there is no sufficient eveidence to sa that there is a significant difference in regards to monthly rent with both apartments.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b4605p15.jpg"/>
          <p:cNvPicPr>
            <a:picLocks noGrp="1" noChangeAspect="1"/>
          </p:cNvPicPr>
          <p:nvPr>
            <p:ph idx="1"/>
          </p:nvPr>
        </p:nvPicPr>
        <p:blipFill>
          <a:blip r:embed="rId2" cstate="print"/>
          <a:stretch>
            <a:fillRect/>
          </a:stretch>
        </p:blipFill>
        <p:spPr>
          <a:xfrm>
            <a:off x="457200" y="381000"/>
            <a:ext cx="8077200" cy="6096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I.A Example</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suppose we wanted to determine whether a coin was fair and balanced. A </a:t>
            </a:r>
            <a:r>
              <a:rPr lang="en-PH" b="1" i="1" dirty="0" smtClean="0">
                <a:solidFill>
                  <a:schemeClr val="accent1"/>
                </a:solidFill>
              </a:rPr>
              <a:t>null hypothesis </a:t>
            </a:r>
            <a:r>
              <a:rPr lang="en-PH" dirty="0" smtClean="0"/>
              <a:t>might be that </a:t>
            </a:r>
            <a:r>
              <a:rPr lang="en-PH" i="1" dirty="0" smtClean="0">
                <a:solidFill>
                  <a:schemeClr val="accent1"/>
                </a:solidFill>
              </a:rPr>
              <a:t>half the flips would result in Heads and half, in Tails</a:t>
            </a:r>
            <a:r>
              <a:rPr lang="en-PH" dirty="0" smtClean="0"/>
              <a:t>. The </a:t>
            </a:r>
            <a:r>
              <a:rPr lang="en-PH" b="1" i="1" dirty="0" smtClean="0">
                <a:solidFill>
                  <a:schemeClr val="accent1"/>
                </a:solidFill>
              </a:rPr>
              <a:t>alternative hypothesis </a:t>
            </a:r>
            <a:r>
              <a:rPr lang="en-PH" dirty="0" smtClean="0"/>
              <a:t>might be that the </a:t>
            </a:r>
            <a:r>
              <a:rPr lang="en-PH" i="1" dirty="0" smtClean="0">
                <a:solidFill>
                  <a:schemeClr val="accent1"/>
                </a:solidFill>
              </a:rPr>
              <a:t>number of Heads and Tails would be very different</a:t>
            </a:r>
            <a:r>
              <a:rPr lang="en-PH" dirty="0" smtClean="0"/>
              <a:t>. Symbolically, these hypotheses would be expressed as...</a:t>
            </a:r>
            <a:endParaRPr lang="en-P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029200"/>
          </a:xfrm>
        </p:spPr>
        <p:txBody>
          <a:bodyPr/>
          <a:lstStyle/>
          <a:p>
            <a:r>
              <a:rPr lang="en-PH" dirty="0" smtClean="0"/>
              <a:t>H</a:t>
            </a:r>
            <a:r>
              <a:rPr lang="en-PH" baseline="-25000" dirty="0" smtClean="0"/>
              <a:t>0</a:t>
            </a:r>
            <a:r>
              <a:rPr lang="en-PH" dirty="0" smtClean="0"/>
              <a:t>: P = 0.5 </a:t>
            </a:r>
          </a:p>
          <a:p>
            <a:r>
              <a:rPr lang="en-PH" dirty="0" smtClean="0"/>
              <a:t>H</a:t>
            </a:r>
            <a:r>
              <a:rPr lang="en-PH" baseline="-25000" dirty="0" smtClean="0"/>
              <a:t>a</a:t>
            </a:r>
            <a:r>
              <a:rPr lang="en-PH" dirty="0" smtClean="0"/>
              <a:t>: P ≠ 0.5 </a:t>
            </a:r>
          </a:p>
          <a:p>
            <a:endParaRPr lang="en-PH" dirty="0" smtClean="0"/>
          </a:p>
          <a:p>
            <a:endParaRPr lang="en-PH" dirty="0" smtClean="0"/>
          </a:p>
          <a:p>
            <a:r>
              <a:rPr lang="en-PH" dirty="0" smtClean="0"/>
              <a:t>Suppose we flipped the coin 50 times, resulting in 40 Heads and 10 Tails. Given this result, we would be inclined to reject the null hypothesis and accept the alternative hypothesis. </a:t>
            </a:r>
            <a:br>
              <a:rPr lang="en-PH" dirty="0" smtClean="0"/>
            </a:br>
            <a:endParaRPr lang="en-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solidFill>
                  <a:srgbClr val="00B0F0"/>
                </a:solidFill>
              </a:rPr>
              <a:t>II. Steps In Gaining the Hypothesis.</a:t>
            </a:r>
            <a:endParaRPr lang="en-PH" b="1"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r>
              <a:rPr lang="en-PH" i="1" dirty="0" smtClean="0">
                <a:solidFill>
                  <a:schemeClr val="accent1"/>
                </a:solidFill>
              </a:rPr>
              <a:t>State the hypotheses. </a:t>
            </a:r>
            <a:r>
              <a:rPr lang="en-PH" dirty="0" smtClean="0"/>
              <a:t>This involves stating the null and alternative hypothesis. The hypothesis are stated in such a way that they are mutually exclusive. That is, if one is true, the other must be false. </a:t>
            </a:r>
          </a:p>
          <a:p>
            <a:r>
              <a:rPr lang="en-PH" i="1" dirty="0" smtClean="0">
                <a:solidFill>
                  <a:schemeClr val="accent1"/>
                </a:solidFill>
              </a:rPr>
              <a:t>Formulate an analysis plan. </a:t>
            </a:r>
            <a:r>
              <a:rPr lang="en-PH" dirty="0" smtClean="0"/>
              <a:t>The analysis plan describes how to use sample data to accept or reject the null hypothesis. The accept/reject decision often focuses around a single test statistic. </a:t>
            </a:r>
            <a:br>
              <a:rPr lang="en-PH" dirty="0" smtClean="0"/>
            </a:b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72000"/>
          </a:xfrm>
        </p:spPr>
        <p:txBody>
          <a:bodyPr>
            <a:normAutofit fontScale="92500" lnSpcReduction="10000"/>
          </a:bodyPr>
          <a:lstStyle/>
          <a:p>
            <a:r>
              <a:rPr lang="en-PH" i="1" dirty="0" smtClean="0">
                <a:solidFill>
                  <a:schemeClr val="accent1"/>
                </a:solidFill>
              </a:rPr>
              <a:t>Analyze sample data. </a:t>
            </a:r>
            <a:r>
              <a:rPr lang="en-PH" dirty="0" smtClean="0"/>
              <a:t>Find the value of the test statistic (mean score, proportion, t-score, z-score, etc.) described in the analysis plan. Complete other computations, as required by the plan. </a:t>
            </a:r>
          </a:p>
          <a:p>
            <a:r>
              <a:rPr lang="en-PH" i="1" dirty="0" smtClean="0">
                <a:solidFill>
                  <a:schemeClr val="accent1"/>
                </a:solidFill>
              </a:rPr>
              <a:t>Interpret results. </a:t>
            </a:r>
            <a:r>
              <a:rPr lang="en-PH" dirty="0" smtClean="0"/>
              <a:t>Apply the decision rule described in the analysis plan. If the test statistic supports the null hypothesis, accept the null hypothesis; otherwise, reject the null hypothesis. </a:t>
            </a:r>
            <a:br>
              <a:rPr lang="en-PH" dirty="0" smtClean="0"/>
            </a:br>
            <a:endParaRPr lang="en-PH"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solidFill>
                  <a:srgbClr val="00B0F0"/>
                </a:solidFill>
              </a:rPr>
              <a:t>III. Decision Errors</a:t>
            </a:r>
            <a:r>
              <a:rPr lang="en-PH" dirty="0" smtClean="0"/>
              <a:t/>
            </a:r>
            <a:br>
              <a:rPr lang="en-PH" dirty="0" smtClean="0"/>
            </a:br>
            <a:endParaRPr lang="en-PH" dirty="0"/>
          </a:p>
        </p:txBody>
      </p:sp>
      <p:sp>
        <p:nvSpPr>
          <p:cNvPr id="3" name="Content Placeholder 2"/>
          <p:cNvSpPr>
            <a:spLocks noGrp="1"/>
          </p:cNvSpPr>
          <p:nvPr>
            <p:ph idx="1"/>
          </p:nvPr>
        </p:nvSpPr>
        <p:spPr>
          <a:xfrm>
            <a:off x="457200" y="1882808"/>
            <a:ext cx="8229600" cy="3755992"/>
          </a:xfrm>
        </p:spPr>
        <p:txBody>
          <a:bodyPr/>
          <a:lstStyle/>
          <a:p>
            <a:r>
              <a:rPr lang="en-PH" dirty="0" smtClean="0"/>
              <a:t>The analysis plan includes decision rules for accepting or rejecting the null hypothesis. In practice, statisticians describe these decision rules in two ways - with reference to a P-value or with reference to a region of acceptance.</a:t>
            </a: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III.A P-value.</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The strength of evidence in support of a null hypothesis is measured by the </a:t>
            </a:r>
            <a:r>
              <a:rPr lang="en-PH" b="1" dirty="0" smtClean="0"/>
              <a:t>P-value</a:t>
            </a:r>
            <a:r>
              <a:rPr lang="en-PH" dirty="0" smtClean="0"/>
              <a:t>. Suppose the test statistic is equal to </a:t>
            </a:r>
            <a:r>
              <a:rPr lang="en-PH" i="1" dirty="0" smtClean="0"/>
              <a:t>S</a:t>
            </a:r>
            <a:r>
              <a:rPr lang="en-PH" dirty="0" smtClean="0"/>
              <a:t>. The P-value is the probability of observing a test statistic as extreme as </a:t>
            </a:r>
            <a:r>
              <a:rPr lang="en-PH" i="1" dirty="0" smtClean="0"/>
              <a:t>S</a:t>
            </a:r>
            <a:r>
              <a:rPr lang="en-PH" dirty="0" smtClean="0"/>
              <a:t>, assuming the null hypotheis is true. If the P-value is less than the significance level, we reject the null hypothesis.</a:t>
            </a:r>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solidFill>
                  <a:srgbClr val="00B0F0"/>
                </a:solidFill>
              </a:rPr>
              <a:t>III.B Region of acceptance.</a:t>
            </a:r>
            <a:endParaRPr lang="en-PH" b="1" dirty="0">
              <a:solidFill>
                <a:srgbClr val="00B0F0"/>
              </a:solidFill>
            </a:endParaRPr>
          </a:p>
        </p:txBody>
      </p:sp>
      <p:sp>
        <p:nvSpPr>
          <p:cNvPr id="3" name="Content Placeholder 2"/>
          <p:cNvSpPr>
            <a:spLocks noGrp="1"/>
          </p:cNvSpPr>
          <p:nvPr>
            <p:ph idx="1"/>
          </p:nvPr>
        </p:nvSpPr>
        <p:spPr/>
        <p:txBody>
          <a:bodyPr/>
          <a:lstStyle/>
          <a:p>
            <a:r>
              <a:rPr lang="en-PH" dirty="0" smtClean="0"/>
              <a:t>The </a:t>
            </a:r>
            <a:r>
              <a:rPr lang="en-PH" b="1" dirty="0" smtClean="0"/>
              <a:t>region of acceptance</a:t>
            </a:r>
            <a:r>
              <a:rPr lang="en-PH" dirty="0" smtClean="0"/>
              <a:t> is a range of values. If the test statistic falls within the region of acceptance, the null hypothesis is accepted. The region of acceptance is defined so that the chance of making a Type I error is equal to the significance level.</a:t>
            </a:r>
            <a:endParaRPr lang="en-PH"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258</TotalTime>
  <Words>1063</Words>
  <Application>Microsoft Office PowerPoint</Application>
  <PresentationFormat>On-screen Show (4:3)</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Hypothesis Testing</vt:lpstr>
      <vt:lpstr>I. Null and Alternative Hypothesis</vt:lpstr>
      <vt:lpstr>I.A Example</vt:lpstr>
      <vt:lpstr>PowerPoint Presentation</vt:lpstr>
      <vt:lpstr>II. Steps In Gaining the Hypothesis.</vt:lpstr>
      <vt:lpstr>PowerPoint Presentation</vt:lpstr>
      <vt:lpstr>III. Decision Errors </vt:lpstr>
      <vt:lpstr>III.A P-value.</vt:lpstr>
      <vt:lpstr>III.B Region of acceptance.</vt:lpstr>
      <vt:lpstr>III.C Region of rejection.</vt:lpstr>
      <vt:lpstr>IV. One-tail &amp; Two-tail Tests</vt:lpstr>
      <vt:lpstr>IV.A Examples</vt:lpstr>
      <vt:lpstr>PowerPoint Presentation</vt:lpstr>
      <vt:lpstr>V. Type I and II Errors</vt:lpstr>
      <vt:lpstr>V.A Level Of Significance</vt:lpstr>
      <vt:lpstr>VI. Critical Values Of Z</vt:lpstr>
      <vt:lpstr>VII. Sample Problems:</vt:lpstr>
      <vt:lpstr>VIII. Procedure:</vt:lpstr>
      <vt:lpstr>PowerPoint Presentation</vt:lpstr>
      <vt:lpstr>PowerPoint Presentation</vt:lpstr>
      <vt:lpstr>VII. Sample Problem (02)</vt:lpstr>
      <vt:lpstr>VIII. Procedure (02)</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Gina</dc:creator>
  <cp:lastModifiedBy>ronald</cp:lastModifiedBy>
  <cp:revision>27</cp:revision>
  <dcterms:created xsi:type="dcterms:W3CDTF">2010-03-10T09:01:25Z</dcterms:created>
  <dcterms:modified xsi:type="dcterms:W3CDTF">2010-12-04T07:50:26Z</dcterms:modified>
</cp:coreProperties>
</file>