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21" r:id="rId3"/>
    <p:sldId id="322" r:id="rId4"/>
    <p:sldId id="324" r:id="rId5"/>
    <p:sldId id="323" r:id="rId6"/>
    <p:sldId id="326" r:id="rId7"/>
    <p:sldId id="325" r:id="rId8"/>
    <p:sldId id="327" r:id="rId9"/>
    <p:sldId id="328" r:id="rId10"/>
    <p:sldId id="330" r:id="rId11"/>
    <p:sldId id="331" r:id="rId12"/>
    <p:sldId id="332" r:id="rId13"/>
    <p:sldId id="333" r:id="rId14"/>
    <p:sldId id="334" r:id="rId15"/>
    <p:sldId id="336" r:id="rId16"/>
    <p:sldId id="337" r:id="rId17"/>
  </p:sldIdLst>
  <p:sldSz cx="9144000" cy="6858000" type="screen4x3"/>
  <p:notesSz cx="6858000" cy="9077325"/>
  <p:defaultTextStyle>
    <a:defPPr>
      <a:defRPr lang="en-AU"/>
    </a:defPPr>
    <a:lvl1pPr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B2B2B2"/>
    <a:srgbClr val="A50021"/>
    <a:srgbClr val="FFCC00"/>
    <a:srgbClr val="FFCC66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 autoAdjust="0"/>
    <p:restoredTop sz="97500" autoAdjust="0"/>
  </p:normalViewPr>
  <p:slideViewPr>
    <p:cSldViewPr>
      <p:cViewPr varScale="1">
        <p:scale>
          <a:sx n="57" d="100"/>
          <a:sy n="57" d="100"/>
        </p:scale>
        <p:origin x="-7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1404" y="-72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CAE79FB-24CF-46AA-A126-6B0559DCEDD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957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81038"/>
            <a:ext cx="4538662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39329CB-6861-48B7-A9D6-FCFD6015F48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0796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Berlin Sans FB Demi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Berlin Sans FB Demi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Berlin Sans FB Demi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Berlin Sans FB Demi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Berlin Sans FB Dem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Berlin Sans FB Dem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Berlin Sans FB Dem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Berlin Sans FB Dem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Berlin Sans FB Demi" pitchFamily="34" charset="0"/>
              </a:defRPr>
            </a:lvl9pPr>
          </a:lstStyle>
          <a:p>
            <a:pPr eaLnBrk="1" hangingPunct="1"/>
            <a:fld id="{9580714B-1EAF-4057-AD4B-485C1770F14E}" type="slidenum">
              <a:rPr lang="en-AU" sz="1200" smtClean="0">
                <a:solidFill>
                  <a:schemeClr val="tx1"/>
                </a:solidFill>
                <a:latin typeface="Arial" charset="0"/>
              </a:rPr>
              <a:pPr eaLnBrk="1" hangingPunct="1"/>
              <a:t>1</a:t>
            </a:fld>
            <a:endParaRPr lang="en-AU" sz="1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4311650"/>
            <a:ext cx="5486400" cy="4084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PH" smtClean="0"/>
              <a:t>      </a:t>
            </a:r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pua3D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661025"/>
            <a:ext cx="11525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238850"/>
      </p:ext>
    </p:extLst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1716990"/>
      </p:ext>
    </p:extLst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6088616"/>
      </p:ext>
    </p:extLst>
  </p:cSld>
  <p:clrMapOvr>
    <a:masterClrMapping/>
  </p:clrMapOvr>
  <p:transition>
    <p:circl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4504907"/>
      </p:ext>
    </p:extLst>
  </p:cSld>
  <p:clrMapOvr>
    <a:masterClrMapping/>
  </p:clrMapOvr>
  <p:transition>
    <p:circl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PH" noProof="0" smtClean="0"/>
          </a:p>
        </p:txBody>
      </p:sp>
    </p:spTree>
    <p:extLst>
      <p:ext uri="{BB962C8B-B14F-4D97-AF65-F5344CB8AC3E}">
        <p14:creationId xmlns:p14="http://schemas.microsoft.com/office/powerpoint/2010/main" val="1128785898"/>
      </p:ext>
    </p:extLst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5098555"/>
      </p:ext>
    </p:extLst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0555982"/>
      </p:ext>
    </p:extLst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3621921"/>
      </p:ext>
    </p:extLst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7287950"/>
      </p:ext>
    </p:extLst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9003751"/>
      </p:ext>
    </p:extLst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712696"/>
      </p:ext>
    </p:extLst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0559796"/>
      </p:ext>
    </p:extLst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P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468824"/>
      </p:ext>
    </p:extLst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apua3D"/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661025"/>
            <a:ext cx="106203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</p:sldLayoutIdLst>
  <p:transition>
    <p:circl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838200" y="2408238"/>
            <a:ext cx="7543800" cy="1477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3600" b="1" dirty="0">
                <a:latin typeface="+mj-lt"/>
              </a:rPr>
              <a:t>MATH30</a:t>
            </a:r>
          </a:p>
          <a:p>
            <a:pPr>
              <a:spcBef>
                <a:spcPct val="50000"/>
              </a:spcBef>
              <a:defRPr/>
            </a:pPr>
            <a:r>
              <a:rPr lang="en-GB" sz="3600" b="1" dirty="0">
                <a:latin typeface="+mj-lt"/>
              </a:rPr>
              <a:t>Probability and Statistics</a:t>
            </a:r>
            <a:endParaRPr lang="en-US" sz="3600" b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Conditional Distribution</a:t>
            </a:r>
            <a:endParaRPr lang="en-US" b="1" dirty="0" smtClean="0">
              <a:latin typeface="Copperplate Gothic Bold" pitchFamily="34" charset="0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143000"/>
            <a:ext cx="80010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endParaRPr lang="en-PH" sz="2400" dirty="0" smtClean="0">
              <a:ea typeface="MS PGothic" pitchFamily="34" charset="-128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21" y="1066800"/>
            <a:ext cx="7772400" cy="5304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64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534400" cy="1096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Statistical Independence</a:t>
            </a:r>
            <a:endParaRPr lang="en-US" b="1" dirty="0" smtClean="0">
              <a:latin typeface="Copperplate Gothic Bold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b="1" dirty="0" smtClean="0">
                    <a:ea typeface="MS PGothic" pitchFamily="34" charset="-128"/>
                  </a:rPr>
                  <a:t>Definition 3.12 </a:t>
                </a:r>
                <a:r>
                  <a:rPr lang="en-PH" sz="2400" dirty="0" smtClean="0">
                    <a:ea typeface="MS PGothic" pitchFamily="34" charset="-128"/>
                  </a:rPr>
                  <a:t>Let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𝑋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and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𝑌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be two random variables, discrete or continuous, with joint probability distribution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𝑓</m:t>
                    </m:r>
                    <m:d>
                      <m:d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𝑥</m:t>
                        </m:r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, </m:t>
                        </m:r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𝑦</m:t>
                        </m:r>
                      </m:e>
                    </m:d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and marginal distributions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𝑔</m:t>
                    </m:r>
                    <m:d>
                      <m:d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𝑥</m:t>
                        </m:r>
                      </m:e>
                    </m:d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and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h</m:t>
                    </m:r>
                    <m:d>
                      <m:d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𝑦</m:t>
                        </m:r>
                      </m:e>
                    </m:d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respectively. The random variables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𝑋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and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𝑌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are said to be </a:t>
                </a:r>
                <a:r>
                  <a:rPr lang="en-PH" sz="2400" b="1" dirty="0" smtClean="0">
                    <a:ea typeface="MS PGothic" pitchFamily="34" charset="-128"/>
                  </a:rPr>
                  <a:t>statistically independent </a:t>
                </a:r>
                <a:r>
                  <a:rPr lang="en-PH" sz="2400" dirty="0" smtClean="0">
                    <a:ea typeface="MS PGothic" pitchFamily="34" charset="-128"/>
                  </a:rPr>
                  <a:t>if and only if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endParaRPr lang="en-PH" sz="2400" dirty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𝑓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𝑥</m:t>
                          </m:r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, </m:t>
                          </m:r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𝑦</m:t>
                          </m:r>
                        </m:e>
                      </m:d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𝑔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𝑥</m:t>
                          </m:r>
                        </m:e>
                      </m:d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h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endParaRPr lang="en-PH" sz="2400" dirty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240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𝑥</m:t>
                        </m:r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, </m:t>
                        </m:r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𝑦</m:t>
                        </m:r>
                      </m:e>
                    </m:d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within their range.</a:t>
                </a:r>
                <a:endParaRPr lang="en-PH" sz="2400" dirty="0" smtClean="0"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blipFill rotWithShape="1">
                <a:blip r:embed="rId2"/>
                <a:stretch>
                  <a:fillRect l="-1142" t="-1601" r="-2056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62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534400" cy="1096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Statistical Independence</a:t>
            </a:r>
            <a:endParaRPr lang="en-US" b="1" dirty="0" smtClean="0">
              <a:latin typeface="Copperplate Gothic Bold" pitchFamily="34" charset="0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143000"/>
            <a:ext cx="80010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PH" sz="2400" dirty="0" smtClean="0">
                <a:ea typeface="MS PGothic" pitchFamily="34" charset="-128"/>
              </a:rPr>
              <a:t>Example 3.15 Show that the random variables of Example 3.8 are not statistically independent</a:t>
            </a:r>
            <a:r>
              <a:rPr lang="en-PH" sz="2400" dirty="0">
                <a:ea typeface="MS PGothic" pitchFamily="34" charset="-128"/>
              </a:rPr>
              <a:t>.</a:t>
            </a:r>
            <a:endParaRPr lang="en-PH" sz="2400" dirty="0" smtClean="0">
              <a:ea typeface="MS PGothic" pitchFamily="34" charset="-128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924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25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534400" cy="1096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Statistical Independence</a:t>
            </a:r>
            <a:endParaRPr lang="en-US" b="1" dirty="0" smtClean="0">
              <a:latin typeface="Copperplate Gothic Bold" pitchFamily="34" charset="0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143000"/>
            <a:ext cx="80010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endParaRPr lang="en-PH" sz="2400" dirty="0" smtClean="0">
              <a:ea typeface="MS PGothic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284029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1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534400" cy="1096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Statistical Independence</a:t>
            </a:r>
            <a:endParaRPr lang="en-US" b="1" dirty="0" smtClean="0">
              <a:latin typeface="Copperplate Gothic Bold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Definition 3.13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𝑋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dirty="0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dirty="0" smtClean="0">
                            <a:latin typeface="Cambria Math"/>
                            <a:ea typeface="MS PGothic" pitchFamily="34" charset="-128"/>
                          </a:rPr>
                          <m:t>𝑋</m:t>
                        </m:r>
                      </m:e>
                      <m:sub>
                        <m:r>
                          <a:rPr lang="en-PH" sz="2400" b="0" i="1" dirty="0" smtClean="0">
                            <a:latin typeface="Cambria Math"/>
                            <a:ea typeface="MS PGothic" pitchFamily="34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dirty="0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dirty="0" smtClean="0">
                            <a:latin typeface="Cambria Math"/>
                            <a:ea typeface="MS PGothic" pitchFamily="34" charset="-128"/>
                          </a:rPr>
                          <m:t>𝑋</m:t>
                        </m:r>
                      </m:e>
                      <m:sub>
                        <m:r>
                          <a:rPr lang="en-PH" sz="2400" b="0" i="1" dirty="0" smtClean="0">
                            <a:latin typeface="Cambria Math"/>
                            <a:ea typeface="MS PGothic" pitchFamily="34" charset="-128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be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𝑛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random variables, discrete or continuous, with joint probability distribution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𝑓</m:t>
                    </m:r>
                    <m:d>
                      <m:d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1</m:t>
                            </m:r>
                          </m:sub>
                        </m:s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, </m:t>
                        </m:r>
                        <m:sSub>
                          <m:sSub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2</m:t>
                            </m:r>
                          </m:sub>
                        </m:s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,…, </m:t>
                        </m:r>
                        <m:sSub>
                          <m:sSub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and marginal distributions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dirty="0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dirty="0" smtClean="0">
                            <a:latin typeface="Cambria Math"/>
                            <a:ea typeface="MS PGothic" pitchFamily="34" charset="-128"/>
                          </a:rPr>
                          <m:t>𝑓</m:t>
                        </m:r>
                      </m:e>
                      <m:sub>
                        <m:r>
                          <a:rPr lang="en-PH" sz="2400" b="0" i="1" dirty="0" smtClean="0">
                            <a:latin typeface="Cambria Math"/>
                            <a:ea typeface="MS PGothic" pitchFamily="34" charset="-128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PH" sz="2400" b="0" i="1" dirty="0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400" b="0" i="1" dirty="0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dirty="0" smtClean="0">
                                <a:latin typeface="Cambria Math"/>
                                <a:ea typeface="MS PGothic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PH" sz="2400" b="0" i="1" dirty="0" smtClean="0">
                                <a:latin typeface="Cambria Math"/>
                                <a:ea typeface="MS PGothic" pitchFamily="34" charset="-128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dirty="0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dirty="0" smtClean="0">
                            <a:latin typeface="Cambria Math"/>
                            <a:ea typeface="MS PGothic" pitchFamily="34" charset="-128"/>
                          </a:rPr>
                          <m:t>𝑓</m:t>
                        </m:r>
                      </m:e>
                      <m:sub>
                        <m:r>
                          <a:rPr lang="en-PH" sz="2400" b="0" i="1" dirty="0" smtClean="0">
                            <a:latin typeface="Cambria Math"/>
                            <a:ea typeface="MS PGothic" pitchFamily="34" charset="-128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PH" sz="2400" b="0" i="1" dirty="0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400" b="0" i="1" dirty="0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dirty="0" smtClean="0">
                                <a:latin typeface="Cambria Math"/>
                                <a:ea typeface="MS PGothic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PH" sz="2400" b="0" i="1" dirty="0" smtClean="0">
                                <a:latin typeface="Cambria Math"/>
                                <a:ea typeface="MS PGothic" pitchFamily="34" charset="-128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respectively. The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𝑋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i="1" dirty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i="1" dirty="0">
                            <a:latin typeface="Cambria Math"/>
                            <a:ea typeface="MS PGothic" pitchFamily="34" charset="-128"/>
                          </a:rPr>
                          <m:t>𝑋</m:t>
                        </m:r>
                      </m:e>
                      <m:sub>
                        <m:r>
                          <a:rPr lang="en-PH" sz="2400" i="1" dirty="0">
                            <a:latin typeface="Cambria Math"/>
                            <a:ea typeface="MS PGothic" pitchFamily="34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PH" sz="2400" dirty="0">
                    <a:ea typeface="MS PGothic" pitchFamily="34" charset="-128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i="1" dirty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i="1" dirty="0">
                            <a:latin typeface="Cambria Math"/>
                            <a:ea typeface="MS PGothic" pitchFamily="34" charset="-128"/>
                          </a:rPr>
                          <m:t>𝑋</m:t>
                        </m:r>
                      </m:e>
                      <m:sub>
                        <m:r>
                          <a:rPr lang="en-PH" sz="2400" i="1" dirty="0">
                            <a:latin typeface="Cambria Math"/>
                            <a:ea typeface="MS PGothic" pitchFamily="34" charset="-128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are said to be mutually </a:t>
                </a:r>
                <a:r>
                  <a:rPr lang="en-PH" sz="2400" b="1" dirty="0" smtClean="0">
                    <a:ea typeface="MS PGothic" pitchFamily="34" charset="-128"/>
                  </a:rPr>
                  <a:t>statistically independent</a:t>
                </a:r>
                <a:r>
                  <a:rPr lang="en-PH" sz="2400" dirty="0" smtClean="0">
                    <a:ea typeface="MS PGothic" pitchFamily="34" charset="-128"/>
                  </a:rPr>
                  <a:t> if and only if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endParaRPr lang="en-PH" sz="2400" dirty="0" smtClean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𝑓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1</m:t>
                              </m:r>
                            </m:sub>
                          </m:s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2</m:t>
                              </m:r>
                            </m:sub>
                          </m:s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𝑓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𝑓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…</m:t>
                      </m:r>
                      <m:sSub>
                        <m:sSub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𝑓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PH" sz="2400" dirty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endParaRPr lang="en-PH" sz="2400" dirty="0" smtClean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>
                    <a:ea typeface="MS PGothic" pitchFamily="34" charset="-128"/>
                  </a:rPr>
                  <a:t>f</a:t>
                </a:r>
                <a:r>
                  <a:rPr lang="en-PH" sz="2400" dirty="0" smtClean="0">
                    <a:ea typeface="MS PGothic" pitchFamily="34" charset="-128"/>
                  </a:rPr>
                  <a:t>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240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1</m:t>
                            </m:r>
                          </m:sub>
                        </m:s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2</m:t>
                            </m:r>
                          </m:sub>
                        </m:s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,…, </m:t>
                        </m:r>
                        <m:sSub>
                          <m:sSub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within their range.</a:t>
                </a:r>
                <a:endParaRPr lang="en-PH" sz="2400" dirty="0" smtClean="0"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blipFill rotWithShape="1">
                <a:blip r:embed="rId2"/>
                <a:stretch>
                  <a:fillRect l="-1142" t="-1601" r="-220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57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534400" cy="1096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Statistical Independence</a:t>
            </a:r>
            <a:endParaRPr lang="en-US" b="1" dirty="0" smtClean="0">
              <a:latin typeface="Copperplate Gothic Bold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Example 3.16 Suppose that the shelf life, in years, of a certain perishable food product packaged in cardboard containers is a random variable whose probability density function is given by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𝑓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𝑥</m:t>
                          </m:r>
                        </m:e>
                      </m:d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−</m:t>
                                  </m:r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, </m:t>
                              </m:r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0, </m:t>
                              </m:r>
                              <m:r>
                                <m:rPr>
                                  <m:sty m:val="p"/>
                                </m:rPr>
                                <a:rPr lang="en-PH" sz="2400" b="0" i="0" smtClean="0">
                                  <a:latin typeface="Cambria Math"/>
                                  <a:ea typeface="MS PGothic" pitchFamily="34" charset="-128"/>
                                </a:rPr>
                                <m:t>elsewhere</m:t>
                              </m:r>
                              <m:r>
                                <a:rPr lang="en-PH" sz="2400" b="0" i="0" smtClean="0">
                                  <a:latin typeface="Cambria Math"/>
                                  <a:ea typeface="MS PGothic" pitchFamily="34" charset="-128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𝑋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dirty="0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dirty="0" smtClean="0">
                            <a:latin typeface="Cambria Math"/>
                            <a:ea typeface="MS PGothic" pitchFamily="34" charset="-128"/>
                          </a:rPr>
                          <m:t>𝑋</m:t>
                        </m:r>
                      </m:e>
                      <m:sub>
                        <m:r>
                          <a:rPr lang="en-PH" sz="2400" b="0" i="1" dirty="0" smtClean="0">
                            <a:latin typeface="Cambria Math"/>
                            <a:ea typeface="MS PGothic" pitchFamily="34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𝑋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represent the shelf lives for three of these containers selected independently and find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𝑃</m:t>
                    </m:r>
                    <m:d>
                      <m:d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𝑋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1</m:t>
                            </m:r>
                          </m:sub>
                        </m:s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&lt;2, 1&lt;</m:t>
                        </m:r>
                        <m:sSub>
                          <m:sSub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𝑋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2</m:t>
                            </m:r>
                          </m:sub>
                        </m:s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&lt;3, </m:t>
                        </m:r>
                        <m:sSub>
                          <m:sSub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𝑋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3</m:t>
                            </m:r>
                          </m:sub>
                        </m:sSub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&gt;2</m:t>
                        </m:r>
                      </m:e>
                    </m:d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.</a:t>
                </a:r>
                <a:endParaRPr lang="en-PH" sz="2400" dirty="0" smtClean="0"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blipFill rotWithShape="1">
                <a:blip r:embed="rId2"/>
                <a:stretch>
                  <a:fillRect l="-1142" t="-1601" r="-2056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39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534400" cy="1096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Statistical Independence</a:t>
            </a:r>
            <a:endParaRPr lang="en-US" b="1" dirty="0" smtClean="0">
              <a:latin typeface="Copperplate Gothic Bold" pitchFamily="34" charset="0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143000"/>
            <a:ext cx="80010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endParaRPr lang="en-PH" sz="2400" dirty="0" smtClean="0">
              <a:ea typeface="MS PGothic" pitchFamily="34" charset="-128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99" y="1600200"/>
            <a:ext cx="8954241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8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Conditional Distribution</a:t>
            </a:r>
            <a:endParaRPr lang="en-US" b="1" dirty="0" smtClean="0">
              <a:latin typeface="Copperplate Gothic Bold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b="1" dirty="0" smtClean="0">
                    <a:ea typeface="MS PGothic" pitchFamily="34" charset="-128"/>
                  </a:rPr>
                  <a:t>Definition 3.11 </a:t>
                </a:r>
                <a:r>
                  <a:rPr lang="en-PH" sz="2400" dirty="0" smtClean="0">
                    <a:ea typeface="MS PGothic" pitchFamily="34" charset="-128"/>
                  </a:rPr>
                  <a:t>Let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𝑋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and </a:t>
                </a:r>
                <a14:m>
                  <m:oMath xmlns:m="http://schemas.openxmlformats.org/officeDocument/2006/math">
                    <m:r>
                      <a:rPr lang="en-PH" sz="2400" b="0" i="1" dirty="0" smtClean="0">
                        <a:latin typeface="Cambria Math"/>
                        <a:ea typeface="MS PGothic" pitchFamily="34" charset="-128"/>
                      </a:rPr>
                      <m:t>𝑌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be two random variables, discrete or continuous. The </a:t>
                </a:r>
                <a:r>
                  <a:rPr lang="en-PH" sz="2400" b="1" dirty="0" smtClean="0">
                    <a:ea typeface="MS PGothic" pitchFamily="34" charset="-128"/>
                  </a:rPr>
                  <a:t>conditional distribution </a:t>
                </a:r>
                <a:r>
                  <a:rPr lang="en-PH" sz="2400" dirty="0" smtClean="0">
                    <a:ea typeface="MS PGothic" pitchFamily="34" charset="-128"/>
                  </a:rPr>
                  <a:t> of the random variable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𝑌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given that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𝑋</m:t>
                    </m:r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=</m:t>
                    </m:r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𝑥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is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𝑓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𝑦</m:t>
                          </m:r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|</m:t>
                          </m:r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𝑥</m:t>
                          </m:r>
                        </m:e>
                      </m:d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𝑓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, </m:t>
                              </m:r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𝑔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, </m:t>
                      </m:r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𝑔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𝑥</m:t>
                          </m:r>
                        </m:e>
                      </m:d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&gt;0.</m:t>
                      </m:r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endParaRPr lang="en-PH" sz="2400" dirty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Similarly, the conditional distribution of the random variable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𝑋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given that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𝑌</m:t>
                    </m:r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=</m:t>
                    </m:r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𝑦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is</a:t>
                </a:r>
              </a:p>
              <a:p>
                <a:pPr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i="1">
                          <a:latin typeface="Cambria Math"/>
                          <a:ea typeface="MS PGothic" pitchFamily="34" charset="-128"/>
                        </a:rPr>
                        <m:t>𝑓</m:t>
                      </m:r>
                      <m:d>
                        <m:dPr>
                          <m:ctrlP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𝑥</m:t>
                          </m:r>
                          <m: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  <m:t>|</m:t>
                          </m:r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𝑦</m:t>
                          </m:r>
                        </m:e>
                      </m:d>
                      <m:r>
                        <a:rPr lang="en-PH" sz="2400" i="1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  <m:t>𝑓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  <m: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  <m:t>, </m:t>
                              </m:r>
                              <m: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h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lang="en-PH" sz="2400" i="1">
                          <a:latin typeface="Cambria Math"/>
                          <a:ea typeface="MS PGothic" pitchFamily="34" charset="-128"/>
                        </a:rPr>
                        <m:t>, </m:t>
                      </m:r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h</m:t>
                      </m:r>
                      <m:d>
                        <m:dPr>
                          <m:ctrlP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𝑦</m:t>
                          </m:r>
                        </m:e>
                      </m:d>
                      <m:r>
                        <a:rPr lang="en-PH" sz="2400" i="1">
                          <a:latin typeface="Cambria Math"/>
                          <a:ea typeface="MS PGothic" pitchFamily="34" charset="-128"/>
                        </a:rPr>
                        <m:t>&gt;0.</m:t>
                      </m:r>
                    </m:oMath>
                  </m:oMathPara>
                </a14:m>
                <a:endParaRPr lang="en-PH" sz="2400" dirty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endParaRPr lang="en-PH" sz="2400" dirty="0" smtClean="0"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blipFill rotWithShape="1">
                <a:blip r:embed="rId2"/>
                <a:stretch>
                  <a:fillRect l="-1142" t="-1601" r="-312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Conditional Distribution</a:t>
            </a:r>
            <a:endParaRPr lang="en-US" b="1" dirty="0" smtClean="0">
              <a:latin typeface="Copperplate Gothic Bold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smtClean="0">
                    <a:ea typeface="MS PGothic" pitchFamily="34" charset="-128"/>
                  </a:rPr>
                  <a:t>If one </a:t>
                </a:r>
                <a:r>
                  <a:rPr lang="en-PH" sz="2400" dirty="0" smtClean="0">
                    <a:ea typeface="MS PGothic" pitchFamily="34" charset="-128"/>
                  </a:rPr>
                  <a:t>wished to find the probability that the discrete random variable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𝑋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</a:t>
                </a:r>
                <a:r>
                  <a:rPr lang="en-PH" sz="2400" dirty="0" smtClean="0">
                    <a:ea typeface="MS PGothic" pitchFamily="34" charset="-128"/>
                  </a:rPr>
                  <a:t>falls between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𝑎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and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𝑏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when it is known that the discrete variable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𝑌</m:t>
                    </m:r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=</m:t>
                    </m:r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𝑦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we evaluate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endParaRPr lang="en-PH" sz="2400" dirty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𝑃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𝑎</m:t>
                          </m:r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&lt;</m:t>
                          </m:r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𝑋</m:t>
                          </m:r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&lt;</m:t>
                          </m:r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𝑏</m:t>
                          </m:r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|</m:t>
                          </m:r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𝑌</m:t>
                          </m:r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=</m:t>
                          </m:r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𝑦</m:t>
                          </m:r>
                        </m:e>
                      </m:d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𝑓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|</m:t>
                              </m:r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,</m:t>
                      </m:r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where the summation extends over the values of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𝑋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between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𝑎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and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𝑏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. When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𝑋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and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𝑌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are continuous, we evaluate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i="1">
                          <a:latin typeface="Cambria Math"/>
                          <a:ea typeface="MS PGothic" pitchFamily="34" charset="-128"/>
                        </a:rPr>
                        <m:t>𝑃</m:t>
                      </m:r>
                      <m:d>
                        <m:dPr>
                          <m:ctrlP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  <m:t>𝑎</m:t>
                          </m:r>
                          <m: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  <m:t>&lt;</m:t>
                          </m:r>
                          <m: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  <m:t>𝑋</m:t>
                          </m:r>
                          <m: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  <m:t>&lt;</m:t>
                          </m:r>
                          <m: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  <m:t>𝑏</m:t>
                          </m:r>
                          <m: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  <m:t>|</m:t>
                          </m:r>
                          <m: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  <m:t>𝑌</m:t>
                          </m:r>
                          <m: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  <m:t>=</m:t>
                          </m:r>
                          <m:r>
                            <a:rPr lang="en-PH" sz="2400" i="1">
                              <a:latin typeface="Cambria Math"/>
                              <a:ea typeface="MS PGothic" pitchFamily="34" charset="-128"/>
                            </a:rPr>
                            <m:t>𝑦</m:t>
                          </m:r>
                        </m:e>
                      </m:d>
                      <m:r>
                        <a:rPr lang="en-PH" sz="2400" i="1">
                          <a:latin typeface="Cambria Math"/>
                          <a:ea typeface="MS PGothic" pitchFamily="34" charset="-128"/>
                        </a:rPr>
                        <m:t>=</m:t>
                      </m:r>
                      <m:nary>
                        <m:naryPr>
                          <m:ctrlPr>
                            <a:rPr lang="en-PH" sz="240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𝑎</m:t>
                          </m:r>
                        </m:sub>
                        <m:sup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𝑏</m:t>
                          </m:r>
                        </m:sup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𝑓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|</m:t>
                              </m:r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𝑦</m:t>
                              </m:r>
                            </m:e>
                          </m:d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𝑑𝑥</m:t>
                          </m:r>
                        </m:e>
                      </m:nary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.</m:t>
                      </m:r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blipFill rotWithShape="1">
                <a:blip r:embed="rId2"/>
                <a:stretch>
                  <a:fillRect l="-1142" t="-1601" r="-220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86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Conditional Distribution</a:t>
            </a:r>
            <a:endParaRPr lang="en-US" b="1" dirty="0" smtClean="0">
              <a:latin typeface="Copperplate Gothic Bold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Example 3.12 Referring to Example 3.8, find the conditional distributio</a:t>
                </a:r>
                <a:r>
                  <a:rPr lang="en-PH" sz="2400" dirty="0" smtClean="0">
                    <a:ea typeface="MS PGothic" pitchFamily="34" charset="-128"/>
                  </a:rPr>
                  <a:t>n of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𝑋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given that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𝑌</m:t>
                    </m:r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=1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and use it to determine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𝑃</m:t>
                    </m:r>
                    <m:d>
                      <m:d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𝑋</m:t>
                        </m:r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=0|</m:t>
                        </m:r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𝑌</m:t>
                        </m:r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=1</m:t>
                        </m:r>
                      </m:e>
                    </m:d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.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endParaRPr lang="en-PH" sz="2400" dirty="0" smtClean="0"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blipFill rotWithShape="1">
                <a:blip r:embed="rId2"/>
                <a:stretch>
                  <a:fillRect l="-1142" t="-1601" r="-2056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57202"/>
            <a:ext cx="6171314" cy="308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71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Conditional Distribution</a:t>
            </a:r>
            <a:endParaRPr lang="en-US" b="1" dirty="0" smtClean="0">
              <a:latin typeface="Copperplate Gothic Bold" pitchFamily="34" charset="0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143000"/>
            <a:ext cx="80010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endParaRPr lang="en-PH" sz="2400" dirty="0" smtClean="0">
              <a:ea typeface="MS PGothic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553200" cy="401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29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Conditional Distribution</a:t>
            </a:r>
            <a:endParaRPr lang="en-US" b="1" dirty="0" smtClean="0">
              <a:latin typeface="Copperplate Gothic Bold" pitchFamily="34" charset="0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143000"/>
            <a:ext cx="80010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endParaRPr lang="en-PH" sz="2400" dirty="0" smtClean="0">
              <a:ea typeface="MS PGothic" pitchFamily="34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7355451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34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Conditional Distribution</a:t>
            </a:r>
            <a:endParaRPr lang="en-US" b="1" dirty="0" smtClean="0">
              <a:latin typeface="Copperplate Gothic Bold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Example 3.13 The joint density function for the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240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𝑋</m:t>
                        </m:r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, </m:t>
                        </m:r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𝑌</m:t>
                        </m:r>
                      </m:e>
                    </m:d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where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𝑋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is the unit temperature change and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𝑌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is the proportion of spectrum shift that a certain atomic particle produces is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𝑓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𝑥</m:t>
                          </m:r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, </m:t>
                          </m:r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𝑦</m:t>
                          </m:r>
                        </m:e>
                      </m:d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eqArrPr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10</m:t>
                              </m:r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, 0&lt;</m:t>
                              </m:r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&lt;</m:t>
                              </m:r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𝑦</m:t>
                              </m:r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0, </m:t>
                              </m:r>
                              <m:r>
                                <m:rPr>
                                  <m:sty m:val="p"/>
                                </m:rPr>
                                <a:rPr lang="en-PH" sz="2400" b="0" i="0" smtClean="0">
                                  <a:latin typeface="Cambria Math"/>
                                  <a:ea typeface="MS PGothic" pitchFamily="34" charset="-128"/>
                                </a:rPr>
                                <m:t>elsewhere</m:t>
                              </m:r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  <a:p>
                <a:pPr marL="457200" indent="-457200" algn="just" eaLnBrk="1" hangingPunct="1">
                  <a:lnSpc>
                    <a:spcPct val="90000"/>
                  </a:lnSpc>
                  <a:buFont typeface="+mj-lt"/>
                  <a:buAutoNum type="alphaLcParenR"/>
                </a:pPr>
                <a:r>
                  <a:rPr lang="en-PH" sz="2400" dirty="0" smtClean="0">
                    <a:ea typeface="MS PGothic" pitchFamily="34" charset="-128"/>
                  </a:rPr>
                  <a:t>Find the marginal densities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𝑔</m:t>
                    </m:r>
                    <m:d>
                      <m:d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𝑥</m:t>
                        </m:r>
                      </m:e>
                    </m:d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PH" sz="2400" b="0" i="1" dirty="0" smtClean="0">
                        <a:latin typeface="Cambria Math"/>
                        <a:ea typeface="MS PGothic" pitchFamily="34" charset="-128"/>
                      </a:rPr>
                      <m:t>h</m:t>
                    </m:r>
                    <m:d>
                      <m:dPr>
                        <m:ctrlPr>
                          <a:rPr lang="en-PH" sz="2400" b="0" i="1" dirty="0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r>
                          <a:rPr lang="en-PH" sz="2400" b="0" i="1" dirty="0" smtClean="0">
                            <a:latin typeface="Cambria Math"/>
                            <a:ea typeface="MS PGothic" pitchFamily="34" charset="-128"/>
                          </a:rPr>
                          <m:t>𝑦</m:t>
                        </m:r>
                      </m:e>
                    </m:d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and the conditional probability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𝑓</m:t>
                    </m:r>
                    <m:d>
                      <m:d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𝑦</m:t>
                        </m:r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|</m:t>
                        </m:r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𝑥</m:t>
                        </m:r>
                      </m:e>
                    </m:d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.</a:t>
                </a:r>
              </a:p>
              <a:p>
                <a:pPr marL="457200" indent="-457200" algn="just" eaLnBrk="1" hangingPunct="1">
                  <a:lnSpc>
                    <a:spcPct val="90000"/>
                  </a:lnSpc>
                  <a:buFont typeface="+mj-lt"/>
                  <a:buAutoNum type="alphaLcParenR"/>
                </a:pPr>
                <a:r>
                  <a:rPr lang="en-PH" sz="2400" dirty="0" smtClean="0">
                    <a:ea typeface="MS PGothic" pitchFamily="34" charset="-128"/>
                  </a:rPr>
                  <a:t>Find the probability that the spectrum shifts more than half of the total observations, given the temperature is increased to 0.25 units.</a:t>
                </a:r>
                <a:endParaRPr lang="en-PH" sz="2400" dirty="0"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blipFill rotWithShape="1">
                <a:blip r:embed="rId2"/>
                <a:stretch>
                  <a:fillRect l="-1142" t="-1601" r="-220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65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Conditional Distribution</a:t>
            </a:r>
            <a:endParaRPr lang="en-US" b="1" dirty="0" smtClean="0">
              <a:latin typeface="Copperplate Gothic Bold" pitchFamily="34" charset="0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143000"/>
            <a:ext cx="80010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endParaRPr lang="en-PH" sz="2400" dirty="0" smtClean="0">
              <a:ea typeface="MS PGothic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284029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03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Conditional Distribution</a:t>
            </a:r>
            <a:endParaRPr lang="en-US" b="1" dirty="0" smtClean="0">
              <a:latin typeface="Copperplate Gothic Bold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Example 3.14 Given the joint density function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𝑓</m:t>
                      </m:r>
                      <m:d>
                        <m:dPr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𝑥</m:t>
                          </m:r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, </m:t>
                          </m:r>
                          <m: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  <m:t>𝑦</m:t>
                          </m:r>
                        </m:e>
                      </m:d>
                      <m:r>
                        <a:rPr lang="en-PH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PH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PH" sz="2400" b="0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PH" sz="2400" b="0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1+</m:t>
                                      </m:r>
                                      <m:r>
                                        <a:rPr lang="en-PH" sz="2400" b="0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3</m:t>
                                      </m:r>
                                      <m:sSup>
                                        <m:sSupPr>
                                          <m:ctrlPr>
                                            <a:rPr lang="en-PH" sz="2400" b="0" i="1" smtClean="0">
                                              <a:latin typeface="Cambria Math"/>
                                              <a:ea typeface="MS PGothic" pitchFamily="34" charset="-12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PH" sz="2400" b="0" i="1" smtClean="0">
                                              <a:latin typeface="Cambria Math"/>
                                              <a:ea typeface="MS PGothic" pitchFamily="34" charset="-128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PH" sz="2400" b="0" i="1" smtClean="0">
                                              <a:latin typeface="Cambria Math"/>
                                              <a:ea typeface="MS PGothic" pitchFamily="34" charset="-128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PH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, 0&lt;</m:t>
                              </m:r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&lt;2, 0&lt;</m:t>
                              </m:r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𝑦</m:t>
                              </m:r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0, </m:t>
                              </m:r>
                              <m:r>
                                <m:rPr>
                                  <m:sty m:val="p"/>
                                </m:rPr>
                                <a:rPr lang="en-PH" sz="2400" b="0" i="0" smtClean="0">
                                  <a:latin typeface="Cambria Math"/>
                                  <a:ea typeface="MS PGothic" pitchFamily="34" charset="-128"/>
                                </a:rPr>
                                <m:t>elsewhere</m:t>
                              </m:r>
                              <m:r>
                                <a:rPr lang="en-PH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find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𝑔</m:t>
                    </m:r>
                    <m:d>
                      <m:d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𝑥</m:t>
                        </m:r>
                      </m:e>
                    </m:d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PH" sz="2400" b="0" i="1" dirty="0" smtClean="0">
                        <a:latin typeface="Cambria Math"/>
                        <a:ea typeface="MS PGothic" pitchFamily="34" charset="-128"/>
                      </a:rPr>
                      <m:t>h</m:t>
                    </m:r>
                    <m:d>
                      <m:dPr>
                        <m:ctrlPr>
                          <a:rPr lang="en-PH" sz="2400" b="0" i="1" dirty="0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r>
                          <a:rPr lang="en-PH" sz="2400" b="0" i="1" dirty="0" smtClean="0">
                            <a:latin typeface="Cambria Math"/>
                            <a:ea typeface="MS PGothic" pitchFamily="34" charset="-128"/>
                          </a:rPr>
                          <m:t>𝑦</m:t>
                        </m:r>
                      </m:e>
                    </m:d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PH" sz="2400" b="0" i="1" dirty="0" smtClean="0">
                        <a:latin typeface="Cambria Math"/>
                        <a:ea typeface="MS PGothic" pitchFamily="34" charset="-128"/>
                      </a:rPr>
                      <m:t>𝑓</m:t>
                    </m:r>
                    <m:d>
                      <m:dPr>
                        <m:ctrlPr>
                          <a:rPr lang="en-PH" sz="2400" b="0" i="1" dirty="0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r>
                          <a:rPr lang="en-PH" sz="2400" b="0" i="1" dirty="0" smtClean="0">
                            <a:latin typeface="Cambria Math"/>
                            <a:ea typeface="MS PGothic" pitchFamily="34" charset="-128"/>
                          </a:rPr>
                          <m:t>𝑥</m:t>
                        </m:r>
                        <m:r>
                          <a:rPr lang="en-PH" sz="2400" b="0" i="1" dirty="0" smtClean="0">
                            <a:latin typeface="Cambria Math"/>
                            <a:ea typeface="MS PGothic" pitchFamily="34" charset="-128"/>
                          </a:rPr>
                          <m:t>|</m:t>
                        </m:r>
                        <m:r>
                          <a:rPr lang="en-PH" sz="2400" b="0" i="1" dirty="0" smtClean="0">
                            <a:latin typeface="Cambria Math"/>
                            <a:ea typeface="MS PGothic" pitchFamily="34" charset="-128"/>
                          </a:rPr>
                          <m:t>𝑦</m:t>
                        </m:r>
                      </m:e>
                    </m:d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and evaluate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𝑃</m:t>
                    </m:r>
                    <m:d>
                      <m:d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fPr>
                          <m:num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4</m:t>
                            </m:r>
                          </m:den>
                        </m:f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&lt;</m:t>
                        </m:r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𝑋</m:t>
                        </m:r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&lt;</m:t>
                        </m:r>
                        <m:f>
                          <m:f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fPr>
                          <m:num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2</m:t>
                            </m:r>
                          </m:den>
                        </m:f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|</m:t>
                        </m:r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𝑌</m:t>
                        </m:r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=</m:t>
                        </m:r>
                        <m:f>
                          <m:fPr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fPr>
                          <m:num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.</a:t>
                </a:r>
                <a:endParaRPr lang="en-PH" sz="2400" dirty="0"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143000"/>
                <a:ext cx="8001000" cy="4953000"/>
              </a:xfrm>
              <a:blipFill rotWithShape="1">
                <a:blip r:embed="rId2"/>
                <a:stretch>
                  <a:fillRect l="-1142" t="-1601" r="-1447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33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TRENDS REPORT">
  <a:themeElements>
    <a:clrScheme name="NEW TRENDS REPO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W TRENDS RE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erlin Sans FB Dem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erlin Sans FB Demi" pitchFamily="34" charset="0"/>
          </a:defRPr>
        </a:defPPr>
      </a:lstStyle>
    </a:lnDef>
  </a:objectDefaults>
  <a:extraClrSchemeLst>
    <a:extraClrScheme>
      <a:clrScheme name="NEW TRENDS REPO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RENDS REPOR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RENDS REPOR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RENDS REPOR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RENDS REPOR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RENDS REPOR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RENDS REPOR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RENDS REPOR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RENDS REPOR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RENDS REPOR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RENDS REPOR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RENDS REPOR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TRENDS REPORT</Template>
  <TotalTime>6354</TotalTime>
  <Words>810</Words>
  <Application>Microsoft Office PowerPoint</Application>
  <PresentationFormat>On-screen Show (4:3)</PresentationFormat>
  <Paragraphs>51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NEW TRENDS REPORT</vt:lpstr>
      <vt:lpstr>PowerPoint Presentation</vt:lpstr>
      <vt:lpstr>Conditional Distribution</vt:lpstr>
      <vt:lpstr>Conditional Distribution</vt:lpstr>
      <vt:lpstr>Conditional Distribution</vt:lpstr>
      <vt:lpstr>Conditional Distribution</vt:lpstr>
      <vt:lpstr>Conditional Distribution</vt:lpstr>
      <vt:lpstr>Conditional Distribution</vt:lpstr>
      <vt:lpstr>Conditional Distribution</vt:lpstr>
      <vt:lpstr>Conditional Distribution</vt:lpstr>
      <vt:lpstr>Conditional Distribution</vt:lpstr>
      <vt:lpstr>Statistical Independence</vt:lpstr>
      <vt:lpstr>Statistical Independence</vt:lpstr>
      <vt:lpstr>Statistical Independence</vt:lpstr>
      <vt:lpstr>Statistical Independence</vt:lpstr>
      <vt:lpstr>Statistical Independence</vt:lpstr>
      <vt:lpstr>Statistical Independence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Distribution; Statistical Independence</dc:title>
  <dc:creator>Mapúa Institute of Technology</dc:creator>
  <cp:lastModifiedBy>ronald</cp:lastModifiedBy>
  <cp:revision>278</cp:revision>
  <dcterms:created xsi:type="dcterms:W3CDTF">2007-07-23T05:02:57Z</dcterms:created>
  <dcterms:modified xsi:type="dcterms:W3CDTF">2011-08-23T10:02:27Z</dcterms:modified>
</cp:coreProperties>
</file>