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21" r:id="rId3"/>
    <p:sldId id="325" r:id="rId4"/>
    <p:sldId id="323" r:id="rId5"/>
    <p:sldId id="327" r:id="rId6"/>
    <p:sldId id="326" r:id="rId7"/>
    <p:sldId id="328" r:id="rId8"/>
    <p:sldId id="329" r:id="rId9"/>
    <p:sldId id="332" r:id="rId10"/>
    <p:sldId id="330" r:id="rId11"/>
    <p:sldId id="331" r:id="rId12"/>
    <p:sldId id="334" r:id="rId13"/>
    <p:sldId id="335" r:id="rId14"/>
    <p:sldId id="333" r:id="rId15"/>
    <p:sldId id="336" r:id="rId16"/>
    <p:sldId id="337" r:id="rId17"/>
    <p:sldId id="339" r:id="rId18"/>
    <p:sldId id="338" r:id="rId19"/>
    <p:sldId id="340" r:id="rId20"/>
    <p:sldId id="342" r:id="rId21"/>
    <p:sldId id="341" r:id="rId22"/>
    <p:sldId id="343" r:id="rId23"/>
    <p:sldId id="344" r:id="rId24"/>
    <p:sldId id="345" r:id="rId25"/>
    <p:sldId id="346" r:id="rId26"/>
    <p:sldId id="347" r:id="rId27"/>
    <p:sldId id="348" r:id="rId28"/>
    <p:sldId id="349" r:id="rId29"/>
    <p:sldId id="350" r:id="rId30"/>
    <p:sldId id="351" r:id="rId31"/>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7500" autoAdjust="0"/>
  </p:normalViewPr>
  <p:slideViewPr>
    <p:cSldViewPr>
      <p:cViewPr>
        <p:scale>
          <a:sx n="50" d="100"/>
          <a:sy n="50" d="100"/>
        </p:scale>
        <p:origin x="-9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CAE79FB-24CF-46AA-A126-6B0559DCEDDE}" type="slidenum">
              <a:rPr lang="en-AU"/>
              <a:pPr>
                <a:defRPr/>
              </a:pPr>
              <a:t>‹#›</a:t>
            </a:fld>
            <a:endParaRPr lang="en-AU"/>
          </a:p>
        </p:txBody>
      </p:sp>
    </p:spTree>
    <p:extLst>
      <p:ext uri="{BB962C8B-B14F-4D97-AF65-F5344CB8AC3E}">
        <p14:creationId xmlns:p14="http://schemas.microsoft.com/office/powerpoint/2010/main" val="3685957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37892"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D39329CB-6861-48B7-A9D6-FCFD6015F48D}" type="slidenum">
              <a:rPr lang="en-AU"/>
              <a:pPr>
                <a:defRPr/>
              </a:pPr>
              <a:t>‹#›</a:t>
            </a:fld>
            <a:endParaRPr lang="en-AU"/>
          </a:p>
        </p:txBody>
      </p:sp>
    </p:spTree>
    <p:extLst>
      <p:ext uri="{BB962C8B-B14F-4D97-AF65-F5344CB8AC3E}">
        <p14:creationId xmlns:p14="http://schemas.microsoft.com/office/powerpoint/2010/main" val="3780796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9580714B-1EAF-4057-AD4B-485C1770F14E}"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238850"/>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731716990"/>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846088616"/>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014504907"/>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1128785898"/>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35098555"/>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0555982"/>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1043621921"/>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987287950"/>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829003751"/>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712696"/>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0559796"/>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468824"/>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9"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dirty="0">
                <a:latin typeface="+mj-lt"/>
              </a:rPr>
              <a:t>MATH30</a:t>
            </a: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76"/>
                                        </p:tgtEl>
                                        <p:attrNameLst>
                                          <p:attrName>style.visibility</p:attrName>
                                        </p:attrNameLst>
                                      </p:cBhvr>
                                      <p:to>
                                        <p:strVal val="visible"/>
                                      </p:to>
                                    </p:set>
                                    <p:animEffect transition="in" filter="fade">
                                      <p:cBhvr>
                                        <p:cTn id="7" dur="1000"/>
                                        <p:tgtEl>
                                          <p:spTgt spid="6176"/>
                                        </p:tgtEl>
                                      </p:cBhvr>
                                    </p:animEffect>
                                    <p:anim calcmode="lin" valueType="num">
                                      <p:cBhvr>
                                        <p:cTn id="8" dur="1000" fill="hold"/>
                                        <p:tgtEl>
                                          <p:spTgt spid="6176"/>
                                        </p:tgtEl>
                                        <p:attrNameLst>
                                          <p:attrName>ppt_x</p:attrName>
                                        </p:attrNameLst>
                                      </p:cBhvr>
                                      <p:tavLst>
                                        <p:tav tm="0">
                                          <p:val>
                                            <p:strVal val="#ppt_x"/>
                                          </p:val>
                                        </p:tav>
                                        <p:tav tm="100000">
                                          <p:val>
                                            <p:strVal val="#ppt_x"/>
                                          </p:val>
                                        </p:tav>
                                      </p:tavLst>
                                    </p:anim>
                                    <p:anim calcmode="lin" valueType="num">
                                      <p:cBhvr>
                                        <p:cTn id="9" dur="1000" fill="hold"/>
                                        <p:tgtEl>
                                          <p:spTgt spid="6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Where Does the Name Binomial Come From?</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524000"/>
                <a:ext cx="8001000" cy="4572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200" dirty="0" smtClean="0">
                    <a:ea typeface="MS PGothic" pitchFamily="34" charset="-128"/>
                  </a:rPr>
                  <a:t>Since </a:t>
                </a:r>
                <a14:m>
                  <m:oMath xmlns:m="http://schemas.openxmlformats.org/officeDocument/2006/math">
                    <m:r>
                      <a:rPr lang="en-PH" sz="2200" b="0" i="1" smtClean="0">
                        <a:latin typeface="Cambria Math"/>
                        <a:ea typeface="MS PGothic" pitchFamily="34" charset="-128"/>
                      </a:rPr>
                      <m:t>𝑝</m:t>
                    </m:r>
                    <m:r>
                      <a:rPr lang="en-PH" sz="2200" b="0" i="1" smtClean="0">
                        <a:latin typeface="Cambria Math"/>
                        <a:ea typeface="MS PGothic" pitchFamily="34" charset="-128"/>
                      </a:rPr>
                      <m:t>+</m:t>
                    </m:r>
                    <m:r>
                      <a:rPr lang="en-PH" sz="2200" b="0" i="1" smtClean="0">
                        <a:latin typeface="Cambria Math"/>
                        <a:ea typeface="MS PGothic" pitchFamily="34" charset="-128"/>
                      </a:rPr>
                      <m:t>𝑞</m:t>
                    </m:r>
                    <m:r>
                      <a:rPr lang="en-PH" sz="2200" b="0" i="1" smtClean="0">
                        <a:latin typeface="Cambria Math"/>
                        <a:ea typeface="MS PGothic" pitchFamily="34" charset="-128"/>
                      </a:rPr>
                      <m:t>=1</m:t>
                    </m:r>
                  </m:oMath>
                </a14:m>
                <a:r>
                  <a:rPr lang="en-PH" sz="2200" dirty="0" smtClean="0">
                    <a:ea typeface="MS PGothic" pitchFamily="34" charset="-128"/>
                  </a:rPr>
                  <a:t> we see that</a:t>
                </a:r>
              </a:p>
              <a:p>
                <a:pPr algn="just" eaLnBrk="1" hangingPunct="1">
                  <a:lnSpc>
                    <a:spcPct val="90000"/>
                  </a:lnSpc>
                  <a:buFontTx/>
                  <a:buNone/>
                </a:pPr>
                <a:endParaRPr lang="en-PH" sz="22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nary>
                        <m:naryPr>
                          <m:chr m:val="∑"/>
                          <m:ctrlPr>
                            <a:rPr lang="en-PH" sz="2200" i="1" smtClean="0">
                              <a:latin typeface="Cambria Math"/>
                              <a:ea typeface="MS PGothic" pitchFamily="34" charset="-128"/>
                            </a:rPr>
                          </m:ctrlPr>
                        </m:naryPr>
                        <m:sub>
                          <m:r>
                            <m:rPr>
                              <m:brk m:alnAt="23"/>
                            </m:rPr>
                            <a:rPr lang="en-PH" sz="2200" b="0" i="1" smtClean="0">
                              <a:latin typeface="Cambria Math"/>
                              <a:ea typeface="MS PGothic" pitchFamily="34" charset="-128"/>
                            </a:rPr>
                            <m:t>𝑥</m:t>
                          </m:r>
                          <m:r>
                            <a:rPr lang="en-PH" sz="2200" b="0" i="1" smtClean="0">
                              <a:latin typeface="Cambria Math"/>
                              <a:ea typeface="MS PGothic" pitchFamily="34" charset="-128"/>
                            </a:rPr>
                            <m:t>=0</m:t>
                          </m:r>
                        </m:sub>
                        <m:sup>
                          <m:r>
                            <a:rPr lang="en-PH" sz="2200" b="0" i="1" smtClean="0">
                              <a:latin typeface="Cambria Math"/>
                              <a:ea typeface="MS PGothic" pitchFamily="34" charset="-128"/>
                            </a:rPr>
                            <m:t>𝑛</m:t>
                          </m:r>
                        </m:sup>
                        <m:e>
                          <m:r>
                            <a:rPr lang="en-PH" sz="2200" b="0" i="1" smtClean="0">
                              <a:latin typeface="Cambria Math"/>
                              <a:ea typeface="MS PGothic" pitchFamily="34" charset="-128"/>
                            </a:rPr>
                            <m:t>𝑏</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𝑥</m:t>
                              </m:r>
                              <m:r>
                                <a:rPr lang="en-PH" sz="2200" b="0" i="1" smtClean="0">
                                  <a:latin typeface="Cambria Math"/>
                                  <a:ea typeface="MS PGothic" pitchFamily="34" charset="-128"/>
                                </a:rPr>
                                <m:t>;</m:t>
                              </m:r>
                              <m:r>
                                <a:rPr lang="en-PH" sz="2200" b="0" i="1" smtClean="0">
                                  <a:latin typeface="Cambria Math"/>
                                  <a:ea typeface="MS PGothic" pitchFamily="34" charset="-128"/>
                                </a:rPr>
                                <m:t>𝑛</m:t>
                              </m:r>
                              <m:r>
                                <a:rPr lang="en-PH" sz="2200" b="0" i="1" smtClean="0">
                                  <a:latin typeface="Cambria Math"/>
                                  <a:ea typeface="MS PGothic" pitchFamily="34" charset="-128"/>
                                </a:rPr>
                                <m:t>, </m:t>
                              </m:r>
                              <m:r>
                                <a:rPr lang="en-PH" sz="2200" b="0" i="1" smtClean="0">
                                  <a:latin typeface="Cambria Math"/>
                                  <a:ea typeface="MS PGothic" pitchFamily="34" charset="-128"/>
                                </a:rPr>
                                <m:t>𝑝</m:t>
                              </m:r>
                            </m:e>
                          </m:d>
                        </m:e>
                      </m:nary>
                      <m:r>
                        <a:rPr lang="en-PH" sz="2200" b="0" i="1" smtClean="0">
                          <a:latin typeface="Cambria Math"/>
                          <a:ea typeface="MS PGothic" pitchFamily="34" charset="-128"/>
                        </a:rPr>
                        <m:t>=1,</m:t>
                      </m:r>
                    </m:oMath>
                  </m:oMathPara>
                </a14:m>
                <a:endParaRPr lang="en-PH" sz="2200" dirty="0" smtClean="0">
                  <a:ea typeface="MS PGothic" pitchFamily="34" charset="-128"/>
                </a:endParaRPr>
              </a:p>
              <a:p>
                <a:pPr algn="just" eaLnBrk="1" hangingPunct="1">
                  <a:lnSpc>
                    <a:spcPct val="90000"/>
                  </a:lnSpc>
                  <a:buFontTx/>
                  <a:buNone/>
                </a:pPr>
                <a:r>
                  <a:rPr lang="en-PH" sz="2200" dirty="0" smtClean="0">
                    <a:ea typeface="MS PGothic" pitchFamily="34" charset="-128"/>
                  </a:rPr>
                  <a:t>a condition that must hold for any probability distribution.</a:t>
                </a:r>
              </a:p>
              <a:p>
                <a:pPr algn="just" eaLnBrk="1" hangingPunct="1">
                  <a:lnSpc>
                    <a:spcPct val="90000"/>
                  </a:lnSpc>
                  <a:buFontTx/>
                  <a:buNone/>
                </a:pPr>
                <a:r>
                  <a:rPr lang="en-PH" sz="2200" dirty="0" smtClean="0">
                    <a:ea typeface="MS PGothic" pitchFamily="34" charset="-128"/>
                  </a:rPr>
                  <a:t>Frequently, we are interested in problems where it is necessary to find </a:t>
                </a:r>
                <a14:m>
                  <m:oMath xmlns:m="http://schemas.openxmlformats.org/officeDocument/2006/math">
                    <m:r>
                      <a:rPr lang="en-PH" sz="2200" b="0" i="1" smtClean="0">
                        <a:latin typeface="Cambria Math"/>
                        <a:ea typeface="MS PGothic" pitchFamily="34" charset="-128"/>
                      </a:rPr>
                      <m:t>𝑃</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𝑋</m:t>
                        </m:r>
                        <m:r>
                          <a:rPr lang="en-PH" sz="2200" b="0" i="1" smtClean="0">
                            <a:latin typeface="Cambria Math"/>
                            <a:ea typeface="MS PGothic" pitchFamily="34" charset="-128"/>
                          </a:rPr>
                          <m:t>&lt;</m:t>
                        </m:r>
                        <m:r>
                          <a:rPr lang="en-PH" sz="2200" b="0" i="1" smtClean="0">
                            <a:latin typeface="Cambria Math"/>
                            <a:ea typeface="MS PGothic" pitchFamily="34" charset="-128"/>
                          </a:rPr>
                          <m:t>𝑟</m:t>
                        </m:r>
                      </m:e>
                    </m:d>
                  </m:oMath>
                </a14:m>
                <a:r>
                  <a:rPr lang="en-PH" sz="2200" dirty="0" smtClean="0">
                    <a:ea typeface="MS PGothic" pitchFamily="34" charset="-128"/>
                  </a:rPr>
                  <a:t> or </a:t>
                </a:r>
                <a14:m>
                  <m:oMath xmlns:m="http://schemas.openxmlformats.org/officeDocument/2006/math">
                    <m:r>
                      <a:rPr lang="en-PH" sz="2200" b="0" i="1" smtClean="0">
                        <a:latin typeface="Cambria Math"/>
                        <a:ea typeface="MS PGothic" pitchFamily="34" charset="-128"/>
                      </a:rPr>
                      <m:t>𝑃</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𝑎</m:t>
                        </m:r>
                        <m:r>
                          <a:rPr lang="en-PH" sz="2200" b="0" i="1" smtClean="0">
                            <a:latin typeface="Cambria Math"/>
                            <a:ea typeface="Cambria Math"/>
                          </a:rPr>
                          <m:t>≤</m:t>
                        </m:r>
                        <m:r>
                          <a:rPr lang="en-PH" sz="2200" b="0" i="1" smtClean="0">
                            <a:latin typeface="Cambria Math"/>
                            <a:ea typeface="Cambria Math"/>
                          </a:rPr>
                          <m:t>𝑋</m:t>
                        </m:r>
                        <m:r>
                          <a:rPr lang="en-PH" sz="2200" b="0" i="1" smtClean="0">
                            <a:latin typeface="Cambria Math"/>
                            <a:ea typeface="Cambria Math"/>
                          </a:rPr>
                          <m:t>≤</m:t>
                        </m:r>
                        <m:r>
                          <a:rPr lang="en-PH" sz="2200" b="0" i="1" smtClean="0">
                            <a:latin typeface="Cambria Math"/>
                            <a:ea typeface="Cambria Math"/>
                          </a:rPr>
                          <m:t>𝑏</m:t>
                        </m:r>
                      </m:e>
                    </m:d>
                  </m:oMath>
                </a14:m>
                <a:r>
                  <a:rPr lang="en-PH" sz="2200" dirty="0" smtClean="0">
                    <a:ea typeface="MS PGothic" pitchFamily="34" charset="-128"/>
                  </a:rPr>
                  <a:t>. Fortunately, binomial sums</a:t>
                </a: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200" b="0" i="1" smtClean="0">
                          <a:latin typeface="Cambria Math"/>
                          <a:ea typeface="MS PGothic" pitchFamily="34" charset="-128"/>
                        </a:rPr>
                        <m:t>𝐵</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𝑟</m:t>
                          </m:r>
                          <m:r>
                            <a:rPr lang="en-PH" sz="2200" b="0" i="1" smtClean="0">
                              <a:latin typeface="Cambria Math"/>
                              <a:ea typeface="MS PGothic" pitchFamily="34" charset="-128"/>
                            </a:rPr>
                            <m:t>;</m:t>
                          </m:r>
                          <m:r>
                            <a:rPr lang="en-PH" sz="2200" b="0" i="1" smtClean="0">
                              <a:latin typeface="Cambria Math"/>
                              <a:ea typeface="MS PGothic" pitchFamily="34" charset="-128"/>
                            </a:rPr>
                            <m:t>𝑛</m:t>
                          </m:r>
                          <m:r>
                            <a:rPr lang="en-PH" sz="2200" b="0" i="1" smtClean="0">
                              <a:latin typeface="Cambria Math"/>
                              <a:ea typeface="MS PGothic" pitchFamily="34" charset="-128"/>
                            </a:rPr>
                            <m:t>, </m:t>
                          </m:r>
                          <m:r>
                            <a:rPr lang="en-PH" sz="2200" b="0" i="1" smtClean="0">
                              <a:latin typeface="Cambria Math"/>
                              <a:ea typeface="MS PGothic" pitchFamily="34" charset="-128"/>
                            </a:rPr>
                            <m:t>𝑝</m:t>
                          </m:r>
                        </m:e>
                      </m:d>
                      <m:r>
                        <a:rPr lang="en-PH" sz="2200" b="0" i="1" smtClean="0">
                          <a:latin typeface="Cambria Math"/>
                          <a:ea typeface="MS PGothic" pitchFamily="34" charset="-128"/>
                        </a:rPr>
                        <m:t>=</m:t>
                      </m:r>
                      <m:nary>
                        <m:naryPr>
                          <m:chr m:val="∑"/>
                          <m:ctrlPr>
                            <a:rPr lang="en-PH" sz="2200" b="0" i="1" smtClean="0">
                              <a:latin typeface="Cambria Math"/>
                              <a:ea typeface="MS PGothic" pitchFamily="34" charset="-128"/>
                            </a:rPr>
                          </m:ctrlPr>
                        </m:naryPr>
                        <m:sub>
                          <m:r>
                            <m:rPr>
                              <m:brk m:alnAt="23"/>
                            </m:rPr>
                            <a:rPr lang="en-PH" sz="2200" b="0" i="1" smtClean="0">
                              <a:latin typeface="Cambria Math"/>
                              <a:ea typeface="MS PGothic" pitchFamily="34" charset="-128"/>
                            </a:rPr>
                            <m:t>𝑥</m:t>
                          </m:r>
                          <m:r>
                            <a:rPr lang="en-PH" sz="2200" b="0" i="1" smtClean="0">
                              <a:latin typeface="Cambria Math"/>
                              <a:ea typeface="MS PGothic" pitchFamily="34" charset="-128"/>
                            </a:rPr>
                            <m:t>=0</m:t>
                          </m:r>
                        </m:sub>
                        <m:sup>
                          <m:r>
                            <a:rPr lang="en-PH" sz="2200" b="0" i="1" smtClean="0">
                              <a:latin typeface="Cambria Math"/>
                              <a:ea typeface="MS PGothic" pitchFamily="34" charset="-128"/>
                            </a:rPr>
                            <m:t>𝑟</m:t>
                          </m:r>
                        </m:sup>
                        <m:e>
                          <m:r>
                            <a:rPr lang="en-PH" sz="2200" b="0" i="1" smtClean="0">
                              <a:latin typeface="Cambria Math"/>
                              <a:ea typeface="MS PGothic" pitchFamily="34" charset="-128"/>
                            </a:rPr>
                            <m:t>𝑏</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𝑥</m:t>
                              </m:r>
                              <m:r>
                                <a:rPr lang="en-PH" sz="2200" b="0" i="1" smtClean="0">
                                  <a:latin typeface="Cambria Math"/>
                                  <a:ea typeface="MS PGothic" pitchFamily="34" charset="-128"/>
                                </a:rPr>
                                <m:t>;</m:t>
                              </m:r>
                              <m:r>
                                <a:rPr lang="en-PH" sz="2200" b="0" i="1" smtClean="0">
                                  <a:latin typeface="Cambria Math"/>
                                  <a:ea typeface="MS PGothic" pitchFamily="34" charset="-128"/>
                                </a:rPr>
                                <m:t>𝑛</m:t>
                              </m:r>
                              <m:r>
                                <a:rPr lang="en-PH" sz="2200" b="0" i="1" smtClean="0">
                                  <a:latin typeface="Cambria Math"/>
                                  <a:ea typeface="MS PGothic" pitchFamily="34" charset="-128"/>
                                </a:rPr>
                                <m:t>, </m:t>
                              </m:r>
                              <m:r>
                                <a:rPr lang="en-PH" sz="2200" b="0" i="1" smtClean="0">
                                  <a:latin typeface="Cambria Math"/>
                                  <a:ea typeface="MS PGothic" pitchFamily="34" charset="-128"/>
                                </a:rPr>
                                <m:t>𝑝</m:t>
                              </m:r>
                            </m:e>
                          </m:d>
                        </m:e>
                      </m:nary>
                    </m:oMath>
                  </m:oMathPara>
                </a14:m>
                <a:endParaRPr lang="en-PH" sz="2200" dirty="0" smtClean="0">
                  <a:ea typeface="MS PGothic" pitchFamily="34" charset="-128"/>
                </a:endParaRPr>
              </a:p>
              <a:p>
                <a:pPr algn="just" eaLnBrk="1" hangingPunct="1">
                  <a:lnSpc>
                    <a:spcPct val="90000"/>
                  </a:lnSpc>
                  <a:buFontTx/>
                  <a:buNone/>
                </a:pPr>
                <a:r>
                  <a:rPr lang="en-PH" sz="2200" dirty="0" smtClean="0">
                    <a:ea typeface="MS PGothic" pitchFamily="34" charset="-128"/>
                  </a:rPr>
                  <a:t>are available and are given in Table A.1 of the Appendix for </a:t>
                </a:r>
                <a14:m>
                  <m:oMath xmlns:m="http://schemas.openxmlformats.org/officeDocument/2006/math">
                    <m:r>
                      <a:rPr lang="en-PH" sz="2200" b="0" i="1" smtClean="0">
                        <a:latin typeface="Cambria Math"/>
                        <a:ea typeface="MS PGothic" pitchFamily="34" charset="-128"/>
                      </a:rPr>
                      <m:t>𝑛</m:t>
                    </m:r>
                    <m:r>
                      <a:rPr lang="en-PH" sz="2200" b="0" i="1" smtClean="0">
                        <a:latin typeface="Cambria Math"/>
                        <a:ea typeface="MS PGothic" pitchFamily="34" charset="-128"/>
                      </a:rPr>
                      <m:t>=1, 2,…, 20,</m:t>
                    </m:r>
                  </m:oMath>
                </a14:m>
                <a:r>
                  <a:rPr lang="en-PH" sz="2200" dirty="0" smtClean="0">
                    <a:ea typeface="MS PGothic" pitchFamily="34" charset="-128"/>
                  </a:rPr>
                  <a:t> and selected values of </a:t>
                </a:r>
                <a14:m>
                  <m:oMath xmlns:m="http://schemas.openxmlformats.org/officeDocument/2006/math">
                    <m:r>
                      <a:rPr lang="en-PH" sz="2200" b="0" i="1" smtClean="0">
                        <a:latin typeface="Cambria Math"/>
                        <a:ea typeface="MS PGothic" pitchFamily="34" charset="-128"/>
                      </a:rPr>
                      <m:t>𝑝</m:t>
                    </m:r>
                  </m:oMath>
                </a14:m>
                <a:r>
                  <a:rPr lang="en-PH" sz="2200" dirty="0" smtClean="0">
                    <a:ea typeface="MS PGothic" pitchFamily="34" charset="-128"/>
                  </a:rPr>
                  <a:t> from 0.1 to 0.9.</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524000"/>
                <a:ext cx="8001000" cy="4572000"/>
              </a:xfrm>
              <a:blipFill rotWithShape="1">
                <a:blip r:embed="rId2"/>
                <a:stretch>
                  <a:fillRect l="-914" t="-1467" r="-182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5997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 calcmode="lin" valueType="num">
                                      <p:cBhvr additive="base">
                                        <p:cTn id="34"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123">
                                            <p:txEl>
                                              <p:pRg st="6" end="6"/>
                                            </p:txEl>
                                          </p:spTgt>
                                        </p:tgtEl>
                                        <p:attrNameLst>
                                          <p:attrName>style.visibility</p:attrName>
                                        </p:attrNameLst>
                                      </p:cBhvr>
                                      <p:to>
                                        <p:strVal val="visible"/>
                                      </p:to>
                                    </p:set>
                                    <p:anim calcmode="lin" valueType="num">
                                      <p:cBhvr additive="base">
                                        <p:cTn id="40"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990600"/>
                <a:ext cx="8001000" cy="5486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5.5</a:t>
                </a:r>
              </a:p>
              <a:p>
                <a:pPr algn="just" eaLnBrk="1" hangingPunct="1">
                  <a:lnSpc>
                    <a:spcPct val="90000"/>
                  </a:lnSpc>
                  <a:buFontTx/>
                  <a:buNone/>
                </a:pPr>
                <a:r>
                  <a:rPr lang="en-PH" sz="2400" dirty="0" smtClean="0">
                    <a:ea typeface="MS PGothic" pitchFamily="34" charset="-128"/>
                  </a:rPr>
                  <a:t>The probability that a patient recovers from a rare blood disease is 0.4. If 15 people are known to have contracted this disease, what is the probability that (a) at least 10 survive, (b) from 3 to 8 survive, and (c) exactly 5 survive?</a:t>
                </a:r>
              </a:p>
              <a:p>
                <a:pPr algn="just" eaLnBrk="1" hangingPunct="1">
                  <a:lnSpc>
                    <a:spcPct val="90000"/>
                  </a:lnSpc>
                  <a:buFontTx/>
                  <a:buNone/>
                </a:pPr>
                <a:r>
                  <a:rPr lang="en-PH" sz="2400" dirty="0" smtClean="0">
                    <a:ea typeface="MS PGothic" pitchFamily="34" charset="-128"/>
                  </a:rPr>
                  <a:t>Solution: Let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be the number of people that survive.</a:t>
                </a:r>
              </a:p>
              <a:p>
                <a:pPr marL="457200" indent="-457200" algn="just" eaLnBrk="1" hangingPunct="1">
                  <a:lnSpc>
                    <a:spcPct val="90000"/>
                  </a:lnSpc>
                  <a:buFont typeface="+mj-lt"/>
                  <a:buAutoNum type="alphaLcParenR"/>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Cambria Math"/>
                          </a:rPr>
                          <m:t>≥10</m:t>
                        </m:r>
                      </m:e>
                    </m:d>
                    <m:r>
                      <a:rPr lang="en-PH" sz="2400" b="0" i="1" smtClean="0">
                        <a:latin typeface="Cambria Math"/>
                        <a:ea typeface="MS PGothic" pitchFamily="34" charset="-128"/>
                      </a:rPr>
                      <m:t>=1−</m:t>
                    </m:r>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&lt;10</m:t>
                        </m:r>
                      </m:e>
                    </m:d>
                    <m:r>
                      <a:rPr lang="en-PH" sz="2400" b="0" i="1" smtClean="0">
                        <a:latin typeface="Cambria Math"/>
                        <a:ea typeface="MS PGothic" pitchFamily="34" charset="-128"/>
                      </a:rPr>
                      <m:t>=1−</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9</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oMath>
                </a14:m>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=1−0.9662=0.0338.</m:t>
                      </m:r>
                    </m:oMath>
                  </m:oMathPara>
                </a14:m>
                <a:endParaRPr lang="en-PH" sz="2400" dirty="0" smtClean="0">
                  <a:ea typeface="MS PGothic" pitchFamily="34" charset="-128"/>
                </a:endParaRPr>
              </a:p>
              <a:p>
                <a:pPr marL="0" indent="0" algn="just" eaLnBrk="1" hangingPunct="1">
                  <a:lnSpc>
                    <a:spcPct val="90000"/>
                  </a:lnSpc>
                  <a:buNone/>
                </a:pPr>
                <a:endParaRPr lang="en-PH" sz="2400" dirty="0">
                  <a:ea typeface="MS PGothic" pitchFamily="34" charset="-128"/>
                </a:endParaRPr>
              </a:p>
              <a:p>
                <a:pPr marL="457200" indent="-457200" algn="just" eaLnBrk="1" hangingPunct="1">
                  <a:lnSpc>
                    <a:spcPct val="90000"/>
                  </a:lnSpc>
                  <a:buFont typeface="+mj-lt"/>
                  <a:buAutoNum type="alphaLcParenR" startAt="2"/>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3</m:t>
                        </m:r>
                        <m:r>
                          <a:rPr lang="en-PH" sz="2400" b="0" i="1" smtClean="0">
                            <a:latin typeface="Cambria Math"/>
                            <a:ea typeface="Cambria Math"/>
                          </a:rPr>
                          <m:t>≤</m:t>
                        </m:r>
                        <m:r>
                          <a:rPr lang="en-PH" sz="2400" b="0" i="1" smtClean="0">
                            <a:latin typeface="Cambria Math"/>
                            <a:ea typeface="Cambria Math"/>
                          </a:rPr>
                          <m:t>𝑋</m:t>
                        </m:r>
                        <m:r>
                          <a:rPr lang="en-PH" sz="2400" b="0" i="1" smtClean="0">
                            <a:latin typeface="Cambria Math"/>
                            <a:ea typeface="Cambria Math"/>
                          </a:rPr>
                          <m:t>≤8</m:t>
                        </m:r>
                      </m:e>
                    </m:d>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=3</m:t>
                        </m:r>
                      </m:sub>
                      <m:sup>
                        <m:r>
                          <a:rPr lang="en-PH" sz="2400" b="0" i="1" smtClean="0">
                            <a:latin typeface="Cambria Math"/>
                            <a:ea typeface="MS PGothic" pitchFamily="34" charset="-128"/>
                          </a:rPr>
                          <m:t>8</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oMath>
                </a14:m>
                <a:endParaRPr lang="en-PH" sz="2400" dirty="0" smtClean="0">
                  <a:ea typeface="MS PGothic" pitchFamily="34" charset="-128"/>
                </a:endParaRPr>
              </a:p>
              <a:p>
                <a:pPr marL="0" indent="0" algn="just" eaLnBrk="1" hangingPunct="1">
                  <a:lnSpc>
                    <a:spcPct val="90000"/>
                  </a:lnSpc>
                  <a:buNone/>
                </a:pPr>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8</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2</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oMath>
                  </m:oMathPara>
                </a14:m>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=0.9050−0.0271=0.8779.</m:t>
                      </m:r>
                    </m:oMath>
                  </m:oMathPara>
                </a14:m>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990600"/>
                <a:ext cx="8001000" cy="5486400"/>
              </a:xfrm>
              <a:blipFill rotWithShape="1">
                <a:blip r:embed="rId2"/>
                <a:stretch>
                  <a:fillRect l="-1142" t="-1444" r="-2056" b="-744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08402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1" end="1"/>
                                            </p:txEl>
                                          </p:spTgt>
                                        </p:tgtEl>
                                        <p:attrNameLst>
                                          <p:attrName>style.visibility</p:attrName>
                                        </p:attrNameLst>
                                      </p:cBhvr>
                                      <p:to>
                                        <p:strVal val="visible"/>
                                      </p:to>
                                    </p:set>
                                    <p:anim calcmode="lin" valueType="num">
                                      <p:cBhvr additive="base">
                                        <p:cTn id="18"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2" end="2"/>
                                            </p:txEl>
                                          </p:spTgt>
                                        </p:tgtEl>
                                        <p:attrNameLst>
                                          <p:attrName>style.visibility</p:attrName>
                                        </p:attrNameLst>
                                      </p:cBhvr>
                                      <p:to>
                                        <p:strVal val="visible"/>
                                      </p:to>
                                    </p:set>
                                    <p:anim calcmode="lin" valueType="num">
                                      <p:cBhvr additive="base">
                                        <p:cTn id="24"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 calcmode="lin" valueType="num">
                                      <p:cBhvr additive="base">
                                        <p:cTn id="30"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 calcmode="lin" valueType="num">
                                      <p:cBhvr additive="base">
                                        <p:cTn id="36"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3">
                                            <p:txEl>
                                              <p:pRg st="6" end="6"/>
                                            </p:txEl>
                                          </p:spTgt>
                                        </p:tgtEl>
                                        <p:attrNameLst>
                                          <p:attrName>style.visibility</p:attrName>
                                        </p:attrNameLst>
                                      </p:cBhvr>
                                      <p:to>
                                        <p:strVal val="visible"/>
                                      </p:to>
                                    </p:set>
                                    <p:anim calcmode="lin" valueType="num">
                                      <p:cBhvr additive="base">
                                        <p:cTn id="42"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123">
                                            <p:txEl>
                                              <p:pRg st="8" end="8"/>
                                            </p:txEl>
                                          </p:spTgt>
                                        </p:tgtEl>
                                        <p:attrNameLst>
                                          <p:attrName>style.visibility</p:attrName>
                                        </p:attrNameLst>
                                      </p:cBhvr>
                                      <p:to>
                                        <p:strVal val="visible"/>
                                      </p:to>
                                    </p:set>
                                    <p:anim calcmode="lin" valueType="num">
                                      <p:cBhvr additive="base">
                                        <p:cTn id="48"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1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123">
                                            <p:txEl>
                                              <p:pRg st="9" end="9"/>
                                            </p:txEl>
                                          </p:spTgt>
                                        </p:tgtEl>
                                        <p:attrNameLst>
                                          <p:attrName>style.visibility</p:attrName>
                                        </p:attrNameLst>
                                      </p:cBhvr>
                                      <p:to>
                                        <p:strVal val="visible"/>
                                      </p:to>
                                    </p:set>
                                    <p:anim calcmode="lin" valueType="num">
                                      <p:cBhvr additive="base">
                                        <p:cTn id="54"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1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447800"/>
                <a:ext cx="8382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lnSpc>
                    <a:spcPct val="90000"/>
                  </a:lnSpc>
                  <a:buFont typeface="+mj-lt"/>
                  <a:buAutoNum type="alphaLcParenR" startAt="3"/>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=5</m:t>
                        </m:r>
                      </m:e>
                    </m:d>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5;15, 0.4</m:t>
                        </m:r>
                      </m:e>
                    </m:d>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5</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4</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;15, 0.4</m:t>
                            </m:r>
                          </m:e>
                        </m:d>
                      </m:e>
                    </m:nary>
                  </m:oMath>
                </a14:m>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=0.4032−0.2173=0.1859.</m:t>
                      </m:r>
                    </m:oMath>
                  </m:oMathPara>
                </a14:m>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447800"/>
                <a:ext cx="8382000" cy="5029200"/>
              </a:xfrm>
              <a:blipFill rotWithShape="1">
                <a:blip r:embed="rId2"/>
                <a:stretch>
                  <a:fillRect l="-1018" t="-157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1537155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1" end="1"/>
                                            </p:txEl>
                                          </p:spTgt>
                                        </p:tgtEl>
                                        <p:attrNameLst>
                                          <p:attrName>style.visibility</p:attrName>
                                        </p:attrNameLst>
                                      </p:cBhvr>
                                      <p:to>
                                        <p:strVal val="visible"/>
                                      </p:to>
                                    </p:set>
                                    <p:anim calcmode="lin" valueType="num">
                                      <p:cBhvr additive="base">
                                        <p:cTn id="18"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5.6</a:t>
            </a:r>
          </a:p>
          <a:p>
            <a:pPr algn="just" eaLnBrk="1" hangingPunct="1">
              <a:lnSpc>
                <a:spcPct val="90000"/>
              </a:lnSpc>
              <a:buFontTx/>
              <a:buNone/>
            </a:pPr>
            <a:r>
              <a:rPr lang="en-PH" sz="2400" dirty="0" smtClean="0">
                <a:ea typeface="MS PGothic" pitchFamily="34" charset="-128"/>
              </a:rPr>
              <a:t>A large chain retailer purchases a certain kind of electronic device from a manufacturer. The manufacturer indicates that the defective rate of the device is 3%.</a:t>
            </a:r>
          </a:p>
          <a:p>
            <a:pPr marL="457200" indent="-457200" algn="just" eaLnBrk="1" hangingPunct="1">
              <a:lnSpc>
                <a:spcPct val="90000"/>
              </a:lnSpc>
              <a:buFont typeface="+mj-lt"/>
              <a:buAutoNum type="alphaLcParenR"/>
            </a:pPr>
            <a:r>
              <a:rPr lang="en-PH" sz="2400" dirty="0" smtClean="0">
                <a:ea typeface="MS PGothic" pitchFamily="34" charset="-128"/>
              </a:rPr>
              <a:t>The inspector of the retailer randomly picks 20 items from a shipment. What is the probability that there will be at least one defective item among these 20?</a:t>
            </a:r>
          </a:p>
          <a:p>
            <a:pPr marL="457200" indent="-457200" algn="just" eaLnBrk="1" hangingPunct="1">
              <a:lnSpc>
                <a:spcPct val="90000"/>
              </a:lnSpc>
              <a:buFont typeface="+mj-lt"/>
              <a:buAutoNum type="alphaLcParenR"/>
            </a:pPr>
            <a:endParaRPr lang="en-PH" sz="2400" dirty="0">
              <a:ea typeface="MS PGothic" pitchFamily="34" charset="-128"/>
            </a:endParaRPr>
          </a:p>
          <a:p>
            <a:pPr marL="457200" indent="-457200" algn="just" eaLnBrk="1" hangingPunct="1">
              <a:lnSpc>
                <a:spcPct val="90000"/>
              </a:lnSpc>
              <a:buFont typeface="+mj-lt"/>
              <a:buAutoNum type="alphaLcParenR"/>
            </a:pPr>
            <a:r>
              <a:rPr lang="en-PH" sz="2400" dirty="0" smtClean="0">
                <a:ea typeface="MS PGothic" pitchFamily="34" charset="-128"/>
              </a:rPr>
              <a:t>Suppose that the retailer receives 10 shipments in a month and the inspector randomly tests 20 devices per shipment. What is the probability that there will be 3 shipments containing at least one defective device?</a:t>
            </a:r>
          </a:p>
        </p:txBody>
      </p:sp>
    </p:spTree>
    <p:extLst>
      <p:ext uri="{BB962C8B-B14F-4D97-AF65-F5344CB8AC3E}">
        <p14:creationId xmlns:p14="http://schemas.microsoft.com/office/powerpoint/2010/main" val="298438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 calcmode="lin" valueType="num">
                                      <p:cBhvr additive="base">
                                        <p:cTn id="22"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143000"/>
                <a:ext cx="8001000" cy="4953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Solution:</a:t>
                </a:r>
              </a:p>
              <a:p>
                <a:pPr marL="457200" indent="-457200" algn="just" eaLnBrk="1" hangingPunct="1">
                  <a:lnSpc>
                    <a:spcPct val="90000"/>
                  </a:lnSpc>
                  <a:buFont typeface="+mj-lt"/>
                  <a:buAutoNum type="alphaLcParenR"/>
                </a:pPr>
                <a:r>
                  <a:rPr lang="en-PH" sz="2000" dirty="0" smtClean="0">
                    <a:ea typeface="MS PGothic" pitchFamily="34" charset="-128"/>
                  </a:rPr>
                  <a:t>Denote by </a:t>
                </a:r>
                <a14:m>
                  <m:oMath xmlns:m="http://schemas.openxmlformats.org/officeDocument/2006/math">
                    <m:r>
                      <a:rPr lang="en-PH" sz="2000" b="0" i="1" smtClean="0">
                        <a:latin typeface="Cambria Math"/>
                        <a:ea typeface="MS PGothic" pitchFamily="34" charset="-128"/>
                      </a:rPr>
                      <m:t>𝑋</m:t>
                    </m:r>
                  </m:oMath>
                </a14:m>
                <a:r>
                  <a:rPr lang="en-PH" sz="2000" dirty="0" smtClean="0">
                    <a:ea typeface="MS PGothic" pitchFamily="34" charset="-128"/>
                  </a:rPr>
                  <a:t> the number of defective devices among the 20. Then this </a:t>
                </a:r>
                <a14:m>
                  <m:oMath xmlns:m="http://schemas.openxmlformats.org/officeDocument/2006/math">
                    <m:r>
                      <a:rPr lang="en-PH" sz="2000" b="0" i="1" smtClean="0">
                        <a:latin typeface="Cambria Math"/>
                        <a:ea typeface="MS PGothic" pitchFamily="34" charset="-128"/>
                      </a:rPr>
                      <m:t>𝑋</m:t>
                    </m:r>
                  </m:oMath>
                </a14:m>
                <a:r>
                  <a:rPr lang="en-PH" sz="2000" dirty="0" smtClean="0">
                    <a:ea typeface="MS PGothic" pitchFamily="34" charset="-128"/>
                  </a:rPr>
                  <a:t> follows a </a:t>
                </a:r>
                <a14:m>
                  <m:oMath xmlns:m="http://schemas.openxmlformats.org/officeDocument/2006/math">
                    <m:r>
                      <a:rPr lang="en-PH" sz="2000" b="0" i="1" smtClean="0">
                        <a:latin typeface="Cambria Math"/>
                        <a:ea typeface="MS PGothic" pitchFamily="34" charset="-128"/>
                      </a:rPr>
                      <m:t>𝑏</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𝑥</m:t>
                        </m:r>
                        <m:r>
                          <a:rPr lang="en-PH" sz="2000" b="0" i="1" smtClean="0">
                            <a:latin typeface="Cambria Math"/>
                            <a:ea typeface="MS PGothic" pitchFamily="34" charset="-128"/>
                          </a:rPr>
                          <m:t>;20, 0.03</m:t>
                        </m:r>
                      </m:e>
                    </m:d>
                  </m:oMath>
                </a14:m>
                <a:r>
                  <a:rPr lang="en-PH" sz="2000" dirty="0" smtClean="0">
                    <a:ea typeface="MS PGothic" pitchFamily="34" charset="-128"/>
                  </a:rPr>
                  <a:t>. Hence</a:t>
                </a:r>
              </a:p>
              <a:p>
                <a:pPr marL="457200" indent="-457200" algn="just" eaLnBrk="1" hangingPunct="1">
                  <a:lnSpc>
                    <a:spcPct val="90000"/>
                  </a:lnSpc>
                  <a:buFont typeface="+mj-lt"/>
                  <a:buAutoNum type="alphaLcParenR"/>
                </a:pPr>
                <a:endParaRPr lang="en-PH" sz="2000" dirty="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𝑃</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𝑋</m:t>
                          </m:r>
                          <m:r>
                            <a:rPr lang="en-PH" sz="2000" b="0" i="1" smtClean="0">
                              <a:latin typeface="Cambria Math"/>
                              <a:ea typeface="Cambria Math"/>
                            </a:rPr>
                            <m:t>≥1</m:t>
                          </m:r>
                        </m:e>
                      </m:d>
                      <m:r>
                        <a:rPr lang="en-PH" sz="2000" b="0" i="1" smtClean="0">
                          <a:latin typeface="Cambria Math"/>
                          <a:ea typeface="MS PGothic" pitchFamily="34" charset="-128"/>
                        </a:rPr>
                        <m:t>=1−</m:t>
                      </m:r>
                      <m:r>
                        <a:rPr lang="en-PH" sz="2000" b="0" i="1" smtClean="0">
                          <a:latin typeface="Cambria Math"/>
                          <a:ea typeface="MS PGothic" pitchFamily="34" charset="-128"/>
                        </a:rPr>
                        <m:t>𝑃</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𝑋</m:t>
                          </m:r>
                          <m:r>
                            <a:rPr lang="en-PH" sz="2000" b="0" i="1" smtClean="0">
                              <a:latin typeface="Cambria Math"/>
                              <a:ea typeface="MS PGothic" pitchFamily="34" charset="-128"/>
                            </a:rPr>
                            <m:t>=0</m:t>
                          </m:r>
                        </m:e>
                      </m:d>
                      <m:r>
                        <a:rPr lang="en-PH" sz="2000" b="0" i="1" smtClean="0">
                          <a:latin typeface="Cambria Math"/>
                          <a:ea typeface="MS PGothic" pitchFamily="34" charset="-128"/>
                        </a:rPr>
                        <m:t>=1−</m:t>
                      </m:r>
                      <m:r>
                        <a:rPr lang="en-PH" sz="2000" b="0" i="1" smtClean="0">
                          <a:latin typeface="Cambria Math"/>
                          <a:ea typeface="MS PGothic" pitchFamily="34" charset="-128"/>
                        </a:rPr>
                        <m:t>𝑏</m:t>
                      </m:r>
                      <m:d>
                        <m:dPr>
                          <m:ctrlPr>
                            <a:rPr lang="en-PH" sz="2000" b="0" i="1" smtClean="0">
                              <a:latin typeface="Cambria Math"/>
                              <a:ea typeface="MS PGothic" pitchFamily="34" charset="-128"/>
                            </a:rPr>
                          </m:ctrlPr>
                        </m:dPr>
                        <m:e>
                          <m:r>
                            <a:rPr lang="en-PH" sz="2000" b="0" i="1" smtClean="0">
                              <a:latin typeface="Cambria Math"/>
                              <a:ea typeface="MS PGothic" pitchFamily="34" charset="-128"/>
                            </a:rPr>
                            <m:t>0;20, 0.03</m:t>
                          </m:r>
                        </m:e>
                      </m:d>
                      <m:r>
                        <a:rPr lang="en-PH" sz="2000" b="0" i="1" smtClean="0">
                          <a:latin typeface="Cambria Math"/>
                          <a:ea typeface="MS PGothic" pitchFamily="34" charset="-128"/>
                        </a:rPr>
                        <m:t>=1−</m:t>
                      </m:r>
                      <m:sSup>
                        <m:sSupPr>
                          <m:ctrlPr>
                            <a:rPr lang="en-PH" sz="2000" b="0" i="1" smtClean="0">
                              <a:latin typeface="Cambria Math"/>
                              <a:ea typeface="MS PGothic" pitchFamily="34" charset="-128"/>
                            </a:rPr>
                          </m:ctrlPr>
                        </m:sSupPr>
                        <m:e>
                          <m:r>
                            <a:rPr lang="en-PH" sz="2000" b="0" i="1" smtClean="0">
                              <a:latin typeface="Cambria Math"/>
                              <a:ea typeface="MS PGothic" pitchFamily="34" charset="-128"/>
                            </a:rPr>
                            <m:t>0.03</m:t>
                          </m:r>
                        </m:e>
                        <m:sup>
                          <m:r>
                            <a:rPr lang="en-PH" sz="2000" b="0" i="1" smtClean="0">
                              <a:latin typeface="Cambria Math"/>
                              <a:ea typeface="MS PGothic" pitchFamily="34" charset="-128"/>
                            </a:rPr>
                            <m:t>0</m:t>
                          </m:r>
                        </m:sup>
                      </m:sSup>
                      <m:sSup>
                        <m:sSupPr>
                          <m:ctrlPr>
                            <a:rPr lang="en-PH" sz="2000" b="0" i="1" smtClean="0">
                              <a:latin typeface="Cambria Math"/>
                              <a:ea typeface="MS PGothic" pitchFamily="34" charset="-128"/>
                            </a:rPr>
                          </m:ctrlPr>
                        </m:sSupPr>
                        <m:e>
                          <m:d>
                            <m:dPr>
                              <m:ctrlPr>
                                <a:rPr lang="en-PH" sz="2000" b="0" i="1" smtClean="0">
                                  <a:latin typeface="Cambria Math"/>
                                  <a:ea typeface="MS PGothic" pitchFamily="34" charset="-128"/>
                                </a:rPr>
                              </m:ctrlPr>
                            </m:dPr>
                            <m:e>
                              <m:r>
                                <a:rPr lang="en-PH" sz="2000" b="0" i="1" smtClean="0">
                                  <a:latin typeface="Cambria Math"/>
                                  <a:ea typeface="MS PGothic" pitchFamily="34" charset="-128"/>
                                </a:rPr>
                                <m:t>1−0.03</m:t>
                              </m:r>
                            </m:e>
                          </m:d>
                        </m:e>
                        <m:sup>
                          <m:r>
                            <a:rPr lang="en-PH" sz="2000" b="0" i="1" smtClean="0">
                              <a:latin typeface="Cambria Math"/>
                              <a:ea typeface="MS PGothic" pitchFamily="34" charset="-128"/>
                            </a:rPr>
                            <m:t>20−0</m:t>
                          </m:r>
                        </m:sup>
                      </m:sSup>
                    </m:oMath>
                  </m:oMathPara>
                </a14:m>
                <a:endParaRPr lang="en-PH" sz="20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=0.4562</m:t>
                      </m:r>
                    </m:oMath>
                  </m:oMathPara>
                </a14:m>
                <a:endParaRPr lang="en-PH" sz="2000" b="0" dirty="0" smtClean="0">
                  <a:ea typeface="MS PGothic" pitchFamily="34" charset="-128"/>
                </a:endParaRPr>
              </a:p>
              <a:p>
                <a:pPr marL="457200" indent="-457200" algn="just" eaLnBrk="1" hangingPunct="1">
                  <a:lnSpc>
                    <a:spcPct val="90000"/>
                  </a:lnSpc>
                  <a:buFont typeface="+mj-lt"/>
                  <a:buAutoNum type="alphaLcParenR" startAt="2"/>
                </a:pPr>
                <a:r>
                  <a:rPr lang="en-PH" sz="2000" dirty="0" smtClean="0">
                    <a:ea typeface="MS PGothic" pitchFamily="34" charset="-128"/>
                  </a:rPr>
                  <a:t>In this case, each shipment can either contain at least on defective item or not. Hence testing the result of each shipment can be viewed as a Bernoulli trial with </a:t>
                </a:r>
                <a14:m>
                  <m:oMath xmlns:m="http://schemas.openxmlformats.org/officeDocument/2006/math">
                    <m:r>
                      <a:rPr lang="en-PH" sz="2000" b="0" i="1" smtClean="0">
                        <a:latin typeface="Cambria Math"/>
                        <a:ea typeface="MS PGothic" pitchFamily="34" charset="-128"/>
                      </a:rPr>
                      <m:t>𝑝</m:t>
                    </m:r>
                    <m:r>
                      <a:rPr lang="en-PH" sz="2000" b="0" i="1" smtClean="0">
                        <a:latin typeface="Cambria Math"/>
                        <a:ea typeface="MS PGothic" pitchFamily="34" charset="-128"/>
                      </a:rPr>
                      <m:t>=0.4562</m:t>
                    </m:r>
                  </m:oMath>
                </a14:m>
                <a:r>
                  <a:rPr lang="en-PH" sz="2000" dirty="0" smtClean="0">
                    <a:ea typeface="MS PGothic" pitchFamily="34" charset="-128"/>
                  </a:rPr>
                  <a:t> from part (a). Assuming the independence from shipment and denoting by </a:t>
                </a:r>
                <a14:m>
                  <m:oMath xmlns:m="http://schemas.openxmlformats.org/officeDocument/2006/math">
                    <m:r>
                      <a:rPr lang="en-PH" sz="2000" b="0" i="1" smtClean="0">
                        <a:latin typeface="Cambria Math"/>
                        <a:ea typeface="MS PGothic" pitchFamily="34" charset="-128"/>
                      </a:rPr>
                      <m:t>𝑌</m:t>
                    </m:r>
                  </m:oMath>
                </a14:m>
                <a:r>
                  <a:rPr lang="en-PH" sz="2000" dirty="0" smtClean="0">
                    <a:ea typeface="MS PGothic" pitchFamily="34" charset="-128"/>
                  </a:rPr>
                  <a:t> the number of shipments at least one defective item </a:t>
                </a:r>
                <a14:m>
                  <m:oMath xmlns:m="http://schemas.openxmlformats.org/officeDocument/2006/math">
                    <m:r>
                      <a:rPr lang="en-PH" sz="2000" b="0" i="1" smtClean="0">
                        <a:latin typeface="Cambria Math"/>
                        <a:ea typeface="MS PGothic" pitchFamily="34" charset="-128"/>
                      </a:rPr>
                      <m:t>𝑌</m:t>
                    </m:r>
                  </m:oMath>
                </a14:m>
                <a:r>
                  <a:rPr lang="en-PH" sz="2000" dirty="0" smtClean="0">
                    <a:ea typeface="MS PGothic" pitchFamily="34" charset="-128"/>
                  </a:rPr>
                  <a:t> follows another binomial distribution </a:t>
                </a:r>
                <a14:m>
                  <m:oMath xmlns:m="http://schemas.openxmlformats.org/officeDocument/2006/math">
                    <m:r>
                      <a:rPr lang="en-PH" sz="2000" b="0" i="1" smtClean="0">
                        <a:latin typeface="Cambria Math"/>
                        <a:ea typeface="MS PGothic" pitchFamily="34" charset="-128"/>
                      </a:rPr>
                      <m:t>𝑏</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𝑦</m:t>
                        </m:r>
                        <m:r>
                          <a:rPr lang="en-PH" sz="2000" b="0" i="1" smtClean="0">
                            <a:latin typeface="Cambria Math"/>
                            <a:ea typeface="MS PGothic" pitchFamily="34" charset="-128"/>
                          </a:rPr>
                          <m:t>;10, 0.4562</m:t>
                        </m:r>
                      </m:e>
                    </m:d>
                  </m:oMath>
                </a14:m>
                <a:r>
                  <a:rPr lang="en-PH" sz="2000" dirty="0" smtClean="0">
                    <a:ea typeface="MS PGothic" pitchFamily="34" charset="-128"/>
                  </a:rPr>
                  <a:t>. Therefore,</a:t>
                </a:r>
              </a:p>
              <a:p>
                <a:pPr marL="457200" indent="-457200" algn="just" eaLnBrk="1" hangingPunct="1">
                  <a:lnSpc>
                    <a:spcPct val="90000"/>
                  </a:lnSpc>
                  <a:buFont typeface="+mj-lt"/>
                  <a:buAutoNum type="alphaLcParenR" startAt="2"/>
                </a:pPr>
                <a:endParaRPr lang="en-PH" sz="2000" dirty="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𝑃</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𝑌</m:t>
                          </m:r>
                          <m:r>
                            <a:rPr lang="en-PH" sz="2000" b="0" i="1" smtClean="0">
                              <a:latin typeface="Cambria Math"/>
                              <a:ea typeface="MS PGothic" pitchFamily="34" charset="-128"/>
                            </a:rPr>
                            <m:t>=3</m:t>
                          </m:r>
                        </m:e>
                      </m:d>
                      <m:r>
                        <a:rPr lang="en-PH" sz="2000" b="0" i="1" smtClean="0">
                          <a:latin typeface="Cambria Math"/>
                          <a:ea typeface="MS PGothic" pitchFamily="34" charset="-128"/>
                        </a:rPr>
                        <m:t>=</m:t>
                      </m:r>
                      <m:d>
                        <m:dPr>
                          <m:ctrlPr>
                            <a:rPr lang="en-PH" sz="2000" b="0" i="1" smtClean="0">
                              <a:latin typeface="Cambria Math"/>
                              <a:ea typeface="MS PGothic" pitchFamily="34" charset="-128"/>
                            </a:rPr>
                          </m:ctrlPr>
                        </m:dPr>
                        <m:e>
                          <m:m>
                            <m:mPr>
                              <m:mcs>
                                <m:mc>
                                  <m:mcPr>
                                    <m:count m:val="1"/>
                                    <m:mcJc m:val="center"/>
                                  </m:mcPr>
                                </m:mc>
                              </m:mcs>
                              <m:ctrlPr>
                                <a:rPr lang="en-PH" sz="2000" b="0" i="1" smtClean="0">
                                  <a:latin typeface="Cambria Math"/>
                                  <a:ea typeface="MS PGothic" pitchFamily="34" charset="-128"/>
                                </a:rPr>
                              </m:ctrlPr>
                            </m:mPr>
                            <m:mr>
                              <m:e>
                                <m:r>
                                  <m:rPr>
                                    <m:brk m:alnAt="7"/>
                                  </m:rPr>
                                  <a:rPr lang="en-PH" sz="2000" b="0" i="1" smtClean="0">
                                    <a:latin typeface="Cambria Math"/>
                                    <a:ea typeface="MS PGothic" pitchFamily="34" charset="-128"/>
                                  </a:rPr>
                                  <m:t>1</m:t>
                                </m:r>
                                <m:r>
                                  <a:rPr lang="en-PH" sz="2000" b="0" i="1" smtClean="0">
                                    <a:latin typeface="Cambria Math"/>
                                    <a:ea typeface="MS PGothic" pitchFamily="34" charset="-128"/>
                                  </a:rPr>
                                  <m:t>0</m:t>
                                </m:r>
                              </m:e>
                            </m:mr>
                            <m:mr>
                              <m:e>
                                <m:r>
                                  <a:rPr lang="en-PH" sz="2000" b="0" i="1" smtClean="0">
                                    <a:latin typeface="Cambria Math"/>
                                    <a:ea typeface="MS PGothic" pitchFamily="34" charset="-128"/>
                                  </a:rPr>
                                  <m:t>3</m:t>
                                </m:r>
                              </m:e>
                            </m:mr>
                          </m:m>
                        </m:e>
                      </m:d>
                      <m:sSup>
                        <m:sSupPr>
                          <m:ctrlPr>
                            <a:rPr lang="en-PH" sz="2000" b="0" i="1" smtClean="0">
                              <a:latin typeface="Cambria Math"/>
                              <a:ea typeface="MS PGothic" pitchFamily="34" charset="-128"/>
                            </a:rPr>
                          </m:ctrlPr>
                        </m:sSupPr>
                        <m:e>
                          <m:r>
                            <a:rPr lang="en-PH" sz="2000" b="0" i="1" smtClean="0">
                              <a:latin typeface="Cambria Math"/>
                              <a:ea typeface="MS PGothic" pitchFamily="34" charset="-128"/>
                            </a:rPr>
                            <m:t>0.4562</m:t>
                          </m:r>
                        </m:e>
                        <m:sup>
                          <m:r>
                            <a:rPr lang="en-PH" sz="2000" b="0" i="1" smtClean="0">
                              <a:latin typeface="Cambria Math"/>
                              <a:ea typeface="MS PGothic" pitchFamily="34" charset="-128"/>
                            </a:rPr>
                            <m:t>3</m:t>
                          </m:r>
                        </m:sup>
                      </m:sSup>
                      <m:sSup>
                        <m:sSupPr>
                          <m:ctrlPr>
                            <a:rPr lang="en-PH" sz="2000" b="0" i="1" smtClean="0">
                              <a:latin typeface="Cambria Math"/>
                              <a:ea typeface="MS PGothic" pitchFamily="34" charset="-128"/>
                            </a:rPr>
                          </m:ctrlPr>
                        </m:sSupPr>
                        <m:e>
                          <m:d>
                            <m:dPr>
                              <m:ctrlPr>
                                <a:rPr lang="en-PH" sz="2000" b="0" i="1" smtClean="0">
                                  <a:latin typeface="Cambria Math"/>
                                  <a:ea typeface="MS PGothic" pitchFamily="34" charset="-128"/>
                                </a:rPr>
                              </m:ctrlPr>
                            </m:dPr>
                            <m:e>
                              <m:r>
                                <a:rPr lang="en-PH" sz="2000" b="0" i="1" smtClean="0">
                                  <a:latin typeface="Cambria Math"/>
                                  <a:ea typeface="MS PGothic" pitchFamily="34" charset="-128"/>
                                </a:rPr>
                                <m:t>1−0.4562</m:t>
                              </m:r>
                            </m:e>
                          </m:d>
                        </m:e>
                        <m:sup>
                          <m:r>
                            <a:rPr lang="en-PH" sz="2000" b="0" i="1" smtClean="0">
                              <a:latin typeface="Cambria Math"/>
                              <a:ea typeface="MS PGothic" pitchFamily="34" charset="-128"/>
                            </a:rPr>
                            <m:t>7</m:t>
                          </m:r>
                        </m:sup>
                      </m:sSup>
                      <m:r>
                        <a:rPr lang="en-PH" sz="2000" b="0" i="1" smtClean="0">
                          <a:latin typeface="Cambria Math"/>
                          <a:ea typeface="MS PGothic" pitchFamily="34" charset="-128"/>
                        </a:rPr>
                        <m:t>=0.1602.</m:t>
                      </m:r>
                    </m:oMath>
                  </m:oMathPara>
                </a14:m>
                <a:endParaRPr lang="en-PH" sz="20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953000"/>
              </a:xfrm>
              <a:blipFill rotWithShape="1">
                <a:blip r:embed="rId2"/>
                <a:stretch>
                  <a:fillRect l="-762" t="-1108" r="-167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6925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 calcmode="lin" valueType="num">
                                      <p:cBhvr additive="base">
                                        <p:cTn id="34"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 calcmode="lin" valueType="num">
                                      <p:cBhvr additive="base">
                                        <p:cTn id="40"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447800"/>
                <a:ext cx="8001000" cy="4648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Theorem 5.2</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The mean and variance of the binomial distribution </a:t>
                </a: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oMath>
                </a14:m>
                <a:r>
                  <a:rPr lang="en-PH" sz="2400" dirty="0" smtClean="0">
                    <a:ea typeface="MS PGothic" pitchFamily="34" charset="-128"/>
                  </a:rPr>
                  <a:t> are</a:t>
                </a:r>
              </a:p>
              <a:p>
                <a:pPr algn="just" eaLnBrk="1" hangingPunct="1">
                  <a:lnSpc>
                    <a:spcPct val="90000"/>
                  </a:lnSpc>
                  <a:buFontTx/>
                  <a:buNone/>
                </a:pPr>
                <a:endParaRPr lang="en-PH" sz="2400" dirty="0">
                  <a:ea typeface="MS PGothic" pitchFamily="34" charset="-128"/>
                </a:endParaRPr>
              </a:p>
              <a:p>
                <a:pPr algn="ctr" eaLnBrk="1" hangingPunct="1">
                  <a:lnSpc>
                    <a:spcPct val="90000"/>
                  </a:lnSpc>
                  <a:buFontTx/>
                  <a:buNone/>
                </a:pPr>
                <a14:m>
                  <m:oMath xmlns:m="http://schemas.openxmlformats.org/officeDocument/2006/math">
                    <m:r>
                      <a:rPr lang="en-PH" sz="2400" i="1" smtClean="0">
                        <a:latin typeface="Cambria Math"/>
                        <a:ea typeface="Cambria Math"/>
                      </a:rPr>
                      <m:t>𝜇</m:t>
                    </m:r>
                    <m:r>
                      <a:rPr lang="en-PH" sz="2400" b="0" i="1" smtClean="0">
                        <a:latin typeface="Cambria Math"/>
                        <a:ea typeface="Cambria Math"/>
                      </a:rPr>
                      <m:t>=</m:t>
                    </m:r>
                    <m:r>
                      <a:rPr lang="en-PH" sz="2400" b="0" i="1" smtClean="0">
                        <a:latin typeface="Cambria Math"/>
                        <a:ea typeface="Cambria Math"/>
                      </a:rPr>
                      <m:t>𝑛𝑝</m:t>
                    </m:r>
                  </m:oMath>
                </a14:m>
                <a:r>
                  <a:rPr lang="en-PH" sz="2400" dirty="0" smtClean="0">
                    <a:ea typeface="MS PGothic" pitchFamily="34" charset="-128"/>
                  </a:rPr>
                  <a:t> and </a:t>
                </a:r>
                <a14:m>
                  <m:oMath xmlns:m="http://schemas.openxmlformats.org/officeDocument/2006/math">
                    <m:sSup>
                      <m:sSupPr>
                        <m:ctrlPr>
                          <a:rPr lang="en-PH" sz="2400" b="0" i="1" smtClean="0">
                            <a:latin typeface="Cambria Math"/>
                            <a:ea typeface="Cambria Math"/>
                          </a:rPr>
                        </m:ctrlPr>
                      </m:sSupPr>
                      <m:e>
                        <m:r>
                          <a:rPr lang="en-PH" sz="2400" i="1" smtClean="0">
                            <a:latin typeface="Cambria Math"/>
                            <a:ea typeface="Cambria Math"/>
                          </a:rPr>
                          <m:t>𝜎</m:t>
                        </m:r>
                      </m:e>
                      <m:sup>
                        <m:r>
                          <a:rPr lang="en-PH" sz="2400" b="0" i="1" smtClean="0">
                            <a:latin typeface="Cambria Math"/>
                            <a:ea typeface="Cambria Math"/>
                          </a:rPr>
                          <m:t>2</m:t>
                        </m:r>
                      </m:sup>
                    </m:sSup>
                    <m:r>
                      <a:rPr lang="en-PH" sz="2400" b="0" i="1" smtClean="0">
                        <a:latin typeface="Cambria Math"/>
                        <a:ea typeface="Cambria Math"/>
                      </a:rPr>
                      <m:t>=</m:t>
                    </m:r>
                    <m:r>
                      <a:rPr lang="en-PH" sz="2400" b="0" i="1" smtClean="0">
                        <a:latin typeface="Cambria Math"/>
                        <a:ea typeface="Cambria Math"/>
                      </a:rPr>
                      <m:t>𝑛𝑝𝑞</m:t>
                    </m:r>
                  </m:oMath>
                </a14:m>
                <a:r>
                  <a:rPr lang="en-PH" sz="2400" dirty="0" smtClean="0">
                    <a:ea typeface="MS PGothic" pitchFamily="34" charset="-128"/>
                  </a:rPr>
                  <a: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447800"/>
                <a:ext cx="8001000" cy="4648200"/>
              </a:xfrm>
              <a:blipFill rotWithShape="1">
                <a:blip r:embed="rId2"/>
                <a:stretch>
                  <a:fillRect l="-1142" t="-1706" r="-205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852783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 calcmode="lin" valueType="num">
                                      <p:cBhvr additive="base">
                                        <p:cTn id="16"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 calcmode="lin" valueType="num">
                                      <p:cBhvr additive="base">
                                        <p:cTn id="20"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mc:Choice xmlns:a14="http://schemas.microsoft.com/office/drawing/2010/main" Requires="a14">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5.7</a:t>
                </a:r>
              </a:p>
              <a:p>
                <a:pPr algn="just" eaLnBrk="1" hangingPunct="1">
                  <a:lnSpc>
                    <a:spcPct val="90000"/>
                  </a:lnSpc>
                  <a:buFontTx/>
                  <a:buNone/>
                </a:pPr>
                <a:r>
                  <a:rPr lang="en-PH" sz="2000" dirty="0" smtClean="0">
                    <a:ea typeface="MS PGothic" pitchFamily="34" charset="-128"/>
                  </a:rPr>
                  <a:t>Find the mean and variance of the binomial distribution variable of Example 5.5, and then use </a:t>
                </a:r>
                <a:r>
                  <a:rPr lang="en-PH" sz="2000" dirty="0" err="1" smtClean="0">
                    <a:ea typeface="MS PGothic" pitchFamily="34" charset="-128"/>
                  </a:rPr>
                  <a:t>Chebyshev’s</a:t>
                </a:r>
                <a:r>
                  <a:rPr lang="en-PH" sz="2000" dirty="0" smtClean="0">
                    <a:ea typeface="MS PGothic" pitchFamily="34" charset="-128"/>
                  </a:rPr>
                  <a:t> theorem to interpret the interval </a:t>
                </a:r>
                <a14:m>
                  <m:oMath xmlns:m="http://schemas.openxmlformats.org/officeDocument/2006/math">
                    <m:r>
                      <a:rPr lang="en-PH" sz="2000" i="1" smtClean="0">
                        <a:latin typeface="Cambria Math"/>
                        <a:ea typeface="Cambria Math"/>
                      </a:rPr>
                      <m:t>𝜇</m:t>
                    </m:r>
                    <m:r>
                      <a:rPr lang="en-PH" sz="2000" i="1" smtClean="0">
                        <a:latin typeface="Cambria Math"/>
                        <a:ea typeface="Cambria Math"/>
                      </a:rPr>
                      <m:t>±2</m:t>
                    </m:r>
                    <m:r>
                      <a:rPr lang="en-PH" sz="2000" b="0" i="1" smtClean="0">
                        <a:latin typeface="Cambria Math"/>
                        <a:ea typeface="Cambria Math"/>
                      </a:rPr>
                      <m:t>𝜎</m:t>
                    </m:r>
                  </m:oMath>
                </a14:m>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Solution:</a:t>
                </a:r>
              </a:p>
              <a:p>
                <a:pPr algn="just" eaLnBrk="1" hangingPunct="1">
                  <a:lnSpc>
                    <a:spcPct val="90000"/>
                  </a:lnSpc>
                  <a:buFontTx/>
                  <a:buNone/>
                </a:pPr>
                <a:r>
                  <a:rPr lang="en-PH" sz="2000" dirty="0" smtClean="0">
                    <a:ea typeface="MS PGothic" pitchFamily="34" charset="-128"/>
                  </a:rPr>
                  <a:t>Since Example 5.5 was a binomial experiment with </a:t>
                </a:r>
                <a14:m>
                  <m:oMath xmlns:m="http://schemas.openxmlformats.org/officeDocument/2006/math">
                    <m:r>
                      <a:rPr lang="en-PH" sz="2000" b="0" i="1" smtClean="0">
                        <a:latin typeface="Cambria Math"/>
                        <a:ea typeface="MS PGothic" pitchFamily="34" charset="-128"/>
                      </a:rPr>
                      <m:t>𝑛</m:t>
                    </m:r>
                    <m:r>
                      <a:rPr lang="en-PH" sz="2000" b="0" i="1" smtClean="0">
                        <a:latin typeface="Cambria Math"/>
                        <a:ea typeface="MS PGothic" pitchFamily="34" charset="-128"/>
                      </a:rPr>
                      <m:t>=15</m:t>
                    </m:r>
                  </m:oMath>
                </a14:m>
                <a:r>
                  <a:rPr lang="en-PH" sz="2000" dirty="0" smtClean="0">
                    <a:ea typeface="MS PGothic" pitchFamily="34" charset="-128"/>
                  </a:rPr>
                  <a:t> and </a:t>
                </a:r>
                <a14:m>
                  <m:oMath xmlns:m="http://schemas.openxmlformats.org/officeDocument/2006/math">
                    <m:r>
                      <a:rPr lang="en-PH" sz="2000" b="0" i="1" smtClean="0">
                        <a:latin typeface="Cambria Math"/>
                        <a:ea typeface="MS PGothic" pitchFamily="34" charset="-128"/>
                      </a:rPr>
                      <m:t>𝑝</m:t>
                    </m:r>
                    <m:r>
                      <a:rPr lang="en-PH" sz="2000" b="0" i="1" smtClean="0">
                        <a:latin typeface="Cambria Math"/>
                        <a:ea typeface="MS PGothic" pitchFamily="34" charset="-128"/>
                      </a:rPr>
                      <m:t>=0.4</m:t>
                    </m:r>
                  </m:oMath>
                </a14:m>
                <a:r>
                  <a:rPr lang="en-PH" sz="2000" dirty="0" smtClean="0">
                    <a:ea typeface="MS PGothic" pitchFamily="34" charset="-128"/>
                  </a:rPr>
                  <a:t>, by Theorem 5.2, we have</a:t>
                </a:r>
              </a:p>
              <a:p>
                <a:pPr algn="ctr" eaLnBrk="1" hangingPunct="1">
                  <a:lnSpc>
                    <a:spcPct val="90000"/>
                  </a:lnSpc>
                  <a:buFontTx/>
                  <a:buNone/>
                </a:pPr>
                <a14:m>
                  <m:oMath xmlns:m="http://schemas.openxmlformats.org/officeDocument/2006/math">
                    <m:r>
                      <a:rPr lang="en-PH" sz="2000" i="1" smtClean="0">
                        <a:latin typeface="Cambria Math"/>
                        <a:ea typeface="Cambria Math"/>
                      </a:rPr>
                      <m:t>𝜇</m:t>
                    </m:r>
                    <m:r>
                      <a:rPr lang="en-PH" sz="2000" b="0" i="1" smtClean="0">
                        <a:latin typeface="Cambria Math"/>
                        <a:ea typeface="Cambria Math"/>
                      </a:rPr>
                      <m:t>=</m:t>
                    </m:r>
                    <m:d>
                      <m:dPr>
                        <m:ctrlPr>
                          <a:rPr lang="en-PH" sz="2000" b="0" i="1" smtClean="0">
                            <a:latin typeface="Cambria Math"/>
                            <a:ea typeface="Cambria Math"/>
                          </a:rPr>
                        </m:ctrlPr>
                      </m:dPr>
                      <m:e>
                        <m:r>
                          <a:rPr lang="en-PH" sz="2000" b="0" i="1" smtClean="0">
                            <a:latin typeface="Cambria Math"/>
                            <a:ea typeface="Cambria Math"/>
                          </a:rPr>
                          <m:t>15</m:t>
                        </m:r>
                      </m:e>
                    </m:d>
                    <m:d>
                      <m:dPr>
                        <m:ctrlPr>
                          <a:rPr lang="en-PH" sz="2000" b="0" i="1" smtClean="0">
                            <a:latin typeface="Cambria Math"/>
                            <a:ea typeface="Cambria Math"/>
                          </a:rPr>
                        </m:ctrlPr>
                      </m:dPr>
                      <m:e>
                        <m:r>
                          <a:rPr lang="en-PH" sz="2000" b="0" i="1" smtClean="0">
                            <a:latin typeface="Cambria Math"/>
                            <a:ea typeface="Cambria Math"/>
                          </a:rPr>
                          <m:t>0.4</m:t>
                        </m:r>
                      </m:e>
                    </m:d>
                    <m:r>
                      <a:rPr lang="en-PH" sz="2000" b="0" i="1" smtClean="0">
                        <a:latin typeface="Cambria Math"/>
                        <a:ea typeface="Cambria Math"/>
                      </a:rPr>
                      <m:t>=6</m:t>
                    </m:r>
                  </m:oMath>
                </a14:m>
                <a:r>
                  <a:rPr lang="en-PH" sz="2000" dirty="0" smtClean="0">
                    <a:ea typeface="MS PGothic" pitchFamily="34" charset="-128"/>
                  </a:rPr>
                  <a:t> and </a:t>
                </a:r>
                <a14:m>
                  <m:oMath xmlns:m="http://schemas.openxmlformats.org/officeDocument/2006/math">
                    <m:sSup>
                      <m:sSupPr>
                        <m:ctrlPr>
                          <a:rPr lang="en-PH" sz="2000" b="0" i="1" smtClean="0">
                            <a:latin typeface="Cambria Math"/>
                            <a:ea typeface="Cambria Math"/>
                          </a:rPr>
                        </m:ctrlPr>
                      </m:sSupPr>
                      <m:e>
                        <m:r>
                          <a:rPr lang="en-PH" sz="2000" i="1" smtClean="0">
                            <a:latin typeface="Cambria Math"/>
                            <a:ea typeface="Cambria Math"/>
                          </a:rPr>
                          <m:t>𝜎</m:t>
                        </m:r>
                      </m:e>
                      <m:sup>
                        <m:r>
                          <a:rPr lang="en-PH" sz="2000" b="0" i="1" smtClean="0">
                            <a:latin typeface="Cambria Math"/>
                            <a:ea typeface="Cambria Math"/>
                          </a:rPr>
                          <m:t>2</m:t>
                        </m:r>
                      </m:sup>
                    </m:sSup>
                    <m:r>
                      <a:rPr lang="en-PH" sz="2000" b="0" i="1" smtClean="0">
                        <a:latin typeface="Cambria Math"/>
                        <a:ea typeface="Cambria Math"/>
                      </a:rPr>
                      <m:t>=</m:t>
                    </m:r>
                    <m:d>
                      <m:dPr>
                        <m:ctrlPr>
                          <a:rPr lang="en-PH" sz="2000" b="0" i="1" smtClean="0">
                            <a:latin typeface="Cambria Math"/>
                            <a:ea typeface="Cambria Math"/>
                          </a:rPr>
                        </m:ctrlPr>
                      </m:dPr>
                      <m:e>
                        <m:r>
                          <a:rPr lang="en-PH" sz="2000" b="0" i="1" smtClean="0">
                            <a:latin typeface="Cambria Math"/>
                            <a:ea typeface="Cambria Math"/>
                          </a:rPr>
                          <m:t>15</m:t>
                        </m:r>
                      </m:e>
                    </m:d>
                    <m:d>
                      <m:dPr>
                        <m:ctrlPr>
                          <a:rPr lang="en-PH" sz="2000" b="0" i="1" smtClean="0">
                            <a:latin typeface="Cambria Math"/>
                            <a:ea typeface="Cambria Math"/>
                          </a:rPr>
                        </m:ctrlPr>
                      </m:dPr>
                      <m:e>
                        <m:r>
                          <a:rPr lang="en-PH" sz="2000" b="0" i="1" smtClean="0">
                            <a:latin typeface="Cambria Math"/>
                            <a:ea typeface="Cambria Math"/>
                          </a:rPr>
                          <m:t>0.4</m:t>
                        </m:r>
                      </m:e>
                    </m:d>
                    <m:d>
                      <m:dPr>
                        <m:ctrlPr>
                          <a:rPr lang="en-PH" sz="2000" b="0" i="1" smtClean="0">
                            <a:latin typeface="Cambria Math"/>
                            <a:ea typeface="Cambria Math"/>
                          </a:rPr>
                        </m:ctrlPr>
                      </m:dPr>
                      <m:e>
                        <m:r>
                          <a:rPr lang="en-PH" sz="2000" b="0" i="1" smtClean="0">
                            <a:latin typeface="Cambria Math"/>
                            <a:ea typeface="Cambria Math"/>
                          </a:rPr>
                          <m:t>0.6</m:t>
                        </m:r>
                      </m:e>
                    </m:d>
                    <m:r>
                      <a:rPr lang="en-PH" sz="2000" b="0" i="1" smtClean="0">
                        <a:latin typeface="Cambria Math"/>
                        <a:ea typeface="Cambria Math"/>
                      </a:rPr>
                      <m:t>=3.6</m:t>
                    </m:r>
                  </m:oMath>
                </a14:m>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Taking the square root of 3.6, we find that </a:t>
                </a:r>
                <a14:m>
                  <m:oMath xmlns:m="http://schemas.openxmlformats.org/officeDocument/2006/math">
                    <m:r>
                      <a:rPr lang="en-PH" sz="2000" i="1" smtClean="0">
                        <a:latin typeface="Cambria Math"/>
                        <a:ea typeface="Cambria Math"/>
                      </a:rPr>
                      <m:t>𝜎</m:t>
                    </m:r>
                    <m:r>
                      <a:rPr lang="en-PH" sz="2000" b="0" i="1" smtClean="0">
                        <a:latin typeface="Cambria Math"/>
                        <a:ea typeface="Cambria Math"/>
                      </a:rPr>
                      <m:t>=1.897</m:t>
                    </m:r>
                  </m:oMath>
                </a14:m>
                <a:r>
                  <a:rPr lang="en-PH" sz="2000" dirty="0" smtClean="0">
                    <a:ea typeface="MS PGothic" pitchFamily="34" charset="-128"/>
                  </a:rPr>
                  <a:t>. Hence the required interval is </a:t>
                </a:r>
                <a14:m>
                  <m:oMath xmlns:m="http://schemas.openxmlformats.org/officeDocument/2006/math">
                    <m:r>
                      <a:rPr lang="en-PH" sz="2000" b="0" i="1" smtClean="0">
                        <a:latin typeface="Cambria Math"/>
                        <a:ea typeface="MS PGothic" pitchFamily="34" charset="-128"/>
                      </a:rPr>
                      <m:t>6</m:t>
                    </m:r>
                    <m:r>
                      <a:rPr lang="en-PH" sz="2000" b="0" i="1" smtClean="0">
                        <a:latin typeface="Cambria Math"/>
                        <a:ea typeface="Cambria Math"/>
                      </a:rPr>
                      <m:t>±</m:t>
                    </m:r>
                    <m:d>
                      <m:dPr>
                        <m:ctrlPr>
                          <a:rPr lang="en-PH" sz="2000" b="0" i="1" smtClean="0">
                            <a:latin typeface="Cambria Math"/>
                            <a:ea typeface="Cambria Math"/>
                          </a:rPr>
                        </m:ctrlPr>
                      </m:dPr>
                      <m:e>
                        <m:r>
                          <a:rPr lang="en-PH" sz="2000" b="0" i="1" smtClean="0">
                            <a:latin typeface="Cambria Math"/>
                            <a:ea typeface="Cambria Math"/>
                          </a:rPr>
                          <m:t>2</m:t>
                        </m:r>
                      </m:e>
                    </m:d>
                    <m:d>
                      <m:dPr>
                        <m:ctrlPr>
                          <a:rPr lang="en-PH" sz="2000" b="0" i="1" smtClean="0">
                            <a:latin typeface="Cambria Math"/>
                            <a:ea typeface="Cambria Math"/>
                          </a:rPr>
                        </m:ctrlPr>
                      </m:dPr>
                      <m:e>
                        <m:r>
                          <a:rPr lang="en-PH" sz="2000" b="0" i="1" smtClean="0">
                            <a:latin typeface="Cambria Math"/>
                            <a:ea typeface="Cambria Math"/>
                          </a:rPr>
                          <m:t>1.897</m:t>
                        </m:r>
                      </m:e>
                    </m:d>
                  </m:oMath>
                </a14:m>
                <a:r>
                  <a:rPr lang="en-PH" sz="2000" dirty="0" smtClean="0">
                    <a:ea typeface="MS PGothic" pitchFamily="34" charset="-128"/>
                  </a:rPr>
                  <a:t>, or from 2.206 to </a:t>
                </a:r>
                <a:r>
                  <a:rPr lang="en-PH" sz="2000" dirty="0" smtClean="0">
                    <a:ea typeface="MS PGothic" pitchFamily="34" charset="-128"/>
                  </a:rPr>
                  <a:t>9.794</a:t>
                </a:r>
                <a:r>
                  <a:rPr lang="en-PH" sz="2000" dirty="0" smtClean="0">
                    <a:ea typeface="MS PGothic" pitchFamily="34" charset="-128"/>
                  </a:rPr>
                  <a:t>. </a:t>
                </a:r>
                <a:r>
                  <a:rPr lang="en-PH" sz="2000" dirty="0" err="1" smtClean="0">
                    <a:ea typeface="MS PGothic" pitchFamily="34" charset="-128"/>
                  </a:rPr>
                  <a:t>Chebyshev’s</a:t>
                </a:r>
                <a:r>
                  <a:rPr lang="en-PH" sz="2000" dirty="0" smtClean="0">
                    <a:ea typeface="MS PGothic" pitchFamily="34" charset="-128"/>
                  </a:rPr>
                  <a:t> theorem states that the number of recoveries among 15 patients subjected to the given diseases has a probability of at least ¾ of falling between 2.206 and 9.794, or because the data are discrete, between 3 and 9 inclusive.</a:t>
                </a:r>
              </a:p>
            </p:txBody>
          </p:sp>
        </mc:Choice>
        <mc:Fallback>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066800"/>
                <a:ext cx="8001000" cy="5029200"/>
              </a:xfrm>
              <a:blipFill rotWithShape="1">
                <a:blip r:embed="rId2"/>
                <a:stretch>
                  <a:fillRect l="-762" t="-1091" r="-152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179491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 calcmode="lin" valueType="num">
                                      <p:cBhvr additive="base">
                                        <p:cTn id="34"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 calcmode="lin" valueType="num">
                                      <p:cBhvr additive="base">
                                        <p:cTn id="40"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5.8</a:t>
            </a:r>
          </a:p>
          <a:p>
            <a:pPr algn="just" eaLnBrk="1" hangingPunct="1">
              <a:lnSpc>
                <a:spcPct val="90000"/>
              </a:lnSpc>
              <a:buFontTx/>
              <a:buNone/>
            </a:pPr>
            <a:r>
              <a:rPr lang="en-PH" sz="2400" dirty="0" smtClean="0">
                <a:ea typeface="MS PGothic" pitchFamily="34" charset="-128"/>
              </a:rPr>
              <a:t>It is conjectured that an impurity exists in 30% of all drinking wells in a certain rural community. In order to gain some insight on this problem, it is determined that some tests should be made. It is too expensive to test all of the many wells in this area so 10 were randomly selected for testing.</a:t>
            </a:r>
          </a:p>
          <a:p>
            <a:pPr marL="457200" indent="-457200" algn="just" eaLnBrk="1" hangingPunct="1">
              <a:lnSpc>
                <a:spcPct val="90000"/>
              </a:lnSpc>
              <a:buFont typeface="+mj-lt"/>
              <a:buAutoNum type="alphaLcParenR"/>
            </a:pPr>
            <a:r>
              <a:rPr lang="en-PH" sz="2400" dirty="0" smtClean="0">
                <a:ea typeface="MS PGothic" pitchFamily="34" charset="-128"/>
              </a:rPr>
              <a:t>Using the binomial distribution what is the probability that exactly three wells have the impurity assuming that the conjecture is correct?</a:t>
            </a:r>
          </a:p>
          <a:p>
            <a:pPr marL="457200" indent="-457200" algn="just" eaLnBrk="1" hangingPunct="1">
              <a:lnSpc>
                <a:spcPct val="90000"/>
              </a:lnSpc>
              <a:buFont typeface="+mj-lt"/>
              <a:buAutoNum type="alphaLcParenR"/>
            </a:pPr>
            <a:r>
              <a:rPr lang="en-PH" sz="2400" dirty="0" smtClean="0">
                <a:ea typeface="MS PGothic" pitchFamily="34" charset="-128"/>
              </a:rPr>
              <a:t>What is the probability that more than three wells are impure?</a:t>
            </a:r>
            <a:endParaRPr lang="en-PH" sz="2400" dirty="0">
              <a:ea typeface="MS PGothic" pitchFamily="34" charset="-128"/>
            </a:endParaRPr>
          </a:p>
        </p:txBody>
      </p:sp>
    </p:spTree>
    <p:extLst>
      <p:ext uri="{BB962C8B-B14F-4D97-AF65-F5344CB8AC3E}">
        <p14:creationId xmlns:p14="http://schemas.microsoft.com/office/powerpoint/2010/main" val="141977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 calcmode="lin" valueType="num">
                                      <p:cBhvr additive="base">
                                        <p:cTn id="22"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3" end="3"/>
                                            </p:txEl>
                                          </p:spTgt>
                                        </p:tgtEl>
                                        <p:attrNameLst>
                                          <p:attrName>style.visibility</p:attrName>
                                        </p:attrNameLst>
                                      </p:cBhvr>
                                      <p:to>
                                        <p:strVal val="visible"/>
                                      </p:to>
                                    </p:set>
                                    <p:anim calcmode="lin" valueType="num">
                                      <p:cBhvr additive="base">
                                        <p:cTn id="28"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219200"/>
                <a:ext cx="8001000" cy="4876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Solution:</a:t>
                </a:r>
              </a:p>
              <a:p>
                <a:pPr marL="457200" indent="-457200" algn="just" eaLnBrk="1" hangingPunct="1">
                  <a:lnSpc>
                    <a:spcPct val="90000"/>
                  </a:lnSpc>
                  <a:buFont typeface="+mj-lt"/>
                  <a:buAutoNum type="alphaLcParenR"/>
                </a:pPr>
                <a:r>
                  <a:rPr lang="en-PH" sz="2400" dirty="0" smtClean="0">
                    <a:ea typeface="MS PGothic" pitchFamily="34" charset="-128"/>
                  </a:rPr>
                  <a:t>We require </a:t>
                </a: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3;10. 0.3</m:t>
                        </m:r>
                      </m:e>
                    </m:d>
                    <m:r>
                      <a:rPr lang="en-PH" sz="2400" b="0" i="1" smtClean="0">
                        <a:latin typeface="Cambria Math"/>
                        <a:ea typeface="MS PGothic" pitchFamily="34" charset="-128"/>
                      </a:rPr>
                      <m:t>=</m:t>
                    </m:r>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=3</m:t>
                        </m:r>
                      </m:e>
                    </m:d>
                  </m:oMath>
                </a14:m>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3</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;10, 0.3</m:t>
                              </m:r>
                            </m:e>
                          </m:d>
                        </m:e>
                      </m:nary>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2</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;10, 0.3</m:t>
                              </m:r>
                            </m:e>
                          </m:d>
                        </m:e>
                      </m:nary>
                    </m:oMath>
                  </m:oMathPara>
                </a14:m>
                <a:endParaRPr lang="en-PH" sz="2400" dirty="0" smtClean="0">
                  <a:ea typeface="MS PGothic" pitchFamily="34" charset="-128"/>
                </a:endParaRPr>
              </a:p>
              <a:p>
                <a:pPr marL="0" indent="0" algn="just" eaLnBrk="1" hangingPunct="1">
                  <a:lnSpc>
                    <a:spcPct val="90000"/>
                  </a:lnSpc>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=0.6496−0.3828=0.2668.</m:t>
                      </m:r>
                    </m:oMath>
                  </m:oMathPara>
                </a14:m>
                <a:endParaRPr lang="en-PH" sz="2400" dirty="0" smtClean="0">
                  <a:ea typeface="MS PGothic" pitchFamily="34" charset="-128"/>
                </a:endParaRPr>
              </a:p>
              <a:p>
                <a:pPr marL="0" indent="0" algn="just" eaLnBrk="1" hangingPunct="1">
                  <a:lnSpc>
                    <a:spcPct val="90000"/>
                  </a:lnSpc>
                  <a:buNone/>
                </a:pPr>
                <a:endParaRPr lang="en-PH" sz="2400" dirty="0" smtClean="0">
                  <a:ea typeface="MS PGothic" pitchFamily="34" charset="-128"/>
                </a:endParaRPr>
              </a:p>
              <a:p>
                <a:pPr marL="457200" indent="-457200" algn="just" eaLnBrk="1" hangingPunct="1">
                  <a:lnSpc>
                    <a:spcPct val="90000"/>
                  </a:lnSpc>
                  <a:buFont typeface="+mj-lt"/>
                  <a:buAutoNum type="alphaLcParenR" startAt="2"/>
                </a:pPr>
                <a:r>
                  <a:rPr lang="en-PH" sz="2400" dirty="0" smtClean="0">
                    <a:ea typeface="MS PGothic" pitchFamily="34" charset="-128"/>
                  </a:rPr>
                  <a:t>In this case we need </a:t>
                </a: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&gt;3</m:t>
                        </m:r>
                      </m:e>
                    </m:d>
                    <m:r>
                      <a:rPr lang="en-PH" sz="2400" b="0" i="1" smtClean="0">
                        <a:latin typeface="Cambria Math"/>
                        <a:ea typeface="MS PGothic" pitchFamily="34" charset="-128"/>
                      </a:rPr>
                      <m:t>=1−0.6496=0.3504</m:t>
                    </m:r>
                  </m:oMath>
                </a14:m>
                <a:r>
                  <a:rPr lang="en-PH" sz="2400" dirty="0" smtClean="0">
                    <a:ea typeface="MS PGothic" pitchFamily="34" charset="-128"/>
                  </a:rPr>
                  <a: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219200"/>
                <a:ext cx="8001000" cy="4876800"/>
              </a:xfrm>
              <a:blipFill rotWithShape="1">
                <a:blip r:embed="rId2"/>
                <a:stretch>
                  <a:fillRect l="-1142" t="-1625" r="-144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04624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1" end="1"/>
                                            </p:txEl>
                                          </p:spTgt>
                                        </p:tgtEl>
                                        <p:attrNameLst>
                                          <p:attrName>style.visibility</p:attrName>
                                        </p:attrNameLst>
                                      </p:cBhvr>
                                      <p:to>
                                        <p:strVal val="visible"/>
                                      </p:to>
                                    </p:set>
                                    <p:anim calcmode="lin" valueType="num">
                                      <p:cBhvr additive="base">
                                        <p:cTn id="18"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2" end="2"/>
                                            </p:txEl>
                                          </p:spTgt>
                                        </p:tgtEl>
                                        <p:attrNameLst>
                                          <p:attrName>style.visibility</p:attrName>
                                        </p:attrNameLst>
                                      </p:cBhvr>
                                      <p:to>
                                        <p:strVal val="visible"/>
                                      </p:to>
                                    </p:set>
                                    <p:anim calcmode="lin" valueType="num">
                                      <p:cBhvr additive="base">
                                        <p:cTn id="24"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 calcmode="lin" valueType="num">
                                      <p:cBhvr additive="base">
                                        <p:cTn id="30"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3">
                                            <p:txEl>
                                              <p:pRg st="5" end="5"/>
                                            </p:txEl>
                                          </p:spTgt>
                                        </p:tgtEl>
                                        <p:attrNameLst>
                                          <p:attrName>style.visibility</p:attrName>
                                        </p:attrNameLst>
                                      </p:cBhvr>
                                      <p:to>
                                        <p:strVal val="visible"/>
                                      </p:to>
                                    </p:set>
                                    <p:anim calcmode="lin" valueType="num">
                                      <p:cBhvr additive="base">
                                        <p:cTn id="36"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Distribution and the Poisson Process</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600200"/>
                <a:ext cx="8001000" cy="4495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200" dirty="0" smtClean="0">
                    <a:ea typeface="MS PGothic" pitchFamily="34" charset="-128"/>
                  </a:rPr>
                  <a:t>Experiments yielding numerical values of a random variable </a:t>
                </a:r>
                <a14:m>
                  <m:oMath xmlns:m="http://schemas.openxmlformats.org/officeDocument/2006/math">
                    <m:r>
                      <a:rPr lang="en-PH" sz="2200" b="0" i="1" smtClean="0">
                        <a:latin typeface="Cambria Math"/>
                        <a:ea typeface="MS PGothic" pitchFamily="34" charset="-128"/>
                      </a:rPr>
                      <m:t>𝑋</m:t>
                    </m:r>
                  </m:oMath>
                </a14:m>
                <a:r>
                  <a:rPr lang="en-PH" sz="2200" dirty="0" smtClean="0">
                    <a:ea typeface="MS PGothic" pitchFamily="34" charset="-128"/>
                  </a:rPr>
                  <a:t>, the number of outcomes occurring during a given time interval or in a specified region, are called </a:t>
                </a:r>
                <a:r>
                  <a:rPr lang="en-PH" sz="2200" b="1" dirty="0" smtClean="0">
                    <a:ea typeface="MS PGothic" pitchFamily="34" charset="-128"/>
                  </a:rPr>
                  <a:t>Poisson experiments</a:t>
                </a:r>
                <a:r>
                  <a:rPr lang="en-PH" sz="2200" dirty="0" smtClean="0">
                    <a:ea typeface="MS PGothic" pitchFamily="34" charset="-128"/>
                  </a:rPr>
                  <a:t>. The given time interval may be of any length, such as a minute, a day, a week, a month, or even a year. Hence a Poisson experiment can generate observations for the random variable</a:t>
                </a:r>
                <a14:m>
                  <m:oMath xmlns:m="http://schemas.openxmlformats.org/officeDocument/2006/math">
                    <m:r>
                      <a:rPr lang="en-PH" sz="2200" b="0" i="0" smtClean="0">
                        <a:latin typeface="Cambria Math"/>
                        <a:ea typeface="MS PGothic" pitchFamily="34" charset="-128"/>
                      </a:rPr>
                      <m:t> </m:t>
                    </m:r>
                    <m:r>
                      <a:rPr lang="en-PH" sz="2200" b="0" i="1" smtClean="0">
                        <a:latin typeface="Cambria Math"/>
                        <a:ea typeface="MS PGothic" pitchFamily="34" charset="-128"/>
                      </a:rPr>
                      <m:t>𝑋</m:t>
                    </m:r>
                  </m:oMath>
                </a14:m>
                <a:r>
                  <a:rPr lang="en-PH" sz="2200" dirty="0" smtClean="0">
                    <a:ea typeface="MS PGothic" pitchFamily="34" charset="-128"/>
                  </a:rPr>
                  <a:t> representing the number of telephone calls per hour received by an office, the number of days school is closed due to snow during the winter, or the number of postponed games due to rain in a baseball season. The specified region could be a line segment, an area, a volume, or perhaps a piece of material. In such instances </a:t>
                </a:r>
                <a14:m>
                  <m:oMath xmlns:m="http://schemas.openxmlformats.org/officeDocument/2006/math">
                    <m:r>
                      <a:rPr lang="en-PH" sz="2200" b="0" i="1" smtClean="0">
                        <a:latin typeface="Cambria Math"/>
                        <a:ea typeface="MS PGothic" pitchFamily="34" charset="-128"/>
                      </a:rPr>
                      <m:t>𝑋</m:t>
                    </m:r>
                  </m:oMath>
                </a14:m>
                <a:r>
                  <a:rPr lang="en-PH" sz="2200" dirty="0" smtClean="0">
                    <a:ea typeface="MS PGothic" pitchFamily="34" charset="-128"/>
                  </a:rPr>
                  <a:t> might represent the number of field mice per acre, the number of bacteria in a given culture, or the number of typing errors per page.</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600200"/>
                <a:ext cx="8001000" cy="4495800"/>
              </a:xfrm>
              <a:blipFill rotWithShape="1">
                <a:blip r:embed="rId2"/>
                <a:stretch>
                  <a:fillRect l="-914" t="-1493" r="-1980" b="-542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421586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fade">
                                      <p:cBhvr>
                                        <p:cTn id="12" dur="1000"/>
                                        <p:tgtEl>
                                          <p:spTgt spid="5123">
                                            <p:txEl>
                                              <p:pRg st="0" end="0"/>
                                            </p:txEl>
                                          </p:spTgt>
                                        </p:tgtEl>
                                      </p:cBhvr>
                                    </p:animEffect>
                                    <p:anim calcmode="lin" valueType="num">
                                      <p:cBhvr>
                                        <p:cTn id="13"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The Bernoulli Process</a:t>
            </a:r>
          </a:p>
        </p:txBody>
      </p:sp>
      <p:sp>
        <p:nvSpPr>
          <p:cNvPr id="4099" name="Rectangle 5"/>
          <p:cNvSpPr>
            <a:spLocks noGrp="1" noChangeArrowheads="1"/>
          </p:cNvSpPr>
          <p:nvPr>
            <p:ph type="body" sz="half" idx="1"/>
          </p:nvPr>
        </p:nvSpPr>
        <p:spPr bwMode="auto">
          <a:xfrm>
            <a:off x="457200" y="1143000"/>
            <a:ext cx="80010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An experiment often consists of repeated trials, each with two possible outcomes that may be </a:t>
            </a:r>
            <a:r>
              <a:rPr lang="en-PH" sz="2400" dirty="0" err="1" smtClean="0">
                <a:ea typeface="MS PGothic" pitchFamily="34" charset="-128"/>
              </a:rPr>
              <a:t>labeled</a:t>
            </a:r>
            <a:r>
              <a:rPr lang="en-PH" sz="2400" dirty="0">
                <a:ea typeface="MS PGothic" pitchFamily="34" charset="-128"/>
              </a:rPr>
              <a:t> </a:t>
            </a:r>
            <a:r>
              <a:rPr lang="en-PH" sz="2400" b="1" dirty="0" smtClean="0">
                <a:ea typeface="MS PGothic" pitchFamily="34" charset="-128"/>
              </a:rPr>
              <a:t>success</a:t>
            </a:r>
            <a:r>
              <a:rPr lang="en-PH" sz="2400" dirty="0" smtClean="0">
                <a:ea typeface="MS PGothic" pitchFamily="34" charset="-128"/>
              </a:rPr>
              <a:t> or </a:t>
            </a:r>
            <a:r>
              <a:rPr lang="en-PH" sz="2400" b="1" dirty="0" smtClean="0">
                <a:ea typeface="MS PGothic" pitchFamily="34" charset="-128"/>
              </a:rPr>
              <a:t>failure</a:t>
            </a:r>
            <a:r>
              <a:rPr lang="en-PH" sz="2400" dirty="0" smtClean="0">
                <a:ea typeface="MS PGothic" pitchFamily="34" charset="-128"/>
              </a:rPr>
              <a:t>. The most obvious application deals with the testing of items as they come from an assembly line, where each test or trial may indicate a defective or a </a:t>
            </a:r>
            <a:r>
              <a:rPr lang="en-PH" sz="2400" dirty="0" err="1" smtClean="0">
                <a:ea typeface="MS PGothic" pitchFamily="34" charset="-128"/>
              </a:rPr>
              <a:t>nondefective</a:t>
            </a:r>
            <a:r>
              <a:rPr lang="en-PH" sz="2400" dirty="0" smtClean="0">
                <a:ea typeface="MS PGothic" pitchFamily="34" charset="-128"/>
              </a:rPr>
              <a:t> item. We may choose to define either outcome as a success. The process is referred to as a </a:t>
            </a:r>
            <a:r>
              <a:rPr lang="en-PH" sz="2400" b="1" dirty="0" smtClean="0">
                <a:ea typeface="MS PGothic" pitchFamily="34" charset="-128"/>
              </a:rPr>
              <a:t>Bernoulli process</a:t>
            </a:r>
            <a:r>
              <a:rPr lang="en-PH" sz="2400" dirty="0" smtClean="0">
                <a:ea typeface="MS PGothic" pitchFamily="34" charset="-128"/>
              </a:rPr>
              <a:t>. Each trial is called a </a:t>
            </a:r>
            <a:r>
              <a:rPr lang="en-PH" sz="2400" b="1" dirty="0" smtClean="0">
                <a:ea typeface="MS PGothic" pitchFamily="34" charset="-128"/>
              </a:rPr>
              <a:t>Bernoulli trial.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additive="base">
                                        <p:cTn id="12"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Process</a:t>
            </a:r>
          </a:p>
        </p:txBody>
      </p:sp>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200" dirty="0" smtClean="0">
                <a:ea typeface="MS PGothic" pitchFamily="34" charset="-128"/>
              </a:rPr>
              <a:t>A Poisson experiment is derived from the </a:t>
            </a:r>
            <a:r>
              <a:rPr lang="en-PH" sz="2200" b="1" dirty="0" smtClean="0">
                <a:ea typeface="MS PGothic" pitchFamily="34" charset="-128"/>
              </a:rPr>
              <a:t>Poisson process </a:t>
            </a:r>
            <a:r>
              <a:rPr lang="en-PH" sz="2200" dirty="0" smtClean="0">
                <a:ea typeface="MS PGothic" pitchFamily="34" charset="-128"/>
              </a:rPr>
              <a:t>and possesses the following properties:</a:t>
            </a:r>
          </a:p>
          <a:p>
            <a:pPr algn="just" eaLnBrk="1" hangingPunct="1">
              <a:lnSpc>
                <a:spcPct val="90000"/>
              </a:lnSpc>
              <a:buFontTx/>
              <a:buNone/>
            </a:pPr>
            <a:endParaRPr lang="en-PH" sz="2200" dirty="0">
              <a:ea typeface="MS PGothic" pitchFamily="34" charset="-128"/>
            </a:endParaRPr>
          </a:p>
          <a:p>
            <a:pPr marL="457200" indent="-457200" algn="just" eaLnBrk="1" hangingPunct="1">
              <a:lnSpc>
                <a:spcPct val="90000"/>
              </a:lnSpc>
              <a:buFont typeface="+mj-lt"/>
              <a:buAutoNum type="arabicPeriod"/>
            </a:pPr>
            <a:r>
              <a:rPr lang="en-PH" sz="2200" dirty="0" smtClean="0">
                <a:ea typeface="MS PGothic" pitchFamily="34" charset="-128"/>
              </a:rPr>
              <a:t>The number of outcomes occurring in one time interval or specified region is independent of the number that occurs in any other disjoint time interval or region of space. In this way we say that the Poisson process has no memory.</a:t>
            </a:r>
          </a:p>
          <a:p>
            <a:pPr marL="457200" indent="-457200" algn="just" eaLnBrk="1" hangingPunct="1">
              <a:lnSpc>
                <a:spcPct val="90000"/>
              </a:lnSpc>
              <a:buFont typeface="+mj-lt"/>
              <a:buAutoNum type="arabicPeriod"/>
            </a:pPr>
            <a:r>
              <a:rPr lang="en-PH" sz="2200" dirty="0" smtClean="0">
                <a:ea typeface="MS PGothic" pitchFamily="34" charset="-128"/>
              </a:rPr>
              <a:t>The probability that a single outcome will occur during a very short time interval or in a small region is proportional to the length of the time interval or the size of the region and does not depend on the number of outcomes occurring outside this time interval or region.</a:t>
            </a:r>
          </a:p>
          <a:p>
            <a:pPr marL="457200" indent="-457200" algn="just" eaLnBrk="1" hangingPunct="1">
              <a:lnSpc>
                <a:spcPct val="90000"/>
              </a:lnSpc>
              <a:buFont typeface="+mj-lt"/>
              <a:buAutoNum type="arabicPeriod"/>
            </a:pPr>
            <a:r>
              <a:rPr lang="en-PH" sz="2200" dirty="0" smtClean="0">
                <a:ea typeface="MS PGothic" pitchFamily="34" charset="-128"/>
              </a:rPr>
              <a:t>The probability that more than one outcome will occur in such a short time interval or fall in such a small region is negligible.</a:t>
            </a:r>
          </a:p>
        </p:txBody>
      </p:sp>
    </p:spTree>
    <p:extLst>
      <p:ext uri="{BB962C8B-B14F-4D97-AF65-F5344CB8AC3E}">
        <p14:creationId xmlns:p14="http://schemas.microsoft.com/office/powerpoint/2010/main" val="389125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3" end="3"/>
                                            </p:txEl>
                                          </p:spTgt>
                                        </p:tgtEl>
                                        <p:attrNameLst>
                                          <p:attrName>style.visibility</p:attrName>
                                        </p:attrNameLst>
                                      </p:cBhvr>
                                      <p:to>
                                        <p:strVal val="visible"/>
                                      </p:to>
                                    </p:set>
                                    <p:anim calcmode="lin" valueType="num">
                                      <p:cBhvr additive="base">
                                        <p:cTn id="24"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3">
                                            <p:txEl>
                                              <p:pRg st="4" end="4"/>
                                            </p:txEl>
                                          </p:spTgt>
                                        </p:tgtEl>
                                        <p:attrNameLst>
                                          <p:attrName>style.visibility</p:attrName>
                                        </p:attrNameLst>
                                      </p:cBhvr>
                                      <p:to>
                                        <p:strVal val="visible"/>
                                      </p:to>
                                    </p:set>
                                    <p:anim calcmode="lin" valueType="num">
                                      <p:cBhvr additive="base">
                                        <p:cTn id="30"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Process</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143000"/>
                <a:ext cx="8001000" cy="4953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 number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of outcomes occurring during a Poisson experiment is called a </a:t>
                </a:r>
                <a:r>
                  <a:rPr lang="en-PH" sz="2400" b="1" dirty="0" smtClean="0">
                    <a:ea typeface="MS PGothic" pitchFamily="34" charset="-128"/>
                  </a:rPr>
                  <a:t>Poisson random variable</a:t>
                </a:r>
                <a:r>
                  <a:rPr lang="en-PH" sz="2400" dirty="0" smtClean="0">
                    <a:ea typeface="MS PGothic" pitchFamily="34" charset="-128"/>
                  </a:rPr>
                  <a:t>, and its probability distribution is called the </a:t>
                </a:r>
                <a:r>
                  <a:rPr lang="en-PH" sz="2400" b="1" dirty="0" smtClean="0">
                    <a:ea typeface="MS PGothic" pitchFamily="34" charset="-128"/>
                  </a:rPr>
                  <a:t>Poisson distribution</a:t>
                </a:r>
                <a:r>
                  <a:rPr lang="en-PH" sz="2400" dirty="0" smtClean="0">
                    <a:ea typeface="MS PGothic" pitchFamily="34" charset="-128"/>
                  </a:rPr>
                  <a:t>. The mean number of outcomes is computed from </a:t>
                </a:r>
                <a14:m>
                  <m:oMath xmlns:m="http://schemas.openxmlformats.org/officeDocument/2006/math">
                    <m:r>
                      <a:rPr lang="en-PH" sz="2400" i="1" smtClean="0">
                        <a:latin typeface="Cambria Math"/>
                        <a:ea typeface="Cambria Math"/>
                      </a:rPr>
                      <m:t>𝜇</m:t>
                    </m:r>
                    <m:r>
                      <a:rPr lang="en-PH" sz="2400" b="0" i="1" smtClean="0">
                        <a:latin typeface="Cambria Math"/>
                        <a:ea typeface="Cambria Math"/>
                      </a:rPr>
                      <m:t>=</m:t>
                    </m:r>
                    <m:r>
                      <a:rPr lang="en-PH" sz="2400" b="0" i="1" smtClean="0">
                        <a:latin typeface="Cambria Math"/>
                        <a:ea typeface="Cambria Math"/>
                      </a:rPr>
                      <m:t>𝜆</m:t>
                    </m:r>
                    <m:r>
                      <a:rPr lang="en-PH" sz="2400" b="0" i="1" smtClean="0">
                        <a:latin typeface="Cambria Math"/>
                        <a:ea typeface="Cambria Math"/>
                      </a:rPr>
                      <m:t>𝑡</m:t>
                    </m:r>
                  </m:oMath>
                </a14:m>
                <a:r>
                  <a:rPr lang="en-PH" sz="2400" dirty="0" smtClean="0">
                    <a:ea typeface="MS PGothic" pitchFamily="34" charset="-128"/>
                  </a:rPr>
                  <a:t>, where </a:t>
                </a:r>
                <a14:m>
                  <m:oMath xmlns:m="http://schemas.openxmlformats.org/officeDocument/2006/math">
                    <m:r>
                      <a:rPr lang="en-PH" sz="2400" b="0" i="1" smtClean="0">
                        <a:latin typeface="Cambria Math"/>
                        <a:ea typeface="MS PGothic" pitchFamily="34" charset="-128"/>
                      </a:rPr>
                      <m:t>𝑡</m:t>
                    </m:r>
                  </m:oMath>
                </a14:m>
                <a:r>
                  <a:rPr lang="en-PH" sz="2400" dirty="0" smtClean="0">
                    <a:ea typeface="MS PGothic" pitchFamily="34" charset="-128"/>
                  </a:rPr>
                  <a:t> is the specific “time” or “region” of interest. Since its probabilities depend on </a:t>
                </a:r>
                <a14:m>
                  <m:oMath xmlns:m="http://schemas.openxmlformats.org/officeDocument/2006/math">
                    <m:r>
                      <a:rPr lang="en-PH" sz="2400" i="1" smtClean="0">
                        <a:latin typeface="Cambria Math"/>
                        <a:ea typeface="Cambria Math"/>
                      </a:rPr>
                      <m:t>𝜆</m:t>
                    </m:r>
                  </m:oMath>
                </a14:m>
                <a:r>
                  <a:rPr lang="en-PH" sz="2400" dirty="0" smtClean="0">
                    <a:ea typeface="MS PGothic" pitchFamily="34" charset="-128"/>
                  </a:rPr>
                  <a:t>, the rate of occurrence of outcomes, we shall denote them by the symbol </a:t>
                </a: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 </m:t>
                        </m:r>
                        <m:r>
                          <a:rPr lang="en-PH" sz="2400" b="0" i="1" smtClean="0">
                            <a:latin typeface="Cambria Math"/>
                            <a:ea typeface="Cambria Math"/>
                          </a:rPr>
                          <m:t>𝜆</m:t>
                        </m:r>
                        <m:r>
                          <a:rPr lang="en-PH" sz="2400" b="0" i="1" smtClean="0">
                            <a:latin typeface="Cambria Math"/>
                            <a:ea typeface="Cambria Math"/>
                          </a:rPr>
                          <m:t>𝑡</m:t>
                        </m:r>
                      </m:e>
                    </m:d>
                  </m:oMath>
                </a14:m>
                <a:r>
                  <a:rPr lang="en-PH" sz="2400" dirty="0" smtClean="0">
                    <a:ea typeface="MS PGothic" pitchFamily="34" charset="-128"/>
                  </a:rPr>
                  <a: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953000"/>
              </a:xfrm>
              <a:blipFill rotWithShape="1">
                <a:blip r:embed="rId2"/>
                <a:stretch>
                  <a:fillRect l="-1142" t="-1601"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601157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fade">
                                      <p:cBhvr>
                                        <p:cTn id="12" dur="1000"/>
                                        <p:tgtEl>
                                          <p:spTgt spid="5123">
                                            <p:txEl>
                                              <p:pRg st="0" end="0"/>
                                            </p:txEl>
                                          </p:spTgt>
                                        </p:tgtEl>
                                      </p:cBhvr>
                                    </p:animEffect>
                                    <p:anim calcmode="lin" valueType="num">
                                      <p:cBhvr>
                                        <p:cTn id="13"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219200"/>
                <a:ext cx="8001000" cy="4876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200" dirty="0" smtClean="0">
                    <a:ea typeface="MS PGothic" pitchFamily="34" charset="-128"/>
                  </a:rPr>
                  <a:t>The probability distribution of the Poisson random variable </a:t>
                </a:r>
                <a14:m>
                  <m:oMath xmlns:m="http://schemas.openxmlformats.org/officeDocument/2006/math">
                    <m:r>
                      <a:rPr lang="en-PH" sz="2200" b="0" i="1" smtClean="0">
                        <a:latin typeface="Cambria Math"/>
                        <a:ea typeface="MS PGothic" pitchFamily="34" charset="-128"/>
                      </a:rPr>
                      <m:t>𝑋</m:t>
                    </m:r>
                  </m:oMath>
                </a14:m>
                <a:r>
                  <a:rPr lang="en-PH" sz="2200" dirty="0" smtClean="0">
                    <a:ea typeface="MS PGothic" pitchFamily="34" charset="-128"/>
                  </a:rPr>
                  <a:t>, representing the number of outcomes occurring in a given time interval or specified region by </a:t>
                </a:r>
                <a14:m>
                  <m:oMath xmlns:m="http://schemas.openxmlformats.org/officeDocument/2006/math">
                    <m:r>
                      <a:rPr lang="en-PH" sz="2200" b="0" i="1" smtClean="0">
                        <a:latin typeface="Cambria Math"/>
                        <a:ea typeface="MS PGothic" pitchFamily="34" charset="-128"/>
                      </a:rPr>
                      <m:t>𝑡</m:t>
                    </m:r>
                  </m:oMath>
                </a14:m>
                <a:r>
                  <a:rPr lang="en-PH" sz="2200" dirty="0" smtClean="0">
                    <a:ea typeface="MS PGothic" pitchFamily="34" charset="-128"/>
                  </a:rPr>
                  <a:t>, is</a:t>
                </a:r>
              </a:p>
              <a:p>
                <a:pPr algn="just" eaLnBrk="1" hangingPunct="1">
                  <a:lnSpc>
                    <a:spcPct val="90000"/>
                  </a:lnSpc>
                  <a:buFontTx/>
                  <a:buNone/>
                </a:pPr>
                <a:endParaRPr lang="en-PH" sz="2200" dirty="0">
                  <a:ea typeface="MS PGothic" pitchFamily="34" charset="-128"/>
                </a:endParaRPr>
              </a:p>
              <a:p>
                <a:pPr algn="ctr" eaLnBrk="1" hangingPunct="1">
                  <a:lnSpc>
                    <a:spcPct val="90000"/>
                  </a:lnSpc>
                  <a:buFontTx/>
                  <a:buNone/>
                </a:pPr>
                <a14:m>
                  <m:oMath xmlns:m="http://schemas.openxmlformats.org/officeDocument/2006/math">
                    <m:r>
                      <a:rPr lang="en-PH" sz="2200" b="0" i="1" smtClean="0">
                        <a:latin typeface="Cambria Math"/>
                        <a:ea typeface="MS PGothic" pitchFamily="34" charset="-128"/>
                      </a:rPr>
                      <m:t>𝑝</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𝑥</m:t>
                        </m:r>
                        <m:r>
                          <a:rPr lang="en-PH" sz="2200" b="0" i="1" smtClean="0">
                            <a:latin typeface="Cambria Math"/>
                            <a:ea typeface="MS PGothic" pitchFamily="34" charset="-128"/>
                          </a:rPr>
                          <m:t>; </m:t>
                        </m:r>
                        <m:r>
                          <a:rPr lang="en-PH" sz="2200" b="0" i="1" smtClean="0">
                            <a:latin typeface="Cambria Math"/>
                            <a:ea typeface="Cambria Math"/>
                          </a:rPr>
                          <m:t>𝜆</m:t>
                        </m:r>
                        <m:r>
                          <a:rPr lang="en-PH" sz="2200" b="0" i="1" smtClean="0">
                            <a:latin typeface="Cambria Math"/>
                            <a:ea typeface="Cambria Math"/>
                          </a:rPr>
                          <m:t>𝑡</m:t>
                        </m:r>
                      </m:e>
                    </m:d>
                    <m:r>
                      <a:rPr lang="en-PH" sz="2200" b="0" i="1" smtClean="0">
                        <a:latin typeface="Cambria Math"/>
                        <a:ea typeface="MS PGothic" pitchFamily="34" charset="-128"/>
                      </a:rPr>
                      <m:t>=</m:t>
                    </m:r>
                    <m:f>
                      <m:fPr>
                        <m:ctrlPr>
                          <a:rPr lang="en-PH" sz="2200" b="0" i="1" smtClean="0">
                            <a:latin typeface="Cambria Math"/>
                            <a:ea typeface="MS PGothic" pitchFamily="34" charset="-128"/>
                          </a:rPr>
                        </m:ctrlPr>
                      </m:fPr>
                      <m:num>
                        <m:sSup>
                          <m:sSupPr>
                            <m:ctrlPr>
                              <a:rPr lang="en-PH" sz="2200" b="0" i="1" smtClean="0">
                                <a:latin typeface="Cambria Math"/>
                                <a:ea typeface="MS PGothic" pitchFamily="34" charset="-128"/>
                              </a:rPr>
                            </m:ctrlPr>
                          </m:sSupPr>
                          <m:e>
                            <m:r>
                              <a:rPr lang="en-PH" sz="2200" b="0" i="1" smtClean="0">
                                <a:latin typeface="Cambria Math"/>
                                <a:ea typeface="MS PGothic" pitchFamily="34" charset="-128"/>
                              </a:rPr>
                              <m:t>𝑒</m:t>
                            </m:r>
                          </m:e>
                          <m:sup>
                            <m:r>
                              <a:rPr lang="en-PH" sz="2200" b="0" i="1" smtClean="0">
                                <a:latin typeface="Cambria Math"/>
                                <a:ea typeface="MS PGothic" pitchFamily="34" charset="-128"/>
                              </a:rPr>
                              <m:t>−</m:t>
                            </m:r>
                            <m:r>
                              <a:rPr lang="en-PH" sz="2200" b="0" i="1" smtClean="0">
                                <a:latin typeface="Cambria Math"/>
                                <a:ea typeface="Cambria Math"/>
                              </a:rPr>
                              <m:t>𝜆</m:t>
                            </m:r>
                            <m:r>
                              <a:rPr lang="en-PH" sz="2200" b="0" i="1" smtClean="0">
                                <a:latin typeface="Cambria Math"/>
                                <a:ea typeface="Cambria Math"/>
                              </a:rPr>
                              <m:t>𝑡</m:t>
                            </m:r>
                          </m:sup>
                        </m:sSup>
                        <m:sSup>
                          <m:sSupPr>
                            <m:ctrlPr>
                              <a:rPr lang="en-PH" sz="2200" b="0" i="1" smtClean="0">
                                <a:latin typeface="Cambria Math"/>
                                <a:ea typeface="MS PGothic" pitchFamily="34" charset="-128"/>
                              </a:rPr>
                            </m:ctrlPr>
                          </m:sSupPr>
                          <m:e>
                            <m:d>
                              <m:dPr>
                                <m:ctrlPr>
                                  <a:rPr lang="en-PH" sz="2200" b="0" i="1" smtClean="0">
                                    <a:latin typeface="Cambria Math"/>
                                    <a:ea typeface="MS PGothic" pitchFamily="34" charset="-128"/>
                                  </a:rPr>
                                </m:ctrlPr>
                              </m:dPr>
                              <m:e>
                                <m:r>
                                  <a:rPr lang="en-PH" sz="2200" b="0" i="1" smtClean="0">
                                    <a:latin typeface="Cambria Math"/>
                                    <a:ea typeface="Cambria Math"/>
                                  </a:rPr>
                                  <m:t>𝜆</m:t>
                                </m:r>
                                <m:r>
                                  <a:rPr lang="en-PH" sz="2200" b="0" i="1" smtClean="0">
                                    <a:latin typeface="Cambria Math"/>
                                    <a:ea typeface="Cambria Math"/>
                                  </a:rPr>
                                  <m:t>𝑡</m:t>
                                </m:r>
                              </m:e>
                            </m:d>
                          </m:e>
                          <m:sup>
                            <m:r>
                              <a:rPr lang="en-PH" sz="2200" b="0" i="1" smtClean="0">
                                <a:latin typeface="Cambria Math"/>
                                <a:ea typeface="MS PGothic" pitchFamily="34" charset="-128"/>
                              </a:rPr>
                              <m:t>𝑥</m:t>
                            </m:r>
                          </m:sup>
                        </m:sSup>
                      </m:num>
                      <m:den>
                        <m:r>
                          <a:rPr lang="en-PH" sz="2200" b="0" i="1" smtClean="0">
                            <a:latin typeface="Cambria Math"/>
                            <a:ea typeface="MS PGothic" pitchFamily="34" charset="-128"/>
                          </a:rPr>
                          <m:t>𝑥</m:t>
                        </m:r>
                        <m:r>
                          <a:rPr lang="en-PH" sz="2200" b="0" i="1" smtClean="0">
                            <a:latin typeface="Cambria Math"/>
                            <a:ea typeface="MS PGothic" pitchFamily="34" charset="-128"/>
                          </a:rPr>
                          <m:t>!</m:t>
                        </m:r>
                      </m:den>
                    </m:f>
                  </m:oMath>
                </a14:m>
                <a:r>
                  <a:rPr lang="en-PH" sz="2200" dirty="0" smtClean="0">
                    <a:ea typeface="MS PGothic" pitchFamily="34" charset="-128"/>
                  </a:rPr>
                  <a:t>, </a:t>
                </a:r>
                <a14:m>
                  <m:oMath xmlns:m="http://schemas.openxmlformats.org/officeDocument/2006/math">
                    <m:r>
                      <a:rPr lang="en-PH" sz="2200" b="0" i="1" dirty="0" smtClean="0">
                        <a:latin typeface="Cambria Math"/>
                        <a:ea typeface="MS PGothic" pitchFamily="34" charset="-128"/>
                      </a:rPr>
                      <m:t>𝑥</m:t>
                    </m:r>
                    <m:r>
                      <a:rPr lang="en-PH" sz="2200" b="0" i="1" dirty="0" smtClean="0">
                        <a:latin typeface="Cambria Math"/>
                        <a:ea typeface="MS PGothic" pitchFamily="34" charset="-128"/>
                      </a:rPr>
                      <m:t>=0, 1, 2,…,</m:t>
                    </m:r>
                  </m:oMath>
                </a14:m>
                <a:endParaRPr lang="en-PH" sz="2200" dirty="0" smtClean="0">
                  <a:ea typeface="MS PGothic" pitchFamily="34" charset="-128"/>
                </a:endParaRPr>
              </a:p>
              <a:p>
                <a:pPr algn="just" eaLnBrk="1" hangingPunct="1">
                  <a:lnSpc>
                    <a:spcPct val="90000"/>
                  </a:lnSpc>
                  <a:buFontTx/>
                  <a:buNone/>
                </a:pPr>
                <a:endParaRPr lang="en-PH" sz="2200" dirty="0">
                  <a:ea typeface="MS PGothic" pitchFamily="34" charset="-128"/>
                </a:endParaRPr>
              </a:p>
              <a:p>
                <a:pPr algn="just" eaLnBrk="1" hangingPunct="1">
                  <a:lnSpc>
                    <a:spcPct val="90000"/>
                  </a:lnSpc>
                  <a:buFontTx/>
                  <a:buNone/>
                </a:pPr>
                <a:r>
                  <a:rPr lang="en-PH" sz="2200" dirty="0" smtClean="0">
                    <a:ea typeface="MS PGothic" pitchFamily="34" charset="-128"/>
                  </a:rPr>
                  <a:t>where </a:t>
                </a:r>
                <a14:m>
                  <m:oMath xmlns:m="http://schemas.openxmlformats.org/officeDocument/2006/math">
                    <m:r>
                      <a:rPr lang="en-PH" sz="2200" i="1" smtClean="0">
                        <a:latin typeface="Cambria Math"/>
                        <a:ea typeface="Cambria Math"/>
                      </a:rPr>
                      <m:t>𝜆</m:t>
                    </m:r>
                  </m:oMath>
                </a14:m>
                <a:r>
                  <a:rPr lang="en-PH" sz="2200" dirty="0" smtClean="0">
                    <a:ea typeface="MS PGothic" pitchFamily="34" charset="-128"/>
                  </a:rPr>
                  <a:t> is the average number of outcomes per unit time or region, and </a:t>
                </a:r>
                <a14:m>
                  <m:oMath xmlns:m="http://schemas.openxmlformats.org/officeDocument/2006/math">
                    <m:r>
                      <a:rPr lang="en-PH" sz="2200" b="0" i="1" smtClean="0">
                        <a:latin typeface="Cambria Math"/>
                        <a:ea typeface="MS PGothic" pitchFamily="34" charset="-128"/>
                      </a:rPr>
                      <m:t>𝑒</m:t>
                    </m:r>
                    <m:r>
                      <a:rPr lang="en-PH" sz="2200" b="0" i="1" smtClean="0">
                        <a:latin typeface="Cambria Math"/>
                        <a:ea typeface="MS PGothic" pitchFamily="34" charset="-128"/>
                      </a:rPr>
                      <m:t>=2.71828…</m:t>
                    </m:r>
                  </m:oMath>
                </a14:m>
                <a:r>
                  <a:rPr lang="en-PH" sz="2200" dirty="0" smtClean="0">
                    <a:ea typeface="MS PGothic" pitchFamily="34" charset="-128"/>
                  </a:rPr>
                  <a:t>.</a:t>
                </a:r>
              </a:p>
              <a:p>
                <a:pPr algn="just" eaLnBrk="1" hangingPunct="1">
                  <a:lnSpc>
                    <a:spcPct val="90000"/>
                  </a:lnSpc>
                  <a:buFontTx/>
                  <a:buNone/>
                </a:pPr>
                <a:endParaRPr lang="en-PH" sz="2200" dirty="0">
                  <a:ea typeface="MS PGothic" pitchFamily="34" charset="-128"/>
                </a:endParaRPr>
              </a:p>
              <a:p>
                <a:pPr algn="just" eaLnBrk="1" hangingPunct="1">
                  <a:lnSpc>
                    <a:spcPct val="90000"/>
                  </a:lnSpc>
                  <a:buFontTx/>
                  <a:buNone/>
                </a:pPr>
                <a:r>
                  <a:rPr lang="en-PH" sz="2200" dirty="0" smtClean="0">
                    <a:ea typeface="MS PGothic" pitchFamily="34" charset="-128"/>
                  </a:rPr>
                  <a:t>Table A.2 contains Poisson probability sum</a:t>
                </a: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200" b="0" i="1" smtClean="0">
                          <a:latin typeface="Cambria Math"/>
                          <a:ea typeface="MS PGothic" pitchFamily="34" charset="-128"/>
                        </a:rPr>
                        <m:t>𝑃</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𝑟</m:t>
                          </m:r>
                          <m:r>
                            <a:rPr lang="en-PH" sz="2200" b="0" i="1" smtClean="0">
                              <a:latin typeface="Cambria Math"/>
                              <a:ea typeface="MS PGothic" pitchFamily="34" charset="-128"/>
                            </a:rPr>
                            <m:t>; </m:t>
                          </m:r>
                          <m:r>
                            <a:rPr lang="en-PH" sz="2200" b="0" i="1" smtClean="0">
                              <a:latin typeface="Cambria Math"/>
                              <a:ea typeface="Cambria Math"/>
                            </a:rPr>
                            <m:t>𝜆</m:t>
                          </m:r>
                          <m:r>
                            <a:rPr lang="en-PH" sz="2200" b="0" i="1" smtClean="0">
                              <a:latin typeface="Cambria Math"/>
                              <a:ea typeface="Cambria Math"/>
                            </a:rPr>
                            <m:t>𝑡</m:t>
                          </m:r>
                        </m:e>
                      </m:d>
                      <m:r>
                        <a:rPr lang="en-PH" sz="2200" b="0" i="1" smtClean="0">
                          <a:latin typeface="Cambria Math"/>
                          <a:ea typeface="MS PGothic" pitchFamily="34" charset="-128"/>
                        </a:rPr>
                        <m:t>=</m:t>
                      </m:r>
                      <m:nary>
                        <m:naryPr>
                          <m:chr m:val="∑"/>
                          <m:ctrlPr>
                            <a:rPr lang="en-PH" sz="2200" b="0" i="1" smtClean="0">
                              <a:latin typeface="Cambria Math"/>
                              <a:ea typeface="MS PGothic" pitchFamily="34" charset="-128"/>
                            </a:rPr>
                          </m:ctrlPr>
                        </m:naryPr>
                        <m:sub>
                          <m:r>
                            <m:rPr>
                              <m:brk m:alnAt="23"/>
                            </m:rPr>
                            <a:rPr lang="en-PH" sz="2200" b="0" i="1" smtClean="0">
                              <a:latin typeface="Cambria Math"/>
                              <a:ea typeface="MS PGothic" pitchFamily="34" charset="-128"/>
                            </a:rPr>
                            <m:t>𝑥</m:t>
                          </m:r>
                          <m:r>
                            <a:rPr lang="en-PH" sz="2200" b="0" i="1" smtClean="0">
                              <a:latin typeface="Cambria Math"/>
                              <a:ea typeface="MS PGothic" pitchFamily="34" charset="-128"/>
                            </a:rPr>
                            <m:t>=0</m:t>
                          </m:r>
                        </m:sub>
                        <m:sup>
                          <m:r>
                            <a:rPr lang="en-PH" sz="2200" b="0" i="1" smtClean="0">
                              <a:latin typeface="Cambria Math"/>
                              <a:ea typeface="MS PGothic" pitchFamily="34" charset="-128"/>
                            </a:rPr>
                            <m:t>𝑟</m:t>
                          </m:r>
                        </m:sup>
                        <m:e>
                          <m:r>
                            <a:rPr lang="en-PH" sz="2200" b="0" i="1" smtClean="0">
                              <a:latin typeface="Cambria Math"/>
                              <a:ea typeface="MS PGothic" pitchFamily="34" charset="-128"/>
                            </a:rPr>
                            <m:t>𝑝</m:t>
                          </m:r>
                          <m:d>
                            <m:dPr>
                              <m:ctrlPr>
                                <a:rPr lang="en-PH" sz="2200" b="0" i="1" smtClean="0">
                                  <a:latin typeface="Cambria Math"/>
                                  <a:ea typeface="MS PGothic" pitchFamily="34" charset="-128"/>
                                </a:rPr>
                              </m:ctrlPr>
                            </m:dPr>
                            <m:e>
                              <m:r>
                                <a:rPr lang="en-PH" sz="2200" b="0" i="1" smtClean="0">
                                  <a:latin typeface="Cambria Math"/>
                                  <a:ea typeface="MS PGothic" pitchFamily="34" charset="-128"/>
                                </a:rPr>
                                <m:t>𝑥</m:t>
                              </m:r>
                              <m:r>
                                <a:rPr lang="en-PH" sz="2200" b="0" i="1" smtClean="0">
                                  <a:latin typeface="Cambria Math"/>
                                  <a:ea typeface="MS PGothic" pitchFamily="34" charset="-128"/>
                                </a:rPr>
                                <m:t>; </m:t>
                              </m:r>
                              <m:r>
                                <a:rPr lang="en-PH" sz="2200" b="0" i="1" smtClean="0">
                                  <a:latin typeface="Cambria Math"/>
                                  <a:ea typeface="Cambria Math"/>
                                </a:rPr>
                                <m:t>𝜆</m:t>
                              </m:r>
                              <m:r>
                                <a:rPr lang="en-PH" sz="2200" b="0" i="1" smtClean="0">
                                  <a:latin typeface="Cambria Math"/>
                                  <a:ea typeface="Cambria Math"/>
                                </a:rPr>
                                <m:t>𝑡</m:t>
                              </m:r>
                            </m:e>
                          </m:d>
                        </m:e>
                      </m:nary>
                    </m:oMath>
                  </m:oMathPara>
                </a14:m>
                <a:endParaRPr lang="en-PH" sz="2200" dirty="0" smtClean="0">
                  <a:ea typeface="MS PGothic" pitchFamily="34" charset="-128"/>
                </a:endParaRPr>
              </a:p>
              <a:p>
                <a:pPr algn="just" eaLnBrk="1" hangingPunct="1">
                  <a:lnSpc>
                    <a:spcPct val="90000"/>
                  </a:lnSpc>
                  <a:buFontTx/>
                  <a:buNone/>
                </a:pPr>
                <a:r>
                  <a:rPr lang="en-PH" sz="2200" dirty="0" smtClean="0">
                    <a:ea typeface="MS PGothic" pitchFamily="34" charset="-128"/>
                  </a:rPr>
                  <a:t>for  a few selected values of </a:t>
                </a:r>
                <a14:m>
                  <m:oMath xmlns:m="http://schemas.openxmlformats.org/officeDocument/2006/math">
                    <m:r>
                      <a:rPr lang="en-PH" sz="2200" i="1" smtClean="0">
                        <a:latin typeface="Cambria Math"/>
                        <a:ea typeface="Cambria Math"/>
                      </a:rPr>
                      <m:t>𝜆</m:t>
                    </m:r>
                    <m:r>
                      <a:rPr lang="en-PH" sz="2200" b="0" i="1" smtClean="0">
                        <a:latin typeface="Cambria Math"/>
                        <a:ea typeface="Cambria Math"/>
                      </a:rPr>
                      <m:t>𝑡</m:t>
                    </m:r>
                  </m:oMath>
                </a14:m>
                <a:r>
                  <a:rPr lang="en-PH" sz="2200" dirty="0" smtClean="0">
                    <a:ea typeface="MS PGothic" pitchFamily="34" charset="-128"/>
                  </a:rPr>
                  <a:t> ranging from 0.1 to 18.</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219200"/>
                <a:ext cx="8001000" cy="4876800"/>
              </a:xfrm>
              <a:blipFill rotWithShape="1">
                <a:blip r:embed="rId2"/>
                <a:stretch>
                  <a:fillRect l="-914" t="-1375" r="-1828" b="-375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685417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 calcmode="lin" valueType="num">
                                      <p:cBhvr additive="base">
                                        <p:cTn id="24"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 calcmode="lin" valueType="num">
                                      <p:cBhvr additive="base">
                                        <p:cTn id="30"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3">
                                            <p:txEl>
                                              <p:pRg st="7" end="7"/>
                                            </p:txEl>
                                          </p:spTgt>
                                        </p:tgtEl>
                                        <p:attrNameLst>
                                          <p:attrName>style.visibility</p:attrName>
                                        </p:attrNameLst>
                                      </p:cBhvr>
                                      <p:to>
                                        <p:strVal val="visible"/>
                                      </p:to>
                                    </p:set>
                                    <p:anim calcmode="lin" valueType="num">
                                      <p:cBhvr additive="base">
                                        <p:cTn id="36"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3">
                                            <p:txEl>
                                              <p:pRg st="8" end="8"/>
                                            </p:txEl>
                                          </p:spTgt>
                                        </p:tgtEl>
                                        <p:attrNameLst>
                                          <p:attrName>style.visibility</p:attrName>
                                        </p:attrNameLst>
                                      </p:cBhvr>
                                      <p:to>
                                        <p:strVal val="visible"/>
                                      </p:to>
                                    </p:set>
                                    <p:anim calcmode="lin" valueType="num">
                                      <p:cBhvr additive="base">
                                        <p:cTn id="42"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143000"/>
                <a:ext cx="8001000" cy="4953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5.19</a:t>
                </a:r>
              </a:p>
              <a:p>
                <a:pPr algn="just" eaLnBrk="1" hangingPunct="1">
                  <a:lnSpc>
                    <a:spcPct val="90000"/>
                  </a:lnSpc>
                  <a:buFontTx/>
                  <a:buNone/>
                </a:pPr>
                <a:r>
                  <a:rPr lang="en-PH" sz="2400" dirty="0" smtClean="0">
                    <a:ea typeface="MS PGothic" pitchFamily="34" charset="-128"/>
                  </a:rPr>
                  <a:t>During a laboratory experiment the average number of radioactive particles passing through a counter in 1 millisecond is 4. What is the probability that 6 particles enter the counter in a given millisecond?</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Solution:</a:t>
                </a:r>
              </a:p>
              <a:p>
                <a:pPr algn="just" eaLnBrk="1" hangingPunct="1">
                  <a:lnSpc>
                    <a:spcPct val="90000"/>
                  </a:lnSpc>
                  <a:buFontTx/>
                  <a:buNone/>
                </a:pPr>
                <a:r>
                  <a:rPr lang="en-PH" sz="2400" dirty="0" smtClean="0">
                    <a:ea typeface="MS PGothic" pitchFamily="34" charset="-128"/>
                  </a:rPr>
                  <a:t>Using the Poisson distribution with </a:t>
                </a:r>
                <a14:m>
                  <m:oMath xmlns:m="http://schemas.openxmlformats.org/officeDocument/2006/math">
                    <m:r>
                      <a:rPr lang="en-PH" sz="2400" b="0" i="1" smtClean="0">
                        <a:latin typeface="Cambria Math"/>
                        <a:ea typeface="MS PGothic" pitchFamily="34" charset="-128"/>
                      </a:rPr>
                      <m:t>𝑥</m:t>
                    </m:r>
                    <m:r>
                      <a:rPr lang="en-PH" sz="2400" b="0" i="1" smtClean="0">
                        <a:latin typeface="Cambria Math"/>
                        <a:ea typeface="MS PGothic" pitchFamily="34" charset="-128"/>
                      </a:rPr>
                      <m:t>=6</m:t>
                    </m:r>
                  </m:oMath>
                </a14:m>
                <a:r>
                  <a:rPr lang="en-PH" sz="2400" dirty="0" smtClean="0">
                    <a:ea typeface="MS PGothic" pitchFamily="34" charset="-128"/>
                  </a:rPr>
                  <a:t> and </a:t>
                </a:r>
                <a14:m>
                  <m:oMath xmlns:m="http://schemas.openxmlformats.org/officeDocument/2006/math">
                    <m:r>
                      <a:rPr lang="en-PH" sz="2400" i="1" smtClean="0">
                        <a:latin typeface="Cambria Math"/>
                        <a:ea typeface="Cambria Math"/>
                      </a:rPr>
                      <m:t>𝜆</m:t>
                    </m:r>
                    <m:r>
                      <a:rPr lang="en-PH" sz="2400" b="0" i="1" smtClean="0">
                        <a:latin typeface="Cambria Math"/>
                        <a:ea typeface="Cambria Math"/>
                      </a:rPr>
                      <m:t>𝑡</m:t>
                    </m:r>
                    <m:r>
                      <a:rPr lang="en-PH" sz="2400" b="0" i="1" smtClean="0">
                        <a:latin typeface="Cambria Math"/>
                        <a:ea typeface="Cambria Math"/>
                      </a:rPr>
                      <m:t>=4</m:t>
                    </m:r>
                  </m:oMath>
                </a14:m>
                <a:r>
                  <a:rPr lang="en-PH" sz="2400" dirty="0" smtClean="0">
                    <a:ea typeface="MS PGothic" pitchFamily="34" charset="-128"/>
                  </a:rPr>
                  <a:t>, we find from Table A.2 that</a:t>
                </a: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6;4</m:t>
                          </m:r>
                        </m:e>
                      </m:d>
                      <m:r>
                        <a:rPr lang="en-PH" sz="2400" b="0" i="1" smtClean="0">
                          <a:latin typeface="Cambria Math"/>
                          <a:ea typeface="MS PGothic" pitchFamily="34" charset="-128"/>
                        </a:rPr>
                        <m:t>=</m:t>
                      </m:r>
                      <m:f>
                        <m:fPr>
                          <m:ctrlPr>
                            <a:rPr lang="en-PH" sz="2400" b="0" i="1" smtClean="0">
                              <a:latin typeface="Cambria Math"/>
                              <a:ea typeface="MS PGothic" pitchFamily="34" charset="-128"/>
                            </a:rPr>
                          </m:ctrlPr>
                        </m:fPr>
                        <m:num>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𝑒</m:t>
                              </m:r>
                            </m:e>
                            <m:sup>
                              <m:r>
                                <a:rPr lang="en-PH" sz="2400" b="0" i="1" smtClean="0">
                                  <a:latin typeface="Cambria Math"/>
                                  <a:ea typeface="MS PGothic" pitchFamily="34" charset="-128"/>
                                </a:rPr>
                                <m:t>−4</m:t>
                              </m:r>
                            </m:sup>
                          </m:sSup>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4</m:t>
                              </m:r>
                            </m:e>
                            <m:sup>
                              <m:r>
                                <a:rPr lang="en-PH" sz="2400" b="0" i="1" smtClean="0">
                                  <a:latin typeface="Cambria Math"/>
                                  <a:ea typeface="MS PGothic" pitchFamily="34" charset="-128"/>
                                </a:rPr>
                                <m:t>6</m:t>
                              </m:r>
                            </m:sup>
                          </m:sSup>
                        </m:num>
                        <m:den>
                          <m:r>
                            <a:rPr lang="en-PH" sz="2400" b="0" i="1" smtClean="0">
                              <a:latin typeface="Cambria Math"/>
                              <a:ea typeface="MS PGothic" pitchFamily="34" charset="-128"/>
                            </a:rPr>
                            <m:t>6!</m:t>
                          </m:r>
                        </m:den>
                      </m:f>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6</m:t>
                          </m:r>
                        </m:sup>
                        <m:e>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;4</m:t>
                              </m:r>
                            </m:e>
                          </m:d>
                        </m:e>
                      </m:nary>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5</m:t>
                          </m:r>
                        </m:sup>
                        <m:e>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;4</m:t>
                              </m:r>
                            </m:e>
                          </m:d>
                        </m:e>
                      </m:nary>
                      <m:r>
                        <a:rPr lang="en-PH" sz="2400" b="0" i="1" smtClean="0">
                          <a:latin typeface="Cambria Math"/>
                          <a:ea typeface="MS PGothic" pitchFamily="34" charset="-128"/>
                        </a:rPr>
                        <m:t>=0.8893−0.7851=0.1042</m:t>
                      </m:r>
                    </m:oMath>
                  </m:oMathPara>
                </a14:m>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953000"/>
              </a:xfrm>
              <a:blipFill rotWithShape="1">
                <a:blip r:embed="rId2"/>
                <a:stretch>
                  <a:fillRect l="-1142" t="-1601"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764280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 calcmode="lin" valueType="num">
                                      <p:cBhvr additive="base">
                                        <p:cTn id="34"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990600"/>
                <a:ext cx="8001000" cy="5105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5.20</a:t>
                </a:r>
              </a:p>
              <a:p>
                <a:pPr algn="just" eaLnBrk="1" hangingPunct="1">
                  <a:lnSpc>
                    <a:spcPct val="90000"/>
                  </a:lnSpc>
                  <a:buFontTx/>
                  <a:buNone/>
                </a:pPr>
                <a:r>
                  <a:rPr lang="en-PH" sz="2400" dirty="0" smtClean="0">
                    <a:ea typeface="MS PGothic" pitchFamily="34" charset="-128"/>
                  </a:rPr>
                  <a:t>Ten is the average number of oil tankers arriving each day at a certain port city. The facilities at the port can handle at most 15 tankers per day. What is the probability that on a given day tankers have to be turned away?</a:t>
                </a:r>
              </a:p>
              <a:p>
                <a:pPr algn="just" eaLnBrk="1" hangingPunct="1">
                  <a:lnSpc>
                    <a:spcPct val="90000"/>
                  </a:lnSpc>
                  <a:buFontTx/>
                  <a:buNone/>
                </a:pPr>
                <a:r>
                  <a:rPr lang="en-PH" sz="2400" dirty="0" smtClean="0">
                    <a:ea typeface="MS PGothic" pitchFamily="34" charset="-128"/>
                  </a:rPr>
                  <a:t>Solution:</a:t>
                </a:r>
              </a:p>
              <a:p>
                <a:pPr algn="just" eaLnBrk="1" hangingPunct="1">
                  <a:lnSpc>
                    <a:spcPct val="90000"/>
                  </a:lnSpc>
                  <a:buFontTx/>
                  <a:buNone/>
                </a:pPr>
                <a:r>
                  <a:rPr lang="en-PH" sz="2400" dirty="0" smtClean="0">
                    <a:ea typeface="MS PGothic" pitchFamily="34" charset="-128"/>
                  </a:rPr>
                  <a:t>Let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be the number of oil tankers arriving each day. The, using Table A.2, we</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&gt;15</m:t>
                          </m:r>
                        </m:e>
                      </m:d>
                      <m:r>
                        <a:rPr lang="en-PH" sz="2400" b="0" i="1" smtClean="0">
                          <a:latin typeface="Cambria Math"/>
                          <a:ea typeface="MS PGothic" pitchFamily="34" charset="-128"/>
                        </a:rPr>
                        <m:t>=1−</m:t>
                      </m:r>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Cambria Math"/>
                            </a:rPr>
                            <m:t>≤15</m:t>
                          </m:r>
                        </m:e>
                      </m:d>
                      <m:r>
                        <a:rPr lang="en-PH" sz="2400" b="0" i="1" smtClean="0">
                          <a:latin typeface="Cambria Math"/>
                          <a:ea typeface="MS PGothic" pitchFamily="34" charset="-128"/>
                        </a:rPr>
                        <m:t>=1−</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15</m:t>
                          </m:r>
                        </m:sup>
                        <m:e>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;10</m:t>
                              </m:r>
                            </m:e>
                          </m:d>
                        </m:e>
                      </m:nary>
                      <m:r>
                        <a:rPr lang="en-PH" sz="2400" b="0" i="1" smtClean="0">
                          <a:latin typeface="Cambria Math"/>
                          <a:ea typeface="MS PGothic" pitchFamily="34" charset="-128"/>
                        </a:rPr>
                        <m:t>=1−0.9513=0.0487.</m:t>
                      </m:r>
                    </m:oMath>
                  </m:oMathPara>
                </a14:m>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990600"/>
                <a:ext cx="8001000" cy="5105400"/>
              </a:xfrm>
              <a:blipFill rotWithShape="1">
                <a:blip r:embed="rId2"/>
                <a:stretch>
                  <a:fillRect l="-1142" t="-1553" r="-205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556703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 calcmode="lin" valueType="num">
                                      <p:cBhvr additive="base">
                                        <p:cTn id="22"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3" end="3"/>
                                            </p:txEl>
                                          </p:spTgt>
                                        </p:tgtEl>
                                        <p:attrNameLst>
                                          <p:attrName>style.visibility</p:attrName>
                                        </p:attrNameLst>
                                      </p:cBhvr>
                                      <p:to>
                                        <p:strVal val="visible"/>
                                      </p:to>
                                    </p:set>
                                    <p:anim calcmode="lin" valueType="num">
                                      <p:cBhvr additive="base">
                                        <p:cTn id="28"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5" end="5"/>
                                            </p:txEl>
                                          </p:spTgt>
                                        </p:tgtEl>
                                        <p:attrNameLst>
                                          <p:attrName>style.visibility</p:attrName>
                                        </p:attrNameLst>
                                      </p:cBhvr>
                                      <p:to>
                                        <p:strVal val="visible"/>
                                      </p:to>
                                    </p:set>
                                    <p:anim calcmode="lin" valueType="num">
                                      <p:cBhvr additive="base">
                                        <p:cTn id="34"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Poisson Distribution</a:t>
            </a:r>
          </a:p>
        </p:txBody>
      </p:sp>
      <mc:AlternateContent xmlns:mc="http://schemas.openxmlformats.org/markup-compatibility/2006">
        <mc:Choice xmlns:a14="http://schemas.microsoft.com/office/drawing/2010/main" Requires="a14">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Theorem 5.5</a:t>
                </a:r>
              </a:p>
              <a:p>
                <a:pPr algn="just" eaLnBrk="1" hangingPunct="1">
                  <a:lnSpc>
                    <a:spcPct val="90000"/>
                  </a:lnSpc>
                  <a:buFontTx/>
                  <a:buNone/>
                </a:pPr>
                <a:r>
                  <a:rPr lang="en-PH" sz="2400" dirty="0" smtClean="0">
                    <a:ea typeface="MS PGothic" pitchFamily="34" charset="-128"/>
                  </a:rPr>
                  <a:t>The mean and variance of the Poisson distribution </a:t>
                </a:r>
                <a14:m>
                  <m:oMath xmlns:m="http://schemas.openxmlformats.org/officeDocument/2006/math">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 </m:t>
                        </m:r>
                        <m:r>
                          <a:rPr lang="en-PH" sz="2400" b="0" i="1" smtClean="0">
                            <a:latin typeface="Cambria Math"/>
                            <a:ea typeface="Cambria Math"/>
                          </a:rPr>
                          <m:t>𝜆</m:t>
                        </m:r>
                        <m:r>
                          <a:rPr lang="en-PH" sz="2400" b="0" i="1" smtClean="0">
                            <a:latin typeface="Cambria Math"/>
                            <a:ea typeface="Cambria Math"/>
                          </a:rPr>
                          <m:t>𝑡</m:t>
                        </m:r>
                      </m:e>
                    </m:d>
                  </m:oMath>
                </a14:m>
                <a:r>
                  <a:rPr lang="en-PH" sz="2400" dirty="0" smtClean="0">
                    <a:ea typeface="MS PGothic" pitchFamily="34" charset="-128"/>
                  </a:rPr>
                  <a:t> both have the value </a:t>
                </a:r>
                <a14:m>
                  <m:oMath xmlns:m="http://schemas.openxmlformats.org/officeDocument/2006/math">
                    <m:r>
                      <a:rPr lang="en-PH" sz="2400" i="1" smtClean="0">
                        <a:latin typeface="Cambria Math"/>
                        <a:ea typeface="Cambria Math"/>
                      </a:rPr>
                      <m:t>𝜆</m:t>
                    </m:r>
                    <m:r>
                      <a:rPr lang="en-PH" sz="2400" b="0" i="1" smtClean="0">
                        <a:latin typeface="Cambria Math"/>
                        <a:ea typeface="Cambria Math"/>
                      </a:rPr>
                      <m:t>𝑡</m:t>
                    </m:r>
                  </m:oMath>
                </a14:m>
                <a:r>
                  <a:rPr lang="en-PH" sz="2400" dirty="0" smtClean="0">
                    <a:ea typeface="MS PGothic" pitchFamily="34" charset="-128"/>
                  </a:rPr>
                  <a:t>.</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In Example 5.19, where </a:t>
                </a:r>
                <a14:m>
                  <m:oMath xmlns:m="http://schemas.openxmlformats.org/officeDocument/2006/math">
                    <m:r>
                      <a:rPr lang="en-PH" sz="2400" i="1" smtClean="0">
                        <a:latin typeface="Cambria Math"/>
                        <a:ea typeface="Cambria Math"/>
                      </a:rPr>
                      <m:t>𝜆</m:t>
                    </m:r>
                    <m:r>
                      <a:rPr lang="en-PH" sz="2400" b="0" i="1" smtClean="0">
                        <a:latin typeface="Cambria Math"/>
                        <a:ea typeface="Cambria Math"/>
                      </a:rPr>
                      <m:t>𝑡</m:t>
                    </m:r>
                    <m:r>
                      <a:rPr lang="en-PH" sz="2400" b="0" i="1" smtClean="0">
                        <a:latin typeface="Cambria Math"/>
                        <a:ea typeface="Cambria Math"/>
                      </a:rPr>
                      <m:t>=4</m:t>
                    </m:r>
                  </m:oMath>
                </a14:m>
                <a:r>
                  <a:rPr lang="en-PH" sz="2400" dirty="0" smtClean="0">
                    <a:ea typeface="MS PGothic" pitchFamily="34" charset="-128"/>
                  </a:rPr>
                  <a:t>, we also have </a:t>
                </a:r>
                <a14:m>
                  <m:oMath xmlns:m="http://schemas.openxmlformats.org/officeDocument/2006/math">
                    <m:sSup>
                      <m:sSupPr>
                        <m:ctrlPr>
                          <a:rPr lang="en-PH" sz="2400" b="0" i="1" smtClean="0">
                            <a:latin typeface="Cambria Math"/>
                            <a:ea typeface="Cambria Math"/>
                          </a:rPr>
                        </m:ctrlPr>
                      </m:sSupPr>
                      <m:e>
                        <m:r>
                          <a:rPr lang="en-PH" sz="2400" i="1" smtClean="0">
                            <a:latin typeface="Cambria Math"/>
                            <a:ea typeface="Cambria Math"/>
                          </a:rPr>
                          <m:t>𝜎</m:t>
                        </m:r>
                      </m:e>
                      <m:sup>
                        <m:r>
                          <a:rPr lang="en-PH" sz="2400" b="0" i="1" smtClean="0">
                            <a:latin typeface="Cambria Math"/>
                            <a:ea typeface="Cambria Math"/>
                          </a:rPr>
                          <m:t>2</m:t>
                        </m:r>
                      </m:sup>
                    </m:sSup>
                    <m:r>
                      <a:rPr lang="en-PH" sz="2400" b="0" i="1" smtClean="0">
                        <a:latin typeface="Cambria Math"/>
                        <a:ea typeface="Cambria Math"/>
                      </a:rPr>
                      <m:t>=4</m:t>
                    </m:r>
                  </m:oMath>
                </a14:m>
                <a:r>
                  <a:rPr lang="en-PH" sz="2400" dirty="0" smtClean="0">
                    <a:ea typeface="MS PGothic" pitchFamily="34" charset="-128"/>
                  </a:rPr>
                  <a:t> and hence </a:t>
                </a:r>
                <a14:m>
                  <m:oMath xmlns:m="http://schemas.openxmlformats.org/officeDocument/2006/math">
                    <m:r>
                      <a:rPr lang="en-PH" sz="2400" i="1" smtClean="0">
                        <a:latin typeface="Cambria Math"/>
                        <a:ea typeface="Cambria Math"/>
                      </a:rPr>
                      <m:t>𝜎</m:t>
                    </m:r>
                    <m:r>
                      <a:rPr lang="en-PH" sz="2400" b="0" i="1" smtClean="0">
                        <a:latin typeface="Cambria Math"/>
                        <a:ea typeface="Cambria Math"/>
                      </a:rPr>
                      <m:t>=2</m:t>
                    </m:r>
                  </m:oMath>
                </a14:m>
                <a:r>
                  <a:rPr lang="en-PH" sz="2400" dirty="0" smtClean="0">
                    <a:ea typeface="MS PGothic" pitchFamily="34" charset="-128"/>
                  </a:rPr>
                  <a:t>. Using </a:t>
                </a:r>
                <a:r>
                  <a:rPr lang="en-PH" sz="2400" dirty="0" err="1" smtClean="0">
                    <a:ea typeface="MS PGothic" pitchFamily="34" charset="-128"/>
                  </a:rPr>
                  <a:t>Chebyshev’s</a:t>
                </a:r>
                <a:r>
                  <a:rPr lang="en-PH" sz="2400" dirty="0" smtClean="0">
                    <a:ea typeface="MS PGothic" pitchFamily="34" charset="-128"/>
                  </a:rPr>
                  <a:t> </a:t>
                </a:r>
                <a:r>
                  <a:rPr lang="en-PH" sz="2400" dirty="0" smtClean="0">
                    <a:ea typeface="MS PGothic" pitchFamily="34" charset="-128"/>
                  </a:rPr>
                  <a:t>theorem, we can state that our random variable has a probability of at least ¾ of falling in the interval </a:t>
                </a:r>
                <a14:m>
                  <m:oMath xmlns:m="http://schemas.openxmlformats.org/officeDocument/2006/math">
                    <m:r>
                      <a:rPr lang="en-PH" sz="2400" i="1" smtClean="0">
                        <a:latin typeface="Cambria Math"/>
                        <a:ea typeface="Cambria Math"/>
                      </a:rPr>
                      <m:t>𝜇</m:t>
                    </m:r>
                    <m:r>
                      <a:rPr lang="en-PH" sz="2400" i="1" smtClean="0">
                        <a:latin typeface="Cambria Math"/>
                        <a:ea typeface="Cambria Math"/>
                      </a:rPr>
                      <m:t>±2</m:t>
                    </m:r>
                    <m:r>
                      <a:rPr lang="en-PH" sz="2400" b="0" i="1" smtClean="0">
                        <a:latin typeface="Cambria Math"/>
                        <a:ea typeface="Cambria Math"/>
                      </a:rPr>
                      <m:t>𝜎</m:t>
                    </m:r>
                    <m:r>
                      <a:rPr lang="en-PH" sz="2400" b="0" i="1" smtClean="0">
                        <a:latin typeface="Cambria Math"/>
                        <a:ea typeface="Cambria Math"/>
                      </a:rPr>
                      <m:t>=4±</m:t>
                    </m:r>
                    <m:d>
                      <m:dPr>
                        <m:ctrlPr>
                          <a:rPr lang="en-PH" sz="2400" b="0" i="1" smtClean="0">
                            <a:latin typeface="Cambria Math"/>
                            <a:ea typeface="Cambria Math"/>
                          </a:rPr>
                        </m:ctrlPr>
                      </m:dPr>
                      <m:e>
                        <m:r>
                          <a:rPr lang="en-PH" sz="2400" b="0" i="1" smtClean="0">
                            <a:latin typeface="Cambria Math"/>
                            <a:ea typeface="Cambria Math"/>
                          </a:rPr>
                          <m:t>2</m:t>
                        </m:r>
                      </m:e>
                    </m:d>
                    <m:d>
                      <m:dPr>
                        <m:ctrlPr>
                          <a:rPr lang="en-PH" sz="2400" b="0" i="1" smtClean="0">
                            <a:latin typeface="Cambria Math"/>
                            <a:ea typeface="Cambria Math"/>
                          </a:rPr>
                        </m:ctrlPr>
                      </m:dPr>
                      <m:e>
                        <m:r>
                          <a:rPr lang="en-PH" sz="2400" b="0" i="1" smtClean="0">
                            <a:latin typeface="Cambria Math"/>
                            <a:ea typeface="Cambria Math"/>
                          </a:rPr>
                          <m:t>2</m:t>
                        </m:r>
                      </m:e>
                    </m:d>
                  </m:oMath>
                </a14:m>
                <a:r>
                  <a:rPr lang="en-PH" sz="2400" dirty="0" smtClean="0">
                    <a:ea typeface="MS PGothic" pitchFamily="34" charset="-128"/>
                  </a:rPr>
                  <a:t>, or from 0 to 8. Therefore, we conclude that at least three-fourths or the time the number of radioactive particles entering the counter will be anywhere from 0 to 8 during a given millisecond.</a:t>
                </a:r>
              </a:p>
            </p:txBody>
          </p:sp>
        </mc:Choice>
        <mc:Fallback>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066800"/>
                <a:ext cx="8001000" cy="5029200"/>
              </a:xfrm>
              <a:blipFill rotWithShape="1">
                <a:blip r:embed="rId2"/>
                <a:stretch>
                  <a:fillRect l="-1142" t="-1576"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40939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The Poisson Distribution as a Limiting Form of the Binomial</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371600"/>
                <a:ext cx="8001000" cy="4724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Theorem 5.6</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Let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be a binomial random variable with probability distribution </a:t>
                </a: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oMath>
                </a14:m>
                <a:r>
                  <a:rPr lang="en-PH" sz="2400" dirty="0" smtClean="0">
                    <a:ea typeface="MS PGothic" pitchFamily="34" charset="-128"/>
                  </a:rPr>
                  <a:t>. When </a:t>
                </a:r>
                <a14:m>
                  <m:oMath xmlns:m="http://schemas.openxmlformats.org/officeDocument/2006/math">
                    <m:r>
                      <a:rPr lang="en-PH" sz="2400" b="0" i="1" smtClean="0">
                        <a:latin typeface="Cambria Math"/>
                        <a:ea typeface="MS PGothic" pitchFamily="34" charset="-128"/>
                      </a:rPr>
                      <m:t>𝑛</m:t>
                    </m:r>
                    <m:r>
                      <a:rPr lang="en-PH" sz="2400" b="0" i="1" smtClean="0">
                        <a:latin typeface="Cambria Math"/>
                        <a:ea typeface="Cambria Math"/>
                      </a:rPr>
                      <m:t>→∞</m:t>
                    </m:r>
                  </m:oMath>
                </a14:m>
                <a:r>
                  <a:rPr lang="en-PH" sz="2400" dirty="0" smtClean="0">
                    <a:ea typeface="MS PGothic" pitchFamily="34" charset="-128"/>
                  </a:rPr>
                  <a:t>, </a:t>
                </a:r>
                <a14:m>
                  <m:oMath xmlns:m="http://schemas.openxmlformats.org/officeDocument/2006/math">
                    <m:r>
                      <a:rPr lang="en-PH" sz="2400" b="0" i="1" smtClean="0">
                        <a:latin typeface="Cambria Math"/>
                        <a:ea typeface="MS PGothic" pitchFamily="34" charset="-128"/>
                      </a:rPr>
                      <m:t>𝑝</m:t>
                    </m:r>
                    <m:r>
                      <a:rPr lang="en-PH" sz="2400" b="0" i="1" smtClean="0">
                        <a:latin typeface="Cambria Math"/>
                        <a:ea typeface="Cambria Math"/>
                      </a:rPr>
                      <m:t>→0</m:t>
                    </m:r>
                  </m:oMath>
                </a14:m>
                <a:r>
                  <a:rPr lang="en-PH" sz="2400" dirty="0" smtClean="0">
                    <a:ea typeface="MS PGothic" pitchFamily="34" charset="-128"/>
                  </a:rPr>
                  <a:t>, and </a:t>
                </a:r>
                <a14:m>
                  <m:oMath xmlns:m="http://schemas.openxmlformats.org/officeDocument/2006/math">
                    <m:r>
                      <a:rPr lang="en-PH" sz="2400" i="1" smtClean="0">
                        <a:latin typeface="Cambria Math"/>
                        <a:ea typeface="Cambria Math"/>
                      </a:rPr>
                      <m:t>𝜇</m:t>
                    </m:r>
                    <m:r>
                      <a:rPr lang="en-PH" sz="2400" b="0" i="1" smtClean="0">
                        <a:latin typeface="Cambria Math"/>
                        <a:ea typeface="Cambria Math"/>
                      </a:rPr>
                      <m:t>=</m:t>
                    </m:r>
                    <m:r>
                      <a:rPr lang="en-PH" sz="2400" b="0" i="1" smtClean="0">
                        <a:latin typeface="Cambria Math"/>
                        <a:ea typeface="Cambria Math"/>
                      </a:rPr>
                      <m:t>𝑛𝑝</m:t>
                    </m:r>
                  </m:oMath>
                </a14:m>
                <a:r>
                  <a:rPr lang="en-PH" sz="2400" dirty="0" smtClean="0">
                    <a:ea typeface="MS PGothic" pitchFamily="34" charset="-128"/>
                  </a:rPr>
                  <a:t> remains constant.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371600"/>
                <a:ext cx="8001000" cy="4724400"/>
              </a:xfrm>
              <a:blipFill rotWithShape="1">
                <a:blip r:embed="rId2"/>
                <a:stretch>
                  <a:fillRect l="-1142" t="-1677"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1165127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 calcmode="lin" valueType="num">
                                      <p:cBhvr additive="base">
                                        <p:cTn id="16"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The Poisson Distribution as a Limiting Form of the Binomial</a:t>
            </a:r>
          </a:p>
        </p:txBody>
      </p:sp>
      <p:sp>
        <p:nvSpPr>
          <p:cNvPr id="5123" name="Rectangle 5"/>
          <p:cNvSpPr>
            <a:spLocks noGrp="1" noChangeArrowheads="1"/>
          </p:cNvSpPr>
          <p:nvPr>
            <p:ph type="body" sz="half" idx="1"/>
          </p:nvPr>
        </p:nvSpPr>
        <p:spPr bwMode="auto">
          <a:xfrm>
            <a:off x="457200" y="1447800"/>
            <a:ext cx="80010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5.21</a:t>
            </a:r>
          </a:p>
          <a:p>
            <a:pPr algn="just" eaLnBrk="1" hangingPunct="1">
              <a:lnSpc>
                <a:spcPct val="90000"/>
              </a:lnSpc>
              <a:buFontTx/>
              <a:buNone/>
            </a:pPr>
            <a:r>
              <a:rPr lang="en-PH" sz="2400" dirty="0" smtClean="0">
                <a:ea typeface="MS PGothic" pitchFamily="34" charset="-128"/>
              </a:rPr>
              <a:t>In a certain industrial facility accidents occur frequently. It is known that the probability of an accident on any given day is 0.005 and accidents are independent of each other.</a:t>
            </a:r>
          </a:p>
          <a:p>
            <a:pPr marL="457200" indent="-457200" algn="just" eaLnBrk="1" hangingPunct="1">
              <a:lnSpc>
                <a:spcPct val="90000"/>
              </a:lnSpc>
              <a:buFont typeface="+mj-lt"/>
              <a:buAutoNum type="alphaLcParenR"/>
            </a:pPr>
            <a:r>
              <a:rPr lang="en-PH" sz="2400" dirty="0" smtClean="0">
                <a:ea typeface="MS PGothic" pitchFamily="34" charset="-128"/>
              </a:rPr>
              <a:t>What is the probability that in any given period of 400 days there will be an accident of one day?</a:t>
            </a:r>
          </a:p>
          <a:p>
            <a:pPr marL="457200" indent="-457200" algn="just" eaLnBrk="1" hangingPunct="1">
              <a:lnSpc>
                <a:spcPct val="90000"/>
              </a:lnSpc>
              <a:buFont typeface="+mj-lt"/>
              <a:buAutoNum type="alphaLcParenR"/>
            </a:pPr>
            <a:r>
              <a:rPr lang="en-PH" sz="2400" dirty="0" smtClean="0">
                <a:ea typeface="MS PGothic" pitchFamily="34" charset="-128"/>
              </a:rPr>
              <a:t>What is the probability that there are at most three days with an accident?</a:t>
            </a:r>
          </a:p>
          <a:p>
            <a:pPr algn="just" eaLnBrk="1" hangingPunct="1">
              <a:lnSpc>
                <a:spcPct val="90000"/>
              </a:lnSpc>
              <a:buFontTx/>
              <a:buNone/>
            </a:pPr>
            <a:endParaRPr lang="en-PH" sz="2400" dirty="0" smtClean="0">
              <a:ea typeface="MS PGothic" pitchFamily="34" charset="-128"/>
            </a:endParaRPr>
          </a:p>
        </p:txBody>
      </p:sp>
    </p:spTree>
    <p:extLst>
      <p:ext uri="{BB962C8B-B14F-4D97-AF65-F5344CB8AC3E}">
        <p14:creationId xmlns:p14="http://schemas.microsoft.com/office/powerpoint/2010/main" val="80259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 calcmode="lin" valueType="num">
                                      <p:cBhvr additive="base">
                                        <p:cTn id="22"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3" end="3"/>
                                            </p:txEl>
                                          </p:spTgt>
                                        </p:tgtEl>
                                        <p:attrNameLst>
                                          <p:attrName>style.visibility</p:attrName>
                                        </p:attrNameLst>
                                      </p:cBhvr>
                                      <p:to>
                                        <p:strVal val="visible"/>
                                      </p:to>
                                    </p:set>
                                    <p:anim calcmode="lin" valueType="num">
                                      <p:cBhvr additive="base">
                                        <p:cTn id="28"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The Poisson Distribution as a Limiting Form of the Binomial</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6002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Solution</a:t>
                </a:r>
              </a:p>
              <a:p>
                <a:pPr algn="just" eaLnBrk="1" hangingPunct="1">
                  <a:lnSpc>
                    <a:spcPct val="90000"/>
                  </a:lnSpc>
                  <a:buFontTx/>
                  <a:buNone/>
                </a:pPr>
                <a:r>
                  <a:rPr lang="en-PH" sz="2400" dirty="0" smtClean="0">
                    <a:ea typeface="MS PGothic" pitchFamily="34" charset="-128"/>
                  </a:rPr>
                  <a:t>Let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be a binomial random variable with </a:t>
                </a:r>
                <a14:m>
                  <m:oMath xmlns:m="http://schemas.openxmlformats.org/officeDocument/2006/math">
                    <m:r>
                      <a:rPr lang="en-PH" sz="2400" b="0" i="1" smtClean="0">
                        <a:latin typeface="Cambria Math"/>
                        <a:ea typeface="MS PGothic" pitchFamily="34" charset="-128"/>
                      </a:rPr>
                      <m:t>𝑛</m:t>
                    </m:r>
                    <m:r>
                      <a:rPr lang="en-PH" sz="2400" b="0" i="1" smtClean="0">
                        <a:latin typeface="Cambria Math"/>
                        <a:ea typeface="MS PGothic" pitchFamily="34" charset="-128"/>
                      </a:rPr>
                      <m:t>=400</m:t>
                    </m:r>
                  </m:oMath>
                </a14:m>
                <a:r>
                  <a:rPr lang="en-PH" sz="2400" dirty="0" smtClean="0">
                    <a:ea typeface="MS PGothic" pitchFamily="34" charset="-128"/>
                  </a:rPr>
                  <a:t> and </a:t>
                </a:r>
                <a14:m>
                  <m:oMath xmlns:m="http://schemas.openxmlformats.org/officeDocument/2006/math">
                    <m:r>
                      <a:rPr lang="en-PH" sz="2400" b="0" i="1" smtClean="0">
                        <a:latin typeface="Cambria Math"/>
                        <a:ea typeface="MS PGothic" pitchFamily="34" charset="-128"/>
                      </a:rPr>
                      <m:t>𝑝</m:t>
                    </m:r>
                    <m:r>
                      <a:rPr lang="en-PH" sz="2400" b="0" i="1" smtClean="0">
                        <a:latin typeface="Cambria Math"/>
                        <a:ea typeface="MS PGothic" pitchFamily="34" charset="-128"/>
                      </a:rPr>
                      <m:t>=0.005</m:t>
                    </m:r>
                  </m:oMath>
                </a14:m>
                <a:r>
                  <a:rPr lang="en-PH" sz="2400" dirty="0" smtClean="0">
                    <a:ea typeface="MS PGothic" pitchFamily="34" charset="-128"/>
                  </a:rPr>
                  <a:t>. Thus </a:t>
                </a:r>
                <a14:m>
                  <m:oMath xmlns:m="http://schemas.openxmlformats.org/officeDocument/2006/math">
                    <m:r>
                      <a:rPr lang="en-PH" sz="2400" b="0" i="1" smtClean="0">
                        <a:latin typeface="Cambria Math"/>
                        <a:ea typeface="MS PGothic" pitchFamily="34" charset="-128"/>
                      </a:rPr>
                      <m:t>𝑛𝑝</m:t>
                    </m:r>
                    <m:r>
                      <a:rPr lang="en-PH" sz="2400" b="0" i="1" smtClean="0">
                        <a:latin typeface="Cambria Math"/>
                        <a:ea typeface="MS PGothic" pitchFamily="34" charset="-128"/>
                      </a:rPr>
                      <m:t>=2</m:t>
                    </m:r>
                  </m:oMath>
                </a14:m>
                <a:r>
                  <a:rPr lang="en-PH" sz="2400" dirty="0" smtClean="0">
                    <a:ea typeface="MS PGothic" pitchFamily="34" charset="-128"/>
                  </a:rPr>
                  <a:t>. Using the Poisson approximation,</a:t>
                </a:r>
              </a:p>
              <a:p>
                <a:pPr algn="just" eaLnBrk="1" hangingPunct="1">
                  <a:lnSpc>
                    <a:spcPct val="90000"/>
                  </a:lnSpc>
                  <a:buFontTx/>
                  <a:buNone/>
                </a:pPr>
                <a:endParaRPr lang="en-PH" sz="2400" dirty="0">
                  <a:ea typeface="MS PGothic" pitchFamily="34" charset="-128"/>
                </a:endParaRPr>
              </a:p>
              <a:p>
                <a:pPr marL="457200" indent="-457200" algn="just" eaLnBrk="1" hangingPunct="1">
                  <a:lnSpc>
                    <a:spcPct val="90000"/>
                  </a:lnSpc>
                  <a:buFont typeface="+mj-lt"/>
                  <a:buAutoNum type="alphaLcParenR"/>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=1</m:t>
                        </m:r>
                      </m:e>
                    </m:d>
                    <m:r>
                      <a:rPr lang="en-PH" sz="2400" b="0" i="1" smtClean="0">
                        <a:latin typeface="Cambria Math"/>
                        <a:ea typeface="MS PGothic" pitchFamily="34" charset="-128"/>
                      </a:rPr>
                      <m:t>=</m:t>
                    </m:r>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𝑒</m:t>
                        </m:r>
                      </m:e>
                      <m:sup>
                        <m:r>
                          <a:rPr lang="en-PH" sz="2400" b="0" i="1" smtClean="0">
                            <a:latin typeface="Cambria Math"/>
                            <a:ea typeface="MS PGothic" pitchFamily="34" charset="-128"/>
                          </a:rPr>
                          <m:t>−2</m:t>
                        </m:r>
                      </m:sup>
                    </m:sSup>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2</m:t>
                        </m:r>
                      </m:e>
                      <m:sup>
                        <m:r>
                          <a:rPr lang="en-PH" sz="2400" b="0" i="1" smtClean="0">
                            <a:latin typeface="Cambria Math"/>
                            <a:ea typeface="MS PGothic" pitchFamily="34" charset="-128"/>
                          </a:rPr>
                          <m:t>1</m:t>
                        </m:r>
                      </m:sup>
                    </m:sSup>
                    <m:r>
                      <a:rPr lang="en-PH" sz="2400" b="0" i="1" smtClean="0">
                        <a:latin typeface="Cambria Math"/>
                        <a:ea typeface="MS PGothic" pitchFamily="34" charset="-128"/>
                      </a:rPr>
                      <m:t>=0.271</m:t>
                    </m:r>
                  </m:oMath>
                </a14:m>
                <a:endParaRPr lang="en-PH" sz="2400" dirty="0" smtClean="0">
                  <a:ea typeface="MS PGothic" pitchFamily="34" charset="-128"/>
                </a:endParaRPr>
              </a:p>
              <a:p>
                <a:pPr marL="457200" indent="-457200" algn="just" eaLnBrk="1" hangingPunct="1">
                  <a:lnSpc>
                    <a:spcPct val="90000"/>
                  </a:lnSpc>
                  <a:buFont typeface="+mj-lt"/>
                  <a:buAutoNum type="alphaLcParenR"/>
                </a:pPr>
                <a:endParaRPr lang="en-PH" sz="2400" dirty="0">
                  <a:ea typeface="MS PGothic" pitchFamily="34" charset="-128"/>
                </a:endParaRPr>
              </a:p>
              <a:p>
                <a:pPr marL="0" indent="0" algn="just" eaLnBrk="1" hangingPunct="1">
                  <a:lnSpc>
                    <a:spcPct val="90000"/>
                  </a:lnSpc>
                  <a:buNone/>
                </a:pPr>
                <a:r>
                  <a:rPr lang="en-PH" sz="2400" dirty="0">
                    <a:ea typeface="MS PGothic" pitchFamily="34" charset="-128"/>
                  </a:rPr>
                  <a:t>a</a:t>
                </a:r>
                <a:r>
                  <a:rPr lang="en-PH" sz="2400" dirty="0" smtClean="0">
                    <a:ea typeface="MS PGothic" pitchFamily="34" charset="-128"/>
                  </a:rPr>
                  <a:t>nd</a:t>
                </a:r>
              </a:p>
              <a:p>
                <a:pPr marL="0" indent="0" algn="just" eaLnBrk="1" hangingPunct="1">
                  <a:lnSpc>
                    <a:spcPct val="90000"/>
                  </a:lnSpc>
                  <a:buNone/>
                </a:pPr>
                <a:endParaRPr lang="en-PH" sz="2400" dirty="0">
                  <a:ea typeface="MS PGothic" pitchFamily="34" charset="-128"/>
                </a:endParaRPr>
              </a:p>
              <a:p>
                <a:pPr marL="457200" indent="-457200" algn="just" eaLnBrk="1" hangingPunct="1">
                  <a:lnSpc>
                    <a:spcPct val="90000"/>
                  </a:lnSpc>
                  <a:buFont typeface="+mj-lt"/>
                  <a:buAutoNum type="alphaLcParenR" startAt="2"/>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Cambria Math"/>
                          </a:rPr>
                          <m:t>≤3</m:t>
                        </m:r>
                      </m:e>
                    </m:d>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3</m:t>
                        </m:r>
                      </m:sup>
                      <m:e>
                        <m:f>
                          <m:fPr>
                            <m:type m:val="lin"/>
                            <m:ctrlPr>
                              <a:rPr lang="en-PH" sz="2400" b="0" i="1" smtClean="0">
                                <a:latin typeface="Cambria Math"/>
                                <a:ea typeface="MS PGothic" pitchFamily="34" charset="-128"/>
                              </a:rPr>
                            </m:ctrlPr>
                          </m:fPr>
                          <m:num>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𝑒</m:t>
                                </m:r>
                              </m:e>
                              <m:sup>
                                <m:r>
                                  <a:rPr lang="en-PH" sz="2400" b="0" i="1" smtClean="0">
                                    <a:latin typeface="Cambria Math"/>
                                    <a:ea typeface="MS PGothic" pitchFamily="34" charset="-128"/>
                                  </a:rPr>
                                  <m:t>−2</m:t>
                                </m:r>
                              </m:sup>
                            </m:sSup>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2</m:t>
                                </m:r>
                              </m:e>
                              <m:sup>
                                <m:r>
                                  <a:rPr lang="en-PH" sz="2400" b="0" i="1" smtClean="0">
                                    <a:latin typeface="Cambria Math"/>
                                    <a:ea typeface="MS PGothic" pitchFamily="34" charset="-128"/>
                                  </a:rPr>
                                  <m:t>𝑥</m:t>
                                </m:r>
                              </m:sup>
                            </m:sSup>
                          </m:num>
                          <m:den>
                            <m:r>
                              <a:rPr lang="en-PH" sz="2400" b="0" i="1" smtClean="0">
                                <a:latin typeface="Cambria Math"/>
                                <a:ea typeface="MS PGothic" pitchFamily="34" charset="-128"/>
                              </a:rPr>
                              <m:t>𝑥</m:t>
                            </m:r>
                            <m:r>
                              <a:rPr lang="en-PH" sz="2400" b="0" i="1" smtClean="0">
                                <a:latin typeface="Cambria Math"/>
                                <a:ea typeface="MS PGothic" pitchFamily="34" charset="-128"/>
                              </a:rPr>
                              <m:t>!</m:t>
                            </m:r>
                          </m:den>
                        </m:f>
                      </m:e>
                    </m:nary>
                    <m:r>
                      <a:rPr lang="en-PH" sz="2400" b="0" i="1" smtClean="0">
                        <a:latin typeface="Cambria Math"/>
                        <a:ea typeface="MS PGothic" pitchFamily="34" charset="-128"/>
                      </a:rPr>
                      <m:t>=0.857</m:t>
                    </m:r>
                  </m:oMath>
                </a14:m>
                <a:r>
                  <a:rPr lang="en-PH" sz="2400" dirty="0" smtClean="0">
                    <a:ea typeface="MS PGothic" pitchFamily="34" charset="-128"/>
                  </a:rPr>
                  <a: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600200"/>
                <a:ext cx="8001000" cy="4343400"/>
              </a:xfrm>
              <a:blipFill rotWithShape="1">
                <a:blip r:embed="rId2"/>
                <a:stretch>
                  <a:fillRect l="-1142" t="-1826" r="-2133" b="-1095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512200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 calcmode="lin" valueType="num">
                                      <p:cBhvr additive="base">
                                        <p:cTn id="28"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123">
                                            <p:txEl>
                                              <p:pRg st="7" end="7"/>
                                            </p:txEl>
                                          </p:spTgt>
                                        </p:tgtEl>
                                        <p:attrNameLst>
                                          <p:attrName>style.visibility</p:attrName>
                                        </p:attrNameLst>
                                      </p:cBhvr>
                                      <p:to>
                                        <p:strVal val="visible"/>
                                      </p:to>
                                    </p:set>
                                    <p:anim calcmode="lin" valueType="num">
                                      <p:cBhvr additive="base">
                                        <p:cTn id="32"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The Poisson Distribution as a Limiting Form of the Binomial</a:t>
            </a:r>
          </a:p>
        </p:txBody>
      </p:sp>
      <p:sp>
        <p:nvSpPr>
          <p:cNvPr id="5123" name="Rectangle 5"/>
          <p:cNvSpPr>
            <a:spLocks noGrp="1" noChangeArrowheads="1"/>
          </p:cNvSpPr>
          <p:nvPr>
            <p:ph type="body" sz="half" idx="1"/>
          </p:nvPr>
        </p:nvSpPr>
        <p:spPr bwMode="auto">
          <a:xfrm>
            <a:off x="457200" y="1371600"/>
            <a:ext cx="80010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5.22</a:t>
            </a:r>
          </a:p>
          <a:p>
            <a:pPr algn="just" eaLnBrk="1" hangingPunct="1">
              <a:lnSpc>
                <a:spcPct val="90000"/>
              </a:lnSpc>
              <a:buFontTx/>
              <a:buNone/>
            </a:pPr>
            <a:r>
              <a:rPr lang="en-PH" sz="2400" dirty="0" smtClean="0">
                <a:ea typeface="MS PGothic" pitchFamily="34" charset="-128"/>
              </a:rPr>
              <a:t>In a manufacturing process where glass products are produced, defects or bubbles occur, occasionally rendering the piece undesirable for marketing. It is known that, on average, 1 in every 1000 of these items produced has one or more bubbles. What is the probability that a random sample of 8000 will yield fewer than 7 items possessing bubbles?</a:t>
            </a:r>
          </a:p>
          <a:p>
            <a:pPr algn="just" eaLnBrk="1" hangingPunct="1">
              <a:lnSpc>
                <a:spcPct val="90000"/>
              </a:lnSpc>
              <a:buFontTx/>
              <a:buNone/>
            </a:pPr>
            <a:endParaRPr lang="en-PH" sz="2400" dirty="0" smtClean="0">
              <a:ea typeface="MS PGothic" pitchFamily="34" charset="-128"/>
            </a:endParaRPr>
          </a:p>
        </p:txBody>
      </p:sp>
    </p:spTree>
    <p:extLst>
      <p:ext uri="{BB962C8B-B14F-4D97-AF65-F5344CB8AC3E}">
        <p14:creationId xmlns:p14="http://schemas.microsoft.com/office/powerpoint/2010/main" val="391750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The Bernoulli Process</a:t>
            </a:r>
          </a:p>
        </p:txBody>
      </p:sp>
      <mc:AlternateContent xmlns:mc="http://schemas.openxmlformats.org/markup-compatibility/2006" xmlns:a14="http://schemas.microsoft.com/office/drawing/2010/main">
        <mc:Choice Requires="a14">
          <p:sp>
            <p:nvSpPr>
              <p:cNvPr id="4099" name="Rectangle 5"/>
              <p:cNvSpPr>
                <a:spLocks noGrp="1" noChangeArrowheads="1"/>
              </p:cNvSpPr>
              <p:nvPr>
                <p:ph type="body" sz="half" idx="1"/>
              </p:nvPr>
            </p:nvSpPr>
            <p:spPr bwMode="auto">
              <a:xfrm>
                <a:off x="457200" y="1143000"/>
                <a:ext cx="8001000" cy="4953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Stricly speaking, the Bernoulli process must possess the following properties:</a:t>
                </a:r>
              </a:p>
              <a:p>
                <a:pPr algn="just" eaLnBrk="1" hangingPunct="1">
                  <a:lnSpc>
                    <a:spcPct val="90000"/>
                  </a:lnSpc>
                  <a:buFontTx/>
                  <a:buNone/>
                </a:pPr>
                <a:endParaRPr lang="en-PH" sz="2400" dirty="0">
                  <a:ea typeface="MS PGothic" pitchFamily="34" charset="-128"/>
                </a:endParaRPr>
              </a:p>
              <a:p>
                <a:pPr marL="457200" indent="-457200" algn="just" eaLnBrk="1" hangingPunct="1">
                  <a:lnSpc>
                    <a:spcPct val="90000"/>
                  </a:lnSpc>
                  <a:buFont typeface="+mj-lt"/>
                  <a:buAutoNum type="arabicPeriod"/>
                </a:pPr>
                <a:r>
                  <a:rPr lang="en-PH" sz="2400" dirty="0" smtClean="0">
                    <a:ea typeface="MS PGothic" pitchFamily="34" charset="-128"/>
                  </a:rPr>
                  <a:t>The experiment consists of </a:t>
                </a:r>
                <a14:m>
                  <m:oMath xmlns:m="http://schemas.openxmlformats.org/officeDocument/2006/math">
                    <m:r>
                      <a:rPr lang="en-PH" sz="2400" b="0" i="1" smtClean="0">
                        <a:latin typeface="Cambria Math"/>
                        <a:ea typeface="MS PGothic" pitchFamily="34" charset="-128"/>
                      </a:rPr>
                      <m:t>𝑛</m:t>
                    </m:r>
                  </m:oMath>
                </a14:m>
                <a:r>
                  <a:rPr lang="en-PH" sz="2400" dirty="0" smtClean="0">
                    <a:ea typeface="MS PGothic" pitchFamily="34" charset="-128"/>
                  </a:rPr>
                  <a:t> repeated trials.</a:t>
                </a:r>
              </a:p>
              <a:p>
                <a:pPr marL="457200" indent="-457200" algn="just" eaLnBrk="1" hangingPunct="1">
                  <a:lnSpc>
                    <a:spcPct val="90000"/>
                  </a:lnSpc>
                  <a:buFont typeface="+mj-lt"/>
                  <a:buAutoNum type="arabicPeriod"/>
                </a:pPr>
                <a:r>
                  <a:rPr lang="en-PH" sz="2400" dirty="0" smtClean="0">
                    <a:ea typeface="MS PGothic" pitchFamily="34" charset="-128"/>
                  </a:rPr>
                  <a:t>Each trial results in an outcome that may be classified as a success or a failure.</a:t>
                </a:r>
              </a:p>
              <a:p>
                <a:pPr marL="457200" indent="-457200" algn="just" eaLnBrk="1" hangingPunct="1">
                  <a:lnSpc>
                    <a:spcPct val="90000"/>
                  </a:lnSpc>
                  <a:buFont typeface="+mj-lt"/>
                  <a:buAutoNum type="arabicPeriod"/>
                </a:pPr>
                <a:r>
                  <a:rPr lang="en-PH" sz="2400" dirty="0" smtClean="0">
                    <a:ea typeface="MS PGothic" pitchFamily="34" charset="-128"/>
                  </a:rPr>
                  <a:t>The probability of success, denoted by </a:t>
                </a:r>
                <a14:m>
                  <m:oMath xmlns:m="http://schemas.openxmlformats.org/officeDocument/2006/math">
                    <m:r>
                      <a:rPr lang="en-PH" sz="2400" b="0" i="1" smtClean="0">
                        <a:latin typeface="Cambria Math"/>
                        <a:ea typeface="MS PGothic" pitchFamily="34" charset="-128"/>
                      </a:rPr>
                      <m:t>𝑝</m:t>
                    </m:r>
                  </m:oMath>
                </a14:m>
                <a:r>
                  <a:rPr lang="en-PH" sz="2400" dirty="0" smtClean="0">
                    <a:ea typeface="MS PGothic" pitchFamily="34" charset="-128"/>
                  </a:rPr>
                  <a:t>, remains constant from trial to trial.</a:t>
                </a:r>
              </a:p>
              <a:p>
                <a:pPr marL="457200" indent="-457200" algn="just" eaLnBrk="1" hangingPunct="1">
                  <a:lnSpc>
                    <a:spcPct val="90000"/>
                  </a:lnSpc>
                  <a:buFont typeface="+mj-lt"/>
                  <a:buAutoNum type="arabicPeriod"/>
                </a:pPr>
                <a:r>
                  <a:rPr lang="en-PH" sz="2400" dirty="0" smtClean="0">
                    <a:ea typeface="MS PGothic" pitchFamily="34" charset="-128"/>
                  </a:rPr>
                  <a:t>The repeated trials are independent.</a:t>
                </a:r>
              </a:p>
            </p:txBody>
          </p:sp>
        </mc:Choice>
        <mc:Fallback xmlns="">
          <p:sp>
            <p:nvSpPr>
              <p:cNvPr id="4099"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953000"/>
              </a:xfrm>
              <a:blipFill rotWithShape="1">
                <a:blip r:embed="rId2"/>
                <a:stretch>
                  <a:fillRect l="-1142" t="-1601" r="-205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449883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additive="base">
                                        <p:cTn id="12"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99">
                                            <p:txEl>
                                              <p:pRg st="2" end="2"/>
                                            </p:txEl>
                                          </p:spTgt>
                                        </p:tgtEl>
                                        <p:attrNameLst>
                                          <p:attrName>style.visibility</p:attrName>
                                        </p:attrNameLst>
                                      </p:cBhvr>
                                      <p:to>
                                        <p:strVal val="visible"/>
                                      </p:to>
                                    </p:set>
                                    <p:anim calcmode="lin" valueType="num">
                                      <p:cBhvr additive="base">
                                        <p:cTn id="18"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99">
                                            <p:txEl>
                                              <p:pRg st="3" end="3"/>
                                            </p:txEl>
                                          </p:spTgt>
                                        </p:tgtEl>
                                        <p:attrNameLst>
                                          <p:attrName>style.visibility</p:attrName>
                                        </p:attrNameLst>
                                      </p:cBhvr>
                                      <p:to>
                                        <p:strVal val="visible"/>
                                      </p:to>
                                    </p:set>
                                    <p:anim calcmode="lin" valueType="num">
                                      <p:cBhvr additive="base">
                                        <p:cTn id="24"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99">
                                            <p:txEl>
                                              <p:pRg st="4" end="4"/>
                                            </p:txEl>
                                          </p:spTgt>
                                        </p:tgtEl>
                                        <p:attrNameLst>
                                          <p:attrName>style.visibility</p:attrName>
                                        </p:attrNameLst>
                                      </p:cBhvr>
                                      <p:to>
                                        <p:strVal val="visible"/>
                                      </p:to>
                                    </p:set>
                                    <p:anim calcmode="lin" valueType="num">
                                      <p:cBhvr additive="base">
                                        <p:cTn id="30"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099">
                                            <p:txEl>
                                              <p:pRg st="5" end="5"/>
                                            </p:txEl>
                                          </p:spTgt>
                                        </p:tgtEl>
                                        <p:attrNameLst>
                                          <p:attrName>style.visibility</p:attrName>
                                        </p:attrNameLst>
                                      </p:cBhvr>
                                      <p:to>
                                        <p:strVal val="visible"/>
                                      </p:to>
                                    </p:set>
                                    <p:anim calcmode="lin" valueType="num">
                                      <p:cBhvr additive="base">
                                        <p:cTn id="36"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The Poisson Distribution as a Limiting Form of the Binomial</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371600"/>
                <a:ext cx="8001000" cy="4953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Solution</a:t>
                </a:r>
              </a:p>
              <a:p>
                <a:pPr algn="just" eaLnBrk="1" hangingPunct="1">
                  <a:lnSpc>
                    <a:spcPct val="90000"/>
                  </a:lnSpc>
                  <a:buFontTx/>
                  <a:buNone/>
                </a:pPr>
                <a:r>
                  <a:rPr lang="en-PH" sz="2400" dirty="0" smtClean="0">
                    <a:ea typeface="MS PGothic" pitchFamily="34" charset="-128"/>
                  </a:rPr>
                  <a:t>This is essentially a binomial experiment with </a:t>
                </a:r>
                <a14:m>
                  <m:oMath xmlns:m="http://schemas.openxmlformats.org/officeDocument/2006/math">
                    <m:r>
                      <a:rPr lang="en-PH" sz="2400" b="0" i="1" smtClean="0">
                        <a:latin typeface="Cambria Math"/>
                        <a:ea typeface="MS PGothic" pitchFamily="34" charset="-128"/>
                      </a:rPr>
                      <m:t>𝑛</m:t>
                    </m:r>
                    <m:r>
                      <a:rPr lang="en-PH" sz="2400" b="0" i="1" smtClean="0">
                        <a:latin typeface="Cambria Math"/>
                        <a:ea typeface="MS PGothic" pitchFamily="34" charset="-128"/>
                      </a:rPr>
                      <m:t>=8000</m:t>
                    </m:r>
                  </m:oMath>
                </a14:m>
                <a:r>
                  <a:rPr lang="en-PH" sz="2400" dirty="0" smtClean="0">
                    <a:ea typeface="MS PGothic" pitchFamily="34" charset="-128"/>
                  </a:rPr>
                  <a:t> and </a:t>
                </a:r>
                <a14:m>
                  <m:oMath xmlns:m="http://schemas.openxmlformats.org/officeDocument/2006/math">
                    <m:r>
                      <a:rPr lang="en-PH" sz="2400" b="0" i="1" smtClean="0">
                        <a:latin typeface="Cambria Math"/>
                        <a:ea typeface="MS PGothic" pitchFamily="34" charset="-128"/>
                      </a:rPr>
                      <m:t>𝑝</m:t>
                    </m:r>
                    <m:r>
                      <a:rPr lang="en-PH" sz="2400" b="0" i="1" smtClean="0">
                        <a:latin typeface="Cambria Math"/>
                        <a:ea typeface="MS PGothic" pitchFamily="34" charset="-128"/>
                      </a:rPr>
                      <m:t>=0.001</m:t>
                    </m:r>
                  </m:oMath>
                </a14:m>
                <a:r>
                  <a:rPr lang="en-PH" sz="2400" dirty="0" smtClean="0">
                    <a:ea typeface="MS PGothic" pitchFamily="34" charset="-128"/>
                  </a:rPr>
                  <a:t>. Since </a:t>
                </a:r>
                <a14:m>
                  <m:oMath xmlns:m="http://schemas.openxmlformats.org/officeDocument/2006/math">
                    <m:r>
                      <a:rPr lang="en-PH" sz="2400" b="0" i="1" smtClean="0">
                        <a:latin typeface="Cambria Math"/>
                        <a:ea typeface="MS PGothic" pitchFamily="34" charset="-128"/>
                      </a:rPr>
                      <m:t>𝑝</m:t>
                    </m:r>
                  </m:oMath>
                </a14:m>
                <a:r>
                  <a:rPr lang="en-PH" sz="2400" dirty="0" smtClean="0">
                    <a:ea typeface="MS PGothic" pitchFamily="34" charset="-128"/>
                  </a:rPr>
                  <a:t> is very close to zero and </a:t>
                </a:r>
                <a14:m>
                  <m:oMath xmlns:m="http://schemas.openxmlformats.org/officeDocument/2006/math">
                    <m:r>
                      <a:rPr lang="en-PH" sz="2400" b="0" i="1" smtClean="0">
                        <a:latin typeface="Cambria Math"/>
                        <a:ea typeface="MS PGothic" pitchFamily="34" charset="-128"/>
                      </a:rPr>
                      <m:t>𝑛</m:t>
                    </m:r>
                  </m:oMath>
                </a14:m>
                <a:r>
                  <a:rPr lang="en-PH" sz="2400" dirty="0" smtClean="0">
                    <a:ea typeface="MS PGothic" pitchFamily="34" charset="-128"/>
                  </a:rPr>
                  <a:t> is quite large, we shall approximate with the Poisson distribution using</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400" i="1" smtClean="0">
                          <a:latin typeface="Cambria Math"/>
                          <a:ea typeface="Cambria Math"/>
                        </a:rPr>
                        <m:t>𝜇</m:t>
                      </m:r>
                      <m:r>
                        <a:rPr lang="en-PH" sz="2400" b="0" i="1" smtClean="0">
                          <a:latin typeface="Cambria Math"/>
                          <a:ea typeface="Cambria Math"/>
                        </a:rPr>
                        <m:t>=</m:t>
                      </m:r>
                      <m:d>
                        <m:dPr>
                          <m:ctrlPr>
                            <a:rPr lang="en-PH" sz="2400" b="0" i="1" smtClean="0">
                              <a:latin typeface="Cambria Math"/>
                              <a:ea typeface="Cambria Math"/>
                            </a:rPr>
                          </m:ctrlPr>
                        </m:dPr>
                        <m:e>
                          <m:r>
                            <a:rPr lang="en-PH" sz="2400" b="0" i="1" smtClean="0">
                              <a:latin typeface="Cambria Math"/>
                              <a:ea typeface="Cambria Math"/>
                            </a:rPr>
                            <m:t>8000</m:t>
                          </m:r>
                        </m:e>
                      </m:d>
                      <m:d>
                        <m:dPr>
                          <m:ctrlPr>
                            <a:rPr lang="en-PH" sz="2400" b="0" i="1" smtClean="0">
                              <a:latin typeface="Cambria Math"/>
                              <a:ea typeface="Cambria Math"/>
                            </a:rPr>
                          </m:ctrlPr>
                        </m:dPr>
                        <m:e>
                          <m:r>
                            <a:rPr lang="en-PH" sz="2400" b="0" i="1" smtClean="0">
                              <a:latin typeface="Cambria Math"/>
                              <a:ea typeface="Cambria Math"/>
                            </a:rPr>
                            <m:t>0.001</m:t>
                          </m:r>
                        </m:e>
                      </m:d>
                      <m:r>
                        <a:rPr lang="en-PH" sz="2400" b="0" i="1" smtClean="0">
                          <a:latin typeface="Cambria Math"/>
                          <a:ea typeface="Cambria Math"/>
                        </a:rPr>
                        <m:t>=8</m:t>
                      </m:r>
                    </m:oMath>
                  </m:oMathPara>
                </a14:m>
                <a:endParaRPr lang="en-PH" sz="2400" dirty="0" smtClean="0">
                  <a:ea typeface="MS PGothic" pitchFamily="34" charset="-128"/>
                </a:endParaRP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Hence, if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represents the number of bubbles, we have</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&lt;7</m:t>
                          </m:r>
                        </m:e>
                      </m:d>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6</m:t>
                          </m:r>
                        </m:sup>
                        <m:e>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;8000, 0.001</m:t>
                              </m:r>
                            </m:e>
                          </m:d>
                        </m:e>
                      </m:nary>
                      <m:r>
                        <a:rPr lang="en-PH" sz="2400" b="0" i="1" smtClean="0">
                          <a:latin typeface="Cambria Math"/>
                          <a:ea typeface="MS PGothic" pitchFamily="34" charset="-128"/>
                        </a:rPr>
                        <m:t>≃</m:t>
                      </m:r>
                      <m:nary>
                        <m:naryPr>
                          <m:chr m:val="∑"/>
                          <m:ctrlPr>
                            <a:rPr lang="en-PH" sz="2400" b="0" i="1" smtClean="0">
                              <a:latin typeface="Cambria Math"/>
                              <a:ea typeface="MS PGothic" pitchFamily="34" charset="-128"/>
                            </a:rPr>
                          </m:ctrlPr>
                        </m:naryPr>
                        <m:sub>
                          <m:r>
                            <m:rPr>
                              <m:brk m:alnAt="23"/>
                            </m:rPr>
                            <a:rPr lang="en-PH" sz="2400" b="0" i="1" smtClean="0">
                              <a:latin typeface="Cambria Math"/>
                              <a:ea typeface="MS PGothic" pitchFamily="34" charset="-128"/>
                            </a:rPr>
                            <m:t>𝑥</m:t>
                          </m:r>
                          <m:r>
                            <a:rPr lang="en-PH" sz="2400" b="0" i="1" smtClean="0">
                              <a:latin typeface="Cambria Math"/>
                              <a:ea typeface="MS PGothic" pitchFamily="34" charset="-128"/>
                            </a:rPr>
                            <m:t>=0</m:t>
                          </m:r>
                        </m:sub>
                        <m:sup>
                          <m:r>
                            <a:rPr lang="en-PH" sz="2400" b="0" i="1" smtClean="0">
                              <a:latin typeface="Cambria Math"/>
                              <a:ea typeface="MS PGothic" pitchFamily="34" charset="-128"/>
                            </a:rPr>
                            <m:t>6</m:t>
                          </m:r>
                        </m:sup>
                        <m:e>
                          <m:r>
                            <a:rPr lang="en-PH" sz="2400" b="0" i="1" smtClean="0">
                              <a:latin typeface="Cambria Math"/>
                              <a:ea typeface="MS PGothic" pitchFamily="34" charset="-128"/>
                            </a:rPr>
                            <m:t>𝑝</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;8</m:t>
                              </m:r>
                            </m:e>
                          </m:d>
                        </m:e>
                      </m:nary>
                      <m:r>
                        <a:rPr lang="en-PH" sz="2400" b="0" i="1" smtClean="0">
                          <a:latin typeface="Cambria Math"/>
                          <a:ea typeface="MS PGothic" pitchFamily="34" charset="-128"/>
                        </a:rPr>
                        <m:t>=0.3134.</m:t>
                      </m:r>
                    </m:oMath>
                  </m:oMathPara>
                </a14:m>
                <a:endParaRPr lang="en-PH" sz="2400" dirty="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371600"/>
                <a:ext cx="8001000" cy="4953000"/>
              </a:xfrm>
              <a:blipFill rotWithShape="1">
                <a:blip r:embed="rId2"/>
                <a:stretch>
                  <a:fillRect l="-1142" t="-1599" r="-2133" b="-381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51432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 calcmode="lin" valueType="num">
                                      <p:cBhvr additive="base">
                                        <p:cTn id="28"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7" end="7"/>
                                            </p:txEl>
                                          </p:spTgt>
                                        </p:tgtEl>
                                        <p:attrNameLst>
                                          <p:attrName>style.visibility</p:attrName>
                                        </p:attrNameLst>
                                      </p:cBhvr>
                                      <p:to>
                                        <p:strVal val="visible"/>
                                      </p:to>
                                    </p:set>
                                    <p:anim calcmode="lin" valueType="num">
                                      <p:cBhvr additive="base">
                                        <p:cTn id="34"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The Bernoulli Process</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914400"/>
                <a:ext cx="8001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a:t>
                </a:r>
              </a:p>
              <a:p>
                <a:pPr algn="just" eaLnBrk="1" hangingPunct="1">
                  <a:lnSpc>
                    <a:spcPct val="90000"/>
                  </a:lnSpc>
                  <a:buFontTx/>
                  <a:buNone/>
                </a:pPr>
                <a:r>
                  <a:rPr lang="en-PH" sz="2000" dirty="0" smtClean="0">
                    <a:ea typeface="MS PGothic" pitchFamily="34" charset="-128"/>
                  </a:rPr>
                  <a:t>Consider the set of Bernoulli’s trial where three items are selected at random from a manufacturing process, inspected, and classified defective or </a:t>
                </a:r>
                <a:r>
                  <a:rPr lang="en-PH" sz="2000" dirty="0" err="1" smtClean="0">
                    <a:ea typeface="MS PGothic" pitchFamily="34" charset="-128"/>
                  </a:rPr>
                  <a:t>nondefective</a:t>
                </a:r>
                <a:r>
                  <a:rPr lang="en-PH" sz="2000" dirty="0" smtClean="0">
                    <a:ea typeface="MS PGothic" pitchFamily="34" charset="-128"/>
                  </a:rPr>
                  <a:t>. A defective item is designated a success. The number of successes is a random variable </a:t>
                </a:r>
                <a:r>
                  <a:rPr lang="en-PH" sz="2000" i="1" dirty="0" smtClean="0">
                    <a:ea typeface="MS PGothic" pitchFamily="34" charset="-128"/>
                  </a:rPr>
                  <a:t>X</a:t>
                </a:r>
                <a:r>
                  <a:rPr lang="en-PH" sz="2000" dirty="0" smtClean="0">
                    <a:ea typeface="MS PGothic" pitchFamily="34" charset="-128"/>
                  </a:rPr>
                  <a:t> assuming integral values from zero to 3. The eight possible outcomes and the corresponding values of </a:t>
                </a:r>
                <a14:m>
                  <m:oMath xmlns:m="http://schemas.openxmlformats.org/officeDocument/2006/math">
                    <m:r>
                      <a:rPr lang="en-PH" sz="2000" b="0" i="1" smtClean="0">
                        <a:latin typeface="Cambria Math"/>
                        <a:ea typeface="MS PGothic" pitchFamily="34" charset="-128"/>
                      </a:rPr>
                      <m:t>𝑋</m:t>
                    </m:r>
                  </m:oMath>
                </a14:m>
                <a:r>
                  <a:rPr lang="en-PH" sz="2000" dirty="0" smtClean="0">
                    <a:ea typeface="MS PGothic" pitchFamily="34" charset="-128"/>
                  </a:rPr>
                  <a:t> are</a:t>
                </a:r>
              </a:p>
              <a:p>
                <a:pPr algn="just" eaLnBrk="1" hangingPunct="1">
                  <a:lnSpc>
                    <a:spcPct val="90000"/>
                  </a:lnSpc>
                  <a:buFontTx/>
                  <a:buNone/>
                </a:pPr>
                <a:endParaRPr lang="en-PH" sz="20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914400"/>
                <a:ext cx="8001000" cy="5029200"/>
              </a:xfrm>
              <a:blipFill rotWithShape="1">
                <a:blip r:embed="rId2"/>
                <a:stretch>
                  <a:fillRect l="-762" t="-1091" r="-159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656382891"/>
                  </p:ext>
                </p:extLst>
              </p:nvPr>
            </p:nvGraphicFramePr>
            <p:xfrm>
              <a:off x="2971800" y="2971800"/>
              <a:ext cx="2971800" cy="3291840"/>
            </p:xfrm>
            <a:graphic>
              <a:graphicData uri="http://schemas.openxmlformats.org/drawingml/2006/table">
                <a:tbl>
                  <a:tblPr firstRow="1" bandRow="1">
                    <a:tableStyleId>{5C22544A-7EE6-4342-B048-85BDC9FD1C3A}</a:tableStyleId>
                  </a:tblPr>
                  <a:tblGrid>
                    <a:gridCol w="1600200"/>
                    <a:gridCol w="1371600"/>
                  </a:tblGrid>
                  <a:tr h="328507">
                    <a:tc>
                      <a:txBody>
                        <a:bodyPr/>
                        <a:lstStyle/>
                        <a:p>
                          <a:pPr algn="ctr"/>
                          <a:r>
                            <a:rPr lang="en-PH" dirty="0" smtClean="0">
                              <a:solidFill>
                                <a:schemeClr val="tx1"/>
                              </a:solidFill>
                            </a:rPr>
                            <a:t>Outcome</a:t>
                          </a:r>
                          <a:endParaRPr lang="en-PH"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PH" b="1" i="1" smtClean="0">
                                    <a:solidFill>
                                      <a:schemeClr val="tx1"/>
                                    </a:solidFill>
                                    <a:latin typeface="Cambria Math"/>
                                  </a:rPr>
                                  <m:t>𝒙</m:t>
                                </m:r>
                              </m:oMath>
                            </m:oMathPara>
                          </a14:m>
                          <a:endParaRPr lang="en-PH" dirty="0">
                            <a:solidFill>
                              <a:schemeClr val="tx1"/>
                            </a:solidFill>
                          </a:endParaRPr>
                        </a:p>
                      </a:txBody>
                      <a:tcPr/>
                    </a:tc>
                  </a:tr>
                  <a:tr h="328507">
                    <a:tc>
                      <a:txBody>
                        <a:bodyPr/>
                        <a:lstStyle/>
                        <a:p>
                          <a:pPr algn="ctr"/>
                          <a:r>
                            <a:rPr lang="en-PH" dirty="0" smtClean="0"/>
                            <a:t>NNN</a:t>
                          </a:r>
                          <a:endParaRPr lang="en-PH" dirty="0"/>
                        </a:p>
                      </a:txBody>
                      <a:tcPr/>
                    </a:tc>
                    <a:tc>
                      <a:txBody>
                        <a:bodyPr/>
                        <a:lstStyle/>
                        <a:p>
                          <a:pPr algn="ctr"/>
                          <a:r>
                            <a:rPr lang="en-PH" dirty="0" smtClean="0"/>
                            <a:t>0</a:t>
                          </a:r>
                          <a:endParaRPr lang="en-PH" dirty="0"/>
                        </a:p>
                      </a:txBody>
                      <a:tcPr/>
                    </a:tc>
                  </a:tr>
                  <a:tr h="328507">
                    <a:tc>
                      <a:txBody>
                        <a:bodyPr/>
                        <a:lstStyle/>
                        <a:p>
                          <a:pPr algn="ctr"/>
                          <a:r>
                            <a:rPr lang="en-PH" dirty="0" smtClean="0"/>
                            <a:t>NDN</a:t>
                          </a:r>
                          <a:endParaRPr lang="en-PH" dirty="0"/>
                        </a:p>
                      </a:txBody>
                      <a:tcPr/>
                    </a:tc>
                    <a:tc>
                      <a:txBody>
                        <a:bodyPr/>
                        <a:lstStyle/>
                        <a:p>
                          <a:pPr algn="ctr"/>
                          <a:r>
                            <a:rPr lang="en-PH" dirty="0" smtClean="0"/>
                            <a:t>1</a:t>
                          </a:r>
                          <a:endParaRPr lang="en-PH" dirty="0"/>
                        </a:p>
                      </a:txBody>
                      <a:tcPr/>
                    </a:tc>
                  </a:tr>
                  <a:tr h="328507">
                    <a:tc>
                      <a:txBody>
                        <a:bodyPr/>
                        <a:lstStyle/>
                        <a:p>
                          <a:pPr algn="ctr"/>
                          <a:r>
                            <a:rPr lang="en-PH" dirty="0" smtClean="0"/>
                            <a:t>NND</a:t>
                          </a:r>
                          <a:endParaRPr lang="en-PH" dirty="0"/>
                        </a:p>
                      </a:txBody>
                      <a:tcPr/>
                    </a:tc>
                    <a:tc>
                      <a:txBody>
                        <a:bodyPr/>
                        <a:lstStyle/>
                        <a:p>
                          <a:pPr algn="ctr"/>
                          <a:r>
                            <a:rPr lang="en-PH" dirty="0" smtClean="0"/>
                            <a:t>1</a:t>
                          </a:r>
                          <a:endParaRPr lang="en-PH" dirty="0"/>
                        </a:p>
                      </a:txBody>
                      <a:tcPr/>
                    </a:tc>
                  </a:tr>
                  <a:tr h="328507">
                    <a:tc>
                      <a:txBody>
                        <a:bodyPr/>
                        <a:lstStyle/>
                        <a:p>
                          <a:pPr algn="ctr"/>
                          <a:r>
                            <a:rPr lang="en-PH" dirty="0" smtClean="0"/>
                            <a:t>DNN</a:t>
                          </a:r>
                          <a:endParaRPr lang="en-PH" dirty="0"/>
                        </a:p>
                      </a:txBody>
                      <a:tcPr/>
                    </a:tc>
                    <a:tc>
                      <a:txBody>
                        <a:bodyPr/>
                        <a:lstStyle/>
                        <a:p>
                          <a:pPr algn="ctr"/>
                          <a:r>
                            <a:rPr lang="en-PH" dirty="0" smtClean="0"/>
                            <a:t>1</a:t>
                          </a:r>
                          <a:endParaRPr lang="en-PH" dirty="0"/>
                        </a:p>
                      </a:txBody>
                      <a:tcPr/>
                    </a:tc>
                  </a:tr>
                  <a:tr h="328507">
                    <a:tc>
                      <a:txBody>
                        <a:bodyPr/>
                        <a:lstStyle/>
                        <a:p>
                          <a:pPr algn="ctr"/>
                          <a:r>
                            <a:rPr lang="en-PH" dirty="0" smtClean="0"/>
                            <a:t>NDD</a:t>
                          </a:r>
                          <a:endParaRPr lang="en-PH" dirty="0"/>
                        </a:p>
                      </a:txBody>
                      <a:tcPr/>
                    </a:tc>
                    <a:tc>
                      <a:txBody>
                        <a:bodyPr/>
                        <a:lstStyle/>
                        <a:p>
                          <a:pPr algn="ctr"/>
                          <a:r>
                            <a:rPr lang="en-PH" dirty="0" smtClean="0"/>
                            <a:t>2</a:t>
                          </a:r>
                          <a:endParaRPr lang="en-PH" dirty="0"/>
                        </a:p>
                      </a:txBody>
                      <a:tcPr/>
                    </a:tc>
                  </a:tr>
                  <a:tr h="328507">
                    <a:tc>
                      <a:txBody>
                        <a:bodyPr/>
                        <a:lstStyle/>
                        <a:p>
                          <a:pPr algn="ctr"/>
                          <a:r>
                            <a:rPr lang="en-PH" dirty="0" smtClean="0"/>
                            <a:t>DND</a:t>
                          </a:r>
                          <a:endParaRPr lang="en-PH" dirty="0"/>
                        </a:p>
                      </a:txBody>
                      <a:tcPr/>
                    </a:tc>
                    <a:tc>
                      <a:txBody>
                        <a:bodyPr/>
                        <a:lstStyle/>
                        <a:p>
                          <a:pPr algn="ctr"/>
                          <a:r>
                            <a:rPr lang="en-PH" dirty="0" smtClean="0"/>
                            <a:t>2</a:t>
                          </a:r>
                          <a:endParaRPr lang="en-PH" dirty="0"/>
                        </a:p>
                      </a:txBody>
                      <a:tcPr/>
                    </a:tc>
                  </a:tr>
                  <a:tr h="328507">
                    <a:tc>
                      <a:txBody>
                        <a:bodyPr/>
                        <a:lstStyle/>
                        <a:p>
                          <a:pPr algn="ctr"/>
                          <a:r>
                            <a:rPr lang="en-PH" dirty="0" smtClean="0"/>
                            <a:t>DDN</a:t>
                          </a:r>
                          <a:endParaRPr lang="en-PH" dirty="0"/>
                        </a:p>
                      </a:txBody>
                      <a:tcPr/>
                    </a:tc>
                    <a:tc>
                      <a:txBody>
                        <a:bodyPr/>
                        <a:lstStyle/>
                        <a:p>
                          <a:pPr algn="ctr"/>
                          <a:r>
                            <a:rPr lang="en-PH" dirty="0" smtClean="0"/>
                            <a:t>2</a:t>
                          </a:r>
                          <a:endParaRPr lang="en-PH" dirty="0"/>
                        </a:p>
                      </a:txBody>
                      <a:tcPr/>
                    </a:tc>
                  </a:tr>
                  <a:tr h="328507">
                    <a:tc>
                      <a:txBody>
                        <a:bodyPr/>
                        <a:lstStyle/>
                        <a:p>
                          <a:pPr algn="ctr"/>
                          <a:r>
                            <a:rPr lang="en-PH" dirty="0" smtClean="0"/>
                            <a:t>DDD</a:t>
                          </a:r>
                          <a:endParaRPr lang="en-PH" dirty="0"/>
                        </a:p>
                      </a:txBody>
                      <a:tcPr/>
                    </a:tc>
                    <a:tc>
                      <a:txBody>
                        <a:bodyPr/>
                        <a:lstStyle/>
                        <a:p>
                          <a:pPr algn="ctr"/>
                          <a:r>
                            <a:rPr lang="en-PH" dirty="0" smtClean="0"/>
                            <a:t>3</a:t>
                          </a:r>
                          <a:endParaRPr lang="en-PH" dirty="0"/>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656382891"/>
                  </p:ext>
                </p:extLst>
              </p:nvPr>
            </p:nvGraphicFramePr>
            <p:xfrm>
              <a:off x="2971800" y="2971800"/>
              <a:ext cx="2971800" cy="3291840"/>
            </p:xfrm>
            <a:graphic>
              <a:graphicData uri="http://schemas.openxmlformats.org/drawingml/2006/table">
                <a:tbl>
                  <a:tblPr firstRow="1" bandRow="1">
                    <a:tableStyleId>{5C22544A-7EE6-4342-B048-85BDC9FD1C3A}</a:tableStyleId>
                  </a:tblPr>
                  <a:tblGrid>
                    <a:gridCol w="1600200"/>
                    <a:gridCol w="1371600"/>
                  </a:tblGrid>
                  <a:tr h="365760">
                    <a:tc>
                      <a:txBody>
                        <a:bodyPr/>
                        <a:lstStyle/>
                        <a:p>
                          <a:pPr algn="ctr"/>
                          <a:r>
                            <a:rPr lang="en-PH" dirty="0" smtClean="0">
                              <a:solidFill>
                                <a:schemeClr val="tx1"/>
                              </a:solidFill>
                            </a:rPr>
                            <a:t>Outcome</a:t>
                          </a:r>
                          <a:endParaRPr lang="en-PH" dirty="0">
                            <a:solidFill>
                              <a:schemeClr val="tx1"/>
                            </a:solidFill>
                          </a:endParaRPr>
                        </a:p>
                      </a:txBody>
                      <a:tcPr/>
                    </a:tc>
                    <a:tc>
                      <a:txBody>
                        <a:bodyPr/>
                        <a:lstStyle/>
                        <a:p>
                          <a:endParaRPr lang="en-US"/>
                        </a:p>
                      </a:txBody>
                      <a:tcPr>
                        <a:blipFill rotWithShape="1">
                          <a:blip r:embed="rId3"/>
                          <a:stretch>
                            <a:fillRect l="-116889" t="-8333" b="-825000"/>
                          </a:stretch>
                        </a:blipFill>
                      </a:tcPr>
                    </a:tc>
                  </a:tr>
                  <a:tr h="365760">
                    <a:tc>
                      <a:txBody>
                        <a:bodyPr/>
                        <a:lstStyle/>
                        <a:p>
                          <a:pPr algn="ctr"/>
                          <a:r>
                            <a:rPr lang="en-PH" dirty="0" smtClean="0"/>
                            <a:t>NNN</a:t>
                          </a:r>
                          <a:endParaRPr lang="en-PH" dirty="0"/>
                        </a:p>
                      </a:txBody>
                      <a:tcPr/>
                    </a:tc>
                    <a:tc>
                      <a:txBody>
                        <a:bodyPr/>
                        <a:lstStyle/>
                        <a:p>
                          <a:pPr algn="ctr"/>
                          <a:r>
                            <a:rPr lang="en-PH" dirty="0" smtClean="0"/>
                            <a:t>0</a:t>
                          </a:r>
                          <a:endParaRPr lang="en-PH" dirty="0"/>
                        </a:p>
                      </a:txBody>
                      <a:tcPr/>
                    </a:tc>
                  </a:tr>
                  <a:tr h="365760">
                    <a:tc>
                      <a:txBody>
                        <a:bodyPr/>
                        <a:lstStyle/>
                        <a:p>
                          <a:pPr algn="ctr"/>
                          <a:r>
                            <a:rPr lang="en-PH" dirty="0" smtClean="0"/>
                            <a:t>NDN</a:t>
                          </a:r>
                          <a:endParaRPr lang="en-PH" dirty="0"/>
                        </a:p>
                      </a:txBody>
                      <a:tcPr/>
                    </a:tc>
                    <a:tc>
                      <a:txBody>
                        <a:bodyPr/>
                        <a:lstStyle/>
                        <a:p>
                          <a:pPr algn="ctr"/>
                          <a:r>
                            <a:rPr lang="en-PH" dirty="0" smtClean="0"/>
                            <a:t>1</a:t>
                          </a:r>
                          <a:endParaRPr lang="en-PH" dirty="0"/>
                        </a:p>
                      </a:txBody>
                      <a:tcPr/>
                    </a:tc>
                  </a:tr>
                  <a:tr h="365760">
                    <a:tc>
                      <a:txBody>
                        <a:bodyPr/>
                        <a:lstStyle/>
                        <a:p>
                          <a:pPr algn="ctr"/>
                          <a:r>
                            <a:rPr lang="en-PH" dirty="0" smtClean="0"/>
                            <a:t>NND</a:t>
                          </a:r>
                          <a:endParaRPr lang="en-PH" dirty="0"/>
                        </a:p>
                      </a:txBody>
                      <a:tcPr/>
                    </a:tc>
                    <a:tc>
                      <a:txBody>
                        <a:bodyPr/>
                        <a:lstStyle/>
                        <a:p>
                          <a:pPr algn="ctr"/>
                          <a:r>
                            <a:rPr lang="en-PH" dirty="0" smtClean="0"/>
                            <a:t>1</a:t>
                          </a:r>
                          <a:endParaRPr lang="en-PH" dirty="0"/>
                        </a:p>
                      </a:txBody>
                      <a:tcPr/>
                    </a:tc>
                  </a:tr>
                  <a:tr h="365760">
                    <a:tc>
                      <a:txBody>
                        <a:bodyPr/>
                        <a:lstStyle/>
                        <a:p>
                          <a:pPr algn="ctr"/>
                          <a:r>
                            <a:rPr lang="en-PH" dirty="0" smtClean="0"/>
                            <a:t>DNN</a:t>
                          </a:r>
                          <a:endParaRPr lang="en-PH" dirty="0"/>
                        </a:p>
                      </a:txBody>
                      <a:tcPr/>
                    </a:tc>
                    <a:tc>
                      <a:txBody>
                        <a:bodyPr/>
                        <a:lstStyle/>
                        <a:p>
                          <a:pPr algn="ctr"/>
                          <a:r>
                            <a:rPr lang="en-PH" dirty="0" smtClean="0"/>
                            <a:t>1</a:t>
                          </a:r>
                          <a:endParaRPr lang="en-PH" dirty="0"/>
                        </a:p>
                      </a:txBody>
                      <a:tcPr/>
                    </a:tc>
                  </a:tr>
                  <a:tr h="365760">
                    <a:tc>
                      <a:txBody>
                        <a:bodyPr/>
                        <a:lstStyle/>
                        <a:p>
                          <a:pPr algn="ctr"/>
                          <a:r>
                            <a:rPr lang="en-PH" dirty="0" smtClean="0"/>
                            <a:t>NDD</a:t>
                          </a:r>
                          <a:endParaRPr lang="en-PH" dirty="0"/>
                        </a:p>
                      </a:txBody>
                      <a:tcPr/>
                    </a:tc>
                    <a:tc>
                      <a:txBody>
                        <a:bodyPr/>
                        <a:lstStyle/>
                        <a:p>
                          <a:pPr algn="ctr"/>
                          <a:r>
                            <a:rPr lang="en-PH" dirty="0" smtClean="0"/>
                            <a:t>2</a:t>
                          </a:r>
                          <a:endParaRPr lang="en-PH" dirty="0"/>
                        </a:p>
                      </a:txBody>
                      <a:tcPr/>
                    </a:tc>
                  </a:tr>
                  <a:tr h="365760">
                    <a:tc>
                      <a:txBody>
                        <a:bodyPr/>
                        <a:lstStyle/>
                        <a:p>
                          <a:pPr algn="ctr"/>
                          <a:r>
                            <a:rPr lang="en-PH" dirty="0" smtClean="0"/>
                            <a:t>DND</a:t>
                          </a:r>
                          <a:endParaRPr lang="en-PH" dirty="0"/>
                        </a:p>
                      </a:txBody>
                      <a:tcPr/>
                    </a:tc>
                    <a:tc>
                      <a:txBody>
                        <a:bodyPr/>
                        <a:lstStyle/>
                        <a:p>
                          <a:pPr algn="ctr"/>
                          <a:r>
                            <a:rPr lang="en-PH" dirty="0" smtClean="0"/>
                            <a:t>2</a:t>
                          </a:r>
                          <a:endParaRPr lang="en-PH" dirty="0"/>
                        </a:p>
                      </a:txBody>
                      <a:tcPr/>
                    </a:tc>
                  </a:tr>
                  <a:tr h="365760">
                    <a:tc>
                      <a:txBody>
                        <a:bodyPr/>
                        <a:lstStyle/>
                        <a:p>
                          <a:pPr algn="ctr"/>
                          <a:r>
                            <a:rPr lang="en-PH" dirty="0" smtClean="0"/>
                            <a:t>DDN</a:t>
                          </a:r>
                          <a:endParaRPr lang="en-PH" dirty="0"/>
                        </a:p>
                      </a:txBody>
                      <a:tcPr/>
                    </a:tc>
                    <a:tc>
                      <a:txBody>
                        <a:bodyPr/>
                        <a:lstStyle/>
                        <a:p>
                          <a:pPr algn="ctr"/>
                          <a:r>
                            <a:rPr lang="en-PH" dirty="0" smtClean="0"/>
                            <a:t>2</a:t>
                          </a:r>
                          <a:endParaRPr lang="en-PH" dirty="0"/>
                        </a:p>
                      </a:txBody>
                      <a:tcPr/>
                    </a:tc>
                  </a:tr>
                  <a:tr h="365760">
                    <a:tc>
                      <a:txBody>
                        <a:bodyPr/>
                        <a:lstStyle/>
                        <a:p>
                          <a:pPr algn="ctr"/>
                          <a:r>
                            <a:rPr lang="en-PH" dirty="0" smtClean="0"/>
                            <a:t>DDD</a:t>
                          </a:r>
                          <a:endParaRPr lang="en-PH" dirty="0"/>
                        </a:p>
                      </a:txBody>
                      <a:tcPr/>
                    </a:tc>
                    <a:tc>
                      <a:txBody>
                        <a:bodyPr/>
                        <a:lstStyle/>
                        <a:p>
                          <a:pPr algn="ctr"/>
                          <a:r>
                            <a:rPr lang="en-PH" dirty="0" smtClean="0"/>
                            <a:t>3</a:t>
                          </a:r>
                          <a:endParaRPr lang="en-PH" dirty="0"/>
                        </a:p>
                      </a:txBody>
                      <a:tcPr/>
                    </a:tc>
                  </a:tr>
                </a:tbl>
              </a:graphicData>
            </a:graphic>
          </p:graphicFrame>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The Bernoulli Process</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1430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Since the items are selected independently from a process that we shall assume procedures 25% defectives,</a:t>
                </a:r>
              </a:p>
              <a:p>
                <a:pPr algn="just" eaLnBrk="1" hangingPunct="1">
                  <a:lnSpc>
                    <a:spcPct val="90000"/>
                  </a:lnSpc>
                  <a:buFontTx/>
                  <a:buNone/>
                </a:pPr>
                <a:endParaRPr lang="en-PH" sz="2400" dirty="0">
                  <a:ea typeface="MS PGothic" pitchFamily="34" charset="-128"/>
                </a:endParaRPr>
              </a:p>
              <a:p>
                <a:pPr algn="ctr" eaLnBrk="1" hangingPunct="1">
                  <a:lnSpc>
                    <a:spcPct val="90000"/>
                  </a:lnSpc>
                  <a:buFontTx/>
                  <a:buNone/>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𝑁𝐷𝑁</m:t>
                        </m:r>
                      </m:e>
                    </m:d>
                    <m:r>
                      <a:rPr lang="en-PH" sz="2400" b="0" i="1" smtClean="0">
                        <a:latin typeface="Cambria Math"/>
                        <a:ea typeface="MS PGothic" pitchFamily="34" charset="-128"/>
                      </a:rPr>
                      <m:t>=</m:t>
                    </m:r>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𝑁</m:t>
                        </m:r>
                      </m:e>
                    </m:d>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𝐷</m:t>
                        </m:r>
                      </m:e>
                    </m:d>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𝑁</m:t>
                        </m:r>
                      </m:e>
                    </m:d>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e>
                        </m:box>
                      </m:e>
                    </m:d>
                    <m:d>
                      <m:dPr>
                        <m:ctrlPr>
                          <a:rPr lang="en-PH" sz="2400" b="0" i="1" smtClean="0">
                            <a:latin typeface="Cambria Math"/>
                            <a:ea typeface="MS PGothic" pitchFamily="34" charset="-128"/>
                          </a:rPr>
                        </m:ctrlPr>
                      </m:dPr>
                      <m:e>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e>
                        </m:box>
                      </m:e>
                    </m:d>
                    <m:d>
                      <m:dPr>
                        <m:ctrlPr>
                          <a:rPr lang="en-PH" sz="2400" b="0" i="1" smtClean="0">
                            <a:latin typeface="Cambria Math"/>
                            <a:ea typeface="MS PGothic" pitchFamily="34" charset="-128"/>
                          </a:rPr>
                        </m:ctrlPr>
                      </m:dPr>
                      <m:e>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e>
                        </m:box>
                      </m:e>
                    </m:d>
                    <m:r>
                      <a:rPr lang="en-PH" sz="2400" b="0" i="1" smtClean="0">
                        <a:latin typeface="Cambria Math"/>
                        <a:ea typeface="MS PGothic" pitchFamily="34" charset="-128"/>
                      </a:rPr>
                      <m:t>=</m:t>
                    </m:r>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9</m:t>
                            </m:r>
                          </m:num>
                          <m:den>
                            <m:r>
                              <a:rPr lang="en-PH" sz="2400" b="0" i="1" smtClean="0">
                                <a:latin typeface="Cambria Math"/>
                                <a:ea typeface="MS PGothic" pitchFamily="34" charset="-128"/>
                              </a:rPr>
                              <m:t>64</m:t>
                            </m:r>
                          </m:den>
                        </m:f>
                      </m:e>
                    </m:box>
                  </m:oMath>
                </a14:m>
                <a:r>
                  <a:rPr lang="en-PH" sz="2400" dirty="0" smtClean="0">
                    <a:ea typeface="MS PGothic" pitchFamily="34" charset="-128"/>
                  </a:rPr>
                  <a:t>.</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Similar calculations yield the probabilities for the other possible outcomes. The probability distribution of </a:t>
                </a:r>
                <a:r>
                  <a:rPr lang="en-PH" sz="2400" i="1" dirty="0" smtClean="0">
                    <a:ea typeface="MS PGothic" pitchFamily="34" charset="-128"/>
                  </a:rPr>
                  <a:t>X</a:t>
                </a:r>
                <a:r>
                  <a:rPr lang="en-PH" sz="2400" dirty="0" smtClean="0">
                    <a:ea typeface="MS PGothic" pitchFamily="34" charset="-128"/>
                  </a:rPr>
                  <a:t> is therefore</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343400"/>
              </a:xfrm>
              <a:blipFill rotWithShape="1">
                <a:blip r:embed="rId2"/>
                <a:stretch>
                  <a:fillRect l="-1142" t="-1826" r="-2056" b="-42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828192629"/>
                  </p:ext>
                </p:extLst>
              </p:nvPr>
            </p:nvGraphicFramePr>
            <p:xfrm>
              <a:off x="1524000" y="46482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14:m>
                            <m:oMathPara xmlns:m="http://schemas.openxmlformats.org/officeDocument/2006/math">
                              <m:oMathParaPr>
                                <m:jc m:val="centerGroup"/>
                              </m:oMathParaPr>
                              <m:oMath xmlns:m="http://schemas.openxmlformats.org/officeDocument/2006/math">
                                <m:r>
                                  <a:rPr lang="en-PH" b="1" i="1" smtClean="0">
                                    <a:solidFill>
                                      <a:sysClr val="windowText" lastClr="000000"/>
                                    </a:solidFill>
                                    <a:latin typeface="Cambria Math"/>
                                  </a:rPr>
                                  <m:t>𝒙</m:t>
                                </m:r>
                              </m:oMath>
                            </m:oMathPara>
                          </a14:m>
                          <a:endParaRPr lang="en-PH" b="1" dirty="0">
                            <a:solidFill>
                              <a:sysClr val="windowText" lastClr="000000"/>
                            </a:solidFill>
                          </a:endParaRPr>
                        </a:p>
                      </a:txBody>
                      <a:tcPr/>
                    </a:tc>
                    <a:tc>
                      <a:txBody>
                        <a:bodyPr/>
                        <a:lstStyle/>
                        <a:p>
                          <a:pPr algn="ctr"/>
                          <a:r>
                            <a:rPr lang="en-PH" dirty="0" smtClean="0">
                              <a:solidFill>
                                <a:sysClr val="windowText" lastClr="000000"/>
                              </a:solidFill>
                            </a:rPr>
                            <a:t>0</a:t>
                          </a:r>
                          <a:endParaRPr lang="en-PH" dirty="0">
                            <a:solidFill>
                              <a:sysClr val="windowText" lastClr="000000"/>
                            </a:solidFill>
                          </a:endParaRPr>
                        </a:p>
                      </a:txBody>
                      <a:tcPr/>
                    </a:tc>
                    <a:tc>
                      <a:txBody>
                        <a:bodyPr/>
                        <a:lstStyle/>
                        <a:p>
                          <a:pPr algn="ctr"/>
                          <a:r>
                            <a:rPr lang="en-PH" dirty="0" smtClean="0">
                              <a:solidFill>
                                <a:sysClr val="windowText" lastClr="000000"/>
                              </a:solidFill>
                            </a:rPr>
                            <a:t>1</a:t>
                          </a:r>
                          <a:endParaRPr lang="en-PH" dirty="0">
                            <a:solidFill>
                              <a:sysClr val="windowText" lastClr="000000"/>
                            </a:solidFill>
                          </a:endParaRPr>
                        </a:p>
                      </a:txBody>
                      <a:tcPr/>
                    </a:tc>
                    <a:tc>
                      <a:txBody>
                        <a:bodyPr/>
                        <a:lstStyle/>
                        <a:p>
                          <a:pPr algn="ctr"/>
                          <a:r>
                            <a:rPr lang="en-PH" dirty="0" smtClean="0">
                              <a:solidFill>
                                <a:sysClr val="windowText" lastClr="000000"/>
                              </a:solidFill>
                            </a:rPr>
                            <a:t>2</a:t>
                          </a:r>
                          <a:endParaRPr lang="en-PH" dirty="0">
                            <a:solidFill>
                              <a:sysClr val="windowText" lastClr="000000"/>
                            </a:solidFill>
                          </a:endParaRPr>
                        </a:p>
                      </a:txBody>
                      <a:tcPr/>
                    </a:tc>
                    <a:tc>
                      <a:txBody>
                        <a:bodyPr/>
                        <a:lstStyle/>
                        <a:p>
                          <a:pPr algn="ctr"/>
                          <a:r>
                            <a:rPr lang="en-PH" dirty="0" smtClean="0">
                              <a:solidFill>
                                <a:sysClr val="windowText" lastClr="000000"/>
                              </a:solidFill>
                            </a:rPr>
                            <a:t>3</a:t>
                          </a:r>
                          <a:endParaRPr lang="en-PH" dirty="0">
                            <a:solidFill>
                              <a:sysClr val="windowText" lastClr="000000"/>
                            </a:solidFill>
                          </a:endParaRPr>
                        </a:p>
                      </a:txBody>
                      <a:tcPr/>
                    </a:tc>
                  </a:tr>
                  <a:tr h="370840">
                    <a:tc>
                      <a:txBody>
                        <a:bodyPr/>
                        <a:lstStyle/>
                        <a:p>
                          <a:pPr algn="ctr"/>
                          <a14:m>
                            <m:oMathPara xmlns:m="http://schemas.openxmlformats.org/officeDocument/2006/math">
                              <m:oMathParaPr>
                                <m:jc m:val="centerGroup"/>
                              </m:oMathParaPr>
                              <m:oMath xmlns:m="http://schemas.openxmlformats.org/officeDocument/2006/math">
                                <m:r>
                                  <a:rPr lang="en-PH" b="1" i="1" smtClean="0">
                                    <a:solidFill>
                                      <a:sysClr val="windowText" lastClr="000000"/>
                                    </a:solidFill>
                                    <a:latin typeface="Cambria Math"/>
                                  </a:rPr>
                                  <m:t>𝒇</m:t>
                                </m:r>
                                <m:d>
                                  <m:dPr>
                                    <m:ctrlPr>
                                      <a:rPr lang="en-PH" b="1" i="1" smtClean="0">
                                        <a:solidFill>
                                          <a:sysClr val="windowText" lastClr="000000"/>
                                        </a:solidFill>
                                        <a:latin typeface="Cambria Math"/>
                                      </a:rPr>
                                    </m:ctrlPr>
                                  </m:dPr>
                                  <m:e>
                                    <m:r>
                                      <a:rPr lang="en-PH" b="1" i="1" smtClean="0">
                                        <a:solidFill>
                                          <a:sysClr val="windowText" lastClr="000000"/>
                                        </a:solidFill>
                                        <a:latin typeface="Cambria Math"/>
                                      </a:rPr>
                                      <m:t>𝒙</m:t>
                                    </m:r>
                                  </m:e>
                                </m:d>
                              </m:oMath>
                            </m:oMathPara>
                          </a14:m>
                          <a:endParaRPr lang="en-PH" b="1" dirty="0">
                            <a:solidFill>
                              <a:sysClr val="windowText" lastClr="000000"/>
                            </a:solidFill>
                          </a:endParaRPr>
                        </a:p>
                      </a:txBody>
                      <a:tcPr/>
                    </a:tc>
                    <a:tc>
                      <a:txBody>
                        <a:bodyPr/>
                        <a:lstStyle/>
                        <a:p>
                          <a:pPr algn="ctr"/>
                          <a:r>
                            <a:rPr lang="en-PH" dirty="0" smtClean="0">
                              <a:solidFill>
                                <a:sysClr val="windowText" lastClr="000000"/>
                              </a:solidFill>
                            </a:rPr>
                            <a:t>27/64</a:t>
                          </a:r>
                          <a:endParaRPr lang="en-PH" dirty="0">
                            <a:solidFill>
                              <a:sysClr val="windowText" lastClr="000000"/>
                            </a:solidFill>
                          </a:endParaRPr>
                        </a:p>
                      </a:txBody>
                      <a:tcPr/>
                    </a:tc>
                    <a:tc>
                      <a:txBody>
                        <a:bodyPr/>
                        <a:lstStyle/>
                        <a:p>
                          <a:pPr algn="ctr"/>
                          <a:r>
                            <a:rPr lang="en-PH" dirty="0" smtClean="0">
                              <a:solidFill>
                                <a:sysClr val="windowText" lastClr="000000"/>
                              </a:solidFill>
                            </a:rPr>
                            <a:t>27/64</a:t>
                          </a:r>
                          <a:endParaRPr lang="en-PH" dirty="0">
                            <a:solidFill>
                              <a:sysClr val="windowText" lastClr="000000"/>
                            </a:solidFill>
                          </a:endParaRPr>
                        </a:p>
                      </a:txBody>
                      <a:tcPr/>
                    </a:tc>
                    <a:tc>
                      <a:txBody>
                        <a:bodyPr/>
                        <a:lstStyle/>
                        <a:p>
                          <a:pPr algn="ctr"/>
                          <a:r>
                            <a:rPr lang="en-PH" dirty="0" smtClean="0">
                              <a:solidFill>
                                <a:sysClr val="windowText" lastClr="000000"/>
                              </a:solidFill>
                            </a:rPr>
                            <a:t>9/64</a:t>
                          </a:r>
                          <a:endParaRPr lang="en-PH" dirty="0">
                            <a:solidFill>
                              <a:sysClr val="windowText" lastClr="000000"/>
                            </a:solidFill>
                          </a:endParaRPr>
                        </a:p>
                      </a:txBody>
                      <a:tcPr/>
                    </a:tc>
                    <a:tc>
                      <a:txBody>
                        <a:bodyPr/>
                        <a:lstStyle/>
                        <a:p>
                          <a:pPr algn="ctr"/>
                          <a:r>
                            <a:rPr lang="en-PH" dirty="0" smtClean="0">
                              <a:solidFill>
                                <a:sysClr val="windowText" lastClr="000000"/>
                              </a:solidFill>
                            </a:rPr>
                            <a:t>1/64</a:t>
                          </a:r>
                          <a:endParaRPr lang="en-PH" dirty="0">
                            <a:solidFill>
                              <a:sysClr val="windowText" lastClr="000000"/>
                            </a:solidFill>
                          </a:endParaRPr>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828192629"/>
                  </p:ext>
                </p:extLst>
              </p:nvPr>
            </p:nvGraphicFramePr>
            <p:xfrm>
              <a:off x="1524000" y="46482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a:p>
                      </a:txBody>
                      <a:tcPr>
                        <a:blipFill rotWithShape="1">
                          <a:blip r:embed="rId3"/>
                          <a:stretch>
                            <a:fillRect t="-8197" r="-400000" b="-122951"/>
                          </a:stretch>
                        </a:blipFill>
                      </a:tcPr>
                    </a:tc>
                    <a:tc>
                      <a:txBody>
                        <a:bodyPr/>
                        <a:lstStyle/>
                        <a:p>
                          <a:pPr algn="ctr"/>
                          <a:r>
                            <a:rPr lang="en-PH" dirty="0" smtClean="0">
                              <a:solidFill>
                                <a:sysClr val="windowText" lastClr="000000"/>
                              </a:solidFill>
                            </a:rPr>
                            <a:t>0</a:t>
                          </a:r>
                          <a:endParaRPr lang="en-PH" dirty="0">
                            <a:solidFill>
                              <a:sysClr val="windowText" lastClr="000000"/>
                            </a:solidFill>
                          </a:endParaRPr>
                        </a:p>
                      </a:txBody>
                      <a:tcPr/>
                    </a:tc>
                    <a:tc>
                      <a:txBody>
                        <a:bodyPr/>
                        <a:lstStyle/>
                        <a:p>
                          <a:pPr algn="ctr"/>
                          <a:r>
                            <a:rPr lang="en-PH" dirty="0" smtClean="0">
                              <a:solidFill>
                                <a:sysClr val="windowText" lastClr="000000"/>
                              </a:solidFill>
                            </a:rPr>
                            <a:t>1</a:t>
                          </a:r>
                          <a:endParaRPr lang="en-PH" dirty="0">
                            <a:solidFill>
                              <a:sysClr val="windowText" lastClr="000000"/>
                            </a:solidFill>
                          </a:endParaRPr>
                        </a:p>
                      </a:txBody>
                      <a:tcPr/>
                    </a:tc>
                    <a:tc>
                      <a:txBody>
                        <a:bodyPr/>
                        <a:lstStyle/>
                        <a:p>
                          <a:pPr algn="ctr"/>
                          <a:r>
                            <a:rPr lang="en-PH" dirty="0" smtClean="0">
                              <a:solidFill>
                                <a:sysClr val="windowText" lastClr="000000"/>
                              </a:solidFill>
                            </a:rPr>
                            <a:t>2</a:t>
                          </a:r>
                          <a:endParaRPr lang="en-PH" dirty="0">
                            <a:solidFill>
                              <a:sysClr val="windowText" lastClr="000000"/>
                            </a:solidFill>
                          </a:endParaRPr>
                        </a:p>
                      </a:txBody>
                      <a:tcPr/>
                    </a:tc>
                    <a:tc>
                      <a:txBody>
                        <a:bodyPr/>
                        <a:lstStyle/>
                        <a:p>
                          <a:pPr algn="ctr"/>
                          <a:r>
                            <a:rPr lang="en-PH" dirty="0" smtClean="0">
                              <a:solidFill>
                                <a:sysClr val="windowText" lastClr="000000"/>
                              </a:solidFill>
                            </a:rPr>
                            <a:t>3</a:t>
                          </a:r>
                          <a:endParaRPr lang="en-PH" dirty="0">
                            <a:solidFill>
                              <a:sysClr val="windowText" lastClr="000000"/>
                            </a:solidFill>
                          </a:endParaRPr>
                        </a:p>
                      </a:txBody>
                      <a:tcPr/>
                    </a:tc>
                  </a:tr>
                  <a:tr h="370840">
                    <a:tc>
                      <a:txBody>
                        <a:bodyPr/>
                        <a:lstStyle/>
                        <a:p>
                          <a:endParaRPr lang="en-US"/>
                        </a:p>
                      </a:txBody>
                      <a:tcPr>
                        <a:blipFill rotWithShape="1">
                          <a:blip r:embed="rId3"/>
                          <a:stretch>
                            <a:fillRect t="-110000" r="-400000" b="-25000"/>
                          </a:stretch>
                        </a:blipFill>
                      </a:tcPr>
                    </a:tc>
                    <a:tc>
                      <a:txBody>
                        <a:bodyPr/>
                        <a:lstStyle/>
                        <a:p>
                          <a:pPr algn="ctr"/>
                          <a:r>
                            <a:rPr lang="en-PH" dirty="0" smtClean="0">
                              <a:solidFill>
                                <a:sysClr val="windowText" lastClr="000000"/>
                              </a:solidFill>
                            </a:rPr>
                            <a:t>27/64</a:t>
                          </a:r>
                          <a:endParaRPr lang="en-PH" dirty="0">
                            <a:solidFill>
                              <a:sysClr val="windowText" lastClr="000000"/>
                            </a:solidFill>
                          </a:endParaRPr>
                        </a:p>
                      </a:txBody>
                      <a:tcPr/>
                    </a:tc>
                    <a:tc>
                      <a:txBody>
                        <a:bodyPr/>
                        <a:lstStyle/>
                        <a:p>
                          <a:pPr algn="ctr"/>
                          <a:r>
                            <a:rPr lang="en-PH" dirty="0" smtClean="0">
                              <a:solidFill>
                                <a:sysClr val="windowText" lastClr="000000"/>
                              </a:solidFill>
                            </a:rPr>
                            <a:t>27/64</a:t>
                          </a:r>
                          <a:endParaRPr lang="en-PH" dirty="0">
                            <a:solidFill>
                              <a:sysClr val="windowText" lastClr="000000"/>
                            </a:solidFill>
                          </a:endParaRPr>
                        </a:p>
                      </a:txBody>
                      <a:tcPr/>
                    </a:tc>
                    <a:tc>
                      <a:txBody>
                        <a:bodyPr/>
                        <a:lstStyle/>
                        <a:p>
                          <a:pPr algn="ctr"/>
                          <a:r>
                            <a:rPr lang="en-PH" dirty="0" smtClean="0">
                              <a:solidFill>
                                <a:sysClr val="windowText" lastClr="000000"/>
                              </a:solidFill>
                            </a:rPr>
                            <a:t>9/64</a:t>
                          </a:r>
                          <a:endParaRPr lang="en-PH" dirty="0">
                            <a:solidFill>
                              <a:sysClr val="windowText" lastClr="000000"/>
                            </a:solidFill>
                          </a:endParaRPr>
                        </a:p>
                      </a:txBody>
                      <a:tcPr/>
                    </a:tc>
                    <a:tc>
                      <a:txBody>
                        <a:bodyPr/>
                        <a:lstStyle/>
                        <a:p>
                          <a:pPr algn="ctr"/>
                          <a:r>
                            <a:rPr lang="en-PH" dirty="0" smtClean="0">
                              <a:solidFill>
                                <a:sysClr val="windowText" lastClr="000000"/>
                              </a:solidFill>
                            </a:rPr>
                            <a:t>1/64</a:t>
                          </a:r>
                          <a:endParaRPr lang="en-PH" dirty="0">
                            <a:solidFill>
                              <a:sysClr val="windowText" lastClr="000000"/>
                            </a:solidFill>
                          </a:endParaRPr>
                        </a:p>
                      </a:txBody>
                      <a:tcPr/>
                    </a:tc>
                  </a:tr>
                </a:tbl>
              </a:graphicData>
            </a:graphic>
          </p:graphicFrame>
        </mc:Fallback>
      </mc:AlternateContent>
    </p:spTree>
    <p:extLst>
      <p:ext uri="{BB962C8B-B14F-4D97-AF65-F5344CB8AC3E}">
        <p14:creationId xmlns:p14="http://schemas.microsoft.com/office/powerpoint/2010/main" val="284961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 calcmode="lin" valueType="num">
                                      <p:cBhvr additive="base">
                                        <p:cTn id="16"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 calcmode="lin" valueType="num">
                                      <p:cBhvr additive="base">
                                        <p:cTn id="22"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1430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 number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of successes in </a:t>
                </a:r>
                <a14:m>
                  <m:oMath xmlns:m="http://schemas.openxmlformats.org/officeDocument/2006/math">
                    <m:r>
                      <a:rPr lang="en-PH" sz="2400" b="0" i="1" smtClean="0">
                        <a:latin typeface="Cambria Math"/>
                        <a:ea typeface="MS PGothic" pitchFamily="34" charset="-128"/>
                      </a:rPr>
                      <m:t>𝑛</m:t>
                    </m:r>
                  </m:oMath>
                </a14:m>
                <a:r>
                  <a:rPr lang="en-PH" sz="2400" dirty="0" smtClean="0">
                    <a:ea typeface="MS PGothic" pitchFamily="34" charset="-128"/>
                  </a:rPr>
                  <a:t> Bernoulli trials is called a </a:t>
                </a:r>
                <a:r>
                  <a:rPr lang="en-PH" sz="2400" b="1" dirty="0" smtClean="0">
                    <a:ea typeface="MS PGothic" pitchFamily="34" charset="-128"/>
                  </a:rPr>
                  <a:t>binomial random variable</a:t>
                </a:r>
                <a:r>
                  <a:rPr lang="en-PH" sz="2400" dirty="0" smtClean="0">
                    <a:ea typeface="MS PGothic" pitchFamily="34" charset="-128"/>
                  </a:rPr>
                  <a:t>. The probability distribution of this discrete random variable is called the </a:t>
                </a:r>
                <a:r>
                  <a:rPr lang="en-PH" sz="2400" b="1" dirty="0" smtClean="0">
                    <a:ea typeface="MS PGothic" pitchFamily="34" charset="-128"/>
                  </a:rPr>
                  <a:t>binomial distribution</a:t>
                </a:r>
                <a:r>
                  <a:rPr lang="en-PH" sz="2400" dirty="0" smtClean="0">
                    <a:ea typeface="MS PGothic" pitchFamily="34" charset="-128"/>
                  </a:rPr>
                  <a:t>, and is values will be denoted by </a:t>
                </a: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oMath>
                </a14:m>
                <a:r>
                  <a:rPr lang="en-PH" sz="2400" dirty="0" smtClean="0">
                    <a:ea typeface="MS PGothic" pitchFamily="34" charset="-128"/>
                  </a:rPr>
                  <a:t>, since they depend on the number of trials and the probability of a success on a given trial. Thus, for the probability distribution of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the number of defectives,</a:t>
                </a:r>
              </a:p>
              <a:p>
                <a:pPr algn="just" eaLnBrk="1" hangingPunct="1">
                  <a:lnSpc>
                    <a:spcPct val="90000"/>
                  </a:lnSpc>
                  <a:buFontTx/>
                  <a:buNone/>
                </a:pPr>
                <a:endParaRPr lang="en-PH" sz="2400" dirty="0">
                  <a:ea typeface="MS PGothic" pitchFamily="34" charset="-128"/>
                </a:endParaRPr>
              </a:p>
              <a:p>
                <a:pPr algn="ctr" eaLnBrk="1" hangingPunct="1">
                  <a:lnSpc>
                    <a:spcPct val="90000"/>
                  </a:lnSpc>
                  <a:buFontTx/>
                  <a:buNone/>
                </a:pPr>
                <a14:m>
                  <m:oMath xmlns:m="http://schemas.openxmlformats.org/officeDocument/2006/math">
                    <m:r>
                      <a:rPr lang="en-PH" sz="2400" b="0" i="1" smtClean="0">
                        <a:latin typeface="Cambria Math"/>
                        <a:ea typeface="MS PGothic" pitchFamily="34" charset="-128"/>
                      </a:rPr>
                      <m:t>𝑃</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𝑋</m:t>
                        </m:r>
                        <m:r>
                          <a:rPr lang="en-PH" sz="2400" b="0" i="1" smtClean="0">
                            <a:latin typeface="Cambria Math"/>
                            <a:ea typeface="MS PGothic" pitchFamily="34" charset="-128"/>
                          </a:rPr>
                          <m:t>=2</m:t>
                        </m:r>
                      </m:e>
                    </m:d>
                    <m:r>
                      <a:rPr lang="en-PH" sz="2400" b="0" i="1" smtClean="0">
                        <a:latin typeface="Cambria Math"/>
                        <a:ea typeface="MS PGothic" pitchFamily="34" charset="-128"/>
                      </a:rPr>
                      <m:t>=</m:t>
                    </m:r>
                    <m:r>
                      <a:rPr lang="en-PH" sz="2400" b="0" i="1" smtClean="0">
                        <a:latin typeface="Cambria Math"/>
                        <a:ea typeface="MS PGothic" pitchFamily="34" charset="-128"/>
                      </a:rPr>
                      <m:t>𝑓</m:t>
                    </m:r>
                    <m:d>
                      <m:dPr>
                        <m:ctrlPr>
                          <a:rPr lang="en-PH" sz="2400" b="0" i="1" smtClean="0">
                            <a:latin typeface="Cambria Math"/>
                            <a:ea typeface="MS PGothic" pitchFamily="34" charset="-128"/>
                          </a:rPr>
                        </m:ctrlPr>
                      </m:dPr>
                      <m:e>
                        <m:r>
                          <a:rPr lang="en-PH" sz="2400" b="0" i="1" smtClean="0">
                            <a:latin typeface="Cambria Math"/>
                            <a:ea typeface="MS PGothic" pitchFamily="34" charset="-128"/>
                          </a:rPr>
                          <m:t>2</m:t>
                        </m:r>
                      </m:e>
                    </m:d>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2;3, </m:t>
                        </m:r>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e>
                        </m:box>
                      </m:e>
                    </m:d>
                    <m:r>
                      <a:rPr lang="en-PH" sz="2400" b="0" i="1" smtClean="0">
                        <a:latin typeface="Cambria Math"/>
                        <a:ea typeface="MS PGothic" pitchFamily="34" charset="-128"/>
                      </a:rPr>
                      <m:t>=</m:t>
                    </m:r>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9</m:t>
                            </m:r>
                          </m:num>
                          <m:den>
                            <m:r>
                              <a:rPr lang="en-PH" sz="2400" b="0" i="1" smtClean="0">
                                <a:latin typeface="Cambria Math"/>
                                <a:ea typeface="MS PGothic" pitchFamily="34" charset="-128"/>
                              </a:rPr>
                              <m:t>64</m:t>
                            </m:r>
                          </m:den>
                        </m:f>
                      </m:e>
                    </m:box>
                  </m:oMath>
                </a14:m>
                <a:r>
                  <a:rPr lang="en-PH" sz="2400" dirty="0" smtClean="0">
                    <a:ea typeface="MS PGothic" pitchFamily="34" charset="-128"/>
                  </a:rPr>
                  <a:t>.</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143000"/>
                <a:ext cx="8001000" cy="4343400"/>
              </a:xfrm>
              <a:blipFill rotWithShape="1">
                <a:blip r:embed="rId2"/>
                <a:stretch>
                  <a:fillRect l="-1142" t="-1826"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856986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A Bernoulli trial can result in a success with probability </a:t>
                </a:r>
                <a14:m>
                  <m:oMath xmlns:m="http://schemas.openxmlformats.org/officeDocument/2006/math">
                    <m:r>
                      <a:rPr lang="en-PH" sz="2400" b="0" i="1" smtClean="0">
                        <a:latin typeface="Cambria Math"/>
                        <a:ea typeface="MS PGothic" pitchFamily="34" charset="-128"/>
                      </a:rPr>
                      <m:t>𝑝</m:t>
                    </m:r>
                  </m:oMath>
                </a14:m>
                <a:r>
                  <a:rPr lang="en-PH" sz="2400" dirty="0" smtClean="0">
                    <a:ea typeface="MS PGothic" pitchFamily="34" charset="-128"/>
                  </a:rPr>
                  <a:t> and a failure with probability </a:t>
                </a:r>
                <a14:m>
                  <m:oMath xmlns:m="http://schemas.openxmlformats.org/officeDocument/2006/math">
                    <m:r>
                      <a:rPr lang="en-PH" sz="2400" b="0" i="1" smtClean="0">
                        <a:latin typeface="Cambria Math"/>
                        <a:ea typeface="MS PGothic" pitchFamily="34" charset="-128"/>
                      </a:rPr>
                      <m:t>𝑞</m:t>
                    </m:r>
                    <m:r>
                      <a:rPr lang="en-PH" sz="2400" b="0" i="1" smtClean="0">
                        <a:latin typeface="Cambria Math"/>
                        <a:ea typeface="MS PGothic" pitchFamily="34" charset="-128"/>
                      </a:rPr>
                      <m:t>=1−</m:t>
                    </m:r>
                    <m:r>
                      <a:rPr lang="en-PH" sz="2400" b="0" i="1" smtClean="0">
                        <a:latin typeface="Cambria Math"/>
                        <a:ea typeface="MS PGothic" pitchFamily="34" charset="-128"/>
                      </a:rPr>
                      <m:t>𝑝</m:t>
                    </m:r>
                  </m:oMath>
                </a14:m>
                <a:r>
                  <a:rPr lang="en-PH" sz="2400" dirty="0" smtClean="0">
                    <a:ea typeface="MS PGothic" pitchFamily="34" charset="-128"/>
                  </a:rPr>
                  <a:t>. Then the probability distribution of the binomial random variable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the number of successes in </a:t>
                </a:r>
                <a14:m>
                  <m:oMath xmlns:m="http://schemas.openxmlformats.org/officeDocument/2006/math">
                    <m:r>
                      <a:rPr lang="en-PH" sz="2400" b="0" i="1" smtClean="0">
                        <a:latin typeface="Cambria Math"/>
                        <a:ea typeface="MS PGothic" pitchFamily="34" charset="-128"/>
                      </a:rPr>
                      <m:t>𝑛</m:t>
                    </m:r>
                  </m:oMath>
                </a14:m>
                <a:r>
                  <a:rPr lang="en-PH" sz="2400" dirty="0" smtClean="0">
                    <a:ea typeface="MS PGothic" pitchFamily="34" charset="-128"/>
                  </a:rPr>
                  <a:t> independent trials, is</a:t>
                </a:r>
              </a:p>
              <a:p>
                <a:pPr algn="just" eaLnBrk="1" hangingPunct="1">
                  <a:lnSpc>
                    <a:spcPct val="90000"/>
                  </a:lnSpc>
                  <a:buFontTx/>
                  <a:buNone/>
                </a:pPr>
                <a:endParaRPr lang="en-PH" sz="2400" dirty="0">
                  <a:ea typeface="MS PGothic" pitchFamily="34" charset="-128"/>
                </a:endParaRPr>
              </a:p>
              <a:p>
                <a:pPr algn="ctr" eaLnBrk="1" hangingPunct="1">
                  <a:lnSpc>
                    <a:spcPct val="90000"/>
                  </a:lnSpc>
                  <a:buFontTx/>
                  <a:buNone/>
                </a:pP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𝑛</m:t>
                              </m:r>
                            </m:e>
                          </m:mr>
                          <m:mr>
                            <m:e>
                              <m:r>
                                <a:rPr lang="en-PH" sz="2400" b="0" i="1" smtClean="0">
                                  <a:latin typeface="Cambria Math"/>
                                  <a:ea typeface="MS PGothic" pitchFamily="34" charset="-128"/>
                                </a:rPr>
                                <m:t>𝑥</m:t>
                              </m:r>
                            </m:e>
                          </m:mr>
                        </m:m>
                      </m:e>
                    </m:d>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𝑝</m:t>
                        </m:r>
                      </m:e>
                      <m:sup>
                        <m:r>
                          <a:rPr lang="en-PH" sz="2400" b="0" i="1" smtClean="0">
                            <a:latin typeface="Cambria Math"/>
                            <a:ea typeface="MS PGothic" pitchFamily="34" charset="-128"/>
                          </a:rPr>
                          <m:t>𝑥</m:t>
                        </m:r>
                      </m:sup>
                    </m:sSup>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𝑞</m:t>
                        </m:r>
                      </m:e>
                      <m:sup>
                        <m:r>
                          <a:rPr lang="en-PH" sz="2400" b="0" i="1" smtClean="0">
                            <a:latin typeface="Cambria Math"/>
                            <a:ea typeface="MS PGothic" pitchFamily="34" charset="-128"/>
                          </a:rPr>
                          <m:t>𝑛</m:t>
                        </m:r>
                        <m:r>
                          <a:rPr lang="en-PH" sz="2400" b="0" i="1" smtClean="0">
                            <a:latin typeface="Cambria Math"/>
                            <a:ea typeface="MS PGothic" pitchFamily="34" charset="-128"/>
                          </a:rPr>
                          <m:t>−</m:t>
                        </m:r>
                        <m:r>
                          <a:rPr lang="en-PH" sz="2400" b="0" i="1" smtClean="0">
                            <a:latin typeface="Cambria Math"/>
                            <a:ea typeface="MS PGothic" pitchFamily="34" charset="-128"/>
                          </a:rPr>
                          <m:t>𝑥</m:t>
                        </m:r>
                      </m:sup>
                    </m:sSup>
                  </m:oMath>
                </a14:m>
                <a:r>
                  <a:rPr lang="en-PH" sz="2400" dirty="0" smtClean="0">
                    <a:ea typeface="MS PGothic" pitchFamily="34" charset="-128"/>
                  </a:rPr>
                  <a:t>,	</a:t>
                </a:r>
                <a14:m>
                  <m:oMath xmlns:m="http://schemas.openxmlformats.org/officeDocument/2006/math">
                    <m:r>
                      <a:rPr lang="en-PH" sz="2400" b="0" i="1" smtClean="0">
                        <a:latin typeface="Cambria Math"/>
                        <a:ea typeface="MS PGothic" pitchFamily="34" charset="-128"/>
                      </a:rPr>
                      <m:t>𝑥</m:t>
                    </m:r>
                    <m:r>
                      <a:rPr lang="en-PH" sz="2400" b="0" i="1" smtClean="0">
                        <a:latin typeface="Cambria Math"/>
                        <a:ea typeface="MS PGothic" pitchFamily="34" charset="-128"/>
                      </a:rPr>
                      <m:t>=0, 1, 2,…, </m:t>
                    </m:r>
                    <m:r>
                      <a:rPr lang="en-PH" sz="2400" b="0" i="1" smtClean="0">
                        <a:latin typeface="Cambria Math"/>
                        <a:ea typeface="MS PGothic" pitchFamily="34" charset="-128"/>
                      </a:rPr>
                      <m:t>𝑛</m:t>
                    </m:r>
                  </m:oMath>
                </a14:m>
                <a:endParaRPr lang="en-PH" sz="2400" dirty="0" smtClean="0">
                  <a:ea typeface="MS PGothic" pitchFamily="34" charset="-128"/>
                </a:endParaRPr>
              </a:p>
              <a:p>
                <a:pPr algn="ctr"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Note than when </a:t>
                </a:r>
                <a14:m>
                  <m:oMath xmlns:m="http://schemas.openxmlformats.org/officeDocument/2006/math">
                    <m:r>
                      <a:rPr lang="en-PH" sz="2400" b="0" i="1" smtClean="0">
                        <a:latin typeface="Cambria Math"/>
                        <a:ea typeface="MS PGothic" pitchFamily="34" charset="-128"/>
                      </a:rPr>
                      <m:t>𝑛</m:t>
                    </m:r>
                    <m:r>
                      <a:rPr lang="en-PH" sz="2400" b="0" i="1" smtClean="0">
                        <a:latin typeface="Cambria Math"/>
                        <a:ea typeface="MS PGothic" pitchFamily="34" charset="-128"/>
                      </a:rPr>
                      <m:t>=3</m:t>
                    </m:r>
                  </m:oMath>
                </a14:m>
                <a:r>
                  <a:rPr lang="en-PH" sz="2400" dirty="0" smtClean="0">
                    <a:ea typeface="MS PGothic" pitchFamily="34" charset="-128"/>
                  </a:rPr>
                  <a:t> and </a:t>
                </a:r>
                <a14:m>
                  <m:oMath xmlns:m="http://schemas.openxmlformats.org/officeDocument/2006/math">
                    <m:r>
                      <a:rPr lang="en-PH" sz="2400" b="0" i="1" smtClean="0">
                        <a:latin typeface="Cambria Math"/>
                        <a:ea typeface="MS PGothic" pitchFamily="34" charset="-128"/>
                      </a:rPr>
                      <m:t>𝑝</m:t>
                    </m:r>
                    <m:r>
                      <a:rPr lang="en-PH" sz="2400" b="0" i="1" smtClean="0">
                        <a:latin typeface="Cambria Math"/>
                        <a:ea typeface="MS PGothic" pitchFamily="34" charset="-128"/>
                      </a:rPr>
                      <m:t>=</m:t>
                    </m:r>
                    <m:f>
                      <m:fPr>
                        <m:type m:val="lin"/>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oMath>
                </a14:m>
                <a:r>
                  <a:rPr lang="en-PH" sz="2400" dirty="0" smtClean="0">
                    <a:ea typeface="MS PGothic" pitchFamily="34" charset="-128"/>
                  </a:rPr>
                  <a:t>, the probability distribution of </a:t>
                </a:r>
                <a14:m>
                  <m:oMath xmlns:m="http://schemas.openxmlformats.org/officeDocument/2006/math">
                    <m:r>
                      <a:rPr lang="en-PH" sz="2400" b="0" i="1" smtClean="0">
                        <a:latin typeface="Cambria Math"/>
                        <a:ea typeface="MS PGothic" pitchFamily="34" charset="-128"/>
                      </a:rPr>
                      <m:t>𝑋</m:t>
                    </m:r>
                  </m:oMath>
                </a14:m>
                <a:r>
                  <a:rPr lang="en-PH" sz="2400" dirty="0" smtClean="0">
                    <a:ea typeface="MS PGothic" pitchFamily="34" charset="-128"/>
                  </a:rPr>
                  <a:t>, the number of defectives, may be written as</a:t>
                </a:r>
              </a:p>
              <a:p>
                <a:pPr algn="just" eaLnBrk="1" hangingPunct="1">
                  <a:lnSpc>
                    <a:spcPct val="90000"/>
                  </a:lnSpc>
                  <a:buFontTx/>
                  <a:buNone/>
                </a:pP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;3, </m:t>
                        </m:r>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e>
                        </m:box>
                      </m:e>
                    </m:d>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3</m:t>
                              </m:r>
                            </m:e>
                          </m:mr>
                          <m:mr>
                            <m:e>
                              <m:r>
                                <a:rPr lang="en-PH" sz="2400" b="0" i="1" smtClean="0">
                                  <a:latin typeface="Cambria Math"/>
                                  <a:ea typeface="MS PGothic" pitchFamily="34" charset="-128"/>
                                </a:rPr>
                                <m:t>𝑥</m:t>
                              </m:r>
                            </m:e>
                          </m:mr>
                        </m:m>
                      </m:e>
                    </m:d>
                    <m:sSup>
                      <m:sSupPr>
                        <m:ctrlPr>
                          <a:rPr lang="en-PH" sz="2400" b="0" i="1" smtClean="0">
                            <a:latin typeface="Cambria Math"/>
                            <a:ea typeface="MS PGothic" pitchFamily="34" charset="-128"/>
                          </a:rPr>
                        </m:ctrlPr>
                      </m:sSupPr>
                      <m:e>
                        <m:d>
                          <m:dPr>
                            <m:ctrlPr>
                              <a:rPr lang="en-PH" sz="2400" b="0" i="1" smtClean="0">
                                <a:latin typeface="Cambria Math"/>
                                <a:ea typeface="MS PGothic" pitchFamily="34" charset="-128"/>
                              </a:rPr>
                            </m:ctrlPr>
                          </m:dPr>
                          <m:e>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e>
                            </m:box>
                          </m:e>
                        </m:d>
                      </m:e>
                      <m:sup>
                        <m:r>
                          <a:rPr lang="en-PH" sz="2400" b="0" i="1" smtClean="0">
                            <a:latin typeface="Cambria Math"/>
                            <a:ea typeface="MS PGothic" pitchFamily="34" charset="-128"/>
                          </a:rPr>
                          <m:t>𝑥</m:t>
                        </m:r>
                      </m:sup>
                    </m:sSup>
                    <m:sSup>
                      <m:sSupPr>
                        <m:ctrlPr>
                          <a:rPr lang="en-PH" sz="2400" b="0" i="1" smtClean="0">
                            <a:latin typeface="Cambria Math"/>
                            <a:ea typeface="MS PGothic" pitchFamily="34" charset="-128"/>
                          </a:rPr>
                        </m:ctrlPr>
                      </m:sSupPr>
                      <m:e>
                        <m:d>
                          <m:dPr>
                            <m:ctrlPr>
                              <a:rPr lang="en-PH" sz="2400" b="0" i="1" smtClean="0">
                                <a:latin typeface="Cambria Math"/>
                                <a:ea typeface="MS PGothic" pitchFamily="34" charset="-128"/>
                              </a:rPr>
                            </m:ctrlPr>
                          </m:dPr>
                          <m:e>
                            <m:box>
                              <m:boxPr>
                                <m:ctrlPr>
                                  <a:rPr lang="en-PH" sz="2400" b="0" i="1" smtClean="0">
                                    <a:latin typeface="Cambria Math"/>
                                    <a:ea typeface="MS PGothic" pitchFamily="34" charset="-128"/>
                                  </a:rPr>
                                </m:ctrlPr>
                              </m:boxPr>
                              <m:e>
                                <m:argPr>
                                  <m:argSz m:val="-1"/>
                                </m:argPr>
                                <m:f>
                                  <m:fPr>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e>
                            </m:box>
                          </m:e>
                        </m:d>
                      </m:e>
                      <m:sup>
                        <m:r>
                          <a:rPr lang="en-PH" sz="2400" b="0" i="1" smtClean="0">
                            <a:latin typeface="Cambria Math"/>
                            <a:ea typeface="MS PGothic" pitchFamily="34" charset="-128"/>
                          </a:rPr>
                          <m:t>3−</m:t>
                        </m:r>
                        <m:r>
                          <a:rPr lang="en-PH" sz="2400" b="0" i="1" smtClean="0">
                            <a:latin typeface="Cambria Math"/>
                            <a:ea typeface="MS PGothic" pitchFamily="34" charset="-128"/>
                          </a:rPr>
                          <m:t>𝑥</m:t>
                        </m:r>
                      </m:sup>
                    </m:sSup>
                  </m:oMath>
                </a14:m>
                <a:r>
                  <a:rPr lang="en-PH" sz="2400" dirty="0" smtClean="0">
                    <a:ea typeface="MS PGothic" pitchFamily="34" charset="-128"/>
                  </a:rPr>
                  <a:t>,	</a:t>
                </a:r>
                <a14:m>
                  <m:oMath xmlns:m="http://schemas.openxmlformats.org/officeDocument/2006/math">
                    <m:r>
                      <a:rPr lang="en-PH" sz="2400" b="0" i="1" smtClean="0">
                        <a:latin typeface="Cambria Math"/>
                        <a:ea typeface="MS PGothic" pitchFamily="34" charset="-128"/>
                      </a:rPr>
                      <m:t>𝑥</m:t>
                    </m:r>
                    <m:r>
                      <a:rPr lang="en-PH" sz="2400" b="0" i="1" smtClean="0">
                        <a:latin typeface="Cambria Math"/>
                        <a:ea typeface="MS PGothic" pitchFamily="34" charset="-128"/>
                      </a:rPr>
                      <m:t>=0, 1, 2, 3</m:t>
                    </m:r>
                  </m:oMath>
                </a14:m>
                <a:r>
                  <a:rPr lang="en-PH" sz="2400" dirty="0" smtClean="0">
                    <a:ea typeface="MS PGothic" pitchFamily="34" charset="-128"/>
                  </a:rPr>
                  <a:t>, rather than the tabular form.</a:t>
                </a: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066800"/>
                <a:ext cx="8001000" cy="5029200"/>
              </a:xfrm>
              <a:blipFill rotWithShape="1">
                <a:blip r:embed="rId2"/>
                <a:stretch>
                  <a:fillRect l="-1142" t="-1576"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102136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 calcmode="lin" valueType="num">
                                      <p:cBhvr additive="base">
                                        <p:cTn id="24"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3">
                                            <p:txEl>
                                              <p:pRg st="5" end="5"/>
                                            </p:txEl>
                                          </p:spTgt>
                                        </p:tgtEl>
                                        <p:attrNameLst>
                                          <p:attrName>style.visibility</p:attrName>
                                        </p:attrNameLst>
                                      </p:cBhvr>
                                      <p:to>
                                        <p:strVal val="visible"/>
                                      </p:to>
                                    </p:set>
                                    <p:anim calcmode="lin" valueType="num">
                                      <p:cBhvr additive="base">
                                        <p:cTn id="30"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Binomial Distribution</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066800"/>
                <a:ext cx="8001000" cy="50292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Example 5.4</a:t>
                </a:r>
              </a:p>
              <a:p>
                <a:pPr algn="just" eaLnBrk="1" hangingPunct="1">
                  <a:lnSpc>
                    <a:spcPct val="90000"/>
                  </a:lnSpc>
                  <a:buFontTx/>
                  <a:buNone/>
                </a:pPr>
                <a:r>
                  <a:rPr lang="en-PH" sz="2400" dirty="0" smtClean="0">
                    <a:ea typeface="MS PGothic" pitchFamily="34" charset="-128"/>
                  </a:rPr>
                  <a:t>The probability that a certain kind of component will survive a given shock test is ¾. Find the probability that exactly 2 of the next 4 components tested survive.</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r>
                  <a:rPr lang="en-PH" sz="2400" dirty="0" smtClean="0">
                    <a:ea typeface="MS PGothic" pitchFamily="34" charset="-128"/>
                  </a:rPr>
                  <a:t>Solution:</a:t>
                </a:r>
              </a:p>
              <a:p>
                <a:pPr algn="just" eaLnBrk="1" hangingPunct="1">
                  <a:lnSpc>
                    <a:spcPct val="90000"/>
                  </a:lnSpc>
                  <a:buFontTx/>
                  <a:buNone/>
                </a:pPr>
                <a:r>
                  <a:rPr lang="en-PH" sz="2400" dirty="0" smtClean="0">
                    <a:ea typeface="MS PGothic" pitchFamily="34" charset="-128"/>
                  </a:rPr>
                  <a:t>Assuming that the tests are independent and </a:t>
                </a:r>
                <a14:m>
                  <m:oMath xmlns:m="http://schemas.openxmlformats.org/officeDocument/2006/math">
                    <m:r>
                      <a:rPr lang="en-PH" sz="2400" b="0" i="1" smtClean="0">
                        <a:latin typeface="Cambria Math"/>
                        <a:ea typeface="MS PGothic" pitchFamily="34" charset="-128"/>
                      </a:rPr>
                      <m:t>𝑝</m:t>
                    </m:r>
                    <m:r>
                      <a:rPr lang="en-PH" sz="2400" b="0" i="1" smtClean="0">
                        <a:latin typeface="Cambria Math"/>
                        <a:ea typeface="MS PGothic" pitchFamily="34" charset="-128"/>
                      </a:rPr>
                      <m:t>=</m:t>
                    </m:r>
                    <m:f>
                      <m:fPr>
                        <m:type m:val="lin"/>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oMath>
                </a14:m>
                <a:r>
                  <a:rPr lang="en-PH" sz="2400" dirty="0" smtClean="0">
                    <a:ea typeface="MS PGothic" pitchFamily="34" charset="-128"/>
                  </a:rPr>
                  <a:t> for each of the 4 tests, we obtain</a:t>
                </a:r>
              </a:p>
              <a:p>
                <a:pPr algn="just" eaLnBrk="1" hangingPunct="1">
                  <a:lnSpc>
                    <a:spcPct val="90000"/>
                  </a:lnSpc>
                  <a:buFontTx/>
                  <a:buNone/>
                </a:pPr>
                <a:endParaRPr lang="en-PH" sz="2400" dirty="0" smtClean="0">
                  <a:ea typeface="MS PGothic" pitchFamily="34" charset="-128"/>
                </a:endParaRPr>
              </a:p>
              <a:p>
                <a:pPr algn="ctr" eaLnBrk="1" hangingPunct="1">
                  <a:lnSpc>
                    <a:spcPct val="90000"/>
                  </a:lnSpc>
                  <a:buFontTx/>
                  <a:buNone/>
                </a:pP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2;4, </m:t>
                        </m:r>
                        <m:f>
                          <m:fPr>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e>
                    </m:d>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4</m:t>
                              </m:r>
                            </m:e>
                          </m:mr>
                          <m:mr>
                            <m:e>
                              <m:r>
                                <a:rPr lang="en-PH" sz="2400" b="0" i="1" smtClean="0">
                                  <a:latin typeface="Cambria Math"/>
                                  <a:ea typeface="MS PGothic" pitchFamily="34" charset="-128"/>
                                </a:rPr>
                                <m:t>2</m:t>
                              </m:r>
                            </m:e>
                          </m:mr>
                        </m:m>
                      </m:e>
                    </m:d>
                    <m:sSup>
                      <m:sSupPr>
                        <m:ctrlPr>
                          <a:rPr lang="en-PH" sz="2400" b="0" i="1" smtClean="0">
                            <a:latin typeface="Cambria Math"/>
                            <a:ea typeface="MS PGothic" pitchFamily="34" charset="-128"/>
                          </a:rPr>
                        </m:ctrlPr>
                      </m:sSupPr>
                      <m:e>
                        <m:d>
                          <m:dPr>
                            <m:ctrlPr>
                              <a:rPr lang="en-PH" sz="2400" b="0" i="1" smtClean="0">
                                <a:latin typeface="Cambria Math"/>
                                <a:ea typeface="MS PGothic" pitchFamily="34" charset="-128"/>
                              </a:rPr>
                            </m:ctrlPr>
                          </m:dPr>
                          <m:e>
                            <m:f>
                              <m:fPr>
                                <m:ctrlPr>
                                  <a:rPr lang="en-PH" sz="2400" b="0" i="1" smtClean="0">
                                    <a:latin typeface="Cambria Math"/>
                                    <a:ea typeface="MS PGothic" pitchFamily="34" charset="-128"/>
                                  </a:rPr>
                                </m:ctrlPr>
                              </m:fPr>
                              <m:num>
                                <m:r>
                                  <a:rPr lang="en-PH" sz="2400" b="0" i="1" smtClean="0">
                                    <a:latin typeface="Cambria Math"/>
                                    <a:ea typeface="MS PGothic" pitchFamily="34" charset="-128"/>
                                  </a:rPr>
                                  <m:t>3</m:t>
                                </m:r>
                              </m:num>
                              <m:den>
                                <m:r>
                                  <a:rPr lang="en-PH" sz="2400" b="0" i="1" smtClean="0">
                                    <a:latin typeface="Cambria Math"/>
                                    <a:ea typeface="MS PGothic" pitchFamily="34" charset="-128"/>
                                  </a:rPr>
                                  <m:t>4</m:t>
                                </m:r>
                              </m:den>
                            </m:f>
                          </m:e>
                        </m:d>
                      </m:e>
                      <m:sup>
                        <m:r>
                          <a:rPr lang="en-PH" sz="2400" b="0" i="1" smtClean="0">
                            <a:latin typeface="Cambria Math"/>
                            <a:ea typeface="MS PGothic" pitchFamily="34" charset="-128"/>
                          </a:rPr>
                          <m:t>2</m:t>
                        </m:r>
                      </m:sup>
                    </m:sSup>
                    <m:sSup>
                      <m:sSupPr>
                        <m:ctrlPr>
                          <a:rPr lang="en-PH" sz="2400" b="0" i="1" smtClean="0">
                            <a:latin typeface="Cambria Math"/>
                            <a:ea typeface="MS PGothic" pitchFamily="34" charset="-128"/>
                          </a:rPr>
                        </m:ctrlPr>
                      </m:sSupPr>
                      <m:e>
                        <m:d>
                          <m:dPr>
                            <m:ctrlPr>
                              <a:rPr lang="en-PH" sz="2400" b="0" i="1" smtClean="0">
                                <a:latin typeface="Cambria Math"/>
                                <a:ea typeface="MS PGothic" pitchFamily="34" charset="-128"/>
                              </a:rPr>
                            </m:ctrlPr>
                          </m:dPr>
                          <m:e>
                            <m:f>
                              <m:fPr>
                                <m:ctrlPr>
                                  <a:rPr lang="en-PH" sz="2400" b="0" i="1" smtClean="0">
                                    <a:latin typeface="Cambria Math"/>
                                    <a:ea typeface="MS PGothic" pitchFamily="34" charset="-128"/>
                                  </a:rPr>
                                </m:ctrlPr>
                              </m:fPr>
                              <m:num>
                                <m:r>
                                  <a:rPr lang="en-PH" sz="2400" b="0" i="1" smtClean="0">
                                    <a:latin typeface="Cambria Math"/>
                                    <a:ea typeface="MS PGothic" pitchFamily="34" charset="-128"/>
                                  </a:rPr>
                                  <m:t>1</m:t>
                                </m:r>
                              </m:num>
                              <m:den>
                                <m:r>
                                  <a:rPr lang="en-PH" sz="2400" b="0" i="1" smtClean="0">
                                    <a:latin typeface="Cambria Math"/>
                                    <a:ea typeface="MS PGothic" pitchFamily="34" charset="-128"/>
                                  </a:rPr>
                                  <m:t>4</m:t>
                                </m:r>
                              </m:den>
                            </m:f>
                          </m:e>
                        </m:d>
                      </m:e>
                      <m:sup>
                        <m:r>
                          <a:rPr lang="en-PH" sz="2400" b="0" i="1" smtClean="0">
                            <a:latin typeface="Cambria Math"/>
                            <a:ea typeface="MS PGothic" pitchFamily="34" charset="-128"/>
                          </a:rPr>
                          <m:t>2</m:t>
                        </m:r>
                      </m:sup>
                    </m:sSup>
                    <m:r>
                      <a:rPr lang="en-PH" sz="2400" b="0" i="1" smtClean="0">
                        <a:latin typeface="Cambria Math"/>
                        <a:ea typeface="MS PGothic" pitchFamily="34" charset="-128"/>
                      </a:rPr>
                      <m:t>=</m:t>
                    </m:r>
                    <m:f>
                      <m:fPr>
                        <m:ctrlPr>
                          <a:rPr lang="en-PH" sz="2400" b="0" i="1" smtClean="0">
                            <a:latin typeface="Cambria Math"/>
                            <a:ea typeface="MS PGothic" pitchFamily="34" charset="-128"/>
                          </a:rPr>
                        </m:ctrlPr>
                      </m:fPr>
                      <m:num>
                        <m:r>
                          <a:rPr lang="en-PH" sz="2400" b="0" i="1" smtClean="0">
                            <a:latin typeface="Cambria Math"/>
                            <a:ea typeface="MS PGothic" pitchFamily="34" charset="-128"/>
                          </a:rPr>
                          <m:t>27</m:t>
                        </m:r>
                      </m:num>
                      <m:den>
                        <m:r>
                          <a:rPr lang="en-PH" sz="2400" b="0" i="1" smtClean="0">
                            <a:latin typeface="Cambria Math"/>
                            <a:ea typeface="MS PGothic" pitchFamily="34" charset="-128"/>
                          </a:rPr>
                          <m:t>128</m:t>
                        </m:r>
                      </m:den>
                    </m:f>
                  </m:oMath>
                </a14:m>
                <a:r>
                  <a:rPr lang="en-PH" sz="2400" dirty="0" smtClean="0">
                    <a:ea typeface="MS PGothic" pitchFamily="34" charset="-128"/>
                  </a:rPr>
                  <a:t>.</a:t>
                </a:r>
              </a:p>
              <a:p>
                <a:pPr algn="just" eaLnBrk="1" hangingPunct="1">
                  <a:lnSpc>
                    <a:spcPct val="90000"/>
                  </a:lnSpc>
                  <a:buFontTx/>
                  <a:buNone/>
                </a:pPr>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066800"/>
                <a:ext cx="8001000" cy="5029200"/>
              </a:xfrm>
              <a:blipFill rotWithShape="1">
                <a:blip r:embed="rId2"/>
                <a:stretch>
                  <a:fillRect l="-1142" t="-1576" r="-297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755064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23">
                                            <p:txEl>
                                              <p:pRg st="1" end="1"/>
                                            </p:txEl>
                                          </p:spTgt>
                                        </p:tgtEl>
                                        <p:attrNameLst>
                                          <p:attrName>style.visibility</p:attrName>
                                        </p:attrNameLst>
                                      </p:cBhvr>
                                      <p:to>
                                        <p:strVal val="visible"/>
                                      </p:to>
                                    </p:set>
                                    <p:anim calcmode="lin" valueType="num">
                                      <p:cBhvr additive="base">
                                        <p:cTn id="16"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 calcmode="lin" valueType="num">
                                      <p:cBhvr additive="base">
                                        <p:cTn id="22"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3">
                                            <p:txEl>
                                              <p:pRg st="4" end="4"/>
                                            </p:txEl>
                                          </p:spTgt>
                                        </p:tgtEl>
                                        <p:attrNameLst>
                                          <p:attrName>style.visibility</p:attrName>
                                        </p:attrNameLst>
                                      </p:cBhvr>
                                      <p:to>
                                        <p:strVal val="visible"/>
                                      </p:to>
                                    </p:set>
                                    <p:anim calcmode="lin" valueType="num">
                                      <p:cBhvr additive="base">
                                        <p:cTn id="28"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123">
                                            <p:txEl>
                                              <p:pRg st="6" end="6"/>
                                            </p:txEl>
                                          </p:spTgt>
                                        </p:tgtEl>
                                        <p:attrNameLst>
                                          <p:attrName>style.visibility</p:attrName>
                                        </p:attrNameLst>
                                      </p:cBhvr>
                                      <p:to>
                                        <p:strVal val="visible"/>
                                      </p:to>
                                    </p:set>
                                    <p:anim calcmode="lin" valueType="num">
                                      <p:cBhvr additive="base">
                                        <p:cTn id="34"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b="1" dirty="0" smtClean="0">
                <a:latin typeface="Copperplate Gothic Bold" pitchFamily="34" charset="0"/>
              </a:rPr>
              <a:t>Where Does the Name Binomial Come From?</a:t>
            </a:r>
          </a:p>
        </p:txBody>
      </p:sp>
      <mc:AlternateContent xmlns:mc="http://schemas.openxmlformats.org/markup-compatibility/2006" xmlns:a14="http://schemas.microsoft.com/office/drawing/2010/main">
        <mc:Choice Requires="a14">
          <p:sp>
            <p:nvSpPr>
              <p:cNvPr id="5123" name="Rectangle 5"/>
              <p:cNvSpPr>
                <a:spLocks noGrp="1" noChangeArrowheads="1"/>
              </p:cNvSpPr>
              <p:nvPr>
                <p:ph type="body" sz="half" idx="1"/>
              </p:nvPr>
            </p:nvSpPr>
            <p:spPr bwMode="auto">
              <a:xfrm>
                <a:off x="457200" y="1524000"/>
                <a:ext cx="8001000" cy="45720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400" dirty="0" smtClean="0">
                    <a:ea typeface="MS PGothic" pitchFamily="34" charset="-128"/>
                  </a:rPr>
                  <a:t>The binomial distribution derives its name from the fact that the </a:t>
                </a:r>
                <a14:m>
                  <m:oMath xmlns:m="http://schemas.openxmlformats.org/officeDocument/2006/math">
                    <m:r>
                      <a:rPr lang="en-PH" sz="2400" b="0" i="1" smtClean="0">
                        <a:latin typeface="Cambria Math"/>
                        <a:ea typeface="MS PGothic" pitchFamily="34" charset="-128"/>
                      </a:rPr>
                      <m:t>𝑛</m:t>
                    </m:r>
                    <m:r>
                      <a:rPr lang="en-PH" sz="2400" b="0" i="1" smtClean="0">
                        <a:latin typeface="Cambria Math"/>
                        <a:ea typeface="MS PGothic" pitchFamily="34" charset="-128"/>
                      </a:rPr>
                      <m:t>+1</m:t>
                    </m:r>
                  </m:oMath>
                </a14:m>
                <a:r>
                  <a:rPr lang="en-PH" sz="2400" dirty="0" smtClean="0">
                    <a:ea typeface="MS PGothic" pitchFamily="34" charset="-128"/>
                  </a:rPr>
                  <a:t> terms in the binomial expansion of </a:t>
                </a:r>
                <a14:m>
                  <m:oMath xmlns:m="http://schemas.openxmlformats.org/officeDocument/2006/math">
                    <m:sSup>
                      <m:sSupPr>
                        <m:ctrlPr>
                          <a:rPr lang="en-PH" sz="2400" b="0" i="1" smtClean="0">
                            <a:latin typeface="Cambria Math"/>
                            <a:ea typeface="MS PGothic" pitchFamily="34" charset="-128"/>
                          </a:rPr>
                        </m:ctrlPr>
                      </m:sSupPr>
                      <m:e>
                        <m:d>
                          <m:dPr>
                            <m:ctrlPr>
                              <a:rPr lang="en-PH" sz="2400" i="1" smtClean="0">
                                <a:latin typeface="Cambria Math"/>
                                <a:ea typeface="MS PGothic" pitchFamily="34" charset="-128"/>
                              </a:rPr>
                            </m:ctrlPr>
                          </m:dPr>
                          <m:e>
                            <m:r>
                              <a:rPr lang="en-PH" sz="2400" b="0" i="1" smtClean="0">
                                <a:latin typeface="Cambria Math"/>
                                <a:ea typeface="MS PGothic" pitchFamily="34" charset="-128"/>
                              </a:rPr>
                              <m:t>𝑞</m:t>
                            </m:r>
                            <m:r>
                              <a:rPr lang="en-PH" sz="2400" b="0" i="1" smtClean="0">
                                <a:latin typeface="Cambria Math"/>
                                <a:ea typeface="MS PGothic" pitchFamily="34" charset="-128"/>
                              </a:rPr>
                              <m:t>+</m:t>
                            </m:r>
                            <m:r>
                              <a:rPr lang="en-PH" sz="2400" b="0" i="1" smtClean="0">
                                <a:latin typeface="Cambria Math"/>
                                <a:ea typeface="MS PGothic" pitchFamily="34" charset="-128"/>
                              </a:rPr>
                              <m:t>𝑝</m:t>
                            </m:r>
                          </m:e>
                        </m:d>
                      </m:e>
                      <m:sup>
                        <m:r>
                          <a:rPr lang="en-PH" sz="2400" b="0" i="1" smtClean="0">
                            <a:latin typeface="Cambria Math"/>
                            <a:ea typeface="MS PGothic" pitchFamily="34" charset="-128"/>
                          </a:rPr>
                          <m:t>𝑛</m:t>
                        </m:r>
                      </m:sup>
                    </m:sSup>
                  </m:oMath>
                </a14:m>
                <a:r>
                  <a:rPr lang="en-PH" sz="2400" dirty="0" smtClean="0">
                    <a:ea typeface="MS PGothic" pitchFamily="34" charset="-128"/>
                  </a:rPr>
                  <a:t> correspond to the various values of </a:t>
                </a:r>
                <a14:m>
                  <m:oMath xmlns:m="http://schemas.openxmlformats.org/officeDocument/2006/math">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𝑥</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oMath>
                </a14:m>
                <a:r>
                  <a:rPr lang="en-PH" sz="2400" dirty="0" smtClean="0">
                    <a:ea typeface="MS PGothic" pitchFamily="34" charset="-128"/>
                  </a:rPr>
                  <a:t> for </a:t>
                </a:r>
                <a14:m>
                  <m:oMath xmlns:m="http://schemas.openxmlformats.org/officeDocument/2006/math">
                    <m:r>
                      <a:rPr lang="en-PH" sz="2400" b="0" i="1" smtClean="0">
                        <a:latin typeface="Cambria Math"/>
                        <a:ea typeface="MS PGothic" pitchFamily="34" charset="-128"/>
                      </a:rPr>
                      <m:t>𝑥</m:t>
                    </m:r>
                    <m:r>
                      <a:rPr lang="en-PH" sz="2400" b="0" i="1" smtClean="0">
                        <a:latin typeface="Cambria Math"/>
                        <a:ea typeface="MS PGothic" pitchFamily="34" charset="-128"/>
                      </a:rPr>
                      <m:t>=0, 1, 2,…,</m:t>
                    </m:r>
                    <m:r>
                      <a:rPr lang="en-PH" sz="2400" b="0" i="1" smtClean="0">
                        <a:latin typeface="Cambria Math"/>
                        <a:ea typeface="MS PGothic" pitchFamily="34" charset="-128"/>
                      </a:rPr>
                      <m:t>𝑛</m:t>
                    </m:r>
                  </m:oMath>
                </a14:m>
                <a:r>
                  <a:rPr lang="en-PH" sz="2400" dirty="0" smtClean="0">
                    <a:ea typeface="MS PGothic" pitchFamily="34" charset="-128"/>
                  </a:rPr>
                  <a:t>. That is,</a:t>
                </a:r>
              </a:p>
              <a:p>
                <a:pPr algn="just" eaLnBrk="1" hangingPunct="1">
                  <a:lnSpc>
                    <a:spcPct val="90000"/>
                  </a:lnSpc>
                  <a:buFontTx/>
                  <a:buNone/>
                </a:pPr>
                <a:endParaRPr lang="en-PH" sz="24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sSup>
                        <m:sSupPr>
                          <m:ctrlPr>
                            <a:rPr lang="en-PH" sz="2400" b="0" i="1" smtClean="0">
                              <a:latin typeface="Cambria Math"/>
                              <a:ea typeface="MS PGothic" pitchFamily="34" charset="-128"/>
                            </a:rPr>
                          </m:ctrlPr>
                        </m:sSupPr>
                        <m:e>
                          <m:d>
                            <m:dPr>
                              <m:ctrlPr>
                                <a:rPr lang="en-PH" sz="2400" i="1" smtClean="0">
                                  <a:latin typeface="Cambria Math"/>
                                  <a:ea typeface="MS PGothic" pitchFamily="34" charset="-128"/>
                                </a:rPr>
                              </m:ctrlPr>
                            </m:dPr>
                            <m:e>
                              <m:r>
                                <a:rPr lang="en-PH" sz="2400" b="0" i="1" smtClean="0">
                                  <a:latin typeface="Cambria Math"/>
                                  <a:ea typeface="MS PGothic" pitchFamily="34" charset="-128"/>
                                </a:rPr>
                                <m:t>𝑞</m:t>
                              </m:r>
                              <m:r>
                                <a:rPr lang="en-PH" sz="2400" b="0" i="1" smtClean="0">
                                  <a:latin typeface="Cambria Math"/>
                                  <a:ea typeface="MS PGothic" pitchFamily="34" charset="-128"/>
                                </a:rPr>
                                <m:t>+</m:t>
                              </m:r>
                              <m:r>
                                <a:rPr lang="en-PH" sz="2400" b="0" i="1" smtClean="0">
                                  <a:latin typeface="Cambria Math"/>
                                  <a:ea typeface="MS PGothic" pitchFamily="34" charset="-128"/>
                                </a:rPr>
                                <m:t>𝑝</m:t>
                              </m:r>
                            </m:e>
                          </m:d>
                        </m:e>
                        <m:sup>
                          <m:r>
                            <a:rPr lang="en-PH" sz="2400" b="0" i="1" smtClean="0">
                              <a:latin typeface="Cambria Math"/>
                              <a:ea typeface="MS PGothic" pitchFamily="34" charset="-128"/>
                            </a:rPr>
                            <m:t>𝑛</m:t>
                          </m:r>
                        </m:sup>
                      </m:sSup>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𝑛</m:t>
                                </m:r>
                              </m:e>
                            </m:mr>
                            <m:mr>
                              <m:e>
                                <m:r>
                                  <a:rPr lang="en-PH" sz="2400" b="0" i="1" smtClean="0">
                                    <a:latin typeface="Cambria Math"/>
                                    <a:ea typeface="MS PGothic" pitchFamily="34" charset="-128"/>
                                  </a:rPr>
                                  <m:t>0</m:t>
                                </m:r>
                              </m:e>
                            </m:mr>
                          </m:m>
                        </m:e>
                      </m:d>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𝑞</m:t>
                          </m:r>
                        </m:e>
                        <m:sup>
                          <m:r>
                            <a:rPr lang="en-PH" sz="2400" b="0" i="1" smtClean="0">
                              <a:latin typeface="Cambria Math"/>
                              <a:ea typeface="MS PGothic" pitchFamily="34" charset="-128"/>
                            </a:rPr>
                            <m:t>𝑛</m:t>
                          </m:r>
                        </m:sup>
                      </m:sSup>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𝑛</m:t>
                                </m:r>
                              </m:e>
                            </m:mr>
                            <m:mr>
                              <m:e>
                                <m:r>
                                  <a:rPr lang="en-PH" sz="2400" b="0" i="1" smtClean="0">
                                    <a:latin typeface="Cambria Math"/>
                                    <a:ea typeface="MS PGothic" pitchFamily="34" charset="-128"/>
                                  </a:rPr>
                                  <m:t>1</m:t>
                                </m:r>
                              </m:e>
                            </m:mr>
                          </m:m>
                        </m:e>
                      </m:d>
                      <m:r>
                        <a:rPr lang="en-PH" sz="2400" b="0" i="1" smtClean="0">
                          <a:latin typeface="Cambria Math"/>
                          <a:ea typeface="MS PGothic" pitchFamily="34" charset="-128"/>
                        </a:rPr>
                        <m:t>𝑝</m:t>
                      </m:r>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𝑞</m:t>
                          </m:r>
                        </m:e>
                        <m:sup>
                          <m:r>
                            <a:rPr lang="en-PH" sz="2400" b="0" i="1" smtClean="0">
                              <a:latin typeface="Cambria Math"/>
                              <a:ea typeface="MS PGothic" pitchFamily="34" charset="-128"/>
                            </a:rPr>
                            <m:t>𝑛</m:t>
                          </m:r>
                          <m:r>
                            <a:rPr lang="en-PH" sz="2400" b="0" i="1" smtClean="0">
                              <a:latin typeface="Cambria Math"/>
                              <a:ea typeface="MS PGothic" pitchFamily="34" charset="-128"/>
                            </a:rPr>
                            <m:t>−1</m:t>
                          </m:r>
                        </m:sup>
                      </m:sSup>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𝑛</m:t>
                                </m:r>
                              </m:e>
                            </m:mr>
                            <m:mr>
                              <m:e>
                                <m:r>
                                  <a:rPr lang="en-PH" sz="2400" b="0" i="1" smtClean="0">
                                    <a:latin typeface="Cambria Math"/>
                                    <a:ea typeface="MS PGothic" pitchFamily="34" charset="-128"/>
                                  </a:rPr>
                                  <m:t>2</m:t>
                                </m:r>
                              </m:e>
                            </m:mr>
                          </m:m>
                        </m:e>
                      </m:d>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𝑝</m:t>
                          </m:r>
                        </m:e>
                        <m:sup>
                          <m:r>
                            <a:rPr lang="en-PH" sz="2400" b="0" i="1" smtClean="0">
                              <a:latin typeface="Cambria Math"/>
                              <a:ea typeface="MS PGothic" pitchFamily="34" charset="-128"/>
                            </a:rPr>
                            <m:t>2</m:t>
                          </m:r>
                        </m:sup>
                      </m:sSup>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𝑞</m:t>
                          </m:r>
                        </m:e>
                        <m:sup>
                          <m:r>
                            <a:rPr lang="en-PH" sz="2400" b="0" i="1" smtClean="0">
                              <a:latin typeface="Cambria Math"/>
                              <a:ea typeface="MS PGothic" pitchFamily="34" charset="-128"/>
                            </a:rPr>
                            <m:t>𝑛</m:t>
                          </m:r>
                          <m:r>
                            <a:rPr lang="en-PH" sz="2400" b="0" i="1" smtClean="0">
                              <a:latin typeface="Cambria Math"/>
                              <a:ea typeface="MS PGothic" pitchFamily="34" charset="-128"/>
                            </a:rPr>
                            <m:t>−2</m:t>
                          </m:r>
                        </m:sup>
                      </m:sSup>
                      <m:r>
                        <a:rPr lang="en-PH" sz="2400" b="0" i="1" smtClean="0">
                          <a:latin typeface="Cambria Math"/>
                          <a:ea typeface="MS PGothic" pitchFamily="34" charset="-128"/>
                        </a:rPr>
                        <m:t>+…+</m:t>
                      </m:r>
                      <m:d>
                        <m:dPr>
                          <m:ctrlPr>
                            <a:rPr lang="en-PH" sz="2400" b="0" i="1" smtClean="0">
                              <a:latin typeface="Cambria Math"/>
                              <a:ea typeface="MS PGothic" pitchFamily="34" charset="-128"/>
                            </a:rPr>
                          </m:ctrlPr>
                        </m:dPr>
                        <m:e>
                          <m:m>
                            <m:mPr>
                              <m:mcs>
                                <m:mc>
                                  <m:mcPr>
                                    <m:count m:val="1"/>
                                    <m:mcJc m:val="center"/>
                                  </m:mcPr>
                                </m:mc>
                              </m:mcs>
                              <m:ctrlPr>
                                <a:rPr lang="en-PH" sz="2400" b="0" i="1" smtClean="0">
                                  <a:latin typeface="Cambria Math"/>
                                  <a:ea typeface="MS PGothic" pitchFamily="34" charset="-128"/>
                                </a:rPr>
                              </m:ctrlPr>
                            </m:mPr>
                            <m:mr>
                              <m:e>
                                <m:r>
                                  <m:rPr>
                                    <m:brk m:alnAt="7"/>
                                  </m:rPr>
                                  <a:rPr lang="en-PH" sz="2400" b="0" i="1" smtClean="0">
                                    <a:latin typeface="Cambria Math"/>
                                    <a:ea typeface="MS PGothic" pitchFamily="34" charset="-128"/>
                                  </a:rPr>
                                  <m:t>𝑛</m:t>
                                </m:r>
                              </m:e>
                            </m:mr>
                            <m:mr>
                              <m:e>
                                <m:r>
                                  <a:rPr lang="en-PH" sz="2400" b="0" i="1" smtClean="0">
                                    <a:latin typeface="Cambria Math"/>
                                    <a:ea typeface="MS PGothic" pitchFamily="34" charset="-128"/>
                                  </a:rPr>
                                  <m:t>𝑛</m:t>
                                </m:r>
                              </m:e>
                            </m:mr>
                          </m:m>
                        </m:e>
                      </m:d>
                      <m:sSup>
                        <m:sSupPr>
                          <m:ctrlPr>
                            <a:rPr lang="en-PH" sz="2400" b="0" i="1" smtClean="0">
                              <a:latin typeface="Cambria Math"/>
                              <a:ea typeface="MS PGothic" pitchFamily="34" charset="-128"/>
                            </a:rPr>
                          </m:ctrlPr>
                        </m:sSupPr>
                        <m:e>
                          <m:r>
                            <a:rPr lang="en-PH" sz="2400" b="0" i="1" smtClean="0">
                              <a:latin typeface="Cambria Math"/>
                              <a:ea typeface="MS PGothic" pitchFamily="34" charset="-128"/>
                            </a:rPr>
                            <m:t>𝑝</m:t>
                          </m:r>
                        </m:e>
                        <m:sup>
                          <m:r>
                            <a:rPr lang="en-PH" sz="2400" b="0" i="1" smtClean="0">
                              <a:latin typeface="Cambria Math"/>
                              <a:ea typeface="MS PGothic" pitchFamily="34" charset="-128"/>
                            </a:rPr>
                            <m:t>𝑛</m:t>
                          </m:r>
                        </m:sup>
                      </m:sSup>
                    </m:oMath>
                  </m:oMathPara>
                </a14:m>
                <a:endParaRPr lang="en-PH" sz="2400" dirty="0" smtClean="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0;</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1;</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2;</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r>
                        <a:rPr lang="en-PH" sz="2400" b="0" i="1" smtClean="0">
                          <a:latin typeface="Cambria Math"/>
                          <a:ea typeface="MS PGothic" pitchFamily="34" charset="-128"/>
                        </a:rPr>
                        <m:t>+…+</m:t>
                      </m:r>
                      <m:r>
                        <a:rPr lang="en-PH" sz="2400" b="0" i="1" smtClean="0">
                          <a:latin typeface="Cambria Math"/>
                          <a:ea typeface="MS PGothic" pitchFamily="34" charset="-128"/>
                        </a:rPr>
                        <m:t>𝑏</m:t>
                      </m:r>
                      <m:d>
                        <m:dPr>
                          <m:ctrlPr>
                            <a:rPr lang="en-PH" sz="2400" b="0" i="1" smtClean="0">
                              <a:latin typeface="Cambria Math"/>
                              <a:ea typeface="MS PGothic" pitchFamily="34" charset="-128"/>
                            </a:rPr>
                          </m:ctrlPr>
                        </m:dPr>
                        <m:e>
                          <m:r>
                            <a:rPr lang="en-PH" sz="2400" b="0" i="1" smtClean="0">
                              <a:latin typeface="Cambria Math"/>
                              <a:ea typeface="MS PGothic" pitchFamily="34" charset="-128"/>
                            </a:rPr>
                            <m:t>𝑛</m:t>
                          </m:r>
                          <m:r>
                            <a:rPr lang="en-PH" sz="2400" b="0" i="1" smtClean="0">
                              <a:latin typeface="Cambria Math"/>
                              <a:ea typeface="MS PGothic" pitchFamily="34" charset="-128"/>
                            </a:rPr>
                            <m:t>;</m:t>
                          </m:r>
                          <m:r>
                            <a:rPr lang="en-PH" sz="2400" b="0" i="1" smtClean="0">
                              <a:latin typeface="Cambria Math"/>
                              <a:ea typeface="MS PGothic" pitchFamily="34" charset="-128"/>
                            </a:rPr>
                            <m:t>𝑛</m:t>
                          </m:r>
                          <m:r>
                            <a:rPr lang="en-PH" sz="2400" b="0" i="1" smtClean="0">
                              <a:latin typeface="Cambria Math"/>
                              <a:ea typeface="MS PGothic" pitchFamily="34" charset="-128"/>
                            </a:rPr>
                            <m:t>, </m:t>
                          </m:r>
                          <m:r>
                            <a:rPr lang="en-PH" sz="2400" b="0" i="1" smtClean="0">
                              <a:latin typeface="Cambria Math"/>
                              <a:ea typeface="MS PGothic" pitchFamily="34" charset="-128"/>
                            </a:rPr>
                            <m:t>𝑝</m:t>
                          </m:r>
                        </m:e>
                      </m:d>
                    </m:oMath>
                  </m:oMathPara>
                </a14:m>
                <a:endParaRPr lang="en-PH" sz="2400" dirty="0" smtClean="0">
                  <a:ea typeface="MS PGothic" pitchFamily="34" charset="-128"/>
                </a:endParaRPr>
              </a:p>
            </p:txBody>
          </p:sp>
        </mc:Choice>
        <mc:Fallback xmlns="">
          <p:sp>
            <p:nvSpPr>
              <p:cNvPr id="5123" name="Rectangle 5"/>
              <p:cNvSpPr>
                <a:spLocks noGrp="1" noRot="1" noChangeAspect="1" noMove="1" noResize="1" noEditPoints="1" noAdjustHandles="1" noChangeArrowheads="1" noChangeShapeType="1" noTextEdit="1"/>
              </p:cNvSpPr>
              <p:nvPr>
                <p:ph type="body" sz="half" idx="1"/>
              </p:nvPr>
            </p:nvSpPr>
            <p:spPr bwMode="auto">
              <a:xfrm>
                <a:off x="457200" y="1524000"/>
                <a:ext cx="8001000" cy="4572000"/>
              </a:xfrm>
              <a:blipFill rotWithShape="1">
                <a:blip r:embed="rId2"/>
                <a:stretch>
                  <a:fillRect l="-1142" t="-1733" r="-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604399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 calcmode="lin" valueType="num">
                                      <p:cBhvr additive="base">
                                        <p:cTn id="12"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
                                            <p:txEl>
                                              <p:pRg st="2" end="2"/>
                                            </p:txEl>
                                          </p:spTgt>
                                        </p:tgtEl>
                                        <p:attrNameLst>
                                          <p:attrName>style.visibility</p:attrName>
                                        </p:attrNameLst>
                                      </p:cBhvr>
                                      <p:to>
                                        <p:strVal val="visible"/>
                                      </p:to>
                                    </p:set>
                                    <p:anim calcmode="lin" valueType="num">
                                      <p:cBhvr additive="base">
                                        <p:cTn id="18"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
                                            <p:txEl>
                                              <p:pRg st="3" end="3"/>
                                            </p:txEl>
                                          </p:spTgt>
                                        </p:tgtEl>
                                        <p:attrNameLst>
                                          <p:attrName>style.visibility</p:attrName>
                                        </p:attrNameLst>
                                      </p:cBhvr>
                                      <p:to>
                                        <p:strVal val="visible"/>
                                      </p:to>
                                    </p:set>
                                    <p:anim calcmode="lin" valueType="num">
                                      <p:cBhvr additive="base">
                                        <p:cTn id="24"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5715</TotalTime>
  <Words>2894</Words>
  <Application>Microsoft Office PowerPoint</Application>
  <PresentationFormat>On-screen Show (4:3)</PresentationFormat>
  <Paragraphs>207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NEW TRENDS REPORT</vt:lpstr>
      <vt:lpstr>PowerPoint Presentation</vt:lpstr>
      <vt:lpstr>The Bernoulli Process</vt:lpstr>
      <vt:lpstr>The Bernoulli Process</vt:lpstr>
      <vt:lpstr>The Bernoulli Process</vt:lpstr>
      <vt:lpstr>The Bernoulli Process</vt:lpstr>
      <vt:lpstr>Binomial Distribution</vt:lpstr>
      <vt:lpstr>Binomial Distribution</vt:lpstr>
      <vt:lpstr>Binomial Distribution</vt:lpstr>
      <vt:lpstr>Where Does the Name Binomial Come From?</vt:lpstr>
      <vt:lpstr>Where Does the Name Binomial Come From?</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Poisson Distribution and the Poisson Process</vt:lpstr>
      <vt:lpstr>Poisson Process</vt:lpstr>
      <vt:lpstr>Poisson Process</vt:lpstr>
      <vt:lpstr>Poisson Distribution</vt:lpstr>
      <vt:lpstr>Poisson distribution</vt:lpstr>
      <vt:lpstr>Poisson Distribution</vt:lpstr>
      <vt:lpstr>Poisson Distribution</vt:lpstr>
      <vt:lpstr>The Poisson Distribution as a Limiting Form of the Binomial</vt:lpstr>
      <vt:lpstr>The Poisson Distribution as a Limiting Form of the Binomial</vt:lpstr>
      <vt:lpstr>The Poisson Distribution as a Limiting Form of the Binomial</vt:lpstr>
      <vt:lpstr>The Poisson Distribution as a Limiting Form of the Binomial</vt:lpstr>
      <vt:lpstr>The Poisson Distribution as a Limiting Form of the Binomial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and Poisson Distribution</dc:title>
  <dc:creator>Mapúa Institute of Technology</dc:creator>
  <cp:lastModifiedBy>ronald</cp:lastModifiedBy>
  <cp:revision>273</cp:revision>
  <dcterms:created xsi:type="dcterms:W3CDTF">2007-07-23T05:02:57Z</dcterms:created>
  <dcterms:modified xsi:type="dcterms:W3CDTF">2011-05-25T00:17:05Z</dcterms:modified>
</cp:coreProperties>
</file>