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3513880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3575-5BC3-4E32-8079-1CB7AA83DB60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EA8F-D775-4522-8EA9-12883F3F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SAMPLING 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Central Limit Theorem: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mean of a random sample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taken from a population with mean </a:t>
                </a:r>
                <a14:m>
                  <m:oMath xmlns:m="http://schemas.openxmlformats.org/officeDocument/2006/math">
                    <m:r>
                      <a:rPr lang="en-PH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a finite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then the limiting form of the distribution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is the standard normal distribution mean 0 and standard deviation 1.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Note: Central Limit Theorem implies that for a large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, the sampling distribution may be assumed to be normal.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4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 of the Mean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200" dirty="0" smtClean="0">
                <a:ea typeface="MS PGothic" pitchFamily="34" charset="-128"/>
              </a:rPr>
              <a:t>ILLUSTRATION: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200" dirty="0">
              <a:ea typeface="MS PGothic" pitchFamily="34" charset="-128"/>
            </a:endParaRPr>
          </a:p>
          <a:p>
            <a:pPr marL="457200" indent="-457200">
              <a:buAutoNum type="arabicPeriod"/>
            </a:pPr>
            <a:r>
              <a:rPr lang="en-US" sz="2200" dirty="0" smtClean="0"/>
              <a:t>An </a:t>
            </a:r>
            <a:r>
              <a:rPr lang="en-US" sz="2200" dirty="0"/>
              <a:t>electrical firm manufactures </a:t>
            </a:r>
            <a:r>
              <a:rPr lang="en-US" sz="2200" dirty="0" smtClean="0"/>
              <a:t>light </a:t>
            </a:r>
            <a:r>
              <a:rPr lang="en-US" sz="2200" dirty="0"/>
              <a:t>bulbs that have a length of life that is </a:t>
            </a:r>
            <a:r>
              <a:rPr lang="en-US" sz="2200" dirty="0" smtClean="0"/>
              <a:t>approximatel</a:t>
            </a:r>
            <a:r>
              <a:rPr lang="en-US" sz="2200" dirty="0"/>
              <a:t>y</a:t>
            </a:r>
            <a:r>
              <a:rPr lang="en-US" sz="2200" dirty="0" smtClean="0"/>
              <a:t> normally </a:t>
            </a:r>
            <a:r>
              <a:rPr lang="en-US" sz="2200" dirty="0"/>
              <a:t>distributed, with mean equal to 80O hours and a </a:t>
            </a:r>
            <a:r>
              <a:rPr lang="en-US" sz="2200" dirty="0" smtClean="0"/>
              <a:t>standard deviation </a:t>
            </a:r>
            <a:r>
              <a:rPr lang="en-US" sz="2200" dirty="0"/>
              <a:t>of 40 hours. Find the probability that a random sample of </a:t>
            </a:r>
            <a:r>
              <a:rPr lang="en-US" sz="2200" dirty="0" smtClean="0"/>
              <a:t>16 bulbs </a:t>
            </a:r>
            <a:r>
              <a:rPr lang="en-US" sz="2200" dirty="0"/>
              <a:t>will have an average life of less than 775 hours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457200" indent="-457200">
              <a:buAutoNum type="arabicPeriod" startAt="2"/>
            </a:pPr>
            <a:r>
              <a:rPr lang="en-US" sz="2200" dirty="0" smtClean="0"/>
              <a:t>The average life </a:t>
            </a:r>
            <a:r>
              <a:rPr lang="en-US" sz="2200" dirty="0"/>
              <a:t>of a bread-making machine is </a:t>
            </a:r>
            <a:r>
              <a:rPr lang="en-US" sz="2200" dirty="0" smtClean="0"/>
              <a:t>7 years</a:t>
            </a:r>
            <a:r>
              <a:rPr lang="en-US" sz="2200" dirty="0"/>
              <a:t>, with a standard deviation of 1 year. </a:t>
            </a:r>
            <a:r>
              <a:rPr lang="en-US" sz="2200" dirty="0" smtClean="0"/>
              <a:t>Assuming that the </a:t>
            </a:r>
            <a:r>
              <a:rPr lang="en-US" sz="2200" dirty="0"/>
              <a:t>lives of these machines follow approximately </a:t>
            </a:r>
            <a:r>
              <a:rPr lang="en-US" sz="2200" dirty="0" smtClean="0"/>
              <a:t>a normal </a:t>
            </a:r>
            <a:r>
              <a:rPr lang="en-US" sz="2200" dirty="0"/>
              <a:t>distribution, </a:t>
            </a:r>
            <a:r>
              <a:rPr lang="en-US" sz="2200" dirty="0" smtClean="0"/>
              <a:t>find the </a:t>
            </a:r>
            <a:r>
              <a:rPr lang="en-US" sz="2200" dirty="0"/>
              <a:t>probability that the mean life of a random </a:t>
            </a:r>
            <a:r>
              <a:rPr lang="en-US" sz="2200" dirty="0" smtClean="0"/>
              <a:t>sample of </a:t>
            </a:r>
            <a:r>
              <a:rPr lang="en-US" sz="2200" dirty="0"/>
              <a:t>9 such machines falls between 6.4 and 7.2 </a:t>
            </a:r>
            <a:r>
              <a:rPr lang="en-US" sz="2200" dirty="0" smtClean="0"/>
              <a:t>years.</a:t>
            </a:r>
            <a:endParaRPr lang="en-US" sz="2200" dirty="0"/>
          </a:p>
          <a:p>
            <a:pPr marL="457200" indent="-457200">
              <a:buAutoNum type="arabicPeriod" startAt="2"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5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sz="3200" u="sng" dirty="0" smtClean="0"/>
              <a:t>Sampling Distribution of the Difference between two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76400"/>
                <a:ext cx="8001000" cy="4419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Suppose that we have two populations, the first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variance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and the second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Let the statistic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represent the </a:t>
                </a:r>
                <a:r>
                  <a:rPr lang="en-US" sz="2400" dirty="0"/>
                  <a:t>mean of a </a:t>
                </a:r>
                <a:r>
                  <a:rPr lang="en-US" sz="2400" dirty="0" smtClean="0"/>
                  <a:t>random </a:t>
                </a:r>
                <a:r>
                  <a:rPr lang="en-US" sz="2400" dirty="0"/>
                  <a:t>sample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selected </a:t>
                </a:r>
                <a:r>
                  <a:rPr lang="en-US" sz="2400" dirty="0" smtClean="0"/>
                  <a:t>from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first </a:t>
                </a:r>
                <a:r>
                  <a:rPr lang="en-US" sz="2400" dirty="0"/>
                  <a:t>population, and </a:t>
                </a:r>
                <a:r>
                  <a:rPr lang="en-US" sz="2400" dirty="0" smtClean="0"/>
                  <a:t>the statistic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represent the mean of a random </a:t>
                </a:r>
                <a:r>
                  <a:rPr lang="en-US" sz="2400" dirty="0" smtClean="0"/>
                  <a:t>sample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selected from the second </a:t>
                </a:r>
                <a:r>
                  <a:rPr lang="en-US" sz="2400" dirty="0" smtClean="0"/>
                  <a:t>population</a:t>
                </a:r>
                <a:r>
                  <a:rPr lang="en-US" sz="2400" dirty="0"/>
                  <a:t>, independent of the sample </a:t>
                </a:r>
                <a:r>
                  <a:rPr lang="en-US" sz="2400" dirty="0" smtClean="0"/>
                  <a:t>from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first </a:t>
                </a:r>
                <a:r>
                  <a:rPr lang="en-US" sz="2400" dirty="0"/>
                  <a:t>population</a:t>
                </a:r>
                <a:r>
                  <a:rPr lang="en-US" sz="2400" dirty="0" smtClean="0"/>
                  <a:t>.  Then the sampling distribution of the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is as follows: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>
                  <a:buNone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76400"/>
                <a:ext cx="8001000" cy="4419600"/>
              </a:xfrm>
              <a:blipFill rotWithShape="1">
                <a:blip r:embed="rId2"/>
                <a:stretch>
                  <a:fillRect l="-1142" t="-1931" r="-1676" b="-1944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5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sz="3200" u="sng" dirty="0" smtClean="0"/>
              <a:t>Sampling Distribution of the Difference between two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76400"/>
                <a:ext cx="8001000" cy="4419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With the assumption that both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are both approximately normally distributed, then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This implies that the sampling distribution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can be </a:t>
                </a:r>
                <a:r>
                  <a:rPr lang="en-PH" sz="2400" dirty="0" smtClean="0">
                    <a:ea typeface="MS PGothic" pitchFamily="34" charset="-128"/>
                  </a:rPr>
                  <a:t>transformed </a:t>
                </a:r>
                <a:r>
                  <a:rPr lang="en-PH" sz="2400" dirty="0" smtClean="0">
                    <a:ea typeface="MS PGothic" pitchFamily="34" charset="-128"/>
                  </a:rPr>
                  <a:t>to the standard normal distribution.</a:t>
                </a:r>
              </a:p>
            </p:txBody>
          </p:sp>
        </mc:Choice>
        <mc:Fallback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76400"/>
                <a:ext cx="8001000" cy="4419600"/>
              </a:xfrm>
              <a:blipFill rotWithShape="1">
                <a:blip r:embed="rId2"/>
                <a:stretch>
                  <a:fillRect l="-1142" t="-110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3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3000" u="sng" dirty="0" smtClean="0"/>
              <a:t>Sampling Distribution of the Difference between two Averages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447800"/>
            <a:ext cx="8001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200" dirty="0" smtClean="0"/>
              <a:t>ILLUSTRATIONS: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television picture tubes of manufacturer A have a mean lifetime of 6.5 </a:t>
            </a:r>
            <a:r>
              <a:rPr lang="en-US" sz="2400" dirty="0" smtClean="0"/>
              <a:t>years and </a:t>
            </a:r>
            <a:r>
              <a:rPr lang="en-US" sz="2400" dirty="0"/>
              <a:t>a standard deviation of 0.9 year, while those of manufacturer B have a </a:t>
            </a:r>
            <a:r>
              <a:rPr lang="en-US" sz="2400" dirty="0" smtClean="0"/>
              <a:t>mean lifetime </a:t>
            </a:r>
            <a:r>
              <a:rPr lang="en-US" sz="2400" dirty="0"/>
              <a:t>of 6.0 </a:t>
            </a:r>
            <a:r>
              <a:rPr lang="en-US" sz="2400" dirty="0" smtClean="0"/>
              <a:t>years </a:t>
            </a:r>
            <a:r>
              <a:rPr lang="en-US" sz="2400" dirty="0"/>
              <a:t>and a standard deviation of 0.8 year. What is the </a:t>
            </a:r>
            <a:r>
              <a:rPr lang="en-US" sz="2400" dirty="0" smtClean="0"/>
              <a:t>probability that </a:t>
            </a:r>
            <a:r>
              <a:rPr lang="en-US" sz="2400" dirty="0"/>
              <a:t>a random sample of 36 tubes from manufacturer A will have a mean </a:t>
            </a:r>
            <a:r>
              <a:rPr lang="en-US" sz="2400" dirty="0" smtClean="0"/>
              <a:t>lifetime that </a:t>
            </a:r>
            <a:r>
              <a:rPr lang="en-US" sz="2400" dirty="0"/>
              <a:t>is at least 1 year more than the mean lifetime of a sample of 49 </a:t>
            </a:r>
            <a:r>
              <a:rPr lang="en-US" sz="2400" dirty="0" smtClean="0"/>
              <a:t>tubes from </a:t>
            </a:r>
            <a:r>
              <a:rPr lang="en-US" sz="2400" dirty="0"/>
              <a:t>manufacturer B</a:t>
            </a:r>
            <a:r>
              <a:rPr lang="en-US" sz="2400" dirty="0" smtClean="0"/>
              <a:t>?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 smtClean="0"/>
              <a:t>The  </a:t>
            </a:r>
            <a:r>
              <a:rPr lang="en-US" sz="2400" dirty="0"/>
              <a:t>distribution of heights of a </a:t>
            </a:r>
            <a:r>
              <a:rPr lang="en-US" sz="2400" dirty="0" smtClean="0"/>
              <a:t>certain </a:t>
            </a:r>
            <a:r>
              <a:rPr lang="en-US" sz="2400" dirty="0"/>
              <a:t>breed </a:t>
            </a:r>
            <a:r>
              <a:rPr lang="en-US" sz="2400" dirty="0" smtClean="0"/>
              <a:t>of terrier dogs </a:t>
            </a:r>
            <a:r>
              <a:rPr lang="en-US" sz="2400" dirty="0"/>
              <a:t>has a mean height of 72 centimeters and a </a:t>
            </a:r>
            <a:r>
              <a:rPr lang="en-US" sz="2400" dirty="0" smtClean="0"/>
              <a:t>standard deviation </a:t>
            </a:r>
            <a:r>
              <a:rPr lang="en-US" sz="2400" dirty="0"/>
              <a:t>of 10 </a:t>
            </a:r>
            <a:r>
              <a:rPr lang="en-US" sz="2400" dirty="0" smtClean="0"/>
              <a:t>centimeters, </a:t>
            </a:r>
            <a:r>
              <a:rPr lang="en-US" sz="2400" dirty="0"/>
              <a:t>whereas the </a:t>
            </a:r>
            <a:r>
              <a:rPr lang="en-US" sz="2400" dirty="0" smtClean="0"/>
              <a:t>distribution of heights </a:t>
            </a:r>
            <a:r>
              <a:rPr lang="en-US" sz="2400" dirty="0"/>
              <a:t>of a certain breed </a:t>
            </a:r>
            <a:r>
              <a:rPr lang="en-US" sz="2400" dirty="0" smtClean="0"/>
              <a:t>of poodles </a:t>
            </a:r>
            <a:r>
              <a:rPr lang="en-US" sz="2400" dirty="0"/>
              <a:t>has a </a:t>
            </a:r>
            <a:r>
              <a:rPr lang="en-US" sz="2400" dirty="0" smtClean="0"/>
              <a:t>mean height of </a:t>
            </a:r>
            <a:r>
              <a:rPr lang="en-US" sz="2400" dirty="0"/>
              <a:t>28 centimeters </a:t>
            </a:r>
            <a:r>
              <a:rPr lang="en-US" sz="2400" dirty="0" smtClean="0"/>
              <a:t>with </a:t>
            </a:r>
            <a:r>
              <a:rPr lang="en-US" sz="2400" dirty="0"/>
              <a:t>a </a:t>
            </a:r>
            <a:r>
              <a:rPr lang="en-US" sz="2400" dirty="0" smtClean="0"/>
              <a:t>standard deviation </a:t>
            </a:r>
            <a:r>
              <a:rPr lang="en-US" sz="2400" dirty="0"/>
              <a:t>of 5 </a:t>
            </a:r>
            <a:r>
              <a:rPr lang="en-US" sz="2400" dirty="0" smtClean="0"/>
              <a:t>centimeters. Assuming </a:t>
            </a:r>
            <a:r>
              <a:rPr lang="en-US" sz="2400" dirty="0"/>
              <a:t>that </a:t>
            </a:r>
            <a:r>
              <a:rPr lang="en-US" sz="2400" dirty="0" smtClean="0"/>
              <a:t>the </a:t>
            </a:r>
            <a:r>
              <a:rPr lang="en-US" sz="2400" dirty="0"/>
              <a:t>sample </a:t>
            </a:r>
            <a:r>
              <a:rPr lang="en-US" sz="2400" dirty="0" smtClean="0"/>
              <a:t>means </a:t>
            </a:r>
            <a:r>
              <a:rPr lang="en-US" sz="2400" dirty="0"/>
              <a:t>can be </a:t>
            </a:r>
            <a:r>
              <a:rPr lang="en-US" sz="2400" dirty="0" smtClean="0"/>
              <a:t>measured to </a:t>
            </a:r>
            <a:r>
              <a:rPr lang="en-US" sz="2400" dirty="0"/>
              <a:t>any degree of accuracy, find the </a:t>
            </a:r>
            <a:r>
              <a:rPr lang="en-US" sz="2400" dirty="0" smtClean="0"/>
              <a:t>probability that the sample mean </a:t>
            </a:r>
            <a:r>
              <a:rPr lang="en-US" sz="2400" dirty="0"/>
              <a:t>for a random sample of heights of 64 </a:t>
            </a:r>
            <a:r>
              <a:rPr lang="en-US" sz="2400" dirty="0" smtClean="0"/>
              <a:t>terriers exceeds </a:t>
            </a:r>
            <a:r>
              <a:rPr lang="en-US" sz="2400" dirty="0"/>
              <a:t>the sample </a:t>
            </a:r>
            <a:r>
              <a:rPr lang="en-US" sz="2400" dirty="0" smtClean="0"/>
              <a:t>mean </a:t>
            </a:r>
            <a:r>
              <a:rPr lang="en-US" sz="2400" dirty="0"/>
              <a:t>for a random </a:t>
            </a:r>
            <a:r>
              <a:rPr lang="en-US" sz="2400" dirty="0" smtClean="0"/>
              <a:t>sample of heights </a:t>
            </a:r>
            <a:r>
              <a:rPr lang="en-US" sz="2400" dirty="0"/>
              <a:t>of 100 poodles by at most </a:t>
            </a:r>
            <a:r>
              <a:rPr lang="en-US" sz="2400" dirty="0" smtClean="0"/>
              <a:t>44.2 centimeters.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4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3000" u="sng" dirty="0" smtClean="0"/>
              <a:t>EXERCISES: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447800"/>
            <a:ext cx="8001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If a certain machine makes electrical resistors having a mean resistance of 40 ohms and a standard deviation of 2 ohms, what is the probability that a random sample of 36 resistors will  have a combined resistance of more than 1458 ohms?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/>
              <a:t>A  </a:t>
            </a:r>
            <a:r>
              <a:rPr lang="en-US" sz="2000" dirty="0"/>
              <a:t>random sample of size 25 is taken from a </a:t>
            </a:r>
            <a:r>
              <a:rPr lang="en-US" sz="2000" dirty="0" smtClean="0"/>
              <a:t>normal population </a:t>
            </a:r>
            <a:r>
              <a:rPr lang="en-US" sz="2000" dirty="0"/>
              <a:t>having a mean of 80 and a standard </a:t>
            </a:r>
            <a:r>
              <a:rPr lang="en-US" sz="2000" dirty="0" smtClean="0"/>
              <a:t>deviation of 5. A </a:t>
            </a:r>
            <a:r>
              <a:rPr lang="en-US" sz="2000" dirty="0"/>
              <a:t>second random sample of size 36 is </a:t>
            </a:r>
            <a:r>
              <a:rPr lang="en-US" sz="2000" dirty="0" smtClean="0"/>
              <a:t>taken from </a:t>
            </a:r>
            <a:r>
              <a:rPr lang="en-US" sz="2000" dirty="0"/>
              <a:t>a different </a:t>
            </a:r>
            <a:r>
              <a:rPr lang="en-US" sz="2000" dirty="0" smtClean="0"/>
              <a:t>normal </a:t>
            </a:r>
            <a:r>
              <a:rPr lang="en-US" sz="2000" dirty="0"/>
              <a:t>population having a mean of </a:t>
            </a:r>
            <a:r>
              <a:rPr lang="en-US" sz="2000" dirty="0" smtClean="0"/>
              <a:t>75 and </a:t>
            </a:r>
            <a:r>
              <a:rPr lang="en-US" sz="2000" dirty="0"/>
              <a:t>a standard deviation of 3. Find the probability </a:t>
            </a:r>
            <a:r>
              <a:rPr lang="en-US" sz="2000" dirty="0" smtClean="0"/>
              <a:t>that the </a:t>
            </a:r>
            <a:r>
              <a:rPr lang="en-US" sz="2000" dirty="0"/>
              <a:t>sample mean </a:t>
            </a:r>
            <a:r>
              <a:rPr lang="en-US" sz="2000" dirty="0" smtClean="0"/>
              <a:t>computed from the 25 measurements will </a:t>
            </a:r>
            <a:r>
              <a:rPr lang="en-US" sz="2000" dirty="0"/>
              <a:t>exceed the sample mean computed </a:t>
            </a:r>
            <a:r>
              <a:rPr lang="en-US" sz="2000" dirty="0" err="1"/>
              <a:t>ftom</a:t>
            </a:r>
            <a:r>
              <a:rPr lang="en-US" sz="2000" dirty="0"/>
              <a:t> the </a:t>
            </a:r>
            <a:r>
              <a:rPr lang="en-US" sz="2000" dirty="0" smtClean="0"/>
              <a:t>36 measurements </a:t>
            </a:r>
            <a:r>
              <a:rPr lang="en-US" sz="2000" dirty="0"/>
              <a:t>by at least 3.4 </a:t>
            </a:r>
            <a:r>
              <a:rPr lang="en-US" sz="2000" dirty="0" smtClean="0"/>
              <a:t>but </a:t>
            </a:r>
            <a:r>
              <a:rPr lang="en-US" sz="2000" dirty="0"/>
              <a:t>less </a:t>
            </a:r>
            <a:r>
              <a:rPr lang="en-US" sz="2000" dirty="0" smtClean="0"/>
              <a:t>than 5.9 (Assume the </a:t>
            </a:r>
            <a:r>
              <a:rPr lang="en-US" sz="2000" dirty="0"/>
              <a:t>means to be measured to the </a:t>
            </a:r>
            <a:r>
              <a:rPr lang="en-US" sz="2000" dirty="0" smtClean="0"/>
              <a:t>nearest tenth.)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00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Theory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Sampling theory</a:t>
            </a:r>
            <a:r>
              <a:rPr lang="en-US" sz="2400" dirty="0"/>
              <a:t> is a study of relationships existing between a </a:t>
            </a:r>
            <a:r>
              <a:rPr lang="en-US" sz="2400" dirty="0" smtClean="0"/>
              <a:t>population </a:t>
            </a:r>
            <a:r>
              <a:rPr lang="en-US" sz="2400" dirty="0"/>
              <a:t>and samples drawn </a:t>
            </a:r>
            <a:r>
              <a:rPr lang="en-US" sz="2400" dirty="0" smtClean="0"/>
              <a:t>from the </a:t>
            </a:r>
            <a:r>
              <a:rPr lang="en-US" sz="2400" dirty="0"/>
              <a:t>population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>
              <a:ea typeface="MS PGothic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</a:rPr>
              <a:t>It is useful </a:t>
            </a:r>
          </a:p>
          <a:p>
            <a:r>
              <a:rPr lang="en-US" sz="2400" dirty="0" smtClean="0"/>
              <a:t>in estimating unknown population parameters (such as mean, variance or proportion) from a knowledge of a certain sample quantities (sample statistics).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US" sz="2400" dirty="0"/>
              <a:t>in determining whether the observed differences between two </a:t>
            </a:r>
            <a:r>
              <a:rPr lang="en-US" sz="2400" dirty="0" smtClean="0"/>
              <a:t>samples are </a:t>
            </a:r>
            <a:r>
              <a:rPr lang="en-US" sz="2400" dirty="0"/>
              <a:t>due to chance variation or whether they are really </a:t>
            </a:r>
            <a:r>
              <a:rPr lang="en-US" sz="2400" dirty="0" smtClean="0"/>
              <a:t>significant. </a:t>
            </a:r>
            <a:r>
              <a:rPr lang="en-US" sz="2400" i="1" dirty="0" smtClean="0"/>
              <a:t>(Is a certain production process better than the other?)</a:t>
            </a:r>
            <a:endParaRPr lang="en-PH" sz="2400" i="1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3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PH" sz="2400" dirty="0" smtClean="0">
                    <a:ea typeface="MS PGothic" pitchFamily="34" charset="-128"/>
                  </a:rPr>
                  <a:t>Population – totality of the observations with we are concerned.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PH" sz="2400" dirty="0" smtClean="0">
                    <a:ea typeface="MS PGothic" pitchFamily="34" charset="-128"/>
                  </a:rPr>
                  <a:t>Sample – a subset of the population.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PH" sz="2400" dirty="0" smtClean="0">
                    <a:ea typeface="MS PGothic" pitchFamily="34" charset="-128"/>
                  </a:rPr>
                  <a:t>Parameter – a numerical quantity describing a population.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PH" sz="2400" dirty="0" smtClean="0">
                    <a:ea typeface="MS PGothic" pitchFamily="34" charset="-128"/>
                  </a:rPr>
                  <a:t>Statistic – numerical quantity describing the sample.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In addition,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Our population mean is </a:t>
                </a:r>
                <a14:m>
                  <m:oMath xmlns:m="http://schemas.openxmlformats.org/officeDocument/2006/math">
                    <m:r>
                      <a:rPr lang="en-PH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population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 smtClean="0">
                    <a:ea typeface="Cambria Math"/>
                  </a:rPr>
                  <a:t>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Our sample mean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the sample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3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For our random sample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observations, we have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Alternatively, the sample variance can be computed as follows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  <a:ea typeface="MS PGothic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MS PGothic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MS PGothic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7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7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Illustration: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/>
              <a:t>The grade-point averages of 20 college </a:t>
            </a:r>
            <a:r>
              <a:rPr lang="en-US" sz="2400" dirty="0" smtClean="0"/>
              <a:t>seniors selected </a:t>
            </a:r>
            <a:r>
              <a:rPr lang="en-US" sz="2400" dirty="0"/>
              <a:t>at random </a:t>
            </a:r>
            <a:r>
              <a:rPr lang="en-US" sz="2400" dirty="0" smtClean="0"/>
              <a:t>from </a:t>
            </a:r>
            <a:r>
              <a:rPr lang="en-US" sz="2400" dirty="0"/>
              <a:t>a graduating class are as follows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3.2   1.9   2.1   2.4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2.8   2.9   3.8   3.0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2.5   3.3   1.8   2.5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3.7   2.8   2.0   3.2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2.3   2.1   2.5   1.9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Calculate </a:t>
            </a:r>
            <a:r>
              <a:rPr lang="en-US" sz="2400" dirty="0"/>
              <a:t>the </a:t>
            </a:r>
            <a:r>
              <a:rPr lang="en-US" sz="2400" dirty="0" smtClean="0"/>
              <a:t>mean and standard </a:t>
            </a:r>
            <a:r>
              <a:rPr lang="en-US" sz="2400" dirty="0"/>
              <a:t>deviation</a:t>
            </a:r>
            <a:endParaRPr lang="en-PH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45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Consider a population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𝑁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suppose we want to determine a certain population </a:t>
                </a:r>
                <a:r>
                  <a:rPr lang="en-US" sz="2400" dirty="0" smtClean="0">
                    <a:ea typeface="MS PGothic" pitchFamily="34" charset="-128"/>
                  </a:rPr>
                  <a:t>characteristic which can be described by the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A random sample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 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can be selected and the computed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can be used to estimate the abovementioned parameters.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If </a:t>
                </a:r>
                <a:r>
                  <a:rPr lang="en-PH" sz="2400" dirty="0" smtClean="0">
                    <a:ea typeface="MS PGothic" pitchFamily="34" charset="-128"/>
                  </a:rPr>
                  <a:t>the same experiment is done by choosing another sample, it is likely possible that the new computed mean and standard deviation will be different from the previous one.</a:t>
                </a:r>
              </a:p>
            </p:txBody>
          </p:sp>
        </mc:Choice>
        <mc:Fallback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 b="-108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1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Now, if the experiment is repeated several times over and their means and variances are computed likewise, then all sample means and variances could be represented by the random variables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 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The distribution of all sample means and variances are the set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={</m:t>
                      </m:r>
                      <m:acc>
                        <m:accPr>
                          <m:chr m:val="̅"/>
                          <m:ctrlPr>
                            <a:rPr lang="en-PH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PH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PH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,…,</m:t>
                      </m:r>
                      <m:acc>
                        <m:accPr>
                          <m:chr m:val="̅"/>
                          <m:ctrlPr>
                            <a:rPr lang="en-PH" sz="24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MS PGothic" pitchFamily="34" charset="-128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}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={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3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,…,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}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the number of random samples.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 b="-298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7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PH" sz="2400" dirty="0" smtClean="0">
                <a:ea typeface="MS PGothic" pitchFamily="34" charset="-128"/>
              </a:rPr>
              <a:t>Simply defined, the sampling distribution is the probability distribution of a certain statistic: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PH" sz="2400" dirty="0">
              <a:ea typeface="MS PGothic" pitchFamily="34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PH" sz="2400" dirty="0" smtClean="0">
                <a:ea typeface="MS PGothic" pitchFamily="34" charset="-128"/>
              </a:rPr>
              <a:t>Some of the sampling distribution are as follows: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PH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PH" sz="2400" dirty="0" smtClean="0">
                <a:ea typeface="MS PGothic" pitchFamily="34" charset="-128"/>
              </a:rPr>
              <a:t>Sampling distribution of the mean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Sampling </a:t>
            </a:r>
            <a:r>
              <a:rPr lang="en-US" sz="2400" dirty="0"/>
              <a:t>distributions of standard </a:t>
            </a:r>
            <a:r>
              <a:rPr lang="en-US" sz="2400" dirty="0" smtClean="0"/>
              <a:t>deviations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Sampling distribution of variances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Sampling distribution of proportion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Sampling distribution of the difference between two averages</a:t>
            </a:r>
            <a:endParaRPr lang="en-PH" sz="2400" dirty="0" smtClean="0">
              <a:ea typeface="MS PGothic" pitchFamily="34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PH" sz="2400" dirty="0">
              <a:ea typeface="MS PGothic" pitchFamily="34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7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Sampling Distribution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For the sampling distribution of the mean, we have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PH" sz="24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PH" sz="24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provided</a:t>
                </a:r>
                <a:r>
                  <a:rPr lang="en-PH" sz="2400" dirty="0">
                    <a:ea typeface="MS PGothic" pitchFamily="34" charset="-128"/>
                  </a:rPr>
                  <a:t> </a:t>
                </a:r>
                <a:r>
                  <a:rPr lang="en-PH" sz="2400" dirty="0" smtClean="0">
                    <a:ea typeface="MS PGothic" pitchFamily="34" charset="-128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or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&lt;30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the sample at least follows a normal distribution.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In Inferential Statistics,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is considered a large sample. Otherwise, it is considered small.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04" b="-271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7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1547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PROBABILITY AND STATISTICS</vt:lpstr>
      <vt:lpstr>Sampling Theory</vt:lpstr>
      <vt:lpstr>Recall:</vt:lpstr>
      <vt:lpstr>Recall:</vt:lpstr>
      <vt:lpstr>Illustration:</vt:lpstr>
      <vt:lpstr>Sampling Distribution</vt:lpstr>
      <vt:lpstr>Sampling Distribution</vt:lpstr>
      <vt:lpstr>Sampling Distribution</vt:lpstr>
      <vt:lpstr>Sampling Distribution of the Mean</vt:lpstr>
      <vt:lpstr>Sampling Distribution of the Mean</vt:lpstr>
      <vt:lpstr>Sampling Distribution of the Mean</vt:lpstr>
      <vt:lpstr>Sampling Distribution of the Difference between two Averages</vt:lpstr>
      <vt:lpstr>Sampling Distribution of the Difference between two Averages</vt:lpstr>
      <vt:lpstr>Sampling Distribution of the Difference between two Averages</vt:lpstr>
      <vt:lpstr>EXERCISES: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HDSierra</dc:creator>
  <cp:lastModifiedBy>HDSierra</cp:lastModifiedBy>
  <cp:revision>19</cp:revision>
  <dcterms:created xsi:type="dcterms:W3CDTF">2011-02-17T10:17:21Z</dcterms:created>
  <dcterms:modified xsi:type="dcterms:W3CDTF">2011-08-07T10:34:09Z</dcterms:modified>
</cp:coreProperties>
</file>