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67" r:id="rId9"/>
    <p:sldId id="259" r:id="rId10"/>
    <p:sldId id="261" r:id="rId11"/>
    <p:sldId id="263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936424"/>
      </p:ext>
    </p:extLst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BB4D-5E42-4C4C-B911-AC93D30FB762}" type="datetimeFigureOut">
              <a:rPr lang="en-US" smtClean="0"/>
              <a:t>8/7/2011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AFE6-0C37-4278-B982-BF6C35B09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CHI-SQUARE/T - 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5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ea typeface="MS PGothic" pitchFamily="34" charset="-128"/>
              </a:rPr>
              <a:t>The following are typical T – distribution curves with different degrees of freedom.</a:t>
            </a: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33700"/>
            <a:ext cx="39909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7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pic>
        <p:nvPicPr>
          <p:cNvPr id="1026" name="Picture 2" descr="D:\Documents and Settings\Hardy D Sierra\My Documents\teaching\MAPUA\lecture powerpoint, exercises\math 30\MATH30 - Makati\Table A.4 t-distribution\t-distribution (walpole)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609264"/>
            <a:ext cx="3819525" cy="55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Hardy D Sierra\My Documents\teaching\MAPUA\lecture powerpoint, exercises\math 30\MATH30 - Makati\Table A.4 t-distribution\t-distribution (walpole)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278" y="609264"/>
            <a:ext cx="3831922" cy="55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How does one read t – distribution values?</a:t>
                </a:r>
              </a:p>
              <a:p>
                <a:pPr algn="just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represent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−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value which we find an area to the right equal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 Hence,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−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value with 10 degrees of freedom that leaves an area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0.025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to the right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=2.228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</a:t>
                </a:r>
              </a:p>
              <a:p>
                <a:pPr algn="just">
                  <a:lnSpc>
                    <a:spcPct val="90000"/>
                  </a:lnSpc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981200" y="3352800"/>
            <a:ext cx="4800600" cy="2275814"/>
          </a:xfrm>
          <a:custGeom>
            <a:avLst/>
            <a:gdLst>
              <a:gd name="connsiteX0" fmla="*/ 0 w 5950424"/>
              <a:gd name="connsiteY0" fmla="*/ 3016249 h 3037814"/>
              <a:gd name="connsiteX1" fmla="*/ 1405720 w 5950424"/>
              <a:gd name="connsiteY1" fmla="*/ 2593169 h 3037814"/>
              <a:gd name="connsiteX2" fmla="*/ 2947917 w 5950424"/>
              <a:gd name="connsiteY2" fmla="*/ 94 h 3037814"/>
              <a:gd name="connsiteX3" fmla="*/ 4339988 w 5950424"/>
              <a:gd name="connsiteY3" fmla="*/ 2497635 h 3037814"/>
              <a:gd name="connsiteX4" fmla="*/ 5950424 w 5950424"/>
              <a:gd name="connsiteY4" fmla="*/ 3016249 h 303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0424" h="3037814">
                <a:moveTo>
                  <a:pt x="0" y="3016249"/>
                </a:moveTo>
                <a:cubicBezTo>
                  <a:pt x="457200" y="3056055"/>
                  <a:pt x="914401" y="3095861"/>
                  <a:pt x="1405720" y="2593169"/>
                </a:cubicBezTo>
                <a:cubicBezTo>
                  <a:pt x="1897039" y="2090477"/>
                  <a:pt x="2458872" y="16016"/>
                  <a:pt x="2947917" y="94"/>
                </a:cubicBezTo>
                <a:cubicBezTo>
                  <a:pt x="3436962" y="-15828"/>
                  <a:pt x="3839570" y="1994942"/>
                  <a:pt x="4339988" y="2497635"/>
                </a:cubicBezTo>
                <a:cubicBezTo>
                  <a:pt x="4840406" y="3000327"/>
                  <a:pt x="5395415" y="3008288"/>
                  <a:pt x="5950424" y="301624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81200" y="57150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81500" y="3352800"/>
            <a:ext cx="0" cy="2362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5502432"/>
            <a:ext cx="0" cy="24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832" y="57478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2.228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943600" y="5526828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000464" y="5564347"/>
            <a:ext cx="124532" cy="14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09648" y="5586181"/>
            <a:ext cx="124532" cy="12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99496" y="5597340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270580" y="5610988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360428" y="5597340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28668" y="5610988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526476" y="5624636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29972" y="5617192"/>
            <a:ext cx="124532" cy="10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5876865">
            <a:off x="6190686" y="5121826"/>
            <a:ext cx="878572" cy="914400"/>
          </a:xfrm>
          <a:prstGeom prst="arc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20788" y="4935901"/>
            <a:ext cx="7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13560" y="5513696"/>
                <a:ext cx="362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60" y="5513696"/>
                <a:ext cx="3628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267200" y="57619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906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PH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67688" y="1384302"/>
            <a:ext cx="4065896" cy="3411754"/>
            <a:chOff x="658504" y="378819"/>
            <a:chExt cx="4065896" cy="3411754"/>
          </a:xfrm>
        </p:grpSpPr>
        <p:grpSp>
          <p:nvGrpSpPr>
            <p:cNvPr id="21" name="Group 20"/>
            <p:cNvGrpSpPr/>
            <p:nvPr/>
          </p:nvGrpSpPr>
          <p:grpSpPr>
            <a:xfrm>
              <a:off x="658504" y="378819"/>
              <a:ext cx="4065896" cy="3411754"/>
              <a:chOff x="658504" y="474446"/>
              <a:chExt cx="7696200" cy="2998914"/>
            </a:xfrm>
          </p:grpSpPr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504" y="833656"/>
                <a:ext cx="7696200" cy="2639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504" y="474446"/>
                <a:ext cx="7696200" cy="359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976952" y="1579720"/>
              <a:ext cx="3651912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65640" y="4267200"/>
            <a:ext cx="4800600" cy="1728281"/>
            <a:chOff x="3765640" y="4267200"/>
            <a:chExt cx="4800600" cy="1728281"/>
          </a:xfrm>
        </p:grpSpPr>
        <p:sp>
          <p:nvSpPr>
            <p:cNvPr id="15" name="Freeform 14"/>
            <p:cNvSpPr/>
            <p:nvPr/>
          </p:nvSpPr>
          <p:spPr>
            <a:xfrm>
              <a:off x="3765640" y="4267200"/>
              <a:ext cx="4800600" cy="1342642"/>
            </a:xfrm>
            <a:custGeom>
              <a:avLst/>
              <a:gdLst>
                <a:gd name="connsiteX0" fmla="*/ 0 w 5950424"/>
                <a:gd name="connsiteY0" fmla="*/ 3016249 h 3037814"/>
                <a:gd name="connsiteX1" fmla="*/ 1405720 w 5950424"/>
                <a:gd name="connsiteY1" fmla="*/ 2593169 h 3037814"/>
                <a:gd name="connsiteX2" fmla="*/ 2947917 w 5950424"/>
                <a:gd name="connsiteY2" fmla="*/ 94 h 3037814"/>
                <a:gd name="connsiteX3" fmla="*/ 4339988 w 5950424"/>
                <a:gd name="connsiteY3" fmla="*/ 2497635 h 3037814"/>
                <a:gd name="connsiteX4" fmla="*/ 5950424 w 5950424"/>
                <a:gd name="connsiteY4" fmla="*/ 3016249 h 303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424" h="3037814">
                  <a:moveTo>
                    <a:pt x="0" y="3016249"/>
                  </a:moveTo>
                  <a:cubicBezTo>
                    <a:pt x="457200" y="3056055"/>
                    <a:pt x="914401" y="3095861"/>
                    <a:pt x="1405720" y="2593169"/>
                  </a:cubicBezTo>
                  <a:cubicBezTo>
                    <a:pt x="1897039" y="2090477"/>
                    <a:pt x="2458872" y="16016"/>
                    <a:pt x="2947917" y="94"/>
                  </a:cubicBezTo>
                  <a:cubicBezTo>
                    <a:pt x="3436962" y="-15828"/>
                    <a:pt x="3839570" y="1994942"/>
                    <a:pt x="4339988" y="2497635"/>
                  </a:cubicBezTo>
                  <a:cubicBezTo>
                    <a:pt x="4840406" y="3000327"/>
                    <a:pt x="5395415" y="3008288"/>
                    <a:pt x="5950424" y="301624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65640" y="5696229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5" idx="2"/>
            </p:cNvCxnSpPr>
            <p:nvPr/>
          </p:nvCxnSpPr>
          <p:spPr>
            <a:xfrm>
              <a:off x="6143919" y="4267242"/>
              <a:ext cx="0" cy="14289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87152" y="4327659"/>
              <a:ext cx="0" cy="136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39216" y="5668368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0.261</a:t>
              </a:r>
              <a:endParaRPr lang="en-US" sz="1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054760" y="5139439"/>
              <a:ext cx="0" cy="52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06824" y="5687704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1.100</a:t>
              </a:r>
              <a:endParaRPr lang="en-US" sz="14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974848" y="5532361"/>
              <a:ext cx="0" cy="152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726912" y="5678421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2.262</a:t>
              </a:r>
              <a:endParaRPr lang="en-US" sz="1400" dirty="0"/>
            </a:p>
          </p:txBody>
        </p:sp>
      </p:grp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9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By virtue of symmetry,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 Hence, the t-value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0.025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=2.228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has a counterpart at the left which is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0.975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=−2.228</m:t>
                    </m:r>
                  </m:oMath>
                </a14:m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19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1900" dirty="0" smtClean="0">
                    <a:ea typeface="MS PGothic" pitchFamily="34" charset="-128"/>
                  </a:rPr>
                  <a:t>Note: The area to the left of -2.228 is 0.025 but the area to the right is 0.975.</a:t>
                </a:r>
              </a:p>
              <a:p>
                <a:pPr algn="just">
                  <a:lnSpc>
                    <a:spcPct val="90000"/>
                  </a:lnSpc>
                </a:pPr>
                <a:endParaRPr lang="en-US" sz="2400" dirty="0">
                  <a:ea typeface="MS PGothic" pitchFamily="34" charset="-128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2578" r="-1980" b="-3527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42784" y="2819400"/>
            <a:ext cx="5301016" cy="2778456"/>
            <a:chOff x="1981200" y="3352800"/>
            <a:chExt cx="5301016" cy="2778456"/>
          </a:xfrm>
        </p:grpSpPr>
        <p:sp>
          <p:nvSpPr>
            <p:cNvPr id="3" name="Freeform 2"/>
            <p:cNvSpPr/>
            <p:nvPr/>
          </p:nvSpPr>
          <p:spPr>
            <a:xfrm>
              <a:off x="1981200" y="3352800"/>
              <a:ext cx="4800600" cy="2275814"/>
            </a:xfrm>
            <a:custGeom>
              <a:avLst/>
              <a:gdLst>
                <a:gd name="connsiteX0" fmla="*/ 0 w 5950424"/>
                <a:gd name="connsiteY0" fmla="*/ 3016249 h 3037814"/>
                <a:gd name="connsiteX1" fmla="*/ 1405720 w 5950424"/>
                <a:gd name="connsiteY1" fmla="*/ 2593169 h 3037814"/>
                <a:gd name="connsiteX2" fmla="*/ 2947917 w 5950424"/>
                <a:gd name="connsiteY2" fmla="*/ 94 h 3037814"/>
                <a:gd name="connsiteX3" fmla="*/ 4339988 w 5950424"/>
                <a:gd name="connsiteY3" fmla="*/ 2497635 h 3037814"/>
                <a:gd name="connsiteX4" fmla="*/ 5950424 w 5950424"/>
                <a:gd name="connsiteY4" fmla="*/ 3016249 h 303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424" h="3037814">
                  <a:moveTo>
                    <a:pt x="0" y="3016249"/>
                  </a:moveTo>
                  <a:cubicBezTo>
                    <a:pt x="457200" y="3056055"/>
                    <a:pt x="914401" y="3095861"/>
                    <a:pt x="1405720" y="2593169"/>
                  </a:cubicBezTo>
                  <a:cubicBezTo>
                    <a:pt x="1897039" y="2090477"/>
                    <a:pt x="2458872" y="16016"/>
                    <a:pt x="2947917" y="94"/>
                  </a:cubicBezTo>
                  <a:cubicBezTo>
                    <a:pt x="3436962" y="-15828"/>
                    <a:pt x="3839570" y="1994942"/>
                    <a:pt x="4339988" y="2497635"/>
                  </a:cubicBezTo>
                  <a:cubicBezTo>
                    <a:pt x="4840406" y="3000327"/>
                    <a:pt x="5395415" y="3008288"/>
                    <a:pt x="5950424" y="301624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5715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81500" y="3352800"/>
              <a:ext cx="0" cy="2362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43600" y="5502432"/>
              <a:ext cx="0" cy="245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72832" y="5747873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2.228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5943600" y="5526828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000464" y="5564347"/>
              <a:ext cx="124532" cy="14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109648" y="5586181"/>
              <a:ext cx="124532" cy="128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199496" y="5597340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270580" y="5610988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360428" y="5597340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28668" y="5610988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526476" y="5624636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629972" y="5617192"/>
              <a:ext cx="124532" cy="106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 rot="15876865">
              <a:off x="6190686" y="5121826"/>
              <a:ext cx="878572" cy="914400"/>
            </a:xfrm>
            <a:prstGeom prst="arc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20788" y="4935901"/>
              <a:ext cx="76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0.025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713560" y="5513696"/>
                  <a:ext cx="362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60" y="5513696"/>
                  <a:ext cx="3628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4267200" y="576192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124200" y="4957656"/>
            <a:ext cx="0" cy="245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3200" y="51894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-2.228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371600"/>
                <a:ext cx="8001000" cy="4724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ILLUSTRATION: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>
                  <a:ea typeface="MS PGothic" pitchFamily="34" charset="-128"/>
                </a:endParaRPr>
              </a:p>
              <a:p>
                <a:pPr marL="457200" indent="-457200" algn="just">
                  <a:lnSpc>
                    <a:spcPct val="90000"/>
                  </a:lnSpc>
                  <a:buAutoNum type="arabicPeriod"/>
                </a:pPr>
                <a:r>
                  <a:rPr lang="en-PH" sz="2400" dirty="0" smtClean="0">
                    <a:ea typeface="MS PGothic" pitchFamily="34" charset="-128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(−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0.025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0.05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)</m:t>
                    </m:r>
                  </m:oMath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marL="457200" indent="-457200" algn="just">
                  <a:lnSpc>
                    <a:spcPct val="90000"/>
                  </a:lnSpc>
                  <a:buAutoNum type="arabicPeriod"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marL="457200" indent="-457200" algn="just">
                  <a:lnSpc>
                    <a:spcPct val="90000"/>
                  </a:lnSpc>
                  <a:buFont typeface="Arial" pitchFamily="34" charset="0"/>
                  <a:buAutoNum type="arabicPeriod"/>
                </a:pPr>
                <a:r>
                  <a:rPr lang="en-PH" sz="2400" dirty="0" smtClean="0">
                    <a:ea typeface="MS PGothic" pitchFamily="34" charset="-128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such that P(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𝑘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𝑇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&lt; −1.761) = 0.045, for a random sample of size 15 selected from normal distribution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𝑇</m:t>
                    </m:r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</m:t>
                    </m:r>
                    <m:f>
                      <m:fPr>
                        <m:ctrlP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accPr>
                          <m:e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𝑥</m:t>
                            </m:r>
                          </m:e>
                        </m:acc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−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/>
                                <a:ea typeface="MS PGothic" pitchFamily="34" charset="-128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PH" sz="2400" b="0" i="1" smtClean="0">
                                    <a:latin typeface="Cambria Math"/>
                                    <a:ea typeface="MS PGothic" pitchFamily="34" charset="-128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PH" sz="2400" b="0" i="1" smtClean="0">
                                    <a:latin typeface="Cambria Math"/>
                                    <a:ea typeface="MS PGothic" pitchFamily="34" charset="-128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</a:t>
                </a:r>
              </a:p>
              <a:p>
                <a:pPr marL="457200" indent="-457200" algn="just">
                  <a:lnSpc>
                    <a:spcPct val="90000"/>
                  </a:lnSpc>
                  <a:buFont typeface="Arial" pitchFamily="34" charset="0"/>
                  <a:buAutoNum type="arabicPeriod"/>
                </a:pPr>
                <a:endParaRPr lang="en-PH" sz="2400" dirty="0">
                  <a:ea typeface="MS PGothic" pitchFamily="34" charset="-128"/>
                </a:endParaRPr>
              </a:p>
              <a:p>
                <a:pPr marL="457200" indent="-457200" algn="just">
                  <a:lnSpc>
                    <a:spcPct val="90000"/>
                  </a:lnSpc>
                  <a:buFont typeface="Arial" pitchFamily="34" charset="0"/>
                  <a:buAutoNum type="arabicPeriod"/>
                </a:pPr>
                <a:r>
                  <a:rPr lang="en-PH" sz="2400" dirty="0" smtClean="0">
                    <a:ea typeface="MS PGothic" pitchFamily="34" charset="-128"/>
                  </a:rPr>
                  <a:t>A chemical engineer claims that the population mean yield of a certain batch process is 500 grams per </a:t>
                </a:r>
                <a:r>
                  <a:rPr lang="en-PH" sz="2400" dirty="0" err="1" smtClean="0">
                    <a:ea typeface="MS PGothic" pitchFamily="34" charset="-128"/>
                  </a:rPr>
                  <a:t>milliliter</a:t>
                </a:r>
                <a:r>
                  <a:rPr lang="en-PH" sz="2400" dirty="0" smtClean="0">
                    <a:ea typeface="MS PGothic" pitchFamily="34" charset="-128"/>
                  </a:rPr>
                  <a:t> of raw material. To check this claim he samples 25 batches each month. If the computed t-value falls between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, he is satisfied with his claim. What conclusion should he draw from a sample that has a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40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400" b="0" i="1" smtClean="0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  <m:r>
                      <a:rPr lang="en-PH" sz="2400" b="0" i="1" smtClean="0">
                        <a:latin typeface="Cambria Math"/>
                        <a:ea typeface="MS PGothic" pitchFamily="34" charset="-128"/>
                      </a:rPr>
                      <m:t>=518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grams per </a:t>
                </a:r>
                <a:r>
                  <a:rPr lang="en-PH" sz="2400" dirty="0" err="1" smtClean="0">
                    <a:ea typeface="MS PGothic" pitchFamily="34" charset="-128"/>
                  </a:rPr>
                  <a:t>milliliter</a:t>
                </a:r>
                <a:r>
                  <a:rPr lang="en-PH" sz="2400" dirty="0" smtClean="0">
                    <a:ea typeface="MS PGothic" pitchFamily="34" charset="-128"/>
                  </a:rPr>
                  <a:t> and a sample standard deviation s = 40 grams? Assume the distribution to be approximately normal.</a:t>
                </a:r>
              </a:p>
              <a:p>
                <a:pPr marL="457200" indent="-457200" algn="just">
                  <a:lnSpc>
                    <a:spcPct val="90000"/>
                  </a:lnSpc>
                  <a:buAutoNum type="arabicPeriod"/>
                </a:pPr>
                <a:endParaRPr lang="en-PH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371600"/>
                <a:ext cx="8001000" cy="4724400"/>
              </a:xfrm>
              <a:blipFill rotWithShape="1">
                <a:blip r:embed="rId2"/>
                <a:stretch>
                  <a:fillRect l="-990" t="-2065" r="-1676" b="-85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0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u="sng" dirty="0" smtClean="0"/>
              <a:t>Sampling Distribution for 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endParaRPr lang="en-US" sz="28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800" dirty="0" smtClean="0">
                    <a:ea typeface="MS PGothic" pitchFamily="34" charset="-128"/>
                  </a:rPr>
                  <a:t>As the statistic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PH" sz="2800" dirty="0" smtClean="0">
                    <a:ea typeface="MS PGothic" pitchFamily="34" charset="-128"/>
                  </a:rPr>
                  <a:t> may be used to estimate the population mean </a:t>
                </a:r>
                <a14:m>
                  <m:oMath xmlns:m="http://schemas.openxmlformats.org/officeDocument/2006/math">
                    <m:r>
                      <a:rPr lang="en-PH" sz="28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PH" sz="2800" dirty="0" smtClean="0">
                    <a:ea typeface="MS PGothic" pitchFamily="34" charset="-128"/>
                  </a:rPr>
                  <a:t>, in the same manner, we assume that the sample statistic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800" dirty="0" smtClean="0">
                    <a:ea typeface="MS PGothic" pitchFamily="34" charset="-128"/>
                  </a:rPr>
                  <a:t> may be used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8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800" dirty="0" smtClean="0">
                    <a:ea typeface="MS PGothic" pitchFamily="34" charset="-128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8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PH" sz="2800" dirty="0" smtClean="0">
                    <a:ea typeface="MS PGothic" pitchFamily="34" charset="-128"/>
                  </a:rPr>
                  <a:t>In particular, the distribution of the statistic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MS PGothic" pitchFamily="34" charset="-128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PH" sz="2800" dirty="0" smtClean="0">
                    <a:ea typeface="MS PGothic" pitchFamily="34" charset="-128"/>
                  </a:rPr>
                  <a:t> shall be given focused.</a:t>
                </a:r>
                <a:endParaRPr lang="en-PH" sz="2800" dirty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523" t="-2171" r="-251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6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u="sng" dirty="0" smtClean="0"/>
              <a:t>Sampling Distribution for 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800" dirty="0" smtClean="0">
                    <a:ea typeface="MS PGothic" pitchFamily="34" charset="-128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MS PGothic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ea typeface="MS PGothic" pitchFamily="34" charset="-128"/>
                  </a:rPr>
                  <a:t> is the variance of the sample size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MS PGothic" pitchFamily="34" charset="-128"/>
                      </a:rPr>
                      <m:t>𝑛</m:t>
                    </m:r>
                  </m:oMath>
                </a14:m>
                <a:r>
                  <a:rPr lang="en-US" sz="2800" dirty="0" smtClean="0">
                    <a:ea typeface="MS PGothic" pitchFamily="34" charset="-128"/>
                  </a:rPr>
                  <a:t> taken from a normal population having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>
                    <a:ea typeface="MS PGothic" pitchFamily="34" charset="-128"/>
                  </a:rPr>
                  <a:t> then the statistic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8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800" dirty="0" smtClean="0">
                    <a:ea typeface="MS PGothic" pitchFamily="34" charset="-128"/>
                  </a:rPr>
                  <a:t>has a chi – square distribution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MS PGothic" pitchFamily="34" charset="-128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MS PGothic" pitchFamily="34" charset="-128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MS PGothic" pitchFamily="34" charset="-128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  <a:ea typeface="MS PGothic" pitchFamily="34" charset="-128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ea typeface="MS PGothic" pitchFamily="34" charset="-128"/>
                  </a:rPr>
                  <a:t> </a:t>
                </a:r>
                <a:r>
                  <a:rPr lang="en-US" sz="2800" dirty="0" smtClean="0">
                    <a:ea typeface="MS PGothic" pitchFamily="34" charset="-128"/>
                  </a:rPr>
                  <a:t>degrees of freedom.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8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Consequently, we defined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𝝌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ea typeface="MS PGothic" pitchFamily="34" charset="-128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  <m:t>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  <m:t>𝟏</m:t>
                            </m:r>
                          </m:e>
                        </m:d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MS PGothic" pitchFamily="34" charset="-128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523" t="-2985" r="-251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8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Chi-square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A Chi- Square Distribution generally looks like the following: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The probability that a random variable produces a </a:t>
                </a:r>
                <a:r>
                  <a:rPr lang="el-GR" sz="2400" dirty="0" smtClean="0">
                    <a:ea typeface="MS PGothic" pitchFamily="34" charset="-128"/>
                  </a:rPr>
                  <a:t>Χ</a:t>
                </a:r>
                <a:r>
                  <a:rPr lang="en-PH" sz="2400" baseline="30000" dirty="0" smtClean="0">
                    <a:ea typeface="MS PGothic" pitchFamily="34" charset="-128"/>
                  </a:rPr>
                  <a:t>2</a:t>
                </a:r>
                <a:r>
                  <a:rPr lang="en-PH" sz="2400" dirty="0" smtClean="0">
                    <a:ea typeface="MS PGothic" pitchFamily="34" charset="-128"/>
                  </a:rPr>
                  <a:t>-value greater than some specified value is equal to the area under the curve to the right of this value.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. </a:t>
                </a: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 b="-1655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62250" y="2133600"/>
            <a:ext cx="3619500" cy="2447925"/>
            <a:chOff x="2762250" y="2205038"/>
            <a:chExt cx="3619500" cy="244792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2205038"/>
              <a:ext cx="3619500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2762250" y="2971800"/>
              <a:ext cx="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7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If we consider the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=12.592</m:t>
                    </m:r>
                  </m:oMath>
                </a14:m>
                <a:r>
                  <a:rPr lang="en-PH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0.95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=1.635</m:t>
                    </m:r>
                  </m:oMath>
                </a14:m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with degrees of freedom 6, we have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2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200" dirty="0" smtClean="0">
                    <a:ea typeface="MS PGothic" pitchFamily="34" charset="-128"/>
                  </a:rPr>
                  <a:t>This implies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r>
                      <a:rPr lang="en-US" sz="2200" b="0" i="1" smtClean="0">
                        <a:latin typeface="Cambria Math"/>
                        <a:ea typeface="MS PGothic" pitchFamily="34" charset="-128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&gt;12.592)=0.05</m:t>
                    </m:r>
                  </m:oMath>
                </a14:m>
                <a:r>
                  <a:rPr lang="en-US" sz="22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&gt;1.635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=0.95</m:t>
                    </m:r>
                  </m:oMath>
                </a14:m>
                <a:r>
                  <a:rPr lang="en-US" sz="2200" dirty="0" smtClean="0">
                    <a:ea typeface="MS PGothic" pitchFamily="34" charset="-128"/>
                  </a:rPr>
                  <a:t>. Bearing this in mind,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MS PGothic" pitchFamily="34" charset="-128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ea typeface="MS PGothic" pitchFamily="34" charset="-128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MS PGothic" pitchFamily="34" charset="-128"/>
                          </a:rPr>
                          <m:t>1.635&lt;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&lt;12.592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=0.90</m:t>
                    </m:r>
                  </m:oMath>
                </a14:m>
                <a:r>
                  <a:rPr lang="en-US" sz="2200" dirty="0" smtClean="0">
                    <a:ea typeface="MS PGothic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914" t="-1357" r="-13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71725"/>
            <a:ext cx="4000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3" y="2444088"/>
            <a:ext cx="39147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249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dirty="0" smtClean="0">
                    <a:ea typeface="MS PGothic" pitchFamily="34" charset="-128"/>
                  </a:rPr>
                  <a:t>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MS PGothic" pitchFamily="34" charset="-128"/>
                      </a:rPr>
                      <m:t>95%</m:t>
                    </m:r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of a chi-square distribution lies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0.975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>
                    <a:ea typeface="MS PGothic" pitchFamily="34" charset="-128"/>
                  </a:rPr>
                  <a:t>. That is,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𝟗𝟕𝟓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𝝌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𝟎𝟐𝟓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𝟗𝟓</m:t>
                      </m:r>
                    </m:oMath>
                  </m:oMathPara>
                </a14:m>
                <a:endParaRPr lang="en-US" sz="2400" b="1" dirty="0" smtClean="0">
                  <a:solidFill>
                    <a:srgbClr val="FF0000"/>
                  </a:solidFill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US" sz="2400" i="1" dirty="0" smtClean="0">
                    <a:ea typeface="MS PGothic" pitchFamily="34" charset="-128"/>
                  </a:rPr>
                  <a:t> For any specific degrees of freedom,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 smtClean="0">
                    <a:ea typeface="MS PGothic" pitchFamily="34" charset="-128"/>
                  </a:rPr>
                  <a:t> value falling to the right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0.025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i="1" dirty="0" smtClean="0">
                    <a:ea typeface="MS PGothic" pitchFamily="34" charset="-128"/>
                  </a:rPr>
                  <a:t> or falling to the left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0.975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i="1" dirty="0" smtClean="0">
                    <a:ea typeface="MS PGothic" pitchFamily="34" charset="-128"/>
                  </a:rPr>
                  <a:t> is said to be unlikely to occur.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US" sz="2400" dirty="0" smtClean="0">
                  <a:ea typeface="MS PGothic" pitchFamily="34" charset="-128"/>
                </a:endParaRPr>
              </a:p>
            </p:txBody>
          </p:sp>
        </mc:Choice>
        <mc:Fallback xmlns=""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628" r="-1980" b="-240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Chi-square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564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u="sng" dirty="0" smtClean="0"/>
              <a:t>Sampling Distribution for the Variance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001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PH" sz="2800" dirty="0" smtClean="0">
                <a:ea typeface="MS PGothic" pitchFamily="34" charset="-128"/>
              </a:rPr>
              <a:t>ILLUSTRATION:</a:t>
            </a:r>
          </a:p>
          <a:p>
            <a:pPr algn="just">
              <a:lnSpc>
                <a:spcPct val="90000"/>
              </a:lnSpc>
              <a:buNone/>
            </a:pPr>
            <a:r>
              <a:rPr lang="en-PH" sz="2800" dirty="0" smtClean="0">
                <a:ea typeface="MS PGothic" pitchFamily="34" charset="-128"/>
              </a:rPr>
              <a:t>A manufacturer of car batteries guarantees that his batteries will last, on the average, 3 years with a standard deviation of 1 year. If five of these batteries have lifetimes of 1.9, 2.4, 3.0, 3.5, and 4.2 years, is the manufacturer still convinced that his batteries have a standard deviation of 1 year? Assume that the battery lifetime follows a normal distribution</a:t>
            </a:r>
            <a:r>
              <a:rPr lang="en-PH" sz="2800" dirty="0" smtClean="0">
                <a:ea typeface="MS PGothic" pitchFamily="34" charset="-128"/>
              </a:rPr>
              <a:t>. (Hint: Use the previous claim that all standard deviations are likely to occur within a 95% area)</a:t>
            </a:r>
            <a:endParaRPr lang="en-PH" sz="2800" dirty="0" smtClean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>
              <a:ea typeface="MS PGothic" pitchFamily="34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MS PGothic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9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PH" sz="2400" dirty="0">
                    <a:ea typeface="MS PGothic" pitchFamily="34" charset="-128"/>
                  </a:rPr>
                  <a:t>In the central limit theorem and the normal distribution, it was assumed </a:t>
                </a:r>
                <a:r>
                  <a:rPr lang="en-PH" sz="2400" dirty="0">
                    <a:ea typeface="MS PGothic" pitchFamily="34" charset="-128"/>
                  </a:rPr>
                  <a:t>that the population standard deviation is known. </a:t>
                </a:r>
                <a:r>
                  <a:rPr lang="en-PH" sz="2400" dirty="0">
                    <a:ea typeface="MS PGothic" pitchFamily="34" charset="-128"/>
                  </a:rPr>
                  <a:t>However, in some scenarios, an estimate of </a:t>
                </a:r>
                <a:r>
                  <a:rPr lang="el-GR" sz="2400" dirty="0">
                    <a:ea typeface="MS PGothic" pitchFamily="34" charset="-128"/>
                  </a:rPr>
                  <a:t>σ</a:t>
                </a:r>
                <a:r>
                  <a:rPr lang="en-PH" sz="2400" dirty="0">
                    <a:ea typeface="MS PGothic" pitchFamily="34" charset="-128"/>
                  </a:rPr>
                  <a:t> must be supplied by the same sample information that produced the sample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PH" sz="2400" i="1">
                            <a:latin typeface="Cambria Math"/>
                            <a:ea typeface="MS PGothic" pitchFamily="34" charset="-128"/>
                          </a:rPr>
                        </m:ctrlPr>
                      </m:accPr>
                      <m:e>
                        <m:r>
                          <a:rPr lang="en-PH" sz="2400" i="1">
                            <a:latin typeface="Cambria Math"/>
                            <a:ea typeface="MS PGothic" pitchFamily="3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PH" sz="2400" dirty="0">
                    <a:ea typeface="MS PGothic" pitchFamily="34" charset="-128"/>
                  </a:rPr>
                  <a:t>. As a result, a natural statistic to consider to deal with inferences on </a:t>
                </a:r>
                <a:r>
                  <a:rPr lang="el-GR" sz="2400" dirty="0">
                    <a:ea typeface="MS PGothic" pitchFamily="34" charset="-128"/>
                  </a:rPr>
                  <a:t>μ</a:t>
                </a:r>
                <a:r>
                  <a:rPr lang="en-PH" sz="2400" dirty="0">
                    <a:ea typeface="MS PGothic" pitchFamily="34" charset="-128"/>
                  </a:rPr>
                  <a:t> is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𝝁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𝑺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2400" b="1" dirty="0" smtClean="0">
                  <a:solidFill>
                    <a:srgbClr val="FF0000"/>
                  </a:solidFill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0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PH" sz="2000" dirty="0" smtClean="0">
                    <a:ea typeface="MS PGothic" pitchFamily="34" charset="-128"/>
                  </a:rPr>
                  <a:t>(Note: In the absence of a population standard deviation, the sample standard deviation may be used.)</a:t>
                </a:r>
                <a:endParaRPr lang="en-PH" sz="2000" dirty="0" smtClean="0"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600200"/>
                <a:ext cx="8001000" cy="4495800"/>
              </a:xfrm>
              <a:blipFill rotWithShape="1">
                <a:blip r:embed="rId2"/>
                <a:stretch>
                  <a:fillRect l="-1142" t="-1900" r="-198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1376"/>
            <a:ext cx="82296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u="sng" dirty="0" smtClean="0"/>
              <a:t>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457200" y="1371600"/>
                <a:ext cx="8001000" cy="4741277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If the sample size is large enough, say n ≥ 30, the sample distribution does not differ </a:t>
                </a:r>
                <a:r>
                  <a:rPr lang="en-PH" sz="2400" dirty="0" smtClean="0">
                    <a:ea typeface="MS PGothic" pitchFamily="34" charset="-128"/>
                  </a:rPr>
                  <a:t>considerably from the standard normal. However, for n &lt; 30, it is useful to deal with the exact distribution of T. In developing the sampling distribution of T, we shall assume that our random sample was selected from a normal population. We can then write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MS PGothic" pitchFamily="34" charset="-128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𝑽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/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,</m:t>
                      </m:r>
                    </m:oMath>
                  </m:oMathPara>
                </a14:m>
                <a:endParaRPr lang="en-PH" sz="2400" dirty="0" smtClean="0"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PH" sz="2400" dirty="0" smtClean="0">
                    <a:ea typeface="MS PGothic" pitchFamily="34" charset="-128"/>
                  </a:rPr>
                  <a:t>where</a:t>
                </a:r>
              </a:p>
              <a:p>
                <a:pPr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  <a:ea typeface="MS PGothic" pitchFamily="34" charset="-128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MS PGothic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MS PGothic" pitchFamily="34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MS PGothic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400" dirty="0" smtClean="0">
                  <a:solidFill>
                    <a:srgbClr val="FF0000"/>
                  </a:solidFill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 smtClean="0">
                  <a:solidFill>
                    <a:srgbClr val="FF0000"/>
                  </a:solidFill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endParaRPr lang="en-PH" sz="2400" dirty="0">
                  <a:solidFill>
                    <a:srgbClr val="FF0000"/>
                  </a:solidFill>
                  <a:ea typeface="MS PGothic" pitchFamily="34" charset="-128"/>
                </a:endParaRPr>
              </a:p>
              <a:p>
                <a:pPr algn="just">
                  <a:lnSpc>
                    <a:spcPct val="90000"/>
                  </a:lnSpc>
                  <a:buNone/>
                </a:pPr>
                <a:r>
                  <a:rPr lang="en-PH" sz="2100" dirty="0" smtClean="0">
                    <a:solidFill>
                      <a:schemeClr val="tx1"/>
                    </a:solidFill>
                    <a:ea typeface="MS PGothic" pitchFamily="34" charset="-128"/>
                  </a:rPr>
                  <a:t>(From these formulas, it can be said that T is a variation of Z with the added consideration of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MS PGothic" pitchFamily="34" charset="-128"/>
                      </a:rPr>
                      <m:t>𝑣</m:t>
                    </m:r>
                  </m:oMath>
                </a14:m>
                <a:r>
                  <a:rPr lang="en-PH" sz="2100" dirty="0" smtClean="0">
                    <a:solidFill>
                      <a:schemeClr val="tx1"/>
                    </a:solidFill>
                    <a:ea typeface="MS PGothic" pitchFamily="34" charset="-128"/>
                  </a:rPr>
                  <a:t>, the sample’s degrees of freedom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MS PGothic" pitchFamily="34" charset="-128"/>
                      </a:rPr>
                      <m:t>𝑣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MS PGothic" pitchFamily="34" charset="-128"/>
                      </a:rPr>
                      <m:t>=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MS PGothic" pitchFamily="34" charset="-128"/>
                      </a:rPr>
                      <m:t>𝑛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MS PGothic" pitchFamily="34" charset="-128"/>
                      </a:rPr>
                      <m:t>−1</m:t>
                    </m:r>
                  </m:oMath>
                </a14:m>
                <a:r>
                  <a:rPr lang="en-PH" sz="2100" dirty="0" smtClean="0">
                    <a:solidFill>
                      <a:schemeClr val="tx1"/>
                    </a:solidFill>
                    <a:ea typeface="MS PGothic" pitchFamily="34" charset="-128"/>
                  </a:rPr>
                  <a:t>.)</a:t>
                </a:r>
                <a:endParaRPr lang="en-PH" sz="2100" dirty="0" smtClean="0">
                  <a:solidFill>
                    <a:schemeClr val="tx1"/>
                  </a:solidFill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024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457200" y="1371600"/>
                <a:ext cx="8001000" cy="4741277"/>
              </a:xfrm>
              <a:blipFill rotWithShape="1">
                <a:blip r:embed="rId2"/>
                <a:stretch>
                  <a:fillRect l="-762" t="-1799" r="-137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85800" y="6234550"/>
            <a:ext cx="777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1392" y="6172200"/>
            <a:ext cx="390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MATH 30: PROBABILITY AND STATISTICS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6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1155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PROBABILITY AND STATISTICS</vt:lpstr>
      <vt:lpstr>Sampling Distribution for the Variance</vt:lpstr>
      <vt:lpstr>Sampling Distribution for the Variance</vt:lpstr>
      <vt:lpstr>Chi-square DISTRIBUTION</vt:lpstr>
      <vt:lpstr>Chi-square DISTRIBUTION</vt:lpstr>
      <vt:lpstr>Chi-square DISTRIBUTION</vt:lpstr>
      <vt:lpstr>Sampling Distribution for the Variance</vt:lpstr>
      <vt:lpstr>T-DISTRIBUTION</vt:lpstr>
      <vt:lpstr>T-DISTRIBUTION</vt:lpstr>
      <vt:lpstr>T-DISTRIBUTION</vt:lpstr>
      <vt:lpstr>PowerPoint Presentation</vt:lpstr>
      <vt:lpstr>T-DISTRIBUTION</vt:lpstr>
      <vt:lpstr>T-DISTRIBUTION</vt:lpstr>
      <vt:lpstr>T-DISTRIBUTION</vt:lpstr>
      <vt:lpstr>T-DISTRIBUTION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HDSierra</dc:creator>
  <cp:lastModifiedBy>HDSierra</cp:lastModifiedBy>
  <cp:revision>19</cp:revision>
  <dcterms:created xsi:type="dcterms:W3CDTF">2011-02-20T14:42:10Z</dcterms:created>
  <dcterms:modified xsi:type="dcterms:W3CDTF">2011-08-07T10:48:04Z</dcterms:modified>
</cp:coreProperties>
</file>