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29" r:id="rId3"/>
    <p:sldId id="330" r:id="rId4"/>
    <p:sldId id="331" r:id="rId5"/>
    <p:sldId id="334" r:id="rId6"/>
    <p:sldId id="335" r:id="rId7"/>
    <p:sldId id="359" r:id="rId8"/>
    <p:sldId id="332" r:id="rId9"/>
    <p:sldId id="336" r:id="rId10"/>
    <p:sldId id="337" r:id="rId11"/>
    <p:sldId id="338" r:id="rId12"/>
    <p:sldId id="358" r:id="rId13"/>
    <p:sldId id="333" r:id="rId14"/>
    <p:sldId id="339" r:id="rId15"/>
    <p:sldId id="340" r:id="rId16"/>
    <p:sldId id="341" r:id="rId17"/>
    <p:sldId id="343" r:id="rId18"/>
    <p:sldId id="344" r:id="rId19"/>
    <p:sldId id="345" r:id="rId20"/>
    <p:sldId id="347" r:id="rId21"/>
    <p:sldId id="348" r:id="rId22"/>
    <p:sldId id="349" r:id="rId23"/>
    <p:sldId id="350" r:id="rId24"/>
    <p:sldId id="351" r:id="rId25"/>
    <p:sldId id="353" r:id="rId26"/>
    <p:sldId id="354" r:id="rId27"/>
    <p:sldId id="355" r:id="rId28"/>
    <p:sldId id="356" r:id="rId29"/>
    <p:sldId id="357" r:id="rId30"/>
  </p:sldIdLst>
  <p:sldSz cx="9144000" cy="6858000" type="screen4x3"/>
  <p:notesSz cx="6858000" cy="9077325"/>
  <p:defaultTextStyle>
    <a:defPPr>
      <a:defRPr lang="en-AU"/>
    </a:defPPr>
    <a:lvl1pPr algn="ctr" rtl="0" fontAlgn="base">
      <a:spcBef>
        <a:spcPct val="0"/>
      </a:spcBef>
      <a:spcAft>
        <a:spcPct val="0"/>
      </a:spcAft>
      <a:defRPr sz="4400" kern="1200">
        <a:solidFill>
          <a:schemeClr val="tx2"/>
        </a:solidFill>
        <a:latin typeface="Berlin Sans FB Demi" pitchFamily="34" charset="0"/>
        <a:ea typeface="+mn-ea"/>
        <a:cs typeface="+mn-cs"/>
      </a:defRPr>
    </a:lvl1pPr>
    <a:lvl2pPr marL="457200" algn="ctr" rtl="0" fontAlgn="base">
      <a:spcBef>
        <a:spcPct val="0"/>
      </a:spcBef>
      <a:spcAft>
        <a:spcPct val="0"/>
      </a:spcAft>
      <a:defRPr sz="4400" kern="1200">
        <a:solidFill>
          <a:schemeClr val="tx2"/>
        </a:solidFill>
        <a:latin typeface="Berlin Sans FB Demi" pitchFamily="34" charset="0"/>
        <a:ea typeface="+mn-ea"/>
        <a:cs typeface="+mn-cs"/>
      </a:defRPr>
    </a:lvl2pPr>
    <a:lvl3pPr marL="914400" algn="ctr" rtl="0" fontAlgn="base">
      <a:spcBef>
        <a:spcPct val="0"/>
      </a:spcBef>
      <a:spcAft>
        <a:spcPct val="0"/>
      </a:spcAft>
      <a:defRPr sz="4400" kern="1200">
        <a:solidFill>
          <a:schemeClr val="tx2"/>
        </a:solidFill>
        <a:latin typeface="Berlin Sans FB Demi" pitchFamily="34" charset="0"/>
        <a:ea typeface="+mn-ea"/>
        <a:cs typeface="+mn-cs"/>
      </a:defRPr>
    </a:lvl3pPr>
    <a:lvl4pPr marL="1371600" algn="ctr" rtl="0" fontAlgn="base">
      <a:spcBef>
        <a:spcPct val="0"/>
      </a:spcBef>
      <a:spcAft>
        <a:spcPct val="0"/>
      </a:spcAft>
      <a:defRPr sz="4400" kern="1200">
        <a:solidFill>
          <a:schemeClr val="tx2"/>
        </a:solidFill>
        <a:latin typeface="Berlin Sans FB Demi" pitchFamily="34" charset="0"/>
        <a:ea typeface="+mn-ea"/>
        <a:cs typeface="+mn-cs"/>
      </a:defRPr>
    </a:lvl4pPr>
    <a:lvl5pPr marL="1828800" algn="ctr" rtl="0" fontAlgn="base">
      <a:spcBef>
        <a:spcPct val="0"/>
      </a:spcBef>
      <a:spcAft>
        <a:spcPct val="0"/>
      </a:spcAft>
      <a:defRPr sz="4400" kern="1200">
        <a:solidFill>
          <a:schemeClr val="tx2"/>
        </a:solidFill>
        <a:latin typeface="Berlin Sans FB Demi" pitchFamily="34" charset="0"/>
        <a:ea typeface="+mn-ea"/>
        <a:cs typeface="+mn-cs"/>
      </a:defRPr>
    </a:lvl5pPr>
    <a:lvl6pPr marL="2286000" algn="l" defTabSz="914400" rtl="0" eaLnBrk="1" latinLnBrk="0" hangingPunct="1">
      <a:defRPr sz="4400" kern="1200">
        <a:solidFill>
          <a:schemeClr val="tx2"/>
        </a:solidFill>
        <a:latin typeface="Berlin Sans FB Demi" pitchFamily="34" charset="0"/>
        <a:ea typeface="+mn-ea"/>
        <a:cs typeface="+mn-cs"/>
      </a:defRPr>
    </a:lvl6pPr>
    <a:lvl7pPr marL="2743200" algn="l" defTabSz="914400" rtl="0" eaLnBrk="1" latinLnBrk="0" hangingPunct="1">
      <a:defRPr sz="4400" kern="1200">
        <a:solidFill>
          <a:schemeClr val="tx2"/>
        </a:solidFill>
        <a:latin typeface="Berlin Sans FB Demi" pitchFamily="34" charset="0"/>
        <a:ea typeface="+mn-ea"/>
        <a:cs typeface="+mn-cs"/>
      </a:defRPr>
    </a:lvl7pPr>
    <a:lvl8pPr marL="3200400" algn="l" defTabSz="914400" rtl="0" eaLnBrk="1" latinLnBrk="0" hangingPunct="1">
      <a:defRPr sz="4400" kern="1200">
        <a:solidFill>
          <a:schemeClr val="tx2"/>
        </a:solidFill>
        <a:latin typeface="Berlin Sans FB Demi" pitchFamily="34" charset="0"/>
        <a:ea typeface="+mn-ea"/>
        <a:cs typeface="+mn-cs"/>
      </a:defRPr>
    </a:lvl8pPr>
    <a:lvl9pPr marL="3657600" algn="l" defTabSz="914400" rtl="0" eaLnBrk="1" latinLnBrk="0" hangingPunct="1">
      <a:defRPr sz="4400" kern="1200">
        <a:solidFill>
          <a:schemeClr val="tx2"/>
        </a:solidFill>
        <a:latin typeface="Berlin Sans FB Dem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B2B2B2"/>
    <a:srgbClr val="A50021"/>
    <a:srgbClr val="FFCC00"/>
    <a:srgbClr val="FFCC66"/>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7500" autoAdjust="0"/>
  </p:normalViewPr>
  <p:slideViewPr>
    <p:cSldViewPr>
      <p:cViewPr>
        <p:scale>
          <a:sx n="50" d="100"/>
          <a:sy n="50" d="100"/>
        </p:scale>
        <p:origin x="-10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72"/>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7"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21508"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9"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5CCDD7DD-D950-460C-AD02-A9FAA759B93B}" type="slidenum">
              <a:rPr lang="en-AU"/>
              <a:pPr>
                <a:defRPr/>
              </a:pPr>
              <a:t>‹#›</a:t>
            </a:fld>
            <a:endParaRPr lang="en-AU"/>
          </a:p>
        </p:txBody>
      </p:sp>
    </p:spTree>
    <p:extLst>
      <p:ext uri="{BB962C8B-B14F-4D97-AF65-F5344CB8AC3E}">
        <p14:creationId xmlns:p14="http://schemas.microsoft.com/office/powerpoint/2010/main" val="1558713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7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11650"/>
            <a:ext cx="5486400" cy="408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4582"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83"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2F804589-8971-4339-AD93-8F6F046AA3A0}" type="slidenum">
              <a:rPr lang="en-AU"/>
              <a:pPr>
                <a:defRPr/>
              </a:pPr>
              <a:t>‹#›</a:t>
            </a:fld>
            <a:endParaRPr lang="en-AU"/>
          </a:p>
        </p:txBody>
      </p:sp>
    </p:spTree>
    <p:extLst>
      <p:ext uri="{BB962C8B-B14F-4D97-AF65-F5344CB8AC3E}">
        <p14:creationId xmlns:p14="http://schemas.microsoft.com/office/powerpoint/2010/main" val="53882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Berlin Sans FB Demi" pitchFamily="34" charset="0"/>
              </a:defRPr>
            </a:lvl1pPr>
            <a:lvl2pPr marL="742950" indent="-285750" eaLnBrk="0" hangingPunct="0">
              <a:defRPr sz="4400">
                <a:solidFill>
                  <a:schemeClr val="tx2"/>
                </a:solidFill>
                <a:latin typeface="Berlin Sans FB Demi" pitchFamily="34" charset="0"/>
              </a:defRPr>
            </a:lvl2pPr>
            <a:lvl3pPr marL="1143000" indent="-228600" eaLnBrk="0" hangingPunct="0">
              <a:defRPr sz="4400">
                <a:solidFill>
                  <a:schemeClr val="tx2"/>
                </a:solidFill>
                <a:latin typeface="Berlin Sans FB Demi" pitchFamily="34" charset="0"/>
              </a:defRPr>
            </a:lvl3pPr>
            <a:lvl4pPr marL="1600200" indent="-228600" eaLnBrk="0" hangingPunct="0">
              <a:defRPr sz="4400">
                <a:solidFill>
                  <a:schemeClr val="tx2"/>
                </a:solidFill>
                <a:latin typeface="Berlin Sans FB Demi" pitchFamily="34" charset="0"/>
              </a:defRPr>
            </a:lvl4pPr>
            <a:lvl5pPr marL="2057400" indent="-228600" eaLnBrk="0" hangingPunct="0">
              <a:defRPr sz="4400">
                <a:solidFill>
                  <a:schemeClr val="tx2"/>
                </a:solidFill>
                <a:latin typeface="Berlin Sans FB Demi" pitchFamily="34" charset="0"/>
              </a:defRPr>
            </a:lvl5pPr>
            <a:lvl6pPr marL="2514600" indent="-228600" algn="ctr" eaLnBrk="0" fontAlgn="base" hangingPunct="0">
              <a:spcBef>
                <a:spcPct val="0"/>
              </a:spcBef>
              <a:spcAft>
                <a:spcPct val="0"/>
              </a:spcAft>
              <a:defRPr sz="4400">
                <a:solidFill>
                  <a:schemeClr val="tx2"/>
                </a:solidFill>
                <a:latin typeface="Berlin Sans FB Demi" pitchFamily="34" charset="0"/>
              </a:defRPr>
            </a:lvl6pPr>
            <a:lvl7pPr marL="2971800" indent="-228600" algn="ctr" eaLnBrk="0" fontAlgn="base" hangingPunct="0">
              <a:spcBef>
                <a:spcPct val="0"/>
              </a:spcBef>
              <a:spcAft>
                <a:spcPct val="0"/>
              </a:spcAft>
              <a:defRPr sz="4400">
                <a:solidFill>
                  <a:schemeClr val="tx2"/>
                </a:solidFill>
                <a:latin typeface="Berlin Sans FB Demi" pitchFamily="34" charset="0"/>
              </a:defRPr>
            </a:lvl7pPr>
            <a:lvl8pPr marL="3429000" indent="-228600" algn="ctr" eaLnBrk="0" fontAlgn="base" hangingPunct="0">
              <a:spcBef>
                <a:spcPct val="0"/>
              </a:spcBef>
              <a:spcAft>
                <a:spcPct val="0"/>
              </a:spcAft>
              <a:defRPr sz="4400">
                <a:solidFill>
                  <a:schemeClr val="tx2"/>
                </a:solidFill>
                <a:latin typeface="Berlin Sans FB Demi" pitchFamily="34" charset="0"/>
              </a:defRPr>
            </a:lvl8pPr>
            <a:lvl9pPr marL="3886200" indent="-228600" algn="ctr" eaLnBrk="0" fontAlgn="base" hangingPunct="0">
              <a:spcBef>
                <a:spcPct val="0"/>
              </a:spcBef>
              <a:spcAft>
                <a:spcPct val="0"/>
              </a:spcAft>
              <a:defRPr sz="4400">
                <a:solidFill>
                  <a:schemeClr val="tx2"/>
                </a:solidFill>
                <a:latin typeface="Berlin Sans FB Demi" pitchFamily="34" charset="0"/>
              </a:defRPr>
            </a:lvl9pPr>
          </a:lstStyle>
          <a:p>
            <a:pPr eaLnBrk="1" hangingPunct="1"/>
            <a:fld id="{E8B5341F-2876-4FA9-BA93-D449D1819B5B}" type="slidenum">
              <a:rPr lang="en-AU" sz="1200" smtClean="0">
                <a:solidFill>
                  <a:schemeClr val="tx1"/>
                </a:solidFill>
                <a:latin typeface="Arial" charset="0"/>
              </a:rPr>
              <a:pPr eaLnBrk="1" hangingPunct="1"/>
              <a:t>1</a:t>
            </a:fld>
            <a:endParaRPr lang="en-AU" sz="1200" smtClean="0">
              <a:solidFill>
                <a:schemeClr val="tx1"/>
              </a:solidFill>
              <a:latin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895350" y="4311650"/>
            <a:ext cx="5486400" cy="4084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PH" smtClean="0"/>
              <a:t>      </a:t>
            </a: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Mapua3D"/>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11525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033110"/>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15192595"/>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185544803"/>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259083418"/>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PH" noProof="0" smtClean="0"/>
          </a:p>
        </p:txBody>
      </p:sp>
    </p:spTree>
    <p:extLst>
      <p:ext uri="{BB962C8B-B14F-4D97-AF65-F5344CB8AC3E}">
        <p14:creationId xmlns:p14="http://schemas.microsoft.com/office/powerpoint/2010/main" val="3993522447"/>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646433981"/>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3018905"/>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4099793861"/>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702242856"/>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Tree>
    <p:extLst>
      <p:ext uri="{BB962C8B-B14F-4D97-AF65-F5344CB8AC3E}">
        <p14:creationId xmlns:p14="http://schemas.microsoft.com/office/powerpoint/2010/main" val="1577940955"/>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068505"/>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0327785"/>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2121955"/>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1026" name="Picture 7" descr="Mapua3D"/>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9388" y="5661025"/>
            <a:ext cx="10620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3"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Lst>
  <p:transition>
    <p:circl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76" name="Text Box 32"/>
          <p:cNvSpPr txBox="1">
            <a:spLocks noChangeArrowheads="1"/>
          </p:cNvSpPr>
          <p:nvPr/>
        </p:nvSpPr>
        <p:spPr bwMode="auto">
          <a:xfrm>
            <a:off x="838200" y="2408238"/>
            <a:ext cx="7543800" cy="1477962"/>
          </a:xfrm>
          <a:prstGeom prst="rect">
            <a:avLst/>
          </a:prstGeom>
          <a:noFill/>
          <a:ln w="9525" algn="ctr">
            <a:noFill/>
            <a:miter lim="800000"/>
            <a:headEnd/>
            <a:tailEnd/>
          </a:ln>
          <a:effectLst/>
        </p:spPr>
        <p:txBody>
          <a:bodyPr>
            <a:spAutoFit/>
          </a:bodyPr>
          <a:lstStyle/>
          <a:p>
            <a:pPr>
              <a:spcBef>
                <a:spcPct val="50000"/>
              </a:spcBef>
              <a:defRPr/>
            </a:pPr>
            <a:r>
              <a:rPr lang="en-GB" sz="3600" b="1" dirty="0">
                <a:latin typeface="+mj-lt"/>
              </a:rPr>
              <a:t>MATH30</a:t>
            </a:r>
          </a:p>
          <a:p>
            <a:pPr>
              <a:spcBef>
                <a:spcPct val="50000"/>
              </a:spcBef>
              <a:defRPr/>
            </a:pPr>
            <a:r>
              <a:rPr lang="en-GB" sz="3600" b="1" dirty="0">
                <a:latin typeface="+mj-lt"/>
              </a:rPr>
              <a:t>Probability and Statistics</a:t>
            </a:r>
            <a:endParaRPr lang="en-US" sz="3600" b="1" dirty="0">
              <a:latin typeface="+mj-lt"/>
            </a:endParaRPr>
          </a:p>
        </p:txBody>
      </p:sp>
    </p:spTree>
  </p:cSld>
  <p:clrMapOvr>
    <a:masterClrMapping/>
  </p:clrMapOvr>
  <p:transition spd="slow">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300" b="1" dirty="0" smtClean="0">
                <a:latin typeface="Copperplate Gothic Bold" pitchFamily="34" charset="0"/>
              </a:rPr>
              <a:t>How Are the Null and Alternative Hypotheses Chosen?</a:t>
            </a:r>
            <a:endParaRPr lang="en-US" sz="3300" b="1" dirty="0" smtClean="0">
              <a:latin typeface="Copperplate Gothic Bold" pitchFamily="34" charset="0"/>
            </a:endParaRPr>
          </a:p>
        </p:txBody>
      </p:sp>
      <mc:AlternateContent xmlns:mc="http://schemas.openxmlformats.org/markup-compatibility/2006">
        <mc:Choice xmlns:a14="http://schemas.microsoft.com/office/drawing/2010/main" Requires="a14">
          <p:sp>
            <p:nvSpPr>
              <p:cNvPr id="14339" name="Rectangle 5"/>
              <p:cNvSpPr>
                <a:spLocks noGrp="1" noChangeArrowheads="1"/>
              </p:cNvSpPr>
              <p:nvPr>
                <p:ph type="body" sz="half" idx="1"/>
              </p:nvPr>
            </p:nvSpPr>
            <p:spPr bwMode="auto">
              <a:xfrm>
                <a:off x="6096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10.1 A manufacturer of a certain brand of rice cereal claims that the average saturated fat content does not exceed 1.5 grams. State the null and alternative hypotheses to be used in testing this claim and determine where the critical region is located.</a:t>
                </a:r>
              </a:p>
              <a:p>
                <a:pPr algn="just" eaLnBrk="1" hangingPunct="1">
                  <a:lnSpc>
                    <a:spcPct val="90000"/>
                  </a:lnSpc>
                  <a:buFontTx/>
                  <a:buNone/>
                </a:pPr>
                <a:r>
                  <a:rPr lang="en-PH" sz="2000" dirty="0" smtClean="0">
                    <a:ea typeface="MS PGothic" pitchFamily="34" charset="-128"/>
                  </a:rPr>
                  <a:t>Solution:</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Since we have a one-tailed test, the greater than symbol indicates that the critical region lies entirely in the right tail of the distribution of our test statistic </a:t>
                </a:r>
                <a14:m>
                  <m:oMath xmlns:m="http://schemas.openxmlformats.org/officeDocument/2006/math">
                    <m:acc>
                      <m:accPr>
                        <m:chr m:val="̅"/>
                        <m:ctrlPr>
                          <a:rPr lang="en-PH" sz="2000" i="1" smtClean="0">
                            <a:latin typeface="Cambria Math"/>
                            <a:ea typeface="MS PGothic" pitchFamily="34" charset="-128"/>
                          </a:rPr>
                        </m:ctrlPr>
                      </m:accPr>
                      <m:e>
                        <m:r>
                          <a:rPr lang="en-PH" sz="2000" b="0" i="1" smtClean="0">
                            <a:latin typeface="Cambria Math"/>
                            <a:ea typeface="MS PGothic" pitchFamily="34" charset="-128"/>
                          </a:rPr>
                          <m:t>𝑋</m:t>
                        </m:r>
                      </m:e>
                    </m:acc>
                  </m:oMath>
                </a14:m>
                <a:r>
                  <a:rPr lang="en-PH" sz="2000" dirty="0" smtClean="0">
                    <a:ea typeface="MS PGothic" pitchFamily="34" charset="-128"/>
                  </a:rPr>
                  <a:t>.</a:t>
                </a:r>
                <a:endParaRPr lang="en-PH" sz="2000" dirty="0">
                  <a:ea typeface="MS PGothic" pitchFamily="34" charset="-128"/>
                </a:endParaRPr>
              </a:p>
            </p:txBody>
          </p:sp>
        </mc:Choice>
        <mc:Fallback>
          <p:sp>
            <p:nvSpPr>
              <p:cNvPr id="14339" name="Rectangle 5"/>
              <p:cNvSpPr>
                <a:spLocks noGrp="1" noRot="1" noChangeAspect="1" noMove="1" noResize="1" noEditPoints="1" noAdjustHandles="1" noChangeArrowheads="1" noChangeShapeType="1" noTextEdit="1"/>
              </p:cNvSpPr>
              <p:nvPr>
                <p:ph type="body" sz="half" idx="1"/>
              </p:nvPr>
            </p:nvSpPr>
            <p:spPr bwMode="auto">
              <a:xfrm>
                <a:off x="609600" y="1371600"/>
                <a:ext cx="8001000" cy="4343400"/>
              </a:xfrm>
              <a:blipFill rotWithShape="1">
                <a:blip r:embed="rId2"/>
                <a:stretch>
                  <a:fillRect l="-762" t="-1262" r="-159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851604"/>
            <a:ext cx="2286000" cy="89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4627640"/>
      </p:ext>
    </p:extLst>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300" b="1" dirty="0" smtClean="0">
                <a:latin typeface="Copperplate Gothic Bold" pitchFamily="34" charset="0"/>
              </a:rPr>
              <a:t>How Are the Null and Alternative Hypotheses Chosen?</a:t>
            </a:r>
            <a:endParaRPr lang="en-US" sz="33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10.2 A real state agent claims that 60% of all private residences being built today are 3-bedroom homes. To test this claim, a large sample of new residences is inspected; the proportion of these homes with 3 bedrooms is recorded and used as test statistic. State the null and alternative hypotheses to be used in this test and determine the location of the critical region.</a:t>
            </a:r>
          </a:p>
          <a:p>
            <a:pPr algn="just" eaLnBrk="1" hangingPunct="1">
              <a:lnSpc>
                <a:spcPct val="90000"/>
              </a:lnSpc>
              <a:buFontTx/>
              <a:buNone/>
            </a:pPr>
            <a:r>
              <a:rPr lang="en-PH" sz="2000" dirty="0" smtClean="0">
                <a:ea typeface="MS PGothic" pitchFamily="34" charset="-128"/>
              </a:rPr>
              <a:t>Solution:</a:t>
            </a:r>
            <a:endParaRPr lang="en-PH" sz="2000" dirty="0">
              <a:ea typeface="MS PGothic" pitchFamily="34" charset="-128"/>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85016"/>
            <a:ext cx="74961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940004"/>
      </p:ext>
    </p:extLst>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The Four-Step Solution</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Solving problems involving tests of hypotheses uses a four-step solution. The four steps are:</a:t>
            </a:r>
          </a:p>
          <a:p>
            <a:pPr algn="just" eaLnBrk="1" hangingPunct="1">
              <a:lnSpc>
                <a:spcPct val="90000"/>
              </a:lnSpc>
              <a:buFontTx/>
              <a:buNone/>
            </a:pPr>
            <a:endParaRPr lang="en-PH" sz="2000" dirty="0">
              <a:ea typeface="MS PGothic" pitchFamily="34" charset="-128"/>
            </a:endParaRPr>
          </a:p>
          <a:p>
            <a:pPr marL="457200" indent="-457200" algn="just" eaLnBrk="1" hangingPunct="1">
              <a:lnSpc>
                <a:spcPct val="90000"/>
              </a:lnSpc>
              <a:buFontTx/>
              <a:buAutoNum type="arabicPeriod"/>
            </a:pPr>
            <a:r>
              <a:rPr lang="en-PH" sz="2000" dirty="0" smtClean="0">
                <a:ea typeface="MS PGothic" pitchFamily="34" charset="-128"/>
              </a:rPr>
              <a:t>State the Null Hypothesis (H</a:t>
            </a:r>
            <a:r>
              <a:rPr lang="en-PH" sz="2000" baseline="-25000" dirty="0" smtClean="0">
                <a:ea typeface="MS PGothic" pitchFamily="34" charset="-128"/>
              </a:rPr>
              <a:t>0</a:t>
            </a:r>
            <a:r>
              <a:rPr lang="en-PH" sz="2000" dirty="0" smtClean="0">
                <a:ea typeface="MS PGothic" pitchFamily="34" charset="-128"/>
              </a:rPr>
              <a:t>) and the Alternative Hypothesis (H</a:t>
            </a:r>
            <a:r>
              <a:rPr lang="en-PH" sz="2000" baseline="-25000" dirty="0" smtClean="0">
                <a:ea typeface="MS PGothic" pitchFamily="34" charset="-128"/>
              </a:rPr>
              <a:t>1</a:t>
            </a:r>
            <a:r>
              <a:rPr lang="en-PH" sz="2000" dirty="0" smtClean="0">
                <a:ea typeface="MS PGothic" pitchFamily="34" charset="-128"/>
              </a:rPr>
              <a:t> or H</a:t>
            </a:r>
            <a:r>
              <a:rPr lang="en-PH" sz="2000" baseline="-25000" dirty="0" smtClean="0">
                <a:ea typeface="MS PGothic" pitchFamily="34" charset="-128"/>
              </a:rPr>
              <a:t>a</a:t>
            </a:r>
            <a:r>
              <a:rPr lang="en-PH" sz="2000" dirty="0" smtClean="0">
                <a:ea typeface="MS PGothic" pitchFamily="34" charset="-128"/>
              </a:rPr>
              <a:t>).</a:t>
            </a:r>
          </a:p>
          <a:p>
            <a:pPr marL="457200" indent="-457200" algn="just" eaLnBrk="1" hangingPunct="1">
              <a:lnSpc>
                <a:spcPct val="90000"/>
              </a:lnSpc>
              <a:buFontTx/>
              <a:buAutoNum type="arabicPeriod"/>
            </a:pPr>
            <a:r>
              <a:rPr lang="en-PH" sz="2000" dirty="0" smtClean="0">
                <a:ea typeface="MS PGothic" pitchFamily="34" charset="-128"/>
              </a:rPr>
              <a:t>Determine the tabular value of </a:t>
            </a:r>
            <a:r>
              <a:rPr lang="en-PH" sz="2000" dirty="0" err="1" smtClean="0">
                <a:ea typeface="MS PGothic" pitchFamily="34" charset="-128"/>
              </a:rPr>
              <a:t>Z</a:t>
            </a:r>
            <a:r>
              <a:rPr lang="en-PH" sz="2000" baseline="-25000" dirty="0" err="1" smtClean="0">
                <a:ea typeface="MS PGothic" pitchFamily="34" charset="-128"/>
              </a:rPr>
              <a:t>t</a:t>
            </a:r>
            <a:r>
              <a:rPr lang="en-PH" sz="2000" dirty="0" smtClean="0">
                <a:ea typeface="MS PGothic" pitchFamily="34" charset="-128"/>
              </a:rPr>
              <a:t> or </a:t>
            </a:r>
            <a:r>
              <a:rPr lang="en-PH" sz="2000" dirty="0" err="1" smtClean="0">
                <a:ea typeface="MS PGothic" pitchFamily="34" charset="-128"/>
              </a:rPr>
              <a:t>t</a:t>
            </a:r>
            <a:r>
              <a:rPr lang="en-PH" sz="2000" baseline="-25000" dirty="0" err="1" smtClean="0">
                <a:ea typeface="MS PGothic" pitchFamily="34" charset="-128"/>
              </a:rPr>
              <a:t>t</a:t>
            </a:r>
            <a:r>
              <a:rPr lang="en-PH" sz="2000" dirty="0" smtClean="0">
                <a:ea typeface="MS PGothic" pitchFamily="34" charset="-128"/>
              </a:rPr>
              <a:t>.</a:t>
            </a:r>
          </a:p>
          <a:p>
            <a:pPr marL="457200" indent="-457200" algn="just" eaLnBrk="1" hangingPunct="1">
              <a:lnSpc>
                <a:spcPct val="90000"/>
              </a:lnSpc>
              <a:buFontTx/>
              <a:buAutoNum type="arabicPeriod"/>
            </a:pPr>
            <a:r>
              <a:rPr lang="en-PH" sz="2000" dirty="0" smtClean="0">
                <a:ea typeface="MS PGothic" pitchFamily="34" charset="-128"/>
              </a:rPr>
              <a:t>Determine the computed value of </a:t>
            </a:r>
            <a:r>
              <a:rPr lang="en-PH" sz="2000" dirty="0" err="1" smtClean="0">
                <a:ea typeface="MS PGothic" pitchFamily="34" charset="-128"/>
              </a:rPr>
              <a:t>Z</a:t>
            </a:r>
            <a:r>
              <a:rPr lang="en-PH" sz="2000" baseline="-25000" dirty="0" err="1" smtClean="0">
                <a:ea typeface="MS PGothic" pitchFamily="34" charset="-128"/>
              </a:rPr>
              <a:t>c</a:t>
            </a:r>
            <a:r>
              <a:rPr lang="en-PH" sz="2000" dirty="0" smtClean="0">
                <a:ea typeface="MS PGothic" pitchFamily="34" charset="-128"/>
              </a:rPr>
              <a:t> or </a:t>
            </a:r>
            <a:r>
              <a:rPr lang="en-PH" sz="2000" dirty="0" err="1" smtClean="0">
                <a:ea typeface="MS PGothic" pitchFamily="34" charset="-128"/>
              </a:rPr>
              <a:t>t</a:t>
            </a:r>
            <a:r>
              <a:rPr lang="en-PH" sz="2000" baseline="-25000" dirty="0" err="1" smtClean="0">
                <a:ea typeface="MS PGothic" pitchFamily="34" charset="-128"/>
              </a:rPr>
              <a:t>c</a:t>
            </a:r>
            <a:r>
              <a:rPr lang="en-PH" sz="2000" dirty="0" smtClean="0">
                <a:ea typeface="MS PGothic" pitchFamily="34" charset="-128"/>
              </a:rPr>
              <a:t>.</a:t>
            </a:r>
          </a:p>
          <a:p>
            <a:pPr marL="457200" indent="-457200" algn="just" eaLnBrk="1" hangingPunct="1">
              <a:lnSpc>
                <a:spcPct val="90000"/>
              </a:lnSpc>
              <a:buFontTx/>
              <a:buAutoNum type="arabicPeriod"/>
            </a:pPr>
            <a:r>
              <a:rPr lang="en-PH" sz="2000" dirty="0" smtClean="0">
                <a:ea typeface="MS PGothic" pitchFamily="34" charset="-128"/>
              </a:rPr>
              <a:t>State the conclusion.</a:t>
            </a:r>
            <a:endParaRPr lang="en-PH" sz="2000" dirty="0">
              <a:ea typeface="MS PGothic" pitchFamily="34" charset="-128"/>
            </a:endParaRPr>
          </a:p>
        </p:txBody>
      </p:sp>
    </p:spTree>
    <p:extLst>
      <p:ext uri="{BB962C8B-B14F-4D97-AF65-F5344CB8AC3E}">
        <p14:creationId xmlns:p14="http://schemas.microsoft.com/office/powerpoint/2010/main" val="3892048644"/>
      </p:ext>
    </p:extLst>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Single Sample: Tests Concerning a Single Mean (Variance Known)</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10.3 A random sample of 100 recorded deaths in the United States during the past year showed an average life span of 71.8 years. Assuming a population standard deviation of 8.9 years, does this seem to indicate that the mean life span today is greater than 70 years? Use a 0.05 level of significance.</a:t>
            </a:r>
          </a:p>
          <a:p>
            <a:pPr algn="just" eaLnBrk="1" hangingPunct="1">
              <a:lnSpc>
                <a:spcPct val="90000"/>
              </a:lnSpc>
              <a:buFontTx/>
              <a:buNone/>
            </a:pPr>
            <a:r>
              <a:rPr lang="en-PH" sz="2000" dirty="0" smtClean="0">
                <a:ea typeface="MS PGothic" pitchFamily="34" charset="-128"/>
              </a:rPr>
              <a:t>Solution:</a:t>
            </a:r>
            <a:endParaRPr lang="en-PH" sz="2000" dirty="0">
              <a:ea typeface="MS PGothic" pitchFamily="34" charset="-128"/>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93141"/>
            <a:ext cx="6139542" cy="1988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834722"/>
      </p:ext>
    </p:extLst>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Single Sample: Tests Concerning a Single Mean (Variance Known)</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715000" cy="458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531345"/>
      </p:ext>
    </p:extLst>
  </p:cSld>
  <p:clrMapOvr>
    <a:masterClrMapping/>
  </p:clrMapOvr>
  <p:transition>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Single Sample: Tests Concerning a Single Mean (Variance Known)</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10.4 A manufacturer of sports equipment has developed a new synthetic fishing line that he claims has a mean breaking strength of 8 kilograms with a standard deviation of 0.5 kilogram. Test the hypothesis that </a:t>
            </a:r>
            <a:r>
              <a:rPr lang="el-GR" sz="2000" dirty="0" smtClean="0">
                <a:ea typeface="MS PGothic" pitchFamily="34" charset="-128"/>
              </a:rPr>
              <a:t>μ</a:t>
            </a:r>
            <a:r>
              <a:rPr lang="en-PH" sz="2000" dirty="0" smtClean="0">
                <a:ea typeface="MS PGothic" pitchFamily="34" charset="-128"/>
              </a:rPr>
              <a:t> = 8 kilograms against the alternative that </a:t>
            </a:r>
            <a:r>
              <a:rPr lang="el-GR" sz="2000" dirty="0" smtClean="0">
                <a:ea typeface="MS PGothic" pitchFamily="34" charset="-128"/>
              </a:rPr>
              <a:t>μ</a:t>
            </a:r>
            <a:r>
              <a:rPr lang="en-PH" sz="2000" dirty="0" smtClean="0">
                <a:ea typeface="MS PGothic" pitchFamily="34" charset="-128"/>
              </a:rPr>
              <a:t> ≠ 8 kilograms if a random sample of 50 lines is tested and found to have a mean breaking strength of 7.8 kilograms. Use a 0.01 level of significance.</a:t>
            </a:r>
          </a:p>
          <a:p>
            <a:pPr algn="just" eaLnBrk="1" hangingPunct="1">
              <a:lnSpc>
                <a:spcPct val="90000"/>
              </a:lnSpc>
              <a:buFontTx/>
              <a:buNone/>
            </a:pPr>
            <a:r>
              <a:rPr lang="en-PH" sz="2000" dirty="0" smtClean="0">
                <a:ea typeface="MS PGothic" pitchFamily="34" charset="-128"/>
              </a:rPr>
              <a:t>Solution:</a:t>
            </a:r>
            <a:endParaRPr lang="en-PH" sz="2000" dirty="0" smtClean="0">
              <a:ea typeface="MS PGothic" pitchFamily="34" charset="-128"/>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7010400" cy="239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914602"/>
      </p:ext>
    </p:extLst>
  </p:cSld>
  <p:clrMapOvr>
    <a:masterClrMapping/>
  </p:clrMapOvr>
  <p:transition>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Single Sample: Tests Concerning a Single Mean (Variance Known)</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672503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00400"/>
            <a:ext cx="6096000" cy="278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172457"/>
      </p:ext>
    </p:extLst>
  </p:cSld>
  <p:clrMapOvr>
    <a:masterClrMapping/>
  </p:clrMapOvr>
  <p:transition>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Single Sample: Tests Concerning a Single Mean (Variance Unknown)</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Test t-statistic for a test on a single mean (variance unknown)</a:t>
            </a:r>
          </a:p>
          <a:p>
            <a:pPr algn="just" eaLnBrk="1" hangingPunct="1">
              <a:lnSpc>
                <a:spcPct val="90000"/>
              </a:lnSpc>
              <a:buFontTx/>
              <a:buNone/>
            </a:pPr>
            <a:endParaRPr lang="en-PH" sz="2000" dirty="0" smtClean="0">
              <a:ea typeface="MS PGothic" pitchFamily="34" charset="-128"/>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543" y="2057400"/>
            <a:ext cx="3369422" cy="183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363233"/>
      </p:ext>
    </p:extLst>
  </p:cSld>
  <p:clrMapOvr>
    <a:masterClrMapping/>
  </p:clrMapOvr>
  <p:transition>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Single Sample: Tests Concerning a Single Mean (Variance Unknown)</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10.5 The Edison Electric Institute has published figures on the annual number of kilowatt-hours expended by various home appliances. It is claimed that a vacuu</a:t>
            </a:r>
            <a:r>
              <a:rPr lang="en-PH" sz="2000" dirty="0" smtClean="0">
                <a:ea typeface="MS PGothic" pitchFamily="34" charset="-128"/>
              </a:rPr>
              <a:t>m cleaner expends an average of 46 kilowatt-hours per year. If a random sample of 12 homes included in a planned study indicates that vacuum cleaners expend an average of 42 kilowatt-hours per year with standard deviation of 11.9 kilowatt-hours, does this suggest at the 0.05 level of significance that vacuum cleaners expend, on the average, less than 46 kilowatt-hours annually? Assume the population of kilowatt-hours to be normal.</a:t>
            </a:r>
          </a:p>
          <a:p>
            <a:pPr algn="just" eaLnBrk="1" hangingPunct="1">
              <a:lnSpc>
                <a:spcPct val="90000"/>
              </a:lnSpc>
              <a:buFontTx/>
              <a:buNone/>
            </a:pPr>
            <a:r>
              <a:rPr lang="en-PH" sz="2000" dirty="0" smtClean="0">
                <a:ea typeface="MS PGothic" pitchFamily="34" charset="-128"/>
              </a:rPr>
              <a:t>Solution:</a:t>
            </a:r>
            <a:endParaRPr lang="en-PH" sz="2000" dirty="0" smtClean="0">
              <a:ea typeface="MS PGothic" pitchFamily="34" charset="-128"/>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19600"/>
            <a:ext cx="3962400" cy="124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129141"/>
      </p:ext>
    </p:extLst>
  </p:cSld>
  <p:clrMapOvr>
    <a:masterClrMapping/>
  </p:clrMapOvr>
  <p:transition>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Single Sample: Tests Concerning a Single Mean (Variance Unknown)</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726159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397320"/>
      </p:ext>
    </p:extLst>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Statistical Hypothesis</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6002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Definition 10.1</a:t>
            </a:r>
            <a:endParaRPr lang="en-PH" sz="2000" dirty="0" smtClean="0">
              <a:ea typeface="MS PGothic" pitchFamily="34"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58833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Two Samples: Tests on Two Means</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914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b="1" dirty="0" smtClean="0">
                <a:ea typeface="MS PGothic" pitchFamily="34" charset="-128"/>
              </a:rPr>
              <a:t>Unknown Variances</a:t>
            </a:r>
          </a:p>
          <a:p>
            <a:pPr algn="just" eaLnBrk="1" hangingPunct="1">
              <a:lnSpc>
                <a:spcPct val="90000"/>
              </a:lnSpc>
              <a:buFontTx/>
              <a:buNone/>
            </a:pPr>
            <a:endParaRPr lang="en-PH" sz="2000" b="1" dirty="0">
              <a:ea typeface="MS PGothic" pitchFamily="34" charset="-128"/>
            </a:endParaRPr>
          </a:p>
          <a:p>
            <a:pPr algn="just" eaLnBrk="1" hangingPunct="1">
              <a:lnSpc>
                <a:spcPct val="90000"/>
              </a:lnSpc>
              <a:buFontTx/>
              <a:buNone/>
            </a:pPr>
            <a:endParaRPr lang="en-PH" sz="2000" b="1" dirty="0" smtClean="0">
              <a:ea typeface="MS PGothic" pitchFamily="34" charset="-128"/>
            </a:endParaRPr>
          </a:p>
          <a:p>
            <a:pPr algn="just" eaLnBrk="1" hangingPunct="1">
              <a:lnSpc>
                <a:spcPct val="90000"/>
              </a:lnSpc>
              <a:buFontTx/>
              <a:buNone/>
            </a:pPr>
            <a:endParaRPr lang="en-PH" sz="2000" b="1" dirty="0">
              <a:ea typeface="MS PGothic" pitchFamily="34" charset="-128"/>
            </a:endParaRPr>
          </a:p>
          <a:p>
            <a:pPr algn="just" eaLnBrk="1" hangingPunct="1">
              <a:lnSpc>
                <a:spcPct val="90000"/>
              </a:lnSpc>
              <a:buFontTx/>
              <a:buNone/>
            </a:pPr>
            <a:endParaRPr lang="en-PH" sz="2000" b="1" dirty="0" smtClean="0">
              <a:ea typeface="MS PGothic" pitchFamily="34" charset="-128"/>
            </a:endParaRPr>
          </a:p>
          <a:p>
            <a:pPr algn="just" eaLnBrk="1" hangingPunct="1">
              <a:lnSpc>
                <a:spcPct val="90000"/>
              </a:lnSpc>
              <a:buFontTx/>
              <a:buNone/>
            </a:pPr>
            <a:endParaRPr lang="en-PH" sz="2000" b="1" dirty="0">
              <a:ea typeface="MS PGothic" pitchFamily="34" charset="-128"/>
            </a:endParaRPr>
          </a:p>
          <a:p>
            <a:pPr algn="just" eaLnBrk="1" hangingPunct="1">
              <a:lnSpc>
                <a:spcPct val="90000"/>
              </a:lnSpc>
              <a:buFontTx/>
              <a:buNone/>
            </a:pPr>
            <a:endParaRPr lang="en-PH" sz="2000" b="1" dirty="0" smtClean="0">
              <a:ea typeface="MS PGothic" pitchFamily="34" charset="-128"/>
            </a:endParaRPr>
          </a:p>
          <a:p>
            <a:pPr algn="just" eaLnBrk="1" hangingPunct="1">
              <a:lnSpc>
                <a:spcPct val="90000"/>
              </a:lnSpc>
              <a:buFontTx/>
              <a:buNone/>
            </a:pPr>
            <a:endParaRPr lang="en-PH" sz="2000" b="1" dirty="0" smtClean="0">
              <a:ea typeface="MS PGothic" pitchFamily="34" charset="-128"/>
            </a:endParaRPr>
          </a:p>
          <a:p>
            <a:pPr algn="just" eaLnBrk="1" hangingPunct="1">
              <a:lnSpc>
                <a:spcPct val="90000"/>
              </a:lnSpc>
              <a:buFontTx/>
              <a:buNone/>
            </a:pPr>
            <a:r>
              <a:rPr lang="en-PH" sz="2000" b="1" dirty="0" smtClean="0">
                <a:ea typeface="MS PGothic" pitchFamily="34" charset="-128"/>
              </a:rPr>
              <a:t>Unknown But Unequal Variances</a:t>
            </a:r>
          </a:p>
          <a:p>
            <a:pPr algn="just" eaLnBrk="1" hangingPunct="1">
              <a:lnSpc>
                <a:spcPct val="90000"/>
              </a:lnSpc>
              <a:buFontTx/>
              <a:buNone/>
            </a:pPr>
            <a:endParaRPr lang="en-PH" sz="2000" b="1" dirty="0">
              <a:ea typeface="MS PGothic" pitchFamily="34" charset="-128"/>
            </a:endParaRPr>
          </a:p>
          <a:p>
            <a:pPr algn="just" eaLnBrk="1" hangingPunct="1">
              <a:lnSpc>
                <a:spcPct val="90000"/>
              </a:lnSpc>
              <a:buFontTx/>
              <a:buNone/>
            </a:pPr>
            <a:r>
              <a:rPr lang="en-PH" sz="2000" b="1" dirty="0" smtClean="0">
                <a:ea typeface="MS PGothic" pitchFamily="34" charset="-128"/>
              </a:rPr>
              <a:t>Approximate degrees of freedom</a:t>
            </a:r>
            <a:endParaRPr lang="en-PH" sz="2000" b="1" dirty="0" smtClean="0">
              <a:ea typeface="MS PGothic" pitchFamily="34" charset="-128"/>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82700"/>
            <a:ext cx="724531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200" y="3733800"/>
            <a:ext cx="2450011"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589234"/>
            <a:ext cx="39052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31707"/>
      </p:ext>
    </p:extLst>
  </p:cSld>
  <p:clrMapOvr>
    <a:masterClrMapping/>
  </p:clrMapOvr>
  <p:transition>
    <p:newsfla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Two Samples: Tests on Two Means</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914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10.6 An experiment was performed to compare the abrasive wear of two different laminated materials. Twelve pieces of material 1 were tested by exposing each piece to a machine measuring wear. Ten pieces of material 2 were similarly tested. In each case, the depth of wear was observed. The samples of material 1 gave an average (coded) wear of 85 units with a sample standard deviation of 4, while the samples of material 2 gave an average of 81 and a sample standard deviation of 5. Can we conclude at the 0.05 level of significance that the abrasive wear of material 1 exceeds that of material 2 by more than 2 units? Assume the populations to be approximately normal with equal variances.</a:t>
            </a:r>
            <a:endParaRPr lang="en-PH" sz="2000" dirty="0" smtClean="0">
              <a:ea typeface="MS PGothic" pitchFamily="34" charset="-128"/>
            </a:endParaRPr>
          </a:p>
        </p:txBody>
      </p:sp>
    </p:spTree>
    <p:extLst>
      <p:ext uri="{BB962C8B-B14F-4D97-AF65-F5344CB8AC3E}">
        <p14:creationId xmlns:p14="http://schemas.microsoft.com/office/powerpoint/2010/main" val="2374854812"/>
      </p:ext>
    </p:extLst>
  </p:cSld>
  <p:clrMapOvr>
    <a:masterClrMapping/>
  </p:clrMapOvr>
  <p:transition>
    <p:newsfla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Two Samples: Tests on Two Means</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914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Solution:</a:t>
            </a:r>
            <a:endParaRPr lang="en-PH" sz="2000" dirty="0" smtClean="0">
              <a:ea typeface="MS PGothic" pitchFamily="34" charset="-128"/>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203325"/>
            <a:ext cx="7016179"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3187700"/>
            <a:ext cx="50006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772150"/>
            <a:ext cx="624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724469"/>
      </p:ext>
    </p:extLst>
  </p:cSld>
  <p:clrMapOvr>
    <a:masterClrMapping/>
  </p:clrMapOvr>
  <p:transition>
    <p:newsfla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One sample: Test on a Single Proportion</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b="1" dirty="0" smtClean="0">
                <a:ea typeface="MS PGothic" pitchFamily="34" charset="-128"/>
              </a:rPr>
              <a:t>Testing a proportion: small samples</a:t>
            </a:r>
          </a:p>
          <a:p>
            <a:pPr algn="just" eaLnBrk="1" hangingPunct="1">
              <a:lnSpc>
                <a:spcPct val="90000"/>
              </a:lnSpc>
              <a:buFontTx/>
              <a:buNone/>
            </a:pPr>
            <a:endParaRPr lang="en-PH" sz="2000" b="1" dirty="0">
              <a:ea typeface="MS PGothic" pitchFamily="34" charset="-128"/>
            </a:endParaRPr>
          </a:p>
          <a:p>
            <a:pPr algn="just" eaLnBrk="1" hangingPunct="1">
              <a:lnSpc>
                <a:spcPct val="90000"/>
              </a:lnSpc>
              <a:buFontTx/>
              <a:buNone/>
            </a:pPr>
            <a:endParaRPr lang="en-PH" sz="2000" b="1" dirty="0" smtClean="0">
              <a:ea typeface="MS PGothic" pitchFamily="34" charset="-128"/>
            </a:endParaRPr>
          </a:p>
          <a:p>
            <a:pPr algn="just" eaLnBrk="1" hangingPunct="1">
              <a:lnSpc>
                <a:spcPct val="90000"/>
              </a:lnSpc>
              <a:buFontTx/>
              <a:buNone/>
            </a:pPr>
            <a:endParaRPr lang="en-PH" sz="2000" b="1" dirty="0">
              <a:ea typeface="MS PGothic" pitchFamily="34" charset="-128"/>
            </a:endParaRPr>
          </a:p>
          <a:p>
            <a:pPr algn="just" eaLnBrk="1" hangingPunct="1">
              <a:lnSpc>
                <a:spcPct val="90000"/>
              </a:lnSpc>
              <a:buFontTx/>
              <a:buNone/>
            </a:pPr>
            <a:endParaRPr lang="en-PH" sz="2000" b="1" dirty="0" smtClean="0">
              <a:ea typeface="MS PGothic" pitchFamily="34" charset="-128"/>
            </a:endParaRPr>
          </a:p>
          <a:p>
            <a:pPr algn="just" eaLnBrk="1" hangingPunct="1">
              <a:lnSpc>
                <a:spcPct val="90000"/>
              </a:lnSpc>
              <a:buFontTx/>
              <a:buNone/>
            </a:pPr>
            <a:endParaRPr lang="en-PH" sz="2000" b="1" dirty="0">
              <a:ea typeface="MS PGothic" pitchFamily="34" charset="-128"/>
            </a:endParaRPr>
          </a:p>
          <a:p>
            <a:pPr algn="just" eaLnBrk="1" hangingPunct="1">
              <a:lnSpc>
                <a:spcPct val="90000"/>
              </a:lnSpc>
              <a:buFontTx/>
              <a:buNone/>
            </a:pPr>
            <a:endParaRPr lang="en-PH" sz="2000" b="1" dirty="0" smtClean="0">
              <a:ea typeface="MS PGothic" pitchFamily="34" charset="-128"/>
            </a:endParaRPr>
          </a:p>
          <a:p>
            <a:pPr algn="just" eaLnBrk="1" hangingPunct="1">
              <a:lnSpc>
                <a:spcPct val="90000"/>
              </a:lnSpc>
              <a:buFontTx/>
              <a:buNone/>
            </a:pPr>
            <a:endParaRPr lang="en-PH" sz="2000" b="1" dirty="0">
              <a:ea typeface="MS PGothic" pitchFamily="34" charset="-128"/>
            </a:endParaRPr>
          </a:p>
          <a:p>
            <a:pPr algn="just" eaLnBrk="1" hangingPunct="1">
              <a:lnSpc>
                <a:spcPct val="90000"/>
              </a:lnSpc>
              <a:buFontTx/>
              <a:buNone/>
            </a:pPr>
            <a:endParaRPr lang="en-PH" sz="2000" b="1" dirty="0" smtClean="0">
              <a:ea typeface="MS PGothic" pitchFamily="34" charset="-128"/>
            </a:endParaRPr>
          </a:p>
          <a:p>
            <a:pPr algn="just" eaLnBrk="1" hangingPunct="1">
              <a:lnSpc>
                <a:spcPct val="90000"/>
              </a:lnSpc>
              <a:buFontTx/>
              <a:buNone/>
            </a:pPr>
            <a:r>
              <a:rPr lang="en-PH" sz="2000" b="1" dirty="0" smtClean="0">
                <a:ea typeface="MS PGothic" pitchFamily="34" charset="-128"/>
              </a:rPr>
              <a:t>z-value for testing p = p</a:t>
            </a:r>
            <a:r>
              <a:rPr lang="en-PH" sz="2000" b="1" baseline="-25000" dirty="0" smtClean="0">
                <a:ea typeface="MS PGothic" pitchFamily="34" charset="-128"/>
              </a:rPr>
              <a:t>0</a:t>
            </a:r>
            <a:endParaRPr lang="en-PH" sz="2000" b="1" baseline="-25000" dirty="0" smtClean="0">
              <a:ea typeface="MS PGothic" pitchFamily="34" charset="-128"/>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676400"/>
            <a:ext cx="766806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782" y="4800598"/>
            <a:ext cx="2133600" cy="1007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449789"/>
      </p:ext>
    </p:extLst>
  </p:cSld>
  <p:clrMapOvr>
    <a:masterClrMapping/>
  </p:clrMapOvr>
  <p:transition>
    <p:newsfla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One sample: Test on a Single Proportion</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10.10 A builder claims that heat pumps are installed in 70% of all homes being constructed today in the city of Richmond. Would you agree with this claim if a random survey of new homes in this city shows that 8 out of 15 had heat pumps installed? Use a 0.10 level of significance.</a:t>
            </a:r>
          </a:p>
          <a:p>
            <a:pPr algn="just" eaLnBrk="1" hangingPunct="1">
              <a:lnSpc>
                <a:spcPct val="90000"/>
              </a:lnSpc>
              <a:buFontTx/>
              <a:buNone/>
            </a:pPr>
            <a:r>
              <a:rPr lang="en-PH" sz="2000" dirty="0" smtClean="0">
                <a:ea typeface="MS PGothic" pitchFamily="34" charset="-128"/>
              </a:rPr>
              <a:t>Solution:</a:t>
            </a:r>
            <a:endParaRPr lang="en-PH" sz="2000" dirty="0" smtClean="0">
              <a:ea typeface="MS PGothic" pitchFamily="34" charset="-128"/>
            </a:endParaRP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0"/>
            <a:ext cx="72390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959682"/>
      </p:ext>
    </p:extLst>
  </p:cSld>
  <p:clrMapOvr>
    <a:masterClrMapping/>
  </p:clrMapOvr>
  <p:transition>
    <p:newsfla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One sample: Test on a Single Proportion</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10.11 A commonly prescribed drug for relieving nervous tension is believed to be only 60% effective. Experimental results with a news drug administered to a random sample of 100 adults who were suffering from nervous tension show that 70 received relief. Is this sufficient evidence to conclude that the new drug is superior to the one commonly prescribed? Use a 0.05 level of significance.</a:t>
            </a:r>
          </a:p>
          <a:p>
            <a:pPr algn="just" eaLnBrk="1" hangingPunct="1">
              <a:lnSpc>
                <a:spcPct val="90000"/>
              </a:lnSpc>
              <a:buFontTx/>
              <a:buNone/>
            </a:pPr>
            <a:r>
              <a:rPr lang="en-PH" sz="2000" dirty="0" smtClean="0">
                <a:ea typeface="MS PGothic" pitchFamily="34" charset="-128"/>
              </a:rPr>
              <a:t>Solution:</a:t>
            </a:r>
            <a:endParaRPr lang="en-PH" sz="2000" dirty="0" smtClean="0">
              <a:ea typeface="MS PGothic" pitchFamily="34" charset="-128"/>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2" y="3657599"/>
            <a:ext cx="3233738" cy="129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2" y="4962525"/>
            <a:ext cx="5867400" cy="144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436320"/>
      </p:ext>
    </p:extLst>
  </p:cSld>
  <p:clrMapOvr>
    <a:masterClrMapping/>
  </p:clrMapOvr>
  <p:transition>
    <p:newsfla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Two Samples: Tests on Two Proportions</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b="1" dirty="0" smtClean="0">
                <a:ea typeface="MS PGothic" pitchFamily="34" charset="-128"/>
              </a:rPr>
              <a:t>Pooled estimate of the proportion p</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r>
              <a:rPr lang="en-PH" sz="2000" b="1" dirty="0" smtClean="0">
                <a:ea typeface="MS PGothic" pitchFamily="34" charset="-128"/>
              </a:rPr>
              <a:t>z-value for testing p</a:t>
            </a:r>
            <a:r>
              <a:rPr lang="en-PH" sz="2000" b="1" baseline="-25000" dirty="0" smtClean="0">
                <a:ea typeface="MS PGothic" pitchFamily="34" charset="-128"/>
              </a:rPr>
              <a:t>1</a:t>
            </a:r>
            <a:r>
              <a:rPr lang="en-PH" sz="2000" b="1" dirty="0" smtClean="0">
                <a:ea typeface="MS PGothic" pitchFamily="34" charset="-128"/>
              </a:rPr>
              <a:t> = p</a:t>
            </a:r>
            <a:r>
              <a:rPr lang="en-PH" sz="2000" b="1" baseline="-25000" dirty="0" smtClean="0">
                <a:ea typeface="MS PGothic" pitchFamily="34" charset="-128"/>
              </a:rPr>
              <a:t>2</a:t>
            </a:r>
          </a:p>
          <a:p>
            <a:pPr algn="just" eaLnBrk="1" hangingPunct="1">
              <a:lnSpc>
                <a:spcPct val="90000"/>
              </a:lnSpc>
              <a:buFontTx/>
              <a:buNone/>
            </a:pPr>
            <a:endParaRPr lang="en-PH" sz="2000" dirty="0" smtClean="0">
              <a:ea typeface="MS PGothic" pitchFamily="34" charset="-128"/>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400"/>
            <a:ext cx="215199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429000"/>
            <a:ext cx="42787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271323"/>
      </p:ext>
    </p:extLst>
  </p:cSld>
  <p:clrMapOvr>
    <a:masterClrMapping/>
  </p:clrMapOvr>
  <p:transition>
    <p:newsfla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Two Samples: Tests on Two Proportions</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10.12 A vote is to be taken among the residents of a town and the surrounding county to determine whether a proposed chemical plant should be constructed. The construction site is within the town limits and for this reason many voters in the country feel that the proposal will pass because of the large proportion of town voters who </a:t>
            </a:r>
            <a:r>
              <a:rPr lang="en-PH" sz="2000" dirty="0" err="1" smtClean="0">
                <a:ea typeface="MS PGothic" pitchFamily="34" charset="-128"/>
              </a:rPr>
              <a:t>favor</a:t>
            </a:r>
            <a:r>
              <a:rPr lang="en-PH" sz="2000" dirty="0" smtClean="0">
                <a:ea typeface="MS PGothic" pitchFamily="34" charset="-128"/>
              </a:rPr>
              <a:t> the construction. To determine if there is significant difference in the proportion of town voters and county voters </a:t>
            </a:r>
            <a:r>
              <a:rPr lang="en-PH" sz="2000" dirty="0" err="1" smtClean="0">
                <a:ea typeface="MS PGothic" pitchFamily="34" charset="-128"/>
              </a:rPr>
              <a:t>favoring</a:t>
            </a:r>
            <a:r>
              <a:rPr lang="en-PH" sz="2000" dirty="0" smtClean="0">
                <a:ea typeface="MS PGothic" pitchFamily="34" charset="-128"/>
              </a:rPr>
              <a:t> the proposal, a poll is taken. If 120 of 200 town voters </a:t>
            </a:r>
            <a:r>
              <a:rPr lang="en-PH" sz="2000" dirty="0" err="1" smtClean="0">
                <a:ea typeface="MS PGothic" pitchFamily="34" charset="-128"/>
              </a:rPr>
              <a:t>favor</a:t>
            </a:r>
            <a:r>
              <a:rPr lang="en-PH" sz="2000" dirty="0" smtClean="0">
                <a:ea typeface="MS PGothic" pitchFamily="34" charset="-128"/>
              </a:rPr>
              <a:t> the proposal and 240 of 500 county residents </a:t>
            </a:r>
            <a:r>
              <a:rPr lang="en-PH" sz="2000" dirty="0" err="1" smtClean="0">
                <a:ea typeface="MS PGothic" pitchFamily="34" charset="-128"/>
              </a:rPr>
              <a:t>favor</a:t>
            </a:r>
            <a:r>
              <a:rPr lang="en-PH" sz="2000" dirty="0" smtClean="0">
                <a:ea typeface="MS PGothic" pitchFamily="34" charset="-128"/>
              </a:rPr>
              <a:t> it, would you agree that the proportion of town voters </a:t>
            </a:r>
            <a:r>
              <a:rPr lang="en-PH" sz="2000" dirty="0" err="1" smtClean="0">
                <a:ea typeface="MS PGothic" pitchFamily="34" charset="-128"/>
              </a:rPr>
              <a:t>favoring</a:t>
            </a:r>
            <a:r>
              <a:rPr lang="en-PH" sz="2000" dirty="0" smtClean="0">
                <a:ea typeface="MS PGothic" pitchFamily="34" charset="-128"/>
              </a:rPr>
              <a:t> the proposal is higher than the proportion of county voters. Use an </a:t>
            </a:r>
            <a:r>
              <a:rPr lang="el-GR" sz="2000" dirty="0" smtClean="0">
                <a:ea typeface="MS PGothic" pitchFamily="34" charset="-128"/>
              </a:rPr>
              <a:t>α</a:t>
            </a:r>
            <a:r>
              <a:rPr lang="en-PH" sz="2000" dirty="0" smtClean="0">
                <a:ea typeface="MS PGothic" pitchFamily="34" charset="-128"/>
              </a:rPr>
              <a:t> = 0.05 level of significance.</a:t>
            </a:r>
            <a:endParaRPr lang="en-PH" sz="2000" dirty="0" smtClean="0">
              <a:ea typeface="MS PGothic" pitchFamily="34" charset="-128"/>
            </a:endParaRPr>
          </a:p>
        </p:txBody>
      </p:sp>
    </p:spTree>
    <p:extLst>
      <p:ext uri="{BB962C8B-B14F-4D97-AF65-F5344CB8AC3E}">
        <p14:creationId xmlns:p14="http://schemas.microsoft.com/office/powerpoint/2010/main" val="2946463021"/>
      </p:ext>
    </p:extLst>
  </p:cSld>
  <p:clrMapOvr>
    <a:masterClrMapping/>
  </p:clrMapOvr>
  <p:transition>
    <p:newsfla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Two Samples: Tests on Two Proportions</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Solution:</a:t>
            </a:r>
            <a:endParaRPr lang="en-PH" sz="2000" dirty="0" smtClean="0">
              <a:ea typeface="MS PGothic" pitchFamily="34" charset="-128"/>
            </a:endParaRP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19249"/>
            <a:ext cx="6019800" cy="457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892576"/>
      </p:ext>
    </p:extLst>
  </p:cSld>
  <p:clrMapOvr>
    <a:masterClrMapping/>
  </p:clrMapOvr>
  <p:transition>
    <p:newsfla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latin typeface="Copperplate Gothic Bold" pitchFamily="34" charset="0"/>
              </a:rPr>
              <a:t>Two Samples: Tests on Two Proportions</a:t>
            </a:r>
            <a:endParaRPr lang="en-US" sz="32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295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Solution:</a:t>
            </a:r>
            <a:endParaRPr lang="en-PH" sz="2000" dirty="0" smtClean="0">
              <a:ea typeface="MS PGothic" pitchFamily="34" charset="-128"/>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58757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501458"/>
      </p:ext>
    </p:extLst>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b="1" dirty="0" smtClean="0">
                <a:latin typeface="Copperplate Gothic Bold" pitchFamily="34" charset="0"/>
              </a:rPr>
              <a:t>The Null and Alternative Hypothesis</a:t>
            </a:r>
            <a:endParaRPr lang="en-US" sz="4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6002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b="1" dirty="0" smtClean="0">
                <a:ea typeface="MS PGothic" pitchFamily="34" charset="-128"/>
              </a:rPr>
              <a:t>Null Hypothesis</a:t>
            </a:r>
          </a:p>
          <a:p>
            <a:pPr algn="just" eaLnBrk="1" hangingPunct="1">
              <a:lnSpc>
                <a:spcPct val="90000"/>
              </a:lnSpc>
              <a:buFontTx/>
              <a:buChar char="-"/>
            </a:pPr>
            <a:r>
              <a:rPr lang="en-PH" sz="2000" dirty="0" smtClean="0">
                <a:ea typeface="MS PGothic" pitchFamily="34" charset="-128"/>
              </a:rPr>
              <a:t>This refers to any hypothesis we wish to test and is denoted by H</a:t>
            </a:r>
            <a:r>
              <a:rPr lang="en-PH" sz="2000" baseline="-25000" dirty="0" smtClean="0">
                <a:ea typeface="MS PGothic" pitchFamily="34" charset="-128"/>
              </a:rPr>
              <a:t>0</a:t>
            </a:r>
            <a:r>
              <a:rPr lang="en-PH" sz="2000" dirty="0" smtClean="0">
                <a:ea typeface="MS PGothic" pitchFamily="34" charset="-128"/>
              </a:rPr>
              <a:t>.</a:t>
            </a:r>
          </a:p>
          <a:p>
            <a:pPr algn="just" eaLnBrk="1" hangingPunct="1">
              <a:lnSpc>
                <a:spcPct val="90000"/>
              </a:lnSpc>
              <a:buFontTx/>
              <a:buChar char="-"/>
            </a:pPr>
            <a:endParaRPr lang="en-PH" sz="2000" dirty="0">
              <a:ea typeface="MS PGothic" pitchFamily="34" charset="-128"/>
            </a:endParaRPr>
          </a:p>
          <a:p>
            <a:pPr marL="0" indent="0" algn="just" eaLnBrk="1" hangingPunct="1">
              <a:lnSpc>
                <a:spcPct val="90000"/>
              </a:lnSpc>
              <a:buNone/>
            </a:pPr>
            <a:r>
              <a:rPr lang="en-PH" sz="2000" b="1" dirty="0" smtClean="0">
                <a:ea typeface="MS PGothic" pitchFamily="34" charset="-128"/>
              </a:rPr>
              <a:t>Alternative Hypothesis</a:t>
            </a:r>
          </a:p>
          <a:p>
            <a:pPr algn="just" eaLnBrk="1" hangingPunct="1">
              <a:lnSpc>
                <a:spcPct val="90000"/>
              </a:lnSpc>
              <a:buFontTx/>
              <a:buChar char="-"/>
            </a:pPr>
            <a:r>
              <a:rPr lang="en-PH" sz="2000" dirty="0" smtClean="0">
                <a:ea typeface="MS PGothic" pitchFamily="34" charset="-128"/>
              </a:rPr>
              <a:t>Rejection of H</a:t>
            </a:r>
            <a:r>
              <a:rPr lang="en-PH" sz="2000" baseline="-25000" dirty="0" smtClean="0">
                <a:ea typeface="MS PGothic" pitchFamily="34" charset="-128"/>
              </a:rPr>
              <a:t>0</a:t>
            </a:r>
          </a:p>
          <a:p>
            <a:pPr algn="just" eaLnBrk="1" hangingPunct="1">
              <a:lnSpc>
                <a:spcPct val="90000"/>
              </a:lnSpc>
              <a:buFontTx/>
              <a:buChar char="-"/>
            </a:pPr>
            <a:r>
              <a:rPr lang="en-PH" sz="2000" dirty="0" smtClean="0">
                <a:ea typeface="MS PGothic" pitchFamily="34" charset="-128"/>
              </a:rPr>
              <a:t>Denoted by H</a:t>
            </a:r>
            <a:r>
              <a:rPr lang="en-PH" sz="2000" baseline="-25000" dirty="0" smtClean="0">
                <a:ea typeface="MS PGothic" pitchFamily="34" charset="-128"/>
              </a:rPr>
              <a:t>1 </a:t>
            </a:r>
            <a:r>
              <a:rPr lang="en-PH" sz="2000" dirty="0" smtClean="0">
                <a:ea typeface="MS PGothic" pitchFamily="34" charset="-128"/>
              </a:rPr>
              <a:t>(sometimes H</a:t>
            </a:r>
            <a:r>
              <a:rPr lang="en-PH" sz="2000" baseline="-25000" dirty="0" smtClean="0">
                <a:ea typeface="MS PGothic" pitchFamily="34" charset="-128"/>
              </a:rPr>
              <a:t>a</a:t>
            </a:r>
            <a:r>
              <a:rPr lang="en-PH" sz="2000" dirty="0" smtClean="0">
                <a:ea typeface="MS PGothic" pitchFamily="34" charset="-128"/>
              </a:rPr>
              <a:t>)</a:t>
            </a:r>
          </a:p>
          <a:p>
            <a:pPr marL="0" indent="0" algn="just" eaLnBrk="1" hangingPunct="1">
              <a:lnSpc>
                <a:spcPct val="90000"/>
              </a:lnSpc>
              <a:buNone/>
            </a:pPr>
            <a:endParaRPr lang="en-PH" sz="2000" dirty="0">
              <a:ea typeface="MS PGothic" pitchFamily="34" charset="-128"/>
            </a:endParaRPr>
          </a:p>
          <a:p>
            <a:pPr marL="0" indent="0" algn="just" eaLnBrk="1" hangingPunct="1">
              <a:lnSpc>
                <a:spcPct val="90000"/>
              </a:lnSpc>
              <a:buNone/>
            </a:pPr>
            <a:r>
              <a:rPr lang="en-PH" sz="2000" dirty="0" smtClean="0">
                <a:ea typeface="MS PGothic" pitchFamily="34" charset="-128"/>
              </a:rPr>
              <a:t>Example:</a:t>
            </a:r>
          </a:p>
          <a:p>
            <a:pPr marL="0" indent="0" algn="just" eaLnBrk="1" hangingPunct="1">
              <a:lnSpc>
                <a:spcPct val="90000"/>
              </a:lnSpc>
              <a:buNone/>
            </a:pPr>
            <a:r>
              <a:rPr lang="en-PH" sz="2000" dirty="0" smtClean="0">
                <a:ea typeface="MS PGothic" pitchFamily="34" charset="-128"/>
              </a:rPr>
              <a:t>If H</a:t>
            </a:r>
            <a:r>
              <a:rPr lang="en-PH" sz="2000" baseline="-25000" dirty="0" smtClean="0">
                <a:ea typeface="MS PGothic" pitchFamily="34" charset="-128"/>
              </a:rPr>
              <a:t>0</a:t>
            </a:r>
            <a:r>
              <a:rPr lang="en-PH" sz="2000" dirty="0" smtClean="0">
                <a:ea typeface="MS PGothic" pitchFamily="34" charset="-128"/>
              </a:rPr>
              <a:t> is the null hypothesis p = 0.5 for a binomial population, the alternative hypothesis H</a:t>
            </a:r>
            <a:r>
              <a:rPr lang="en-PH" sz="2000" baseline="-25000" dirty="0" smtClean="0">
                <a:ea typeface="MS PGothic" pitchFamily="34" charset="-128"/>
              </a:rPr>
              <a:t>1</a:t>
            </a:r>
            <a:r>
              <a:rPr lang="en-PH" sz="2000" dirty="0" smtClean="0">
                <a:ea typeface="MS PGothic" pitchFamily="34" charset="-128"/>
              </a:rPr>
              <a:t> would be one of the following:</a:t>
            </a:r>
          </a:p>
          <a:p>
            <a:pPr marL="0" indent="0" algn="ctr" eaLnBrk="1" hangingPunct="1">
              <a:lnSpc>
                <a:spcPct val="90000"/>
              </a:lnSpc>
              <a:buNone/>
            </a:pPr>
            <a:r>
              <a:rPr lang="en-PH" sz="2000" b="1" dirty="0" smtClean="0">
                <a:ea typeface="MS PGothic" pitchFamily="34" charset="-128"/>
              </a:rPr>
              <a:t>p &gt; 0.5, p &lt; 0.5, or, p ≠ 0.5.</a:t>
            </a:r>
            <a:endParaRPr lang="en-PH" sz="2000" b="1" dirty="0" smtClean="0">
              <a:ea typeface="MS PGothic" pitchFamily="34" charset="-128"/>
            </a:endParaRPr>
          </a:p>
        </p:txBody>
      </p:sp>
    </p:spTree>
    <p:extLst>
      <p:ext uri="{BB962C8B-B14F-4D97-AF65-F5344CB8AC3E}">
        <p14:creationId xmlns:p14="http://schemas.microsoft.com/office/powerpoint/2010/main" val="566494387"/>
      </p:ext>
    </p:extLst>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b="1" dirty="0" smtClean="0">
                <a:latin typeface="Copperplate Gothic Bold" pitchFamily="34" charset="0"/>
              </a:rPr>
              <a:t>Testing a Statistical Hypothesis</a:t>
            </a:r>
            <a:endParaRPr lang="en-US" sz="4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6002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Definition 10.2</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r>
              <a:rPr lang="en-PH" sz="2000" dirty="0" smtClean="0">
                <a:ea typeface="MS PGothic" pitchFamily="34" charset="-128"/>
              </a:rPr>
              <a:t>Definition 10.3 </a:t>
            </a:r>
            <a:endParaRPr lang="en-PH" sz="2000" dirty="0" smtClean="0">
              <a:ea typeface="MS PGothic"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534400" cy="578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33788"/>
            <a:ext cx="8254513"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300431"/>
      </p:ext>
    </p:extLst>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b="1" dirty="0" smtClean="0">
                <a:latin typeface="Copperplate Gothic Bold" pitchFamily="34" charset="0"/>
              </a:rPr>
              <a:t>Testing a Statistical Hypothesis</a:t>
            </a:r>
            <a:endParaRPr lang="en-US" sz="4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6002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The probability of committing a type I error, also called the </a:t>
            </a:r>
            <a:r>
              <a:rPr lang="en-PH" sz="2000" b="1" dirty="0" smtClean="0">
                <a:ea typeface="MS PGothic" pitchFamily="34" charset="-128"/>
              </a:rPr>
              <a:t>level of significance</a:t>
            </a:r>
            <a:r>
              <a:rPr lang="en-PH" sz="2000" dirty="0" smtClean="0">
                <a:ea typeface="MS PGothic" pitchFamily="34" charset="-128"/>
              </a:rPr>
              <a:t>, is denoted by the Greek letter </a:t>
            </a:r>
            <a:r>
              <a:rPr lang="el-GR" sz="2000" dirty="0" smtClean="0">
                <a:ea typeface="MS PGothic" pitchFamily="34" charset="-128"/>
              </a:rPr>
              <a:t>α</a:t>
            </a:r>
            <a:r>
              <a:rPr lang="en-PH" sz="2000" dirty="0" smtClean="0">
                <a:ea typeface="MS PGothic" pitchFamily="34" charset="-128"/>
              </a:rPr>
              <a:t>.</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The probability of committing a type II error is denoted by </a:t>
            </a:r>
            <a:r>
              <a:rPr lang="el-GR" sz="2000" dirty="0" smtClean="0">
                <a:ea typeface="MS PGothic" pitchFamily="34" charset="-128"/>
              </a:rPr>
              <a:t>β</a:t>
            </a:r>
            <a:r>
              <a:rPr lang="en-PH" sz="2000" dirty="0" smtClean="0">
                <a:ea typeface="MS PGothic" pitchFamily="34" charset="-128"/>
              </a:rPr>
              <a:t>. It is impossible to compute unless we have a specific alternative hypothesis.</a:t>
            </a:r>
            <a:endParaRPr lang="en-PH" sz="2000" dirty="0" smtClean="0">
              <a:ea typeface="MS PGothic" pitchFamily="34"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752600"/>
            <a:ext cx="776336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173752"/>
      </p:ext>
    </p:extLst>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b="1" dirty="0" smtClean="0">
                <a:latin typeface="Copperplate Gothic Bold" pitchFamily="34" charset="0"/>
              </a:rPr>
              <a:t>Testing a Statistical Hypothesis</a:t>
            </a:r>
            <a:endParaRPr lang="en-US" sz="4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6002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Definition 10.4</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r>
              <a:rPr lang="en-PH" sz="2000" dirty="0" smtClean="0">
                <a:ea typeface="MS PGothic" pitchFamily="34" charset="-128"/>
              </a:rPr>
              <a:t>Definition 10.5</a:t>
            </a: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smtClean="0">
              <a:ea typeface="MS PGothic" pitchFamily="34" charset="-12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71673"/>
            <a:ext cx="74771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81400"/>
            <a:ext cx="76449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871094"/>
      </p:ext>
    </p:extLst>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b="1" dirty="0" smtClean="0">
                <a:latin typeface="Copperplate Gothic Bold" pitchFamily="34" charset="0"/>
              </a:rPr>
              <a:t>Testing a Statistical Hypothesis</a:t>
            </a:r>
            <a:endParaRPr lang="en-US" sz="4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6002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806500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3971924"/>
            <a:ext cx="8369808" cy="1392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290999"/>
      </p:ext>
    </p:extLst>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b="1" dirty="0" smtClean="0">
                <a:latin typeface="Copperplate Gothic Bold" pitchFamily="34" charset="0"/>
              </a:rPr>
              <a:t>One- and Two-Tailed Tests</a:t>
            </a:r>
            <a:endParaRPr lang="en-US" sz="4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0668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A test of any statistical hypothesis, where the alternative is </a:t>
            </a:r>
            <a:r>
              <a:rPr lang="en-PH" sz="2000" b="1" dirty="0" smtClean="0">
                <a:ea typeface="MS PGothic" pitchFamily="34" charset="-128"/>
              </a:rPr>
              <a:t>one-sided</a:t>
            </a:r>
            <a:r>
              <a:rPr lang="en-PH" sz="2000" dirty="0" smtClean="0">
                <a:ea typeface="MS PGothic" pitchFamily="34" charset="-128"/>
              </a:rPr>
              <a:t>, such as</a:t>
            </a: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r>
              <a:rPr lang="en-PH" sz="2000" dirty="0" smtClean="0">
                <a:ea typeface="MS PGothic" pitchFamily="34" charset="-128"/>
              </a:rPr>
              <a:t>is called a </a:t>
            </a:r>
            <a:r>
              <a:rPr lang="en-PH" sz="2000" b="1" dirty="0" smtClean="0">
                <a:ea typeface="MS PGothic" pitchFamily="34" charset="-128"/>
              </a:rPr>
              <a:t>one-tailed test</a:t>
            </a:r>
            <a:r>
              <a:rPr lang="en-PH" sz="2000" dirty="0" smtClean="0">
                <a:ea typeface="MS PGothic" pitchFamily="34" charset="-128"/>
              </a:rPr>
              <a:t>.</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A test of any statistical hypothesis where the alternative is </a:t>
            </a:r>
            <a:r>
              <a:rPr lang="en-PH" sz="2000" b="1" dirty="0" smtClean="0">
                <a:ea typeface="MS PGothic" pitchFamily="34" charset="-128"/>
              </a:rPr>
              <a:t>two-sided</a:t>
            </a:r>
            <a:r>
              <a:rPr lang="en-PH" sz="2000" dirty="0" smtClean="0">
                <a:ea typeface="MS PGothic" pitchFamily="34" charset="-128"/>
              </a:rPr>
              <a:t>, such as</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is called a </a:t>
            </a:r>
            <a:r>
              <a:rPr lang="en-PH" sz="2000" b="1" dirty="0" smtClean="0">
                <a:ea typeface="MS PGothic" pitchFamily="34" charset="-128"/>
              </a:rPr>
              <a:t>two-tailed test</a:t>
            </a:r>
            <a:r>
              <a:rPr lang="en-PH" sz="2000" dirty="0" smtClean="0">
                <a:ea typeface="MS PGothic" pitchFamily="34" charset="-128"/>
              </a:rPr>
              <a:t>, since the critical region is split into two parts.</a:t>
            </a:r>
            <a:endParaRPr lang="en-PH" sz="2000" dirty="0">
              <a:ea typeface="MS PGothic" pitchFamily="34" charset="-128"/>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14500"/>
            <a:ext cx="606385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375" y="3943501"/>
            <a:ext cx="1879402" cy="838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861554"/>
      </p:ext>
    </p:extLst>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300" b="1" dirty="0" smtClean="0">
                <a:latin typeface="Copperplate Gothic Bold" pitchFamily="34" charset="0"/>
              </a:rPr>
              <a:t>How Are the Null and Alternative Hypotheses Chosen?</a:t>
            </a:r>
            <a:endParaRPr lang="en-US" sz="33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096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b="1" dirty="0" smtClean="0">
                <a:ea typeface="MS PGothic" pitchFamily="34" charset="-128"/>
              </a:rPr>
              <a:t>Null hypothesis</a:t>
            </a:r>
          </a:p>
          <a:p>
            <a:pPr algn="just" eaLnBrk="1" hangingPunct="1">
              <a:lnSpc>
                <a:spcPct val="90000"/>
              </a:lnSpc>
              <a:buFontTx/>
              <a:buChar char="-"/>
            </a:pPr>
            <a:r>
              <a:rPr lang="en-PH" sz="2000" dirty="0" smtClean="0">
                <a:ea typeface="MS PGothic" pitchFamily="34" charset="-128"/>
              </a:rPr>
              <a:t>Always stated using the </a:t>
            </a:r>
            <a:r>
              <a:rPr lang="en-PH" sz="2000" b="1" u="sng" dirty="0" smtClean="0">
                <a:ea typeface="MS PGothic" pitchFamily="34" charset="-128"/>
              </a:rPr>
              <a:t>equality</a:t>
            </a:r>
            <a:r>
              <a:rPr lang="en-PH" sz="2000" dirty="0" smtClean="0">
                <a:ea typeface="MS PGothic" pitchFamily="34" charset="-128"/>
              </a:rPr>
              <a:t> sign so as to specify a single value.</a:t>
            </a:r>
          </a:p>
          <a:p>
            <a:pPr algn="just" eaLnBrk="1" hangingPunct="1">
              <a:lnSpc>
                <a:spcPct val="90000"/>
              </a:lnSpc>
              <a:buFontTx/>
              <a:buChar char="-"/>
            </a:pPr>
            <a:endParaRPr lang="en-PH" sz="2000" dirty="0">
              <a:ea typeface="MS PGothic" pitchFamily="34" charset="-128"/>
            </a:endParaRPr>
          </a:p>
          <a:p>
            <a:pPr marL="0" indent="0" algn="just" eaLnBrk="1" hangingPunct="1">
              <a:lnSpc>
                <a:spcPct val="90000"/>
              </a:lnSpc>
              <a:buNone/>
            </a:pPr>
            <a:r>
              <a:rPr lang="en-PH" sz="2000" b="1" dirty="0" smtClean="0">
                <a:ea typeface="MS PGothic" pitchFamily="34" charset="-128"/>
              </a:rPr>
              <a:t>Alternative hypothesis</a:t>
            </a:r>
          </a:p>
          <a:p>
            <a:pPr algn="just" eaLnBrk="1" hangingPunct="1">
              <a:lnSpc>
                <a:spcPct val="90000"/>
              </a:lnSpc>
              <a:buFontTx/>
              <a:buChar char="-"/>
            </a:pPr>
            <a:r>
              <a:rPr lang="en-PH" sz="2000" dirty="0" smtClean="0">
                <a:ea typeface="MS PGothic" pitchFamily="34" charset="-128"/>
              </a:rPr>
              <a:t>Suggests a simple direction such as </a:t>
            </a:r>
            <a:r>
              <a:rPr lang="en-PH" sz="2000" i="1" dirty="0" smtClean="0">
                <a:ea typeface="MS PGothic" pitchFamily="34" charset="-128"/>
              </a:rPr>
              <a:t>more than</a:t>
            </a:r>
            <a:r>
              <a:rPr lang="en-PH" sz="2000" dirty="0" smtClean="0">
                <a:ea typeface="MS PGothic" pitchFamily="34" charset="-128"/>
              </a:rPr>
              <a:t>, </a:t>
            </a:r>
            <a:r>
              <a:rPr lang="en-PH" sz="2000" i="1" dirty="0" smtClean="0">
                <a:ea typeface="MS PGothic" pitchFamily="34" charset="-128"/>
              </a:rPr>
              <a:t>less than</a:t>
            </a:r>
            <a:r>
              <a:rPr lang="en-PH" sz="2000" dirty="0" smtClean="0">
                <a:ea typeface="MS PGothic" pitchFamily="34" charset="-128"/>
              </a:rPr>
              <a:t>, </a:t>
            </a:r>
            <a:r>
              <a:rPr lang="en-PH" sz="2000" i="1" dirty="0" smtClean="0">
                <a:ea typeface="MS PGothic" pitchFamily="34" charset="-128"/>
              </a:rPr>
              <a:t>superior to</a:t>
            </a:r>
            <a:r>
              <a:rPr lang="en-PH" sz="2000" dirty="0" smtClean="0">
                <a:ea typeface="MS PGothic" pitchFamily="34" charset="-128"/>
              </a:rPr>
              <a:t>, </a:t>
            </a:r>
            <a:r>
              <a:rPr lang="en-PH" sz="2000" i="1" dirty="0" smtClean="0">
                <a:ea typeface="MS PGothic" pitchFamily="34" charset="-128"/>
              </a:rPr>
              <a:t>inferior to</a:t>
            </a:r>
            <a:r>
              <a:rPr lang="en-PH" sz="2000" dirty="0" smtClean="0">
                <a:ea typeface="MS PGothic" pitchFamily="34" charset="-128"/>
              </a:rPr>
              <a:t>, and so on.</a:t>
            </a:r>
          </a:p>
          <a:p>
            <a:pPr algn="just" eaLnBrk="1" hangingPunct="1">
              <a:lnSpc>
                <a:spcPct val="90000"/>
              </a:lnSpc>
              <a:buFontTx/>
              <a:buChar char="-"/>
            </a:pPr>
            <a:r>
              <a:rPr lang="en-PH" sz="2000" dirty="0" smtClean="0">
                <a:ea typeface="MS PGothic" pitchFamily="34" charset="-128"/>
              </a:rPr>
              <a:t>Stated using the inequality symbol (&lt; or &gt;).</a:t>
            </a:r>
          </a:p>
          <a:p>
            <a:pPr algn="just" eaLnBrk="1" hangingPunct="1">
              <a:lnSpc>
                <a:spcPct val="90000"/>
              </a:lnSpc>
              <a:buFontTx/>
              <a:buChar char="-"/>
            </a:pPr>
            <a:r>
              <a:rPr lang="en-PH" sz="2000" dirty="0" smtClean="0">
                <a:ea typeface="MS PGothic" pitchFamily="34" charset="-128"/>
              </a:rPr>
              <a:t>If no direction is suggested by the claim, it is stated by the </a:t>
            </a:r>
            <a:r>
              <a:rPr lang="en-PH" sz="2000" i="1" dirty="0" smtClean="0">
                <a:ea typeface="MS PGothic" pitchFamily="34" charset="-128"/>
              </a:rPr>
              <a:t>not equal symbol</a:t>
            </a:r>
            <a:r>
              <a:rPr lang="en-PH" sz="2000" dirty="0" smtClean="0">
                <a:ea typeface="MS PGothic" pitchFamily="34" charset="-128"/>
              </a:rPr>
              <a:t> (≠).</a:t>
            </a:r>
          </a:p>
        </p:txBody>
      </p:sp>
    </p:spTree>
    <p:extLst>
      <p:ext uri="{BB962C8B-B14F-4D97-AF65-F5344CB8AC3E}">
        <p14:creationId xmlns:p14="http://schemas.microsoft.com/office/powerpoint/2010/main" val="2870098846"/>
      </p:ext>
    </p:extLst>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NEW TRENDS REPORT">
  <a:themeElements>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 TRENDS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lnDef>
  </a:objectDefaults>
  <a:extraClrSchemeLst>
    <a:extraClrScheme>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RENDS REPO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RENDS REPO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RENDS REPO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RENDS REPO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RENDS REPO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RENDS REPOR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RENDS REPO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RENDS REPO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RENDS REPO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RENDS REPO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RENDS REPO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TRENDS REPORT</Template>
  <TotalTime>6280</TotalTime>
  <Words>1378</Words>
  <Application>Microsoft Office PowerPoint</Application>
  <PresentationFormat>On-screen Show (4:3)</PresentationFormat>
  <Paragraphs>139</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NEW TRENDS REPORT</vt:lpstr>
      <vt:lpstr>PowerPoint Presentation</vt:lpstr>
      <vt:lpstr>Statistical Hypothesis</vt:lpstr>
      <vt:lpstr>The Null and Alternative Hypothesis</vt:lpstr>
      <vt:lpstr>Testing a Statistical Hypothesis</vt:lpstr>
      <vt:lpstr>Testing a Statistical Hypothesis</vt:lpstr>
      <vt:lpstr>Testing a Statistical Hypothesis</vt:lpstr>
      <vt:lpstr>Testing a Statistical Hypothesis</vt:lpstr>
      <vt:lpstr>One- and Two-Tailed Tests</vt:lpstr>
      <vt:lpstr>How Are the Null and Alternative Hypotheses Chosen?</vt:lpstr>
      <vt:lpstr>How Are the Null and Alternative Hypotheses Chosen?</vt:lpstr>
      <vt:lpstr>How Are the Null and Alternative Hypotheses Chosen?</vt:lpstr>
      <vt:lpstr>The Four-Step Solution</vt:lpstr>
      <vt:lpstr>Single Sample: Tests Concerning a Single Mean (Variance Known)</vt:lpstr>
      <vt:lpstr>Single Sample: Tests Concerning a Single Mean (Variance Known)</vt:lpstr>
      <vt:lpstr>Single Sample: Tests Concerning a Single Mean (Variance Known)</vt:lpstr>
      <vt:lpstr>Single Sample: Tests Concerning a Single Mean (Variance Known)</vt:lpstr>
      <vt:lpstr>Single Sample: Tests Concerning a Single Mean (Variance Unknown)</vt:lpstr>
      <vt:lpstr>Single Sample: Tests Concerning a Single Mean (Variance Unknown)</vt:lpstr>
      <vt:lpstr>Single Sample: Tests Concerning a Single Mean (Variance Unknown)</vt:lpstr>
      <vt:lpstr>Two Samples: Tests on Two Means</vt:lpstr>
      <vt:lpstr>Two Samples: Tests on Two Means</vt:lpstr>
      <vt:lpstr>Two Samples: Tests on Two Means</vt:lpstr>
      <vt:lpstr>One sample: Test on a Single Proportion</vt:lpstr>
      <vt:lpstr>One sample: Test on a Single Proportion</vt:lpstr>
      <vt:lpstr>One sample: Test on a Single Proportion</vt:lpstr>
      <vt:lpstr>Two Samples: Tests on Two Proportions</vt:lpstr>
      <vt:lpstr>Two Samples: Tests on Two Proportions</vt:lpstr>
      <vt:lpstr>Two Samples: Tests on Two Proportions</vt:lpstr>
      <vt:lpstr>Two Samples: Tests on Two Proportions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efjay</dc:creator>
  <cp:lastModifiedBy>ronald</cp:lastModifiedBy>
  <cp:revision>305</cp:revision>
  <dcterms:created xsi:type="dcterms:W3CDTF">2007-07-23T05:02:57Z</dcterms:created>
  <dcterms:modified xsi:type="dcterms:W3CDTF">2010-11-30T20:06:28Z</dcterms:modified>
</cp:coreProperties>
</file>