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29" r:id="rId3"/>
    <p:sldId id="331" r:id="rId4"/>
    <p:sldId id="332" r:id="rId5"/>
    <p:sldId id="330"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Lst>
  <p:sldSz cx="9144000" cy="6858000" type="screen4x3"/>
  <p:notesSz cx="6858000" cy="9077325"/>
  <p:defaultTextStyle>
    <a:defPPr>
      <a:defRPr lang="en-AU"/>
    </a:defPPr>
    <a:lvl1pPr algn="ctr" rtl="0" fontAlgn="base">
      <a:spcBef>
        <a:spcPct val="0"/>
      </a:spcBef>
      <a:spcAft>
        <a:spcPct val="0"/>
      </a:spcAft>
      <a:defRPr sz="4400" kern="1200">
        <a:solidFill>
          <a:schemeClr val="tx2"/>
        </a:solidFill>
        <a:latin typeface="Berlin Sans FB Demi" pitchFamily="34" charset="0"/>
        <a:ea typeface="+mn-ea"/>
        <a:cs typeface="+mn-cs"/>
      </a:defRPr>
    </a:lvl1pPr>
    <a:lvl2pPr marL="457200" algn="ctr" rtl="0" fontAlgn="base">
      <a:spcBef>
        <a:spcPct val="0"/>
      </a:spcBef>
      <a:spcAft>
        <a:spcPct val="0"/>
      </a:spcAft>
      <a:defRPr sz="4400" kern="1200">
        <a:solidFill>
          <a:schemeClr val="tx2"/>
        </a:solidFill>
        <a:latin typeface="Berlin Sans FB Demi" pitchFamily="34" charset="0"/>
        <a:ea typeface="+mn-ea"/>
        <a:cs typeface="+mn-cs"/>
      </a:defRPr>
    </a:lvl2pPr>
    <a:lvl3pPr marL="914400" algn="ctr" rtl="0" fontAlgn="base">
      <a:spcBef>
        <a:spcPct val="0"/>
      </a:spcBef>
      <a:spcAft>
        <a:spcPct val="0"/>
      </a:spcAft>
      <a:defRPr sz="4400" kern="1200">
        <a:solidFill>
          <a:schemeClr val="tx2"/>
        </a:solidFill>
        <a:latin typeface="Berlin Sans FB Demi" pitchFamily="34" charset="0"/>
        <a:ea typeface="+mn-ea"/>
        <a:cs typeface="+mn-cs"/>
      </a:defRPr>
    </a:lvl3pPr>
    <a:lvl4pPr marL="1371600" algn="ctr" rtl="0" fontAlgn="base">
      <a:spcBef>
        <a:spcPct val="0"/>
      </a:spcBef>
      <a:spcAft>
        <a:spcPct val="0"/>
      </a:spcAft>
      <a:defRPr sz="4400" kern="1200">
        <a:solidFill>
          <a:schemeClr val="tx2"/>
        </a:solidFill>
        <a:latin typeface="Berlin Sans FB Demi" pitchFamily="34" charset="0"/>
        <a:ea typeface="+mn-ea"/>
        <a:cs typeface="+mn-cs"/>
      </a:defRPr>
    </a:lvl4pPr>
    <a:lvl5pPr marL="1828800" algn="ctr" rtl="0" fontAlgn="base">
      <a:spcBef>
        <a:spcPct val="0"/>
      </a:spcBef>
      <a:spcAft>
        <a:spcPct val="0"/>
      </a:spcAft>
      <a:defRPr sz="4400" kern="1200">
        <a:solidFill>
          <a:schemeClr val="tx2"/>
        </a:solidFill>
        <a:latin typeface="Berlin Sans FB Demi" pitchFamily="34" charset="0"/>
        <a:ea typeface="+mn-ea"/>
        <a:cs typeface="+mn-cs"/>
      </a:defRPr>
    </a:lvl5pPr>
    <a:lvl6pPr marL="2286000" algn="l" defTabSz="914400" rtl="0" eaLnBrk="1" latinLnBrk="0" hangingPunct="1">
      <a:defRPr sz="4400" kern="1200">
        <a:solidFill>
          <a:schemeClr val="tx2"/>
        </a:solidFill>
        <a:latin typeface="Berlin Sans FB Demi" pitchFamily="34" charset="0"/>
        <a:ea typeface="+mn-ea"/>
        <a:cs typeface="+mn-cs"/>
      </a:defRPr>
    </a:lvl6pPr>
    <a:lvl7pPr marL="2743200" algn="l" defTabSz="914400" rtl="0" eaLnBrk="1" latinLnBrk="0" hangingPunct="1">
      <a:defRPr sz="4400" kern="1200">
        <a:solidFill>
          <a:schemeClr val="tx2"/>
        </a:solidFill>
        <a:latin typeface="Berlin Sans FB Demi" pitchFamily="34" charset="0"/>
        <a:ea typeface="+mn-ea"/>
        <a:cs typeface="+mn-cs"/>
      </a:defRPr>
    </a:lvl7pPr>
    <a:lvl8pPr marL="3200400" algn="l" defTabSz="914400" rtl="0" eaLnBrk="1" latinLnBrk="0" hangingPunct="1">
      <a:defRPr sz="4400" kern="1200">
        <a:solidFill>
          <a:schemeClr val="tx2"/>
        </a:solidFill>
        <a:latin typeface="Berlin Sans FB Demi" pitchFamily="34" charset="0"/>
        <a:ea typeface="+mn-ea"/>
        <a:cs typeface="+mn-cs"/>
      </a:defRPr>
    </a:lvl8pPr>
    <a:lvl9pPr marL="3657600" algn="l" defTabSz="914400" rtl="0" eaLnBrk="1" latinLnBrk="0" hangingPunct="1">
      <a:defRPr sz="4400" kern="1200">
        <a:solidFill>
          <a:schemeClr val="tx2"/>
        </a:solidFill>
        <a:latin typeface="Berlin Sans FB Demi"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B2B2B2"/>
    <a:srgbClr val="A50021"/>
    <a:srgbClr val="FFCC00"/>
    <a:srgbClr val="FFCC66"/>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97500" autoAdjust="0"/>
  </p:normalViewPr>
  <p:slideViewPr>
    <p:cSldViewPr>
      <p:cViewPr>
        <p:scale>
          <a:sx n="50" d="100"/>
          <a:sy n="50" d="100"/>
        </p:scale>
        <p:origin x="-10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404" y="-72"/>
      </p:cViewPr>
      <p:guideLst>
        <p:guide orient="horz" pos="2859"/>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7" name="Rectangle 3"/>
          <p:cNvSpPr>
            <a:spLocks noGrp="1" noChangeArrowheads="1"/>
          </p:cNvSpPr>
          <p:nvPr>
            <p:ph type="dt" sz="quarter"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21508" name="Rectangle 4"/>
          <p:cNvSpPr>
            <a:spLocks noGrp="1" noChangeArrowheads="1"/>
          </p:cNvSpPr>
          <p:nvPr>
            <p:ph type="ftr" sz="quarter" idx="2"/>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1509" name="Rectangle 5"/>
          <p:cNvSpPr>
            <a:spLocks noGrp="1" noChangeArrowheads="1"/>
          </p:cNvSpPr>
          <p:nvPr>
            <p:ph type="sldNum" sz="quarter" idx="3"/>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5CCDD7DD-D950-460C-AD02-A9FAA759B93B}" type="slidenum">
              <a:rPr lang="en-AU"/>
              <a:pPr>
                <a:defRPr/>
              </a:pPr>
              <a:t>‹#›</a:t>
            </a:fld>
            <a:endParaRPr lang="en-AU"/>
          </a:p>
        </p:txBody>
      </p:sp>
    </p:spTree>
    <p:extLst>
      <p:ext uri="{BB962C8B-B14F-4D97-AF65-F5344CB8AC3E}">
        <p14:creationId xmlns:p14="http://schemas.microsoft.com/office/powerpoint/2010/main" val="1558713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79" name="Rectangle 3"/>
          <p:cNvSpPr>
            <a:spLocks noGrp="1" noChangeArrowheads="1"/>
          </p:cNvSpPr>
          <p:nvPr>
            <p:ph type="dt" idx="1"/>
          </p:nvPr>
        </p:nvSpPr>
        <p:spPr bwMode="auto">
          <a:xfrm>
            <a:off x="3884613" y="0"/>
            <a:ext cx="2971800" cy="4540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en-AU"/>
          </a:p>
        </p:txBody>
      </p:sp>
      <p:sp>
        <p:nvSpPr>
          <p:cNvPr id="15364" name="Rectangle 4"/>
          <p:cNvSpPr>
            <a:spLocks noGrp="1" noRot="1" noChangeAspect="1" noChangeArrowheads="1" noTextEdit="1"/>
          </p:cNvSpPr>
          <p:nvPr>
            <p:ph type="sldImg" idx="2"/>
          </p:nvPr>
        </p:nvSpPr>
        <p:spPr bwMode="auto">
          <a:xfrm>
            <a:off x="1160463" y="681038"/>
            <a:ext cx="4538662" cy="340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85800" y="4311650"/>
            <a:ext cx="5486400" cy="40846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24582" name="Rectangle 6"/>
          <p:cNvSpPr>
            <a:spLocks noGrp="1" noChangeArrowheads="1"/>
          </p:cNvSpPr>
          <p:nvPr>
            <p:ph type="ftr" sz="quarter" idx="4"/>
          </p:nvPr>
        </p:nvSpPr>
        <p:spPr bwMode="auto">
          <a:xfrm>
            <a:off x="0"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latin typeface="Arial" charset="0"/>
              </a:defRPr>
            </a:lvl1pPr>
          </a:lstStyle>
          <a:p>
            <a:pPr>
              <a:defRPr/>
            </a:pPr>
            <a:endParaRPr lang="en-AU"/>
          </a:p>
        </p:txBody>
      </p:sp>
      <p:sp>
        <p:nvSpPr>
          <p:cNvPr id="24583" name="Rectangle 7"/>
          <p:cNvSpPr>
            <a:spLocks noGrp="1" noChangeArrowheads="1"/>
          </p:cNvSpPr>
          <p:nvPr>
            <p:ph type="sldNum" sz="quarter" idx="5"/>
          </p:nvPr>
        </p:nvSpPr>
        <p:spPr bwMode="auto">
          <a:xfrm>
            <a:off x="3884613" y="8621713"/>
            <a:ext cx="2971800" cy="454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2F804589-8971-4339-AD93-8F6F046AA3A0}" type="slidenum">
              <a:rPr lang="en-AU"/>
              <a:pPr>
                <a:defRPr/>
              </a:pPr>
              <a:t>‹#›</a:t>
            </a:fld>
            <a:endParaRPr lang="en-AU"/>
          </a:p>
        </p:txBody>
      </p:sp>
    </p:spTree>
    <p:extLst>
      <p:ext uri="{BB962C8B-B14F-4D97-AF65-F5344CB8AC3E}">
        <p14:creationId xmlns:p14="http://schemas.microsoft.com/office/powerpoint/2010/main" val="538825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2"/>
                </a:solidFill>
                <a:latin typeface="Berlin Sans FB Demi" pitchFamily="34" charset="0"/>
              </a:defRPr>
            </a:lvl1pPr>
            <a:lvl2pPr marL="742950" indent="-285750" eaLnBrk="0" hangingPunct="0">
              <a:defRPr sz="4400">
                <a:solidFill>
                  <a:schemeClr val="tx2"/>
                </a:solidFill>
                <a:latin typeface="Berlin Sans FB Demi" pitchFamily="34" charset="0"/>
              </a:defRPr>
            </a:lvl2pPr>
            <a:lvl3pPr marL="1143000" indent="-228600" eaLnBrk="0" hangingPunct="0">
              <a:defRPr sz="4400">
                <a:solidFill>
                  <a:schemeClr val="tx2"/>
                </a:solidFill>
                <a:latin typeface="Berlin Sans FB Demi" pitchFamily="34" charset="0"/>
              </a:defRPr>
            </a:lvl3pPr>
            <a:lvl4pPr marL="1600200" indent="-228600" eaLnBrk="0" hangingPunct="0">
              <a:defRPr sz="4400">
                <a:solidFill>
                  <a:schemeClr val="tx2"/>
                </a:solidFill>
                <a:latin typeface="Berlin Sans FB Demi" pitchFamily="34" charset="0"/>
              </a:defRPr>
            </a:lvl4pPr>
            <a:lvl5pPr marL="2057400" indent="-228600" eaLnBrk="0" hangingPunct="0">
              <a:defRPr sz="4400">
                <a:solidFill>
                  <a:schemeClr val="tx2"/>
                </a:solidFill>
                <a:latin typeface="Berlin Sans FB Demi" pitchFamily="34" charset="0"/>
              </a:defRPr>
            </a:lvl5pPr>
            <a:lvl6pPr marL="2514600" indent="-228600" algn="ctr" eaLnBrk="0" fontAlgn="base" hangingPunct="0">
              <a:spcBef>
                <a:spcPct val="0"/>
              </a:spcBef>
              <a:spcAft>
                <a:spcPct val="0"/>
              </a:spcAft>
              <a:defRPr sz="4400">
                <a:solidFill>
                  <a:schemeClr val="tx2"/>
                </a:solidFill>
                <a:latin typeface="Berlin Sans FB Demi" pitchFamily="34" charset="0"/>
              </a:defRPr>
            </a:lvl6pPr>
            <a:lvl7pPr marL="2971800" indent="-228600" algn="ctr" eaLnBrk="0" fontAlgn="base" hangingPunct="0">
              <a:spcBef>
                <a:spcPct val="0"/>
              </a:spcBef>
              <a:spcAft>
                <a:spcPct val="0"/>
              </a:spcAft>
              <a:defRPr sz="4400">
                <a:solidFill>
                  <a:schemeClr val="tx2"/>
                </a:solidFill>
                <a:latin typeface="Berlin Sans FB Demi" pitchFamily="34" charset="0"/>
              </a:defRPr>
            </a:lvl7pPr>
            <a:lvl8pPr marL="3429000" indent="-228600" algn="ctr" eaLnBrk="0" fontAlgn="base" hangingPunct="0">
              <a:spcBef>
                <a:spcPct val="0"/>
              </a:spcBef>
              <a:spcAft>
                <a:spcPct val="0"/>
              </a:spcAft>
              <a:defRPr sz="4400">
                <a:solidFill>
                  <a:schemeClr val="tx2"/>
                </a:solidFill>
                <a:latin typeface="Berlin Sans FB Demi" pitchFamily="34" charset="0"/>
              </a:defRPr>
            </a:lvl8pPr>
            <a:lvl9pPr marL="3886200" indent="-228600" algn="ctr" eaLnBrk="0" fontAlgn="base" hangingPunct="0">
              <a:spcBef>
                <a:spcPct val="0"/>
              </a:spcBef>
              <a:spcAft>
                <a:spcPct val="0"/>
              </a:spcAft>
              <a:defRPr sz="4400">
                <a:solidFill>
                  <a:schemeClr val="tx2"/>
                </a:solidFill>
                <a:latin typeface="Berlin Sans FB Demi" pitchFamily="34" charset="0"/>
              </a:defRPr>
            </a:lvl9pPr>
          </a:lstStyle>
          <a:p>
            <a:pPr eaLnBrk="1" hangingPunct="1"/>
            <a:fld id="{E8B5341F-2876-4FA9-BA93-D449D1819B5B}" type="slidenum">
              <a:rPr lang="en-AU" sz="1200" smtClean="0">
                <a:solidFill>
                  <a:schemeClr val="tx1"/>
                </a:solidFill>
                <a:latin typeface="Arial" charset="0"/>
              </a:rPr>
              <a:pPr eaLnBrk="1" hangingPunct="1"/>
              <a:t>1</a:t>
            </a:fld>
            <a:endParaRPr lang="en-AU" sz="1200" smtClean="0">
              <a:solidFill>
                <a:schemeClr val="tx1"/>
              </a:solidFill>
              <a:latin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895350" y="4311650"/>
            <a:ext cx="5486400" cy="4084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PH" smtClean="0"/>
              <a:t>      </a:t>
            </a:r>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 descr="Mapua3D"/>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5661025"/>
            <a:ext cx="11525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033110"/>
      </p:ext>
    </p:extLst>
  </p:cSld>
  <p:clrMapOvr>
    <a:masterClrMapping/>
  </p:clrMapOvr>
  <p:transition>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15192595"/>
      </p:ext>
    </p:extLst>
  </p:cSld>
  <p:clrMapOvr>
    <a:masterClrMapping/>
  </p:clrMapOvr>
  <p:transition>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185544803"/>
      </p:ext>
    </p:extLst>
  </p:cSld>
  <p:clrMapOvr>
    <a:masterClrMapping/>
  </p:clrMapOvr>
  <p:transition>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259083418"/>
      </p:ext>
    </p:extLst>
  </p:cSld>
  <p:clrMapOvr>
    <a:masterClrMapping/>
  </p:clrMapOvr>
  <p:transition>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PH" noProof="0" smtClean="0"/>
          </a:p>
        </p:txBody>
      </p:sp>
    </p:spTree>
    <p:extLst>
      <p:ext uri="{BB962C8B-B14F-4D97-AF65-F5344CB8AC3E}">
        <p14:creationId xmlns:p14="http://schemas.microsoft.com/office/powerpoint/2010/main" val="3993522447"/>
      </p:ext>
    </p:extLst>
  </p:cSld>
  <p:clrMapOvr>
    <a:masterClrMapping/>
  </p:clrMapOvr>
  <p:transition>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3646433981"/>
      </p:ext>
    </p:extLst>
  </p:cSld>
  <p:clrMapOvr>
    <a:masterClrMapping/>
  </p:clrMapOvr>
  <p:transition>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PH"/>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33018905"/>
      </p:ext>
    </p:extLst>
  </p:cSld>
  <p:clrMapOvr>
    <a:masterClrMapping/>
  </p:clrMapOvr>
  <p:transition>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4099793861"/>
      </p:ext>
    </p:extLst>
  </p:cSld>
  <p:clrMapOvr>
    <a:masterClrMapping/>
  </p:clrMapOvr>
  <p:transition>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PH"/>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Tree>
    <p:extLst>
      <p:ext uri="{BB962C8B-B14F-4D97-AF65-F5344CB8AC3E}">
        <p14:creationId xmlns:p14="http://schemas.microsoft.com/office/powerpoint/2010/main" val="2702242856"/>
      </p:ext>
    </p:extLst>
  </p:cSld>
  <p:clrMapOvr>
    <a:masterClrMapping/>
  </p:clrMapOvr>
  <p:transition>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PH"/>
          </a:p>
        </p:txBody>
      </p:sp>
    </p:spTree>
    <p:extLst>
      <p:ext uri="{BB962C8B-B14F-4D97-AF65-F5344CB8AC3E}">
        <p14:creationId xmlns:p14="http://schemas.microsoft.com/office/powerpoint/2010/main" val="1577940955"/>
      </p:ext>
    </p:extLst>
  </p:cSld>
  <p:clrMapOvr>
    <a:masterClrMapping/>
  </p:clrMapOvr>
  <p:transition>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068505"/>
      </p:ext>
    </p:extLst>
  </p:cSld>
  <p:clrMapOvr>
    <a:masterClrMapping/>
  </p:clrMapOvr>
  <p:transition>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PH"/>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0327785"/>
      </p:ext>
    </p:extLst>
  </p:cSld>
  <p:clrMapOvr>
    <a:masterClrMapping/>
  </p:clrMapOvr>
  <p:transition>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PH"/>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PH"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2121955"/>
      </p:ext>
    </p:extLst>
  </p:cSld>
  <p:clrMapOvr>
    <a:masterClrMapping/>
  </p:clrMapOvr>
  <p:transition>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pic>
        <p:nvPicPr>
          <p:cNvPr id="1026" name="Picture 7" descr="Mapua3D"/>
          <p:cNvPicPr>
            <a:picLocks noChangeAspect="1" noChangeArrowheads="1" noCrop="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79388" y="5661025"/>
            <a:ext cx="106203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13"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Lst>
  <p:transition>
    <p:circl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76" name="Text Box 32"/>
          <p:cNvSpPr txBox="1">
            <a:spLocks noChangeArrowheads="1"/>
          </p:cNvSpPr>
          <p:nvPr/>
        </p:nvSpPr>
        <p:spPr bwMode="auto">
          <a:xfrm>
            <a:off x="838200" y="2408238"/>
            <a:ext cx="7543800" cy="1477962"/>
          </a:xfrm>
          <a:prstGeom prst="rect">
            <a:avLst/>
          </a:prstGeom>
          <a:noFill/>
          <a:ln w="9525" algn="ctr">
            <a:noFill/>
            <a:miter lim="800000"/>
            <a:headEnd/>
            <a:tailEnd/>
          </a:ln>
          <a:effectLst/>
        </p:spPr>
        <p:txBody>
          <a:bodyPr>
            <a:spAutoFit/>
          </a:bodyPr>
          <a:lstStyle/>
          <a:p>
            <a:pPr>
              <a:spcBef>
                <a:spcPct val="50000"/>
              </a:spcBef>
              <a:defRPr/>
            </a:pPr>
            <a:r>
              <a:rPr lang="en-GB" sz="3600" b="1" dirty="0">
                <a:latin typeface="+mj-lt"/>
              </a:rPr>
              <a:t>MATH30</a:t>
            </a:r>
          </a:p>
          <a:p>
            <a:pPr>
              <a:spcBef>
                <a:spcPct val="50000"/>
              </a:spcBef>
              <a:defRPr/>
            </a:pPr>
            <a:r>
              <a:rPr lang="en-GB" sz="3600" b="1" dirty="0">
                <a:latin typeface="+mj-lt"/>
              </a:rPr>
              <a:t>Probability and Statistics</a:t>
            </a:r>
            <a:endParaRPr lang="en-US" sz="3600" b="1" dirty="0">
              <a:latin typeface="+mj-lt"/>
            </a:endParaRPr>
          </a:p>
        </p:txBody>
      </p:sp>
    </p:spTree>
  </p:cSld>
  <p:clrMapOvr>
    <a:masterClrMapping/>
  </p:clrMapOvr>
  <p:transition spd="slow">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Test for Independence (Categorical Data)</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A contingency table with r rows and c columns is referred to as an r ×c table (“r × c” is read “r by c”). The row and column totals in Table 10.5 are called marginal frequencies. Our decision is to accept or reject the null hypothesis, H</a:t>
            </a:r>
            <a:r>
              <a:rPr lang="en-PH" sz="2000" baseline="-25000" dirty="0" smtClean="0">
                <a:ea typeface="MS PGothic" pitchFamily="34" charset="-128"/>
              </a:rPr>
              <a:t>0</a:t>
            </a:r>
            <a:r>
              <a:rPr lang="en-PH" sz="2000" dirty="0" smtClean="0">
                <a:ea typeface="MS PGothic" pitchFamily="34" charset="-128"/>
              </a:rPr>
              <a:t>, of independence between a voter’s opinion concerning the new tax reform and his or her level of income is based upon how good a fit we have between the observed frequencies in each of the 6 cells of Table 10.5</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The general rule for obtaining the expected frequency if any cell is given by the following formula:</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114800"/>
            <a:ext cx="600323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260801"/>
      </p:ext>
    </p:extLst>
  </p:cSld>
  <p:clrMapOvr>
    <a:masterClrMapping/>
  </p:clrMapOvr>
  <p:transition>
    <p:newsfla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Test for Independence (Categorical Data)</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The expected number of low-income voters in our sample who </a:t>
            </a:r>
            <a:r>
              <a:rPr lang="en-PH" sz="2000" dirty="0" err="1" smtClean="0">
                <a:ea typeface="MS PGothic" pitchFamily="34" charset="-128"/>
              </a:rPr>
              <a:t>favor</a:t>
            </a:r>
            <a:r>
              <a:rPr lang="en-PH" sz="2000" dirty="0" smtClean="0">
                <a:ea typeface="MS PGothic" pitchFamily="34" charset="-128"/>
              </a:rPr>
              <a:t> the new tax reform is estimated to be</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To summarize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523671"/>
            <a:ext cx="231570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152900"/>
            <a:ext cx="5690937"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7591630"/>
      </p:ext>
    </p:extLst>
  </p:cSld>
  <p:clrMapOvr>
    <a:masterClrMapping/>
  </p:clrMapOvr>
  <p:transition>
    <p:newsfla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Test for Independence (Categorical Data)</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A simple formula providing the correct number of degrees of freedom is</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To test the null hypothesis of independence, we use the following decision criterion:</a:t>
            </a:r>
            <a:endParaRPr lang="en-PH" sz="2000" dirty="0">
              <a:ea typeface="MS PGothic" pitchFamily="34" charset="-128"/>
            </a:endParaRPr>
          </a:p>
          <a:p>
            <a:pPr algn="just" eaLnBrk="1" hangingPunct="1">
              <a:lnSpc>
                <a:spcPct val="90000"/>
              </a:lnSpc>
              <a:buFontTx/>
              <a:buNone/>
            </a:pPr>
            <a:r>
              <a:rPr lang="en-PH" sz="2000" b="1" dirty="0" smtClean="0">
                <a:ea typeface="MS PGothic" pitchFamily="34" charset="-128"/>
              </a:rPr>
              <a:t>Test for independence</a:t>
            </a:r>
            <a:endParaRPr lang="en-PH" sz="2000" b="1" dirty="0">
              <a:ea typeface="MS PGothic" pitchFamily="34" charset="-128"/>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752600"/>
            <a:ext cx="357351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682513"/>
            <a:ext cx="6477000" cy="186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760058"/>
      </p:ext>
    </p:extLst>
  </p:cSld>
  <p:clrMapOvr>
    <a:masterClrMapping/>
  </p:clrMapOvr>
  <p:transition>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Test for Independence (Categorical Data)</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Applying the criterion to our example, we find that</a:t>
            </a:r>
            <a:endParaRPr lang="en-PH" sz="2000" dirty="0">
              <a:ea typeface="MS PGothic" pitchFamily="34" charset="-128"/>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547157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211" y="3733800"/>
            <a:ext cx="7524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187033"/>
      </p:ext>
    </p:extLst>
  </p:cSld>
  <p:clrMapOvr>
    <a:masterClrMapping/>
  </p:clrMapOvr>
  <p:transition>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Test for Homogeneity</a:t>
            </a:r>
            <a:endParaRPr lang="en-US"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Suppose, for example, that we decide in advance to select 200 Democrats, 150 Republicans , and 150 Independents from the voters of the state of Carolina and record whether they are for a proposed abortion law, against it, or undecided. The observed responses are given in Table 10.7</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326994" cy="174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423716"/>
      </p:ext>
    </p:extLst>
  </p:cSld>
  <p:clrMapOvr>
    <a:masterClrMapping/>
  </p:clrMapOvr>
  <p:transition>
    <p:newsfla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Test for Homogeneity</a:t>
            </a:r>
            <a:endParaRPr lang="en-US"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smtClean="0">
              <a:ea typeface="MS PGothic" pitchFamily="34" charset="-128"/>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5400"/>
            <a:ext cx="763219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322913"/>
      </p:ext>
    </p:extLst>
  </p:cSld>
  <p:clrMapOvr>
    <a:masterClrMapping/>
  </p:clrMapOvr>
  <p:transition>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Test for Homogeneity</a:t>
            </a:r>
            <a:endParaRPr lang="en-US"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10.15 Referring to the data of Table 10.7, test the hypothesis that the opinions concerning the proposed abortion of law are the same within each political affiliation. Use a 0.05 level of significance.</a:t>
            </a:r>
          </a:p>
          <a:p>
            <a:pPr algn="just" eaLnBrk="1" hangingPunct="1">
              <a:lnSpc>
                <a:spcPct val="90000"/>
              </a:lnSpc>
              <a:buFontTx/>
              <a:buNone/>
            </a:pPr>
            <a:r>
              <a:rPr lang="en-PH" sz="2000" dirty="0" smtClean="0">
                <a:ea typeface="MS PGothic" pitchFamily="34" charset="-128"/>
              </a:rPr>
              <a:t>Solution:</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smtClean="0">
              <a:ea typeface="MS PGothic" pitchFamily="34" charset="-128"/>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748416"/>
            <a:ext cx="7905141" cy="18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802424"/>
      </p:ext>
    </p:extLst>
  </p:cSld>
  <p:clrMapOvr>
    <a:masterClrMapping/>
  </p:clrMapOvr>
  <p:transition>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Test for Homogeneity</a:t>
            </a:r>
            <a:endParaRPr lang="en-US"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smtClean="0">
              <a:ea typeface="MS PGothic" pitchFamily="34" charset="-128"/>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595338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96" y="1219200"/>
            <a:ext cx="8013989"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500561"/>
      </p:ext>
    </p:extLst>
  </p:cSld>
  <p:clrMapOvr>
    <a:masterClrMapping/>
  </p:clrMapOvr>
  <p:transition>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Test for Homogeneity</a:t>
            </a:r>
            <a:endParaRPr lang="en-US"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smtClean="0">
              <a:ea typeface="MS PGothic" pitchFamily="34" charset="-128"/>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7391400" cy="354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539950"/>
      </p:ext>
    </p:extLst>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One- and Two-Sample Tests Concerning Variances</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H</a:t>
            </a:r>
            <a:r>
              <a:rPr lang="en-PH" sz="2000" baseline="-25000" dirty="0" smtClean="0">
                <a:ea typeface="MS PGothic" pitchFamily="34" charset="-128"/>
              </a:rPr>
              <a:t>0</a:t>
            </a:r>
            <a:r>
              <a:rPr lang="en-PH" sz="2000" dirty="0" smtClean="0">
                <a:ea typeface="MS PGothic" pitchFamily="34" charset="-128"/>
              </a:rPr>
              <a:t>: The population variance </a:t>
            </a:r>
            <a:r>
              <a:rPr lang="el-GR" sz="2000" dirty="0" smtClean="0">
                <a:ea typeface="MS PGothic" pitchFamily="34" charset="-128"/>
              </a:rPr>
              <a:t>σ</a:t>
            </a:r>
            <a:r>
              <a:rPr lang="en-PH" sz="2000" baseline="30000" dirty="0" smtClean="0">
                <a:ea typeface="MS PGothic" pitchFamily="34" charset="-128"/>
              </a:rPr>
              <a:t>2</a:t>
            </a:r>
            <a:r>
              <a:rPr lang="en-PH" sz="2000" dirty="0" smtClean="0">
                <a:ea typeface="MS PGothic" pitchFamily="34" charset="-128"/>
              </a:rPr>
              <a:t> equals a specified value </a:t>
            </a:r>
            <a:r>
              <a:rPr lang="el-GR" sz="2000" dirty="0" smtClean="0">
                <a:ea typeface="MS PGothic" pitchFamily="34" charset="-128"/>
              </a:rPr>
              <a:t>σ</a:t>
            </a:r>
            <a:r>
              <a:rPr lang="en-PH" sz="2000" baseline="-25000" dirty="0" smtClean="0">
                <a:ea typeface="MS PGothic" pitchFamily="34" charset="-128"/>
              </a:rPr>
              <a:t>0</a:t>
            </a:r>
            <a:r>
              <a:rPr lang="en-PH" sz="2000" baseline="30000" dirty="0" smtClean="0">
                <a:ea typeface="MS PGothic" pitchFamily="34" charset="-128"/>
              </a:rPr>
              <a:t>2</a:t>
            </a:r>
            <a:r>
              <a:rPr lang="en-PH" sz="2000" dirty="0" smtClean="0">
                <a:ea typeface="MS PGothic" pitchFamily="34" charset="-128"/>
              </a:rPr>
              <a:t>.</a:t>
            </a:r>
          </a:p>
          <a:p>
            <a:pPr algn="just" eaLnBrk="1" hangingPunct="1">
              <a:lnSpc>
                <a:spcPct val="90000"/>
              </a:lnSpc>
              <a:buFontTx/>
              <a:buNone/>
            </a:pPr>
            <a:r>
              <a:rPr lang="en-PH" sz="2000" dirty="0" smtClean="0">
                <a:ea typeface="MS PGothic" pitchFamily="34" charset="-128"/>
              </a:rPr>
              <a:t>H1: </a:t>
            </a:r>
            <a:r>
              <a:rPr lang="el-GR" sz="2000" dirty="0" smtClean="0">
                <a:ea typeface="MS PGothic" pitchFamily="34" charset="-128"/>
              </a:rPr>
              <a:t>σ</a:t>
            </a:r>
            <a:r>
              <a:rPr lang="en-PH" sz="2000" baseline="30000" dirty="0" smtClean="0">
                <a:ea typeface="MS PGothic" pitchFamily="34" charset="-128"/>
              </a:rPr>
              <a:t>2</a:t>
            </a:r>
            <a:r>
              <a:rPr lang="en-PH" sz="2000" dirty="0" smtClean="0">
                <a:ea typeface="MS PGothic" pitchFamily="34" charset="-128"/>
              </a:rPr>
              <a:t> &lt; </a:t>
            </a:r>
            <a:r>
              <a:rPr lang="el-GR" sz="2000" dirty="0" smtClean="0">
                <a:ea typeface="MS PGothic" pitchFamily="34" charset="-128"/>
              </a:rPr>
              <a:t>σ</a:t>
            </a:r>
            <a:r>
              <a:rPr lang="en-PH" sz="2000" baseline="-25000" dirty="0" smtClean="0">
                <a:ea typeface="MS PGothic" pitchFamily="34" charset="-128"/>
              </a:rPr>
              <a:t>0</a:t>
            </a:r>
            <a:r>
              <a:rPr lang="en-PH" sz="2000" baseline="30000" dirty="0" smtClean="0">
                <a:ea typeface="MS PGothic" pitchFamily="34" charset="-128"/>
              </a:rPr>
              <a:t>2</a:t>
            </a:r>
            <a:r>
              <a:rPr lang="en-PH" sz="2000" dirty="0" smtClean="0">
                <a:ea typeface="MS PGothic" pitchFamily="34" charset="-128"/>
              </a:rPr>
              <a:t>, </a:t>
            </a:r>
            <a:r>
              <a:rPr lang="el-GR" sz="2000" dirty="0">
                <a:ea typeface="MS PGothic" pitchFamily="34" charset="-128"/>
              </a:rPr>
              <a:t>σ</a:t>
            </a:r>
            <a:r>
              <a:rPr lang="en-PH" sz="2000" baseline="30000" dirty="0">
                <a:ea typeface="MS PGothic" pitchFamily="34" charset="-128"/>
              </a:rPr>
              <a:t>2</a:t>
            </a:r>
            <a:r>
              <a:rPr lang="en-PH" sz="2000" dirty="0">
                <a:ea typeface="MS PGothic" pitchFamily="34" charset="-128"/>
              </a:rPr>
              <a:t> </a:t>
            </a:r>
            <a:r>
              <a:rPr lang="en-PH" sz="2000" dirty="0" smtClean="0">
                <a:ea typeface="MS PGothic" pitchFamily="34" charset="-128"/>
              </a:rPr>
              <a:t>&gt; </a:t>
            </a:r>
            <a:r>
              <a:rPr lang="el-GR" sz="2000" dirty="0">
                <a:ea typeface="MS PGothic" pitchFamily="34" charset="-128"/>
              </a:rPr>
              <a:t>σ</a:t>
            </a:r>
            <a:r>
              <a:rPr lang="en-PH" sz="2000" baseline="-25000" dirty="0">
                <a:ea typeface="MS PGothic" pitchFamily="34" charset="-128"/>
              </a:rPr>
              <a:t>0</a:t>
            </a:r>
            <a:r>
              <a:rPr lang="en-PH" sz="2000" baseline="30000" dirty="0">
                <a:ea typeface="MS PGothic" pitchFamily="34" charset="-128"/>
              </a:rPr>
              <a:t>2</a:t>
            </a:r>
            <a:r>
              <a:rPr lang="en-PH" sz="2000" dirty="0" smtClean="0">
                <a:ea typeface="MS PGothic" pitchFamily="34" charset="-128"/>
              </a:rPr>
              <a:t>, or </a:t>
            </a:r>
            <a:r>
              <a:rPr lang="el-GR" sz="2000" dirty="0">
                <a:ea typeface="MS PGothic" pitchFamily="34" charset="-128"/>
              </a:rPr>
              <a:t>σ</a:t>
            </a:r>
            <a:r>
              <a:rPr lang="en-PH" sz="2000" baseline="30000" dirty="0">
                <a:ea typeface="MS PGothic" pitchFamily="34" charset="-128"/>
              </a:rPr>
              <a:t>2</a:t>
            </a:r>
            <a:r>
              <a:rPr lang="en-PH" sz="2000" dirty="0">
                <a:ea typeface="MS PGothic" pitchFamily="34" charset="-128"/>
              </a:rPr>
              <a:t> </a:t>
            </a:r>
            <a:r>
              <a:rPr lang="en-PH" sz="2000" dirty="0" smtClean="0">
                <a:ea typeface="MS PGothic" pitchFamily="34" charset="-128"/>
              </a:rPr>
              <a:t>≠ </a:t>
            </a:r>
            <a:r>
              <a:rPr lang="el-GR" sz="2000" dirty="0">
                <a:ea typeface="MS PGothic" pitchFamily="34" charset="-128"/>
              </a:rPr>
              <a:t>σ</a:t>
            </a:r>
            <a:r>
              <a:rPr lang="en-PH" sz="2000" baseline="-25000" dirty="0" smtClean="0">
                <a:ea typeface="MS PGothic" pitchFamily="34" charset="-128"/>
              </a:rPr>
              <a:t>0</a:t>
            </a:r>
            <a:r>
              <a:rPr lang="en-PH" sz="2000" baseline="30000" dirty="0" smtClean="0">
                <a:ea typeface="MS PGothic" pitchFamily="34" charset="-128"/>
              </a:rPr>
              <a:t>2</a:t>
            </a:r>
            <a:r>
              <a:rPr lang="en-PH" sz="2000" dirty="0" smtClean="0">
                <a:ea typeface="MS PGothic" pitchFamily="34" charset="-128"/>
              </a:rPr>
              <a:t>.</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Chi-squared value for testing </a:t>
            </a:r>
            <a:r>
              <a:rPr lang="el-GR" sz="2000" dirty="0">
                <a:ea typeface="MS PGothic" pitchFamily="34" charset="-128"/>
              </a:rPr>
              <a:t>σ</a:t>
            </a:r>
            <a:r>
              <a:rPr lang="en-PH" sz="2000" baseline="30000" dirty="0">
                <a:ea typeface="MS PGothic" pitchFamily="34" charset="-128"/>
              </a:rPr>
              <a:t>2</a:t>
            </a:r>
            <a:r>
              <a:rPr lang="en-PH" sz="2000" dirty="0">
                <a:ea typeface="MS PGothic" pitchFamily="34" charset="-128"/>
              </a:rPr>
              <a:t> =</a:t>
            </a:r>
            <a:r>
              <a:rPr lang="en-PH" sz="2000" dirty="0" smtClean="0">
                <a:ea typeface="MS PGothic" pitchFamily="34" charset="-128"/>
              </a:rPr>
              <a:t> </a:t>
            </a:r>
            <a:r>
              <a:rPr lang="el-GR" sz="2000" dirty="0">
                <a:ea typeface="MS PGothic" pitchFamily="34" charset="-128"/>
              </a:rPr>
              <a:t>σ</a:t>
            </a:r>
            <a:r>
              <a:rPr lang="en-PH" sz="2000" baseline="-25000" dirty="0">
                <a:ea typeface="MS PGothic" pitchFamily="34" charset="-128"/>
              </a:rPr>
              <a:t>0</a:t>
            </a:r>
            <a:r>
              <a:rPr lang="en-PH" sz="2000" baseline="30000" dirty="0">
                <a:ea typeface="MS PGothic" pitchFamily="34" charset="-128"/>
              </a:rPr>
              <a:t>2 </a:t>
            </a:r>
            <a:r>
              <a:rPr lang="en-PH" sz="2000" dirty="0" smtClean="0">
                <a:ea typeface="MS PGothic" pitchFamily="34" charset="-128"/>
              </a:rPr>
              <a:t>:</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724150"/>
            <a:ext cx="2590800" cy="117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203246"/>
            <a:ext cx="7239000" cy="174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One- and Two-Sample Tests Concerning Variances</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Example 10.13 A manufacturer of car batteries claims that the life of his batteries is approximately normally distributed with a standard deviation equal to 0.9 year. If a random sample of 10 of these batteries has a standard deviation of 1.2 years, do you think that </a:t>
            </a:r>
            <a:r>
              <a:rPr lang="el-GR" sz="2000" dirty="0" smtClean="0">
                <a:ea typeface="MS PGothic" pitchFamily="34" charset="-128"/>
              </a:rPr>
              <a:t>σ</a:t>
            </a:r>
            <a:r>
              <a:rPr lang="en-PH" sz="2000" dirty="0" smtClean="0">
                <a:ea typeface="MS PGothic" pitchFamily="34" charset="-128"/>
              </a:rPr>
              <a:t> &gt; 0.9 year? Use 0.05 level of significance.</a:t>
            </a:r>
          </a:p>
          <a:p>
            <a:pPr algn="just" eaLnBrk="1" hangingPunct="1">
              <a:lnSpc>
                <a:spcPct val="90000"/>
              </a:lnSpc>
              <a:buFontTx/>
              <a:buNone/>
            </a:pPr>
            <a:r>
              <a:rPr lang="en-PH" sz="2000" dirty="0" smtClean="0">
                <a:ea typeface="MS PGothic" pitchFamily="34" charset="-128"/>
              </a:rPr>
              <a:t>Solution:</a:t>
            </a:r>
            <a:endParaRPr lang="en-PH" sz="2000" dirty="0">
              <a:ea typeface="MS PGothic" pitchFamily="34" charset="-128"/>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600"/>
            <a:ext cx="2286000" cy="111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89943"/>
            <a:ext cx="590550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079055"/>
      </p:ext>
    </p:extLst>
  </p:cSld>
  <p:clrMapOvr>
    <a:masterClrMapping/>
  </p:clrMapOvr>
  <p:transition>
    <p:newsfla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One- and Two-Sample Tests Concerning Variances</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685800" y="1371600"/>
            <a:ext cx="8001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a:ea typeface="MS PGothic" pitchFamily="34" charset="-128"/>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71" y="1600200"/>
            <a:ext cx="7535601"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016133"/>
      </p:ext>
    </p:extLst>
  </p:cSld>
  <p:clrMapOvr>
    <a:masterClrMapping/>
  </p:clrMapOvr>
  <p:transition>
    <p:newsfla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Goodness-of-Fit Test</a:t>
            </a:r>
            <a:endParaRPr lang="en-US"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Suppose that a die is tossed 120 times and each outcome is recorded. Theoretically, if the die is balanced, we would expect each face to occur 20 times. The results are given in Table 10.3.</a:t>
            </a: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endParaRPr lang="en-PH" sz="2000" dirty="0" smtClean="0">
              <a:ea typeface="MS PGothic" pitchFamily="34" charset="-128"/>
            </a:endParaRPr>
          </a:p>
          <a:p>
            <a:pPr algn="just" eaLnBrk="1" hangingPunct="1">
              <a:lnSpc>
                <a:spcPct val="90000"/>
              </a:lnSpc>
              <a:buFontTx/>
              <a:buNone/>
            </a:pPr>
            <a:endParaRPr lang="en-PH" sz="2000" dirty="0">
              <a:ea typeface="MS PGothic" pitchFamily="34" charset="-128"/>
            </a:endParaRPr>
          </a:p>
          <a:p>
            <a:pPr algn="just" eaLnBrk="1" hangingPunct="1">
              <a:lnSpc>
                <a:spcPct val="90000"/>
              </a:lnSpc>
              <a:buFontTx/>
              <a:buNone/>
            </a:pPr>
            <a:r>
              <a:rPr lang="en-PH" sz="2000" dirty="0" smtClean="0">
                <a:ea typeface="MS PGothic" pitchFamily="34" charset="-128"/>
              </a:rPr>
              <a:t>By comparing the observed frequencies with the corresponding expected frequencies, we must decide whether these discrepancies are likely to occur as a result of sampling fluctuations and the die is balanced or the die is not honest and the distribution of outcomes is not uniform. IT is common practice to refer to each possible outcome of an experiment as a cel</a:t>
            </a:r>
            <a:r>
              <a:rPr lang="en-PH" sz="2000" dirty="0" smtClean="0">
                <a:ea typeface="MS PGothic" pitchFamily="34" charset="-128"/>
              </a:rPr>
              <a:t>l. Hence, in our illustration, we have 6 </a:t>
            </a:r>
            <a:r>
              <a:rPr lang="en-PH" sz="2000" dirty="0" err="1" smtClean="0">
                <a:ea typeface="MS PGothic" pitchFamily="34" charset="-128"/>
              </a:rPr>
              <a:t>cell.s</a:t>
            </a:r>
            <a:endParaRPr lang="en-PH" sz="2000" dirty="0" smtClean="0">
              <a:ea typeface="MS PGothic" pitchFamily="34" charset="-128"/>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057400"/>
            <a:ext cx="6241842"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9841217"/>
      </p:ext>
    </p:extLst>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Goodness-of-Fit Test</a:t>
            </a:r>
            <a:endParaRPr lang="en-US"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Goodness-of-fit test</a:t>
            </a:r>
            <a:endParaRPr lang="en-PH" sz="2000" dirty="0" smtClean="0">
              <a:ea typeface="MS PGothic" pitchFamily="34" charset="-128"/>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1561646"/>
            <a:ext cx="7621355" cy="255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940688"/>
      </p:ext>
    </p:extLst>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Goodness-of-Fit Test</a:t>
            </a:r>
            <a:endParaRPr lang="en-US"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	</a:t>
            </a:r>
            <a:endParaRPr lang="en-PH" sz="2000" dirty="0" smtClean="0">
              <a:ea typeface="MS PGothic" pitchFamily="34" charset="-128"/>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29" y="1143000"/>
            <a:ext cx="7543800" cy="269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118" y="3846368"/>
            <a:ext cx="58864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624789"/>
      </p:ext>
    </p:extLst>
  </p:cSld>
  <p:clrMapOvr>
    <a:masterClrMapping/>
  </p:clrMapOvr>
  <p:transition>
    <p:newsfla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b="1" dirty="0" smtClean="0">
                <a:latin typeface="Copperplate Gothic Bold" pitchFamily="34" charset="0"/>
              </a:rPr>
              <a:t>Goodness-of-Fit Test</a:t>
            </a:r>
            <a:endParaRPr lang="en-US"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endParaRPr lang="en-PH" sz="2000" dirty="0" smtClean="0">
              <a:ea typeface="MS PGothic" pitchFamily="34" charset="-128"/>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457" y="1219200"/>
            <a:ext cx="7848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3779872"/>
      </p:ext>
    </p:extLst>
  </p:cSld>
  <p:clrMapOvr>
    <a:masterClrMapping/>
  </p:clrMapOvr>
  <p:transition>
    <p:newsfla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sz="3000" b="1" dirty="0" smtClean="0">
                <a:latin typeface="Copperplate Gothic Bold" pitchFamily="34" charset="0"/>
              </a:rPr>
              <a:t>Test for Independence (Categorical Data)</a:t>
            </a:r>
            <a:endParaRPr lang="en-US" sz="3000" b="1" dirty="0" smtClean="0">
              <a:latin typeface="Copperplate Gothic Bold" pitchFamily="34" charset="0"/>
            </a:endParaRPr>
          </a:p>
        </p:txBody>
      </p:sp>
      <p:sp>
        <p:nvSpPr>
          <p:cNvPr id="14339" name="Rectangle 5"/>
          <p:cNvSpPr>
            <a:spLocks noGrp="1" noChangeArrowheads="1"/>
          </p:cNvSpPr>
          <p:nvPr>
            <p:ph type="body" sz="half" idx="1"/>
          </p:nvPr>
        </p:nvSpPr>
        <p:spPr bwMode="auto">
          <a:xfrm>
            <a:off x="453921" y="1143000"/>
            <a:ext cx="80772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90000"/>
              </a:lnSpc>
              <a:buFontTx/>
              <a:buNone/>
            </a:pPr>
            <a:r>
              <a:rPr lang="en-PH" sz="2000" dirty="0" smtClean="0">
                <a:ea typeface="MS PGothic" pitchFamily="34" charset="-128"/>
              </a:rPr>
              <a:t>Suppose that we wish to determine whether the opinions of the voting residents of the state of Illinois concerning a new tax reform are independent of their levels or income. A random sample of 1000 registered voters from the state of Illinois are classified as to whether they are in a low, medium, or high income bracket and whether or not they </a:t>
            </a:r>
            <a:r>
              <a:rPr lang="en-PH" sz="2000" dirty="0" err="1" smtClean="0">
                <a:ea typeface="MS PGothic" pitchFamily="34" charset="-128"/>
              </a:rPr>
              <a:t>favor</a:t>
            </a:r>
            <a:r>
              <a:rPr lang="en-PH" sz="2000" dirty="0" smtClean="0">
                <a:ea typeface="MS PGothic" pitchFamily="34" charset="-128"/>
              </a:rPr>
              <a:t> a new tax reform. The observed frequencies are presented in Table 10.5, which is known as a </a:t>
            </a:r>
            <a:r>
              <a:rPr lang="en-PH" sz="2000" b="1" dirty="0" smtClean="0">
                <a:ea typeface="MS PGothic" pitchFamily="34" charset="-128"/>
              </a:rPr>
              <a:t>contingency table</a:t>
            </a:r>
            <a:r>
              <a:rPr lang="en-PH" sz="2000" dirty="0" smtClean="0">
                <a:ea typeface="MS PGothic" pitchFamily="34" charset="-128"/>
              </a:rPr>
              <a:t>.</a:t>
            </a:r>
            <a:endParaRPr lang="en-PH" sz="2000" dirty="0" smtClean="0">
              <a:ea typeface="MS PGothic" pitchFamily="34" charset="-128"/>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29000"/>
            <a:ext cx="5029200" cy="187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4694606"/>
      </p:ext>
    </p:extLst>
  </p:cSld>
  <p:clrMapOvr>
    <a:masterClrMapping/>
  </p:clrMapOvr>
  <p:transition>
    <p:newsflash/>
  </p:transition>
  <p:timing>
    <p:tnLst>
      <p:par>
        <p:cTn id="1" dur="indefinite" restart="never" nodeType="tmRoot"/>
      </p:par>
    </p:tnLst>
  </p:timing>
</p:sld>
</file>

<file path=ppt/theme/theme1.xml><?xml version="1.0" encoding="utf-8"?>
<a:theme xmlns:a="http://schemas.openxmlformats.org/drawingml/2006/main" name="NEW TRENDS REPORT">
  <a:themeElements>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EW TRENDS RE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AU" sz="4400" b="0" i="0" u="none" strike="noStrike" cap="none" normalizeH="0" baseline="0" smtClean="0">
            <a:ln>
              <a:noFill/>
            </a:ln>
            <a:solidFill>
              <a:schemeClr val="tx2"/>
            </a:solidFill>
            <a:effectLst/>
            <a:latin typeface="Berlin Sans FB Demi" pitchFamily="34" charset="0"/>
          </a:defRPr>
        </a:defPPr>
      </a:lstStyle>
    </a:lnDef>
  </a:objectDefaults>
  <a:extraClrSchemeLst>
    <a:extraClrScheme>
      <a:clrScheme name="NEW TRENDS REPOR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EW TRENDS REPOR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EW TRENDS REPOR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EW TRENDS REPOR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EW TRENDS REPOR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EW TRENDS REPOR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EW TRENDS REPOR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EW TRENDS REPOR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EW TRENDS REPOR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EW TRENDS REPOR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EW TRENDS REPOR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EW TRENDS REPOR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TRENDS REPORT</Template>
  <TotalTime>7301</TotalTime>
  <Words>662</Words>
  <Application>Microsoft Office PowerPoint</Application>
  <PresentationFormat>On-screen Show (4:3)</PresentationFormat>
  <Paragraphs>70</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NEW TRENDS REPORT</vt:lpstr>
      <vt:lpstr>PowerPoint Presentation</vt:lpstr>
      <vt:lpstr>One- and Two-Sample Tests Concerning Variances</vt:lpstr>
      <vt:lpstr>One- and Two-Sample Tests Concerning Variances</vt:lpstr>
      <vt:lpstr>One- and Two-Sample Tests Concerning Variances</vt:lpstr>
      <vt:lpstr>Goodness-of-Fit Test</vt:lpstr>
      <vt:lpstr>Goodness-of-Fit Test</vt:lpstr>
      <vt:lpstr>Goodness-of-Fit Test</vt:lpstr>
      <vt:lpstr>Goodness-of-Fit Test</vt:lpstr>
      <vt:lpstr>Test for Independence (Categorical Data)</vt:lpstr>
      <vt:lpstr>Test for Independence (Categorical Data)</vt:lpstr>
      <vt:lpstr>Test for Independence (Categorical Data)</vt:lpstr>
      <vt:lpstr>Test for Independence (Categorical Data)</vt:lpstr>
      <vt:lpstr>Test for Independence (Categorical Data)</vt:lpstr>
      <vt:lpstr>Test for Homogeneity</vt:lpstr>
      <vt:lpstr>Test for Homogeneity</vt:lpstr>
      <vt:lpstr>Test for Homogeneity</vt:lpstr>
      <vt:lpstr>Test for Homogeneity</vt:lpstr>
      <vt:lpstr>Test for Homogeneity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efjay</dc:creator>
  <cp:lastModifiedBy>ronald</cp:lastModifiedBy>
  <cp:revision>316</cp:revision>
  <dcterms:created xsi:type="dcterms:W3CDTF">2007-07-23T05:02:57Z</dcterms:created>
  <dcterms:modified xsi:type="dcterms:W3CDTF">2010-12-03T13:29:53Z</dcterms:modified>
</cp:coreProperties>
</file>