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1" r:id="rId3"/>
    <p:sldId id="332" r:id="rId4"/>
    <p:sldId id="330" r:id="rId5"/>
    <p:sldId id="333" r:id="rId6"/>
    <p:sldId id="334" r:id="rId7"/>
    <p:sldId id="337" r:id="rId8"/>
    <p:sldId id="335" r:id="rId9"/>
    <p:sldId id="336" r:id="rId10"/>
  </p:sldIdLst>
  <p:sldSz cx="9144000" cy="6858000" type="screen4x3"/>
  <p:notesSz cx="6858000" cy="9077325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B2B2B2"/>
    <a:srgbClr val="A50021"/>
    <a:srgbClr val="FFCC00"/>
    <a:srgbClr val="FFCC66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7468" autoAdjust="0"/>
  </p:normalViewPr>
  <p:slideViewPr>
    <p:cSldViewPr>
      <p:cViewPr>
        <p:scale>
          <a:sx n="50" d="100"/>
          <a:sy n="50" d="100"/>
        </p:scale>
        <p:origin x="-9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CCDD7DD-D950-460C-AD02-A9FAA759B9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71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804589-8971-4339-AD93-8F6F046AA3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82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9pPr>
          </a:lstStyle>
          <a:p>
            <a:pPr eaLnBrk="1" hangingPunct="1"/>
            <a:fld id="{E8B5341F-2876-4FA9-BA93-D449D1819B5B}" type="slidenum">
              <a:rPr lang="en-AU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AU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11650"/>
            <a:ext cx="5486400" cy="408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PH" smtClean="0"/>
              <a:t>      </a:t>
            </a: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ua3D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1525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033110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92595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5544803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083418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PH" noProof="0" smtClean="0"/>
          </a:p>
        </p:txBody>
      </p:sp>
    </p:spTree>
    <p:extLst>
      <p:ext uri="{BB962C8B-B14F-4D97-AF65-F5344CB8AC3E}">
        <p14:creationId xmlns:p14="http://schemas.microsoft.com/office/powerpoint/2010/main" val="3993522447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6433981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018905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9793861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242856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7940955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068505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327785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P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121955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pua3D"/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0620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</p:sldLayoutIdLst>
  <p:transition>
    <p:circl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838200" y="2408238"/>
            <a:ext cx="7543800" cy="147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3600" b="1" dirty="0">
                <a:latin typeface="+mj-lt"/>
              </a:rPr>
              <a:t>MATH30</a:t>
            </a:r>
          </a:p>
          <a:p>
            <a:pPr>
              <a:spcBef>
                <a:spcPct val="50000"/>
              </a:spcBef>
              <a:defRPr/>
            </a:pPr>
            <a:r>
              <a:rPr lang="en-GB" sz="3600" b="1" dirty="0">
                <a:latin typeface="+mj-lt"/>
              </a:rPr>
              <a:t>Probability and Statistics</a:t>
            </a:r>
            <a:endParaRPr lang="en-US" sz="3600" b="1" dirty="0">
              <a:latin typeface="+mj-lt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Rectangle 4"/>
              <p:cNvSpPr>
                <a:spLocks noGrp="1" noChangeArrowheads="1"/>
              </p:cNvSpPr>
              <p:nvPr>
                <p:ph type="title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sz="3600" b="1" dirty="0" smtClean="0">
                    <a:latin typeface="Copperplate Gothic Bold" pitchFamily="34" charset="0"/>
                  </a:rPr>
                  <a:t>Confidence Interval for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endParaRPr lang="en-US" sz="3600" b="1" dirty="0" smtClean="0">
                  <a:latin typeface="Copperplate Gothic Bold" pitchFamily="34" charset="0"/>
                </a:endParaRPr>
              </a:p>
            </p:txBody>
          </p:sp>
        </mc:Choice>
        <mc:Fallback>
          <p:sp>
            <p:nvSpPr>
              <p:cNvPr id="1433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blipFill rotWithShape="1">
                <a:blip r:embed="rId2"/>
                <a:stretch>
                  <a:fillRect t="-797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00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  <m:t>1−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100% confidence interval for the parameter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in the regression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PH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is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𝑏</m:t>
                      </m:r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−</m:t>
                      </m:r>
                      <m:f>
                        <m:fPr>
                          <m:ctrlPr>
                            <a:rPr lang="en-PH" sz="20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PH" sz="2000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PH" sz="2000" b="0" i="1" smtClean="0">
                              <a:latin typeface="Cambria Math"/>
                              <a:ea typeface="MS PGothic" pitchFamily="34" charset="-128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&lt;</m:t>
                      </m:r>
                      <m:r>
                        <a:rPr lang="en-PH" sz="20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PH" sz="20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PH" sz="2000" i="1">
                          <a:latin typeface="Cambria Math"/>
                          <a:ea typeface="MS PGothic" pitchFamily="34" charset="-128"/>
                        </a:rPr>
                        <m:t>𝑏</m:t>
                      </m:r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f>
                        <m:fPr>
                          <m:ctrlPr>
                            <a:rPr lang="en-PH" sz="2000" i="1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20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000" i="1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PH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PH" sz="2000" i="1">
                              <a:latin typeface="Cambria Math"/>
                              <a:ea typeface="MS PGothic" pitchFamily="34" charset="-128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PH" sz="20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PH" sz="20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PH" sz="20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fPr>
                          <m:num>
                            <m:r>
                              <a:rPr lang="en-PH" sz="20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PH" sz="20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is a value of the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-distribution with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−2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degrees of freedom.</a:t>
                </a:r>
                <a:endParaRPr lang="en-PH" sz="20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433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blipFill rotWithShape="1">
                <a:blip r:embed="rId3"/>
                <a:stretch>
                  <a:fillRect l="-838" t="-1262" r="-160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20433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Rectangle 4"/>
              <p:cNvSpPr>
                <a:spLocks noGrp="1" noChangeArrowheads="1"/>
              </p:cNvSpPr>
              <p:nvPr>
                <p:ph type="title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sz="3600" b="1" dirty="0">
                    <a:latin typeface="Copperplate Gothic Bold" pitchFamily="34" charset="0"/>
                  </a:rPr>
                  <a:t>Confidence Interval for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endParaRPr lang="en-US" sz="3600" b="1" dirty="0" smtClean="0">
                  <a:latin typeface="Copperplate Gothic Bold" pitchFamily="34" charset="0"/>
                </a:endParaRPr>
              </a:p>
            </p:txBody>
          </p:sp>
        </mc:Choice>
        <mc:Fallback>
          <p:sp>
            <p:nvSpPr>
              <p:cNvPr id="1433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blipFill rotWithShape="1">
                <a:blip r:embed="rId2"/>
                <a:stretch>
                  <a:fillRect t="-797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Example 11.2 Find a 95% confidence interval for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in the regression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PH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, based on the pollution data of Table 11.1.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Solution: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433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blipFill rotWithShape="1">
                <a:blip r:embed="rId3"/>
                <a:stretch>
                  <a:fillRect l="-838" t="-1262" r="-167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13563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 smtClean="0">
                <a:latin typeface="Copperplate Gothic Bold" pitchFamily="34" charset="0"/>
              </a:rPr>
              <a:t>Hypothesis Testing on the Slope</a:t>
            </a:r>
            <a:endParaRPr lang="en-US" sz="3600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To test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  <m:t>𝐻</m:t>
                        </m:r>
                      </m:e>
                      <m:sub>
                        <m: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that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PH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against a suitable alternative, we again use the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-distribution with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−2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degrees of freedom to establish a critical region and then base our decision on the value of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𝑡</m:t>
                      </m:r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0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000" b="0" i="1" smtClean="0">
                              <a:latin typeface="Cambria Math"/>
                              <a:ea typeface="MS PGothic" pitchFamily="34" charset="-128"/>
                            </a:rPr>
                            <m:t>𝑏</m:t>
                          </m:r>
                          <m:r>
                            <a:rPr lang="en-PH" sz="2000" b="0" i="1" smtClean="0">
                              <a:latin typeface="Cambria Math"/>
                              <a:ea typeface="MS PGothic" pitchFamily="34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lin"/>
                              <m:ctrlP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PH" sz="20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433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blipFill rotWithShape="1">
                <a:blip r:embed="rId2"/>
                <a:stretch>
                  <a:fillRect l="-838" t="-1262" r="-160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53762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>
                <a:latin typeface="Copperplate Gothic Bold" pitchFamily="34" charset="0"/>
              </a:rPr>
              <a:t>Hypothesis Testing on the Slope</a:t>
            </a:r>
            <a:endParaRPr lang="en-US" sz="3600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Example 11.3 Using the estimated value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𝑏</m:t>
                    </m:r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=0.903643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of Example 11.1, test the hypothesis that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=1.0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against alternative that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&lt;1.0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.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Solution:</a:t>
                </a:r>
                <a:endParaRPr lang="en-PH" sz="20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433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blipFill rotWithShape="1">
                <a:blip r:embed="rId2"/>
                <a:stretch>
                  <a:fillRect l="-838" t="-1262" r="-167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4631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Rectangle 4"/>
              <p:cNvSpPr>
                <a:spLocks noGrp="1" noChangeArrowheads="1"/>
              </p:cNvSpPr>
              <p:nvPr>
                <p:ph type="title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sz="3600" b="1" dirty="0" smtClean="0">
                    <a:latin typeface="Copperplate Gothic Bold" pitchFamily="34" charset="0"/>
                  </a:rPr>
                  <a:t>Confidence Interval for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endParaRPr lang="en-US" sz="3600" b="1" dirty="0" smtClean="0">
                  <a:latin typeface="Copperplate Gothic Bold" pitchFamily="34" charset="0"/>
                </a:endParaRPr>
              </a:p>
            </p:txBody>
          </p:sp>
        </mc:Choice>
        <mc:Fallback>
          <p:sp>
            <p:nvSpPr>
              <p:cNvPr id="1433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blipFill rotWithShape="1">
                <a:blip r:embed="rId2"/>
                <a:stretch>
                  <a:fillRect t="-797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00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  <m:t>1−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100% confidence interval for the parameter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in the regression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PH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is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𝑎</m:t>
                      </m:r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−</m:t>
                      </m:r>
                      <m:f>
                        <m:fPr>
                          <m:ctrlPr>
                            <a:rPr lang="en-PH" sz="20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PH" sz="2000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𝑖</m:t>
                                  </m:r>
                                  <m: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&lt;</m:t>
                      </m:r>
                      <m:r>
                        <a:rPr lang="en-PH" sz="20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PH" sz="20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PH" sz="2000" i="1">
                          <a:latin typeface="Cambria Math"/>
                          <a:ea typeface="MS PGothic" pitchFamily="34" charset="-128"/>
                        </a:rPr>
                        <m:t>𝑎</m:t>
                      </m:r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f>
                        <m:fPr>
                          <m:ctrlPr>
                            <a:rPr lang="en-PH" sz="2000" i="1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20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000" i="1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PH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PH" sz="20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  <m:t>𝑖</m:t>
                                  </m:r>
                                  <m: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PH" sz="2000" i="1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PH" sz="2000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PH" sz="2000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PH" sz="2000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PH" sz="20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sz="2000" i="1">
                                  <a:latin typeface="Cambria Math"/>
                                  <a:ea typeface="MS PGothic" pitchFamily="34" charset="-128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i="1">
                                      <a:latin typeface="Cambria Math"/>
                                      <a:ea typeface="MS PGothic" pitchFamily="34" charset="-128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PH" sz="20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en-PH" sz="2000" dirty="0">
                    <a:ea typeface="MS PGothic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PH" sz="2000" i="1">
                                <a:latin typeface="Cambria Math"/>
                                <a:ea typeface="MS PGothic" pitchFamily="34" charset="-128"/>
                              </a:rPr>
                            </m:ctrlPr>
                          </m:fPr>
                          <m:num>
                            <m:r>
                              <a:rPr lang="en-PH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PH" sz="2000" i="1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PH" sz="2000" dirty="0">
                    <a:ea typeface="MS PGothic" pitchFamily="34" charset="-128"/>
                  </a:rPr>
                  <a:t> is a value of the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  <a:ea typeface="MS PGothic" pitchFamily="34" charset="-128"/>
                      </a:rPr>
                      <m:t>𝑡</m:t>
                    </m:r>
                  </m:oMath>
                </a14:m>
                <a:r>
                  <a:rPr lang="en-PH" sz="2000" dirty="0">
                    <a:ea typeface="MS PGothic" pitchFamily="34" charset="-128"/>
                  </a:rPr>
                  <a:t>-distribution with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PH" sz="2000" i="1">
                        <a:latin typeface="Cambria Math"/>
                        <a:ea typeface="MS PGothic" pitchFamily="34" charset="-128"/>
                      </a:rPr>
                      <m:t>−2</m:t>
                    </m:r>
                  </m:oMath>
                </a14:m>
                <a:r>
                  <a:rPr lang="en-PH" sz="2000" dirty="0">
                    <a:ea typeface="MS PGothic" pitchFamily="34" charset="-128"/>
                  </a:rPr>
                  <a:t> degrees of freedom.</a:t>
                </a:r>
                <a:endParaRPr lang="en-PH" sz="20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 </a:t>
                </a:r>
                <a:endParaRPr lang="en-PH" sz="20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433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blipFill rotWithShape="1">
                <a:blip r:embed="rId3"/>
                <a:stretch>
                  <a:fillRect l="-838" t="-1262" r="-160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64444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Rectangle 4"/>
              <p:cNvSpPr>
                <a:spLocks noGrp="1" noChangeArrowheads="1"/>
              </p:cNvSpPr>
              <p:nvPr>
                <p:ph type="title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sz="3600" b="1" dirty="0" smtClean="0">
                    <a:latin typeface="Copperplate Gothic Bold" pitchFamily="34" charset="0"/>
                  </a:rPr>
                  <a:t>Confidence Interval for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endParaRPr lang="en-US" sz="3600" b="1" dirty="0" smtClean="0">
                  <a:latin typeface="Copperplate Gothic Bold" pitchFamily="34" charset="0"/>
                </a:endParaRPr>
              </a:p>
            </p:txBody>
          </p:sp>
        </mc:Choice>
        <mc:Fallback>
          <p:sp>
            <p:nvSpPr>
              <p:cNvPr id="1433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blipFill rotWithShape="1">
                <a:blip r:embed="rId2"/>
                <a:stretch>
                  <a:fillRect t="-797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Example 11.4 Find a 95% confidence interval for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in the regression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PH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, based on the data of Table 11.1.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Solution:</a:t>
                </a:r>
                <a:endParaRPr lang="en-PH" sz="20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433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blipFill rotWithShape="1">
                <a:blip r:embed="rId3"/>
                <a:stretch>
                  <a:fillRect l="-838" t="-1262" r="-175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42348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 smtClean="0">
                <a:latin typeface="Copperplate Gothic Bold" pitchFamily="34" charset="0"/>
              </a:rPr>
              <a:t>Statistical Inference on the Intercept</a:t>
            </a:r>
            <a:endParaRPr lang="en-US" sz="3600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To test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  <m:t>𝐻</m:t>
                        </m:r>
                      </m:e>
                      <m:sub>
                        <m: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that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PH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PH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against a suitable alternative, we can use the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-distribution with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−2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degrees of freedom to establish a critical region and then base our decision on the value of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𝑡</m:t>
                      </m:r>
                      <m:r>
                        <a:rPr lang="en-PH" sz="20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0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0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PH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PH" sz="2000" b="0" i="1" smtClean="0">
                              <a:latin typeface="Cambria Math"/>
                              <a:ea typeface="MS PGothic" pitchFamily="34" charset="-128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PH" sz="20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PH" sz="20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𝑖</m:t>
                                      </m:r>
                                      <m: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PH" sz="20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PH" sz="20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PH" sz="20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PH" sz="20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d>
                                    <m:dPr>
                                      <m:ctrlP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PH" sz="20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PH" sz="20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H" sz="20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PH" sz="20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PH" sz="20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433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blipFill rotWithShape="1">
                <a:blip r:embed="rId2"/>
                <a:stretch>
                  <a:fillRect l="-838" t="-1262" r="-160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92426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>
                <a:latin typeface="Copperplate Gothic Bold" pitchFamily="34" charset="0"/>
              </a:rPr>
              <a:t>Statistical Inference on the Intercept</a:t>
            </a:r>
            <a:endParaRPr lang="en-US" sz="3600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Example 11.5 Using the estimated value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𝑎</m:t>
                    </m:r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=3.829640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of Example 11.1, test the hypothesis that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at the 0.05 level of significance against the alternative that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PH" sz="200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.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smtClean="0">
                    <a:ea typeface="MS PGothic" pitchFamily="34" charset="-128"/>
                  </a:rPr>
                  <a:t>Solution:</a:t>
                </a:r>
                <a:endParaRPr lang="en-PH" sz="20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433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85800" y="1371600"/>
                <a:ext cx="8001000" cy="4343400"/>
              </a:xfrm>
              <a:blipFill rotWithShape="1">
                <a:blip r:embed="rId2"/>
                <a:stretch>
                  <a:fillRect l="-838" t="-1262" r="-167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3075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TRENDS REPORT">
  <a:themeElements>
    <a:clrScheme name="NEW TRENDS REPO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 TRENDS 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lnDef>
  </a:objectDefaults>
  <a:extraClrSchemeLst>
    <a:extraClrScheme>
      <a:clrScheme name="NEW TRENDS REPO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TRENDS REPORT</Template>
  <TotalTime>7914</TotalTime>
  <Words>515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 TRENDS REPORT</vt:lpstr>
      <vt:lpstr>PowerPoint Presentation</vt:lpstr>
      <vt:lpstr>Confidence Interval for β</vt:lpstr>
      <vt:lpstr>Confidence Interval for β</vt:lpstr>
      <vt:lpstr>Hypothesis Testing on the Slope</vt:lpstr>
      <vt:lpstr>Hypothesis Testing on the Slope</vt:lpstr>
      <vt:lpstr>Confidence Interval for α</vt:lpstr>
      <vt:lpstr>Confidence Interval for α</vt:lpstr>
      <vt:lpstr>Statistical Inference on the Intercept</vt:lpstr>
      <vt:lpstr>Statistical Inference on the Intercept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Mapúa Institute of Technology</dc:creator>
  <cp:lastModifiedBy>ronald</cp:lastModifiedBy>
  <cp:revision>334</cp:revision>
  <dcterms:created xsi:type="dcterms:W3CDTF">2007-07-23T05:02:57Z</dcterms:created>
  <dcterms:modified xsi:type="dcterms:W3CDTF">2011-06-21T21:56:23Z</dcterms:modified>
</cp:coreProperties>
</file>