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30" r:id="rId3"/>
    <p:sldId id="332" r:id="rId4"/>
    <p:sldId id="329" r:id="rId5"/>
    <p:sldId id="334" r:id="rId6"/>
    <p:sldId id="333" r:id="rId7"/>
    <p:sldId id="331" r:id="rId8"/>
    <p:sldId id="335" r:id="rId9"/>
    <p:sldId id="336" r:id="rId10"/>
    <p:sldId id="337" r:id="rId11"/>
    <p:sldId id="339" r:id="rId12"/>
    <p:sldId id="338" r:id="rId13"/>
    <p:sldId id="341" r:id="rId14"/>
    <p:sldId id="342" r:id="rId15"/>
    <p:sldId id="346" r:id="rId16"/>
    <p:sldId id="345" r:id="rId17"/>
    <p:sldId id="348" r:id="rId18"/>
    <p:sldId id="340" r:id="rId19"/>
    <p:sldId id="343" r:id="rId20"/>
    <p:sldId id="347" r:id="rId21"/>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7500" autoAdjust="0"/>
  </p:normalViewPr>
  <p:slideViewPr>
    <p:cSldViewPr>
      <p:cViewPr>
        <p:scale>
          <a:sx n="66" d="100"/>
          <a:sy n="66" d="100"/>
        </p:scale>
        <p:origin x="-528" y="4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5CCDD7DD-D950-460C-AD02-A9FAA759B93B}" type="slidenum">
              <a:rPr lang="en-AU"/>
              <a:pPr>
                <a:defRPr/>
              </a:pPr>
              <a:t>‹#›</a:t>
            </a:fld>
            <a:endParaRPr lang="en-AU"/>
          </a:p>
        </p:txBody>
      </p:sp>
    </p:spTree>
    <p:extLst>
      <p:ext uri="{BB962C8B-B14F-4D97-AF65-F5344CB8AC3E}">
        <p14:creationId xmlns:p14="http://schemas.microsoft.com/office/powerpoint/2010/main" val="155871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2F804589-8971-4339-AD93-8F6F046AA3A0}" type="slidenum">
              <a:rPr lang="en-AU"/>
              <a:pPr>
                <a:defRPr/>
              </a:pPr>
              <a:t>‹#›</a:t>
            </a:fld>
            <a:endParaRPr lang="en-AU"/>
          </a:p>
        </p:txBody>
      </p:sp>
    </p:spTree>
    <p:extLst>
      <p:ext uri="{BB962C8B-B14F-4D97-AF65-F5344CB8AC3E}">
        <p14:creationId xmlns:p14="http://schemas.microsoft.com/office/powerpoint/2010/main" val="53882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E8B5341F-2876-4FA9-BA93-D449D1819B5B}"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33110"/>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5192595"/>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85544803"/>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59083418"/>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3993522447"/>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646433981"/>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3018905"/>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099793861"/>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702242856"/>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577940955"/>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68505"/>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0327785"/>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2121955"/>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3"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dirty="0">
                <a:latin typeface="+mj-lt"/>
              </a:rPr>
              <a:t>MATH30</a:t>
            </a: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6096000" cy="441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138739"/>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fitted regression line and a hypothetical true regression line are shown on the scatter diagram of Figure 11.2.</a:t>
            </a:r>
            <a:endParaRPr lang="en-PH" sz="2000" dirty="0">
              <a:ea typeface="MS PGothic" pitchFamily="34"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192" y="2362200"/>
            <a:ext cx="4357007" cy="426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816679"/>
      </p:ext>
    </p:extLst>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Least Squares and the Fitted Model</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A residual is essentially an error in the fir of the model </a:t>
                </a:r>
                <a14:m>
                  <m:oMath xmlns:m="http://schemas.openxmlformats.org/officeDocument/2006/math">
                    <m:acc>
                      <m:accPr>
                        <m:chr m:val="̂"/>
                        <m:ctrlPr>
                          <a:rPr lang="en-PH" sz="2000" i="1" smtClean="0">
                            <a:latin typeface="Cambria Math"/>
                            <a:ea typeface="MS PGothic" pitchFamily="34" charset="-128"/>
                          </a:rPr>
                        </m:ctrlPr>
                      </m:accPr>
                      <m:e>
                        <m:r>
                          <a:rPr lang="en-PH" sz="2000" b="0" i="1" smtClean="0">
                            <a:latin typeface="Cambria Math"/>
                            <a:ea typeface="MS PGothic" pitchFamily="34" charset="-128"/>
                          </a:rPr>
                          <m:t>𝑦</m:t>
                        </m:r>
                      </m:e>
                    </m:acc>
                    <m:r>
                      <a:rPr lang="en-PH" sz="2000" b="0" i="1" smtClean="0">
                        <a:latin typeface="Cambria Math"/>
                        <a:ea typeface="MS PGothic" pitchFamily="34" charset="-128"/>
                      </a:rPr>
                      <m:t>=</m:t>
                    </m:r>
                    <m:r>
                      <a:rPr lang="en-PH" sz="2000" b="0" i="1" smtClean="0">
                        <a:latin typeface="Cambria Math"/>
                        <a:ea typeface="MS PGothic" pitchFamily="34" charset="-128"/>
                      </a:rPr>
                      <m:t>𝑎</m:t>
                    </m:r>
                    <m:r>
                      <a:rPr lang="en-PH" sz="2000" b="0" i="1" smtClean="0">
                        <a:latin typeface="Cambria Math"/>
                        <a:ea typeface="MS PGothic" pitchFamily="34" charset="-128"/>
                      </a:rPr>
                      <m:t>+</m:t>
                    </m:r>
                    <m:r>
                      <a:rPr lang="en-PH" sz="2000" b="0" i="1" smtClean="0">
                        <a:latin typeface="Cambria Math"/>
                        <a:ea typeface="MS PGothic" pitchFamily="34" charset="-128"/>
                      </a:rPr>
                      <m:t>𝑏𝑥</m:t>
                    </m:r>
                  </m:oMath>
                </a14:m>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Obviously if a set of n residuals are large then the fit of the model is not good. Such residuals are a sign of a good fit. Another interesting relationship which is useful at times is the following</a:t>
                </a:r>
              </a:p>
              <a:p>
                <a:pPr algn="ctr" eaLnBrk="1" hangingPunct="1">
                  <a:lnSpc>
                    <a:spcPct val="90000"/>
                  </a:lnSpc>
                  <a:buFontTx/>
                  <a:buNone/>
                </a:pPr>
                <a14:m>
                  <m:oMath xmlns:m="http://schemas.openxmlformats.org/officeDocument/2006/math">
                    <m:sSub>
                      <m:sSubPr>
                        <m:ctrlPr>
                          <a:rPr lang="en-PH" sz="2000" i="1" smtClean="0">
                            <a:latin typeface="Cambria Math"/>
                            <a:ea typeface="MS PGothic" pitchFamily="34" charset="-128"/>
                          </a:rPr>
                        </m:ctrlPr>
                      </m:sSubPr>
                      <m:e>
                        <m:r>
                          <a:rPr lang="en-PH" sz="2000" b="0" i="1" smtClean="0">
                            <a:latin typeface="Cambria Math"/>
                            <a:ea typeface="MS PGothic" pitchFamily="34" charset="-128"/>
                          </a:rPr>
                          <m:t>𝑦</m:t>
                        </m:r>
                      </m:e>
                      <m:sub>
                        <m:r>
                          <a:rPr lang="en-PH" sz="2000" b="0" i="1" smtClean="0">
                            <a:latin typeface="Cambria Math"/>
                            <a:ea typeface="MS PGothic" pitchFamily="34" charset="-128"/>
                          </a:rPr>
                          <m:t>𝑖</m:t>
                        </m:r>
                      </m:sub>
                    </m:sSub>
                    <m:r>
                      <a:rPr lang="en-PH" sz="2000" b="0" i="1" smtClean="0">
                        <a:latin typeface="Cambria Math"/>
                        <a:ea typeface="MS PGothic" pitchFamily="34" charset="-128"/>
                      </a:rPr>
                      <m:t>=</m:t>
                    </m:r>
                    <m:r>
                      <a:rPr lang="en-PH" sz="2000" b="0" i="1" smtClean="0">
                        <a:latin typeface="Cambria Math"/>
                        <a:ea typeface="MS PGothic" pitchFamily="34" charset="-128"/>
                      </a:rPr>
                      <m:t>𝑎</m:t>
                    </m:r>
                    <m:r>
                      <a:rPr lang="en-PH" sz="2000" b="0" i="1" smtClean="0">
                        <a:latin typeface="Cambria Math"/>
                        <a:ea typeface="MS PGothic" pitchFamily="34" charset="-128"/>
                      </a:rPr>
                      <m:t>+</m:t>
                    </m:r>
                    <m:r>
                      <a:rPr lang="en-PH" sz="2000" b="0" i="1" smtClean="0">
                        <a:latin typeface="Cambria Math"/>
                        <a:ea typeface="MS PGothic" pitchFamily="34" charset="-128"/>
                      </a:rPr>
                      <m:t>𝑏</m:t>
                    </m:r>
                    <m:sSub>
                      <m:sSubPr>
                        <m:ctrlPr>
                          <a:rPr lang="en-PH" sz="2000" b="0" i="1" smtClean="0">
                            <a:latin typeface="Cambria Math"/>
                            <a:ea typeface="MS PGothic" pitchFamily="34" charset="-128"/>
                          </a:rPr>
                        </m:ctrlPr>
                      </m:sSubPr>
                      <m:e>
                        <m:r>
                          <a:rPr lang="en-PH" sz="2000" b="0" i="1" smtClean="0">
                            <a:latin typeface="Cambria Math"/>
                            <a:ea typeface="MS PGothic" pitchFamily="34" charset="-128"/>
                          </a:rPr>
                          <m:t>𝑥</m:t>
                        </m:r>
                      </m:e>
                      <m:sub>
                        <m:r>
                          <a:rPr lang="en-PH" sz="2000" b="0" i="1" smtClean="0">
                            <a:latin typeface="Cambria Math"/>
                            <a:ea typeface="MS PGothic" pitchFamily="34" charset="-128"/>
                          </a:rPr>
                          <m:t>𝑖</m:t>
                        </m:r>
                      </m:sub>
                    </m:sSub>
                    <m:r>
                      <a:rPr lang="en-PH" sz="2000" b="0" i="1" smtClean="0">
                        <a:latin typeface="Cambria Math"/>
                        <a:ea typeface="MS PGothic" pitchFamily="34" charset="-128"/>
                      </a:rPr>
                      <m:t>+</m:t>
                    </m:r>
                    <m:sSub>
                      <m:sSubPr>
                        <m:ctrlPr>
                          <a:rPr lang="en-PH" sz="2000" b="0" i="1" smtClean="0">
                            <a:latin typeface="Cambria Math"/>
                            <a:ea typeface="MS PGothic" pitchFamily="34" charset="-128"/>
                          </a:rPr>
                        </m:ctrlPr>
                      </m:sSubPr>
                      <m:e>
                        <m:r>
                          <a:rPr lang="en-PH" sz="2000" b="0" i="1" smtClean="0">
                            <a:latin typeface="Cambria Math"/>
                            <a:ea typeface="MS PGothic" pitchFamily="34" charset="-128"/>
                          </a:rPr>
                          <m:t>𝑒</m:t>
                        </m:r>
                      </m:e>
                      <m:sub>
                        <m:r>
                          <a:rPr lang="en-PH" sz="2000" b="0" i="1" smtClean="0">
                            <a:latin typeface="Cambria Math"/>
                            <a:ea typeface="MS PGothic" pitchFamily="34" charset="-128"/>
                          </a:rPr>
                          <m:t>𝑖</m:t>
                        </m:r>
                      </m:sub>
                    </m:sSub>
                  </m:oMath>
                </a14:m>
                <a:r>
                  <a:rPr lang="en-PH" sz="2000" dirty="0" smtClean="0">
                    <a:ea typeface="MS PGothic" pitchFamily="34" charset="-128"/>
                  </a:rPr>
                  <a:t>.</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7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41" y="1892300"/>
            <a:ext cx="849675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99052"/>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a:latin typeface="Copperplate Gothic Bold" pitchFamily="34" charset="0"/>
              </a:rPr>
              <a:t>Least Squares and the Fitted Model</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943579" cy="106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789" y="2514600"/>
            <a:ext cx="5181600" cy="316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921345"/>
      </p:ext>
    </p:extLst>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799"/>
            <a:ext cx="7391400" cy="303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879872"/>
      </p:ext>
    </p:extLst>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66936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6346"/>
      </p:ext>
    </p:extLst>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81153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548853"/>
      </p:ext>
    </p:extLst>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Least squares regression estimators include the slope</a:t>
                </a: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000" b="0" i="1" smtClean="0">
                          <a:latin typeface="Cambria Math"/>
                          <a:ea typeface="Cambria Math"/>
                        </a:rPr>
                        <m:t>𝑏</m:t>
                      </m:r>
                      <m:r>
                        <a:rPr lang="en-PH" sz="2000" b="0" i="1" smtClean="0">
                          <a:latin typeface="Cambria Math"/>
                          <a:ea typeface="Cambria Math"/>
                        </a:rPr>
                        <m:t>=</m:t>
                      </m:r>
                      <m:f>
                        <m:fPr>
                          <m:ctrlPr>
                            <a:rPr lang="en-PH" sz="2000" b="0" i="1" smtClean="0">
                              <a:latin typeface="Cambria Math"/>
                              <a:ea typeface="Cambria Math"/>
                            </a:rPr>
                          </m:ctrlPr>
                        </m:fPr>
                        <m:num>
                          <m:sSub>
                            <m:sSubPr>
                              <m:ctrlPr>
                                <a:rPr lang="en-PH" sz="2000" b="0" i="1" smtClean="0">
                                  <a:latin typeface="Cambria Math"/>
                                  <a:ea typeface="Cambria Math"/>
                                </a:rPr>
                              </m:ctrlPr>
                            </m:sSubPr>
                            <m:e>
                              <m:r>
                                <a:rPr lang="en-PH" sz="2000" b="0" i="1" smtClean="0">
                                  <a:latin typeface="Cambria Math"/>
                                  <a:ea typeface="Cambria Math"/>
                                </a:rPr>
                                <m:t>𝑆𝑆</m:t>
                              </m:r>
                            </m:e>
                            <m:sub>
                              <m:r>
                                <a:rPr lang="en-PH" sz="2000" b="0" i="1" smtClean="0">
                                  <a:latin typeface="Cambria Math"/>
                                  <a:ea typeface="Cambria Math"/>
                                </a:rPr>
                                <m:t>𝑥𝑦</m:t>
                              </m:r>
                            </m:sub>
                          </m:sSub>
                        </m:num>
                        <m:den>
                          <m:sSub>
                            <m:sSubPr>
                              <m:ctrlPr>
                                <a:rPr lang="en-PH" sz="2000" b="0" i="1" smtClean="0">
                                  <a:latin typeface="Cambria Math"/>
                                  <a:ea typeface="Cambria Math"/>
                                </a:rPr>
                              </m:ctrlPr>
                            </m:sSubPr>
                            <m:e>
                              <m:r>
                                <a:rPr lang="en-PH" sz="2000" b="0" i="1" smtClean="0">
                                  <a:latin typeface="Cambria Math"/>
                                  <a:ea typeface="Cambria Math"/>
                                </a:rPr>
                                <m:t>𝑆𝑆</m:t>
                              </m:r>
                            </m:e>
                            <m:sub>
                              <m:r>
                                <a:rPr lang="en-PH" sz="2000" b="0" i="1" smtClean="0">
                                  <a:latin typeface="Cambria Math"/>
                                  <a:ea typeface="Cambria Math"/>
                                </a:rPr>
                                <m:t>𝑥</m:t>
                              </m:r>
                            </m:sub>
                          </m:sSub>
                        </m:den>
                      </m:f>
                    </m:oMath>
                  </m:oMathPara>
                </a14:m>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and the intercept </a:t>
                </a:r>
                <a14:m>
                  <m:oMath xmlns:m="http://schemas.openxmlformats.org/officeDocument/2006/math">
                    <m:r>
                      <a:rPr lang="en-PH" sz="2000" b="0" i="1" smtClean="0">
                        <a:latin typeface="Cambria Math"/>
                        <a:ea typeface="MS PGothic" pitchFamily="34" charset="-128"/>
                      </a:rPr>
                      <m:t>𝑎</m:t>
                    </m:r>
                    <m:r>
                      <a:rPr lang="en-PH" sz="2000" b="0" i="1" smtClean="0">
                        <a:latin typeface="Cambria Math"/>
                        <a:ea typeface="MS PGothic" pitchFamily="34" charset="-128"/>
                      </a:rPr>
                      <m:t>=</m:t>
                    </m:r>
                    <m:acc>
                      <m:accPr>
                        <m:chr m:val="̅"/>
                        <m:ctrlPr>
                          <a:rPr lang="en-PH" sz="2000" b="0" i="1" smtClean="0">
                            <a:latin typeface="Cambria Math"/>
                            <a:ea typeface="MS PGothic" pitchFamily="34" charset="-128"/>
                          </a:rPr>
                        </m:ctrlPr>
                      </m:accPr>
                      <m:e>
                        <m:r>
                          <a:rPr lang="en-PH" sz="2000" b="0" i="1" smtClean="0">
                            <a:latin typeface="Cambria Math"/>
                            <a:ea typeface="MS PGothic" pitchFamily="34" charset="-128"/>
                          </a:rPr>
                          <m:t>𝑦</m:t>
                        </m:r>
                      </m:e>
                    </m:acc>
                    <m:r>
                      <a:rPr lang="en-PH" sz="2000" b="0" i="1" smtClean="0">
                        <a:latin typeface="Cambria Math"/>
                        <a:ea typeface="MS PGothic" pitchFamily="34" charset="-128"/>
                      </a:rPr>
                      <m:t>−</m:t>
                    </m:r>
                    <m:r>
                      <a:rPr lang="en-PH" sz="2000" b="0" i="1" smtClean="0">
                        <a:latin typeface="Cambria Math"/>
                        <a:ea typeface="Cambria Math"/>
                      </a:rPr>
                      <m:t>𝑏</m:t>
                    </m:r>
                    <m:acc>
                      <m:accPr>
                        <m:chr m:val="̅"/>
                        <m:ctrlPr>
                          <a:rPr lang="en-PH" sz="2000" b="0" i="1" smtClean="0">
                            <a:latin typeface="Cambria Math"/>
                            <a:ea typeface="Cambria Math"/>
                          </a:rPr>
                        </m:ctrlPr>
                      </m:accPr>
                      <m:e>
                        <m:r>
                          <a:rPr lang="en-PH" sz="2000" b="0" i="1" smtClean="0">
                            <a:latin typeface="Cambria Math"/>
                            <a:ea typeface="Cambria Math"/>
                          </a:rPr>
                          <m:t>𝑥</m:t>
                        </m:r>
                      </m:e>
                    </m:acc>
                  </m:oMath>
                </a14:m>
                <a:r>
                  <a:rPr lang="en-PH" sz="2000" dirty="0" smtClean="0">
                    <a:ea typeface="MS PGothic" pitchFamily="34" charset="-128"/>
                  </a:rPr>
                  <a:t>.</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b="-126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19200"/>
            <a:ext cx="6553200" cy="296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004549"/>
      </p:ext>
    </p:extLst>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11.1 Estimate the regression line for the pollution data of Table 11.1.</a:t>
            </a:r>
          </a:p>
          <a:p>
            <a:pPr algn="just" eaLnBrk="1" hangingPunct="1">
              <a:lnSpc>
                <a:spcPct val="90000"/>
              </a:lnSpc>
              <a:buFontTx/>
              <a:buNone/>
            </a:pPr>
            <a:endParaRPr lang="en-PH" sz="2000" dirty="0">
              <a:ea typeface="MS PGothic" pitchFamily="34" charset="-128"/>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81212"/>
            <a:ext cx="7543800" cy="357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333417"/>
      </p:ext>
    </p:extLst>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31018"/>
            <a:ext cx="8051724"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409733"/>
      </p:ext>
    </p:extLst>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Regression analysis is one of the most important and widely used statistical techniques and has many applications in business and economics. A firm may be interested in estimating the relationship between advertising and sales (one of the most important topics of research in the field of marketing). Over a short range of values−when advertising is not yet overdone, giving diminishing returns−the relationship between advertising and sales may be well approximated by a straight line. The X variable in Figure 10-1 could denote advertising expenditure, and the Y variable could stand for the resulting sales for the same period. The data points in this case would be pairs of observations of the form x</a:t>
            </a:r>
            <a:r>
              <a:rPr lang="en-PH" sz="2000" baseline="-25000" dirty="0" smtClean="0">
                <a:ea typeface="MS PGothic" pitchFamily="34" charset="-128"/>
              </a:rPr>
              <a:t>1</a:t>
            </a:r>
            <a:r>
              <a:rPr lang="en-PH" sz="2000" dirty="0" smtClean="0">
                <a:ea typeface="MS PGothic" pitchFamily="34" charset="-128"/>
              </a:rPr>
              <a:t>=$75,570, </a:t>
            </a:r>
            <a:r>
              <a:rPr lang="en-PH" sz="2000" dirty="0" smtClean="0">
                <a:ea typeface="MS PGothic" pitchFamily="34" charset="-128"/>
              </a:rPr>
              <a:t>y</a:t>
            </a:r>
            <a:r>
              <a:rPr lang="en-PH" sz="2000" baseline="-25000" dirty="0" smtClean="0">
                <a:ea typeface="MS PGothic" pitchFamily="34" charset="-128"/>
              </a:rPr>
              <a:t>1</a:t>
            </a:r>
            <a:r>
              <a:rPr lang="en-PH" sz="2000" dirty="0" smtClean="0">
                <a:ea typeface="MS PGothic" pitchFamily="34" charset="-128"/>
              </a:rPr>
              <a:t>=134,679 </a:t>
            </a:r>
            <a:r>
              <a:rPr lang="en-PH" sz="2000" dirty="0" smtClean="0">
                <a:ea typeface="MS PGothic" pitchFamily="34" charset="-128"/>
              </a:rPr>
              <a:t>units; x</a:t>
            </a:r>
            <a:r>
              <a:rPr lang="en-PH" sz="2000" baseline="-25000" dirty="0" smtClean="0">
                <a:ea typeface="MS PGothic" pitchFamily="34" charset="-128"/>
              </a:rPr>
              <a:t>2</a:t>
            </a:r>
            <a:r>
              <a:rPr lang="en-PH" sz="2000" dirty="0" smtClean="0">
                <a:ea typeface="MS PGothic" pitchFamily="34" charset="-128"/>
              </a:rPr>
              <a:t>=$83,090, y</a:t>
            </a:r>
            <a:r>
              <a:rPr lang="en-PH" sz="2000" baseline="-25000" dirty="0" smtClean="0">
                <a:ea typeface="MS PGothic" pitchFamily="34" charset="-128"/>
              </a:rPr>
              <a:t>2</a:t>
            </a:r>
            <a:r>
              <a:rPr lang="en-PH" sz="2000" dirty="0" smtClean="0">
                <a:ea typeface="MS PGothic" pitchFamily="34" charset="-128"/>
              </a:rPr>
              <a:t>=151,664 units; etc. That is, the first month the firm spent $75,570 on advertising, and sales for the month were 134,679 units; the second month the company spent $83,090 on advertising, with resulting sales of 151,664 units for that month; and so on for the entire set of available data.</a:t>
            </a:r>
            <a:endParaRPr lang="en-PH" sz="2000" dirty="0">
              <a:ea typeface="MS PGothic" pitchFamily="34" charset="-128"/>
            </a:endParaRPr>
          </a:p>
        </p:txBody>
      </p:sp>
    </p:spTree>
    <p:extLst>
      <p:ext uri="{BB962C8B-B14F-4D97-AF65-F5344CB8AC3E}">
        <p14:creationId xmlns:p14="http://schemas.microsoft.com/office/powerpoint/2010/main" val="1560537625"/>
      </p:ext>
    </p:extLst>
  </p:cSld>
  <p:clrMapOvr>
    <a:masterClrMapping/>
  </p:clrMapOvr>
  <p:transition>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Method of Least Squares</a:t>
            </a: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a:ea typeface="MS PGothic" pitchFamily="34" charset="-128"/>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87467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228"/>
          <a:stretch/>
        </p:blipFill>
        <p:spPr bwMode="auto">
          <a:xfrm>
            <a:off x="1117599" y="4426856"/>
            <a:ext cx="7363971" cy="113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374624"/>
      </p:ext>
    </p:ext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6583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145081"/>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a:latin typeface="Copperplate Gothic Bold" pitchFamily="34" charset="0"/>
              </a:rPr>
              <a:t>Simple Linear Regression Model</a:t>
            </a:r>
            <a:endParaRPr lang="en-US" sz="3600" b="1" dirty="0" smtClean="0">
              <a:latin typeface="Copperplate Gothic Bold" pitchFamily="34" charset="0"/>
            </a:endParaRP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If we consider an reasonable form of a relationship between the response Y and a </a:t>
                </a:r>
                <a:r>
                  <a:rPr lang="en-PH" sz="2000" dirty="0" err="1" smtClean="0">
                    <a:ea typeface="MS PGothic" pitchFamily="34" charset="-128"/>
                  </a:rPr>
                  <a:t>regressor</a:t>
                </a:r>
                <a:r>
                  <a:rPr lang="en-PH" sz="2000" dirty="0" smtClean="0">
                    <a:ea typeface="MS PGothic" pitchFamily="34" charset="-128"/>
                  </a:rPr>
                  <a:t> x to be the linear relationship</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𝑌</m:t>
                      </m:r>
                      <m:r>
                        <a:rPr lang="en-PH" sz="2000" b="0" i="1" smtClean="0">
                          <a:latin typeface="Cambria Math"/>
                          <a:ea typeface="MS PGothic" pitchFamily="34" charset="-128"/>
                        </a:rPr>
                        <m:t>=</m:t>
                      </m:r>
                      <m:r>
                        <a:rPr lang="en-PH" sz="2000" b="0" i="1" smtClean="0">
                          <a:latin typeface="Cambria Math"/>
                          <a:ea typeface="Cambria Math"/>
                        </a:rPr>
                        <m:t>𝛼</m:t>
                      </m:r>
                      <m:r>
                        <a:rPr lang="en-PH" sz="2000" b="0" i="1" smtClean="0">
                          <a:latin typeface="Cambria Math"/>
                          <a:ea typeface="Cambria Math"/>
                        </a:rPr>
                        <m:t>+</m:t>
                      </m:r>
                      <m:r>
                        <a:rPr lang="en-PH" sz="2000" b="0" i="1" smtClean="0">
                          <a:latin typeface="Cambria Math"/>
                          <a:ea typeface="Cambria Math"/>
                        </a:rPr>
                        <m:t>𝛽</m:t>
                      </m:r>
                      <m:r>
                        <a:rPr lang="en-PH" sz="2000" b="0" i="1" smtClean="0">
                          <a:latin typeface="Cambria Math"/>
                          <a:ea typeface="Cambria Math"/>
                        </a:rPr>
                        <m:t>𝑥</m:t>
                      </m:r>
                    </m:oMath>
                  </m:oMathPara>
                </a14:m>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then the example previously mentioned is not </a:t>
                </a:r>
                <a:r>
                  <a:rPr lang="en-PH" sz="2000" b="1" dirty="0" smtClean="0">
                    <a:ea typeface="MS PGothic" pitchFamily="34" charset="-128"/>
                  </a:rPr>
                  <a:t>deterministic</a:t>
                </a:r>
                <a:r>
                  <a:rPr lang="en-PH" sz="2000" dirty="0" smtClean="0">
                    <a:ea typeface="MS PGothic" pitchFamily="34" charset="-128"/>
                  </a:rPr>
                  <a:t>, i.e., a given x does not always give the same value for Y. As a result, important problems here are probabilistic in nature since the relationship cannot be viewed as being exact. The concept of </a:t>
                </a:r>
                <a:r>
                  <a:rPr lang="en-PH" sz="2000" b="1" dirty="0" smtClean="0">
                    <a:ea typeface="MS PGothic" pitchFamily="34" charset="-128"/>
                  </a:rPr>
                  <a:t>regression analysis</a:t>
                </a:r>
                <a:r>
                  <a:rPr lang="en-PH" sz="2000" dirty="0" smtClean="0">
                    <a:ea typeface="MS PGothic" pitchFamily="34" charset="-128"/>
                  </a:rPr>
                  <a:t> deals finding the best relationship between Y and x, quantifying the strength of that relationship, and the use of methods that allow for prediction of the response values given the values of the </a:t>
                </a:r>
                <a:r>
                  <a:rPr lang="en-PH" sz="2000" dirty="0" err="1" smtClean="0">
                    <a:ea typeface="MS PGothic" pitchFamily="34" charset="-128"/>
                  </a:rPr>
                  <a:t>regressor</a:t>
                </a:r>
                <a:r>
                  <a:rPr lang="en-PH" sz="2000" dirty="0" smtClean="0">
                    <a:ea typeface="MS PGothic" pitchFamily="34" charset="-128"/>
                  </a:rPr>
                  <a:t> x.</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75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Multiple Regression</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For example, in the case where the response is the price of a house, one would expect the age of the house to contribute to the explanation of the price aside from square footage of the living space so in this case the multiple regression structure might be written</a:t>
                </a: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𝑌</m:t>
                      </m:r>
                      <m:r>
                        <a:rPr lang="en-PH" sz="2000" b="0" i="1" smtClean="0">
                          <a:latin typeface="Cambria Math"/>
                          <a:ea typeface="MS PGothic" pitchFamily="34" charset="-128"/>
                        </a:rPr>
                        <m:t>=</m:t>
                      </m:r>
                      <m:r>
                        <a:rPr lang="en-PH" sz="2000" b="0" i="1" smtClean="0">
                          <a:latin typeface="Cambria Math"/>
                          <a:ea typeface="Cambria Math"/>
                        </a:rPr>
                        <m:t>𝛼</m:t>
                      </m:r>
                      <m:r>
                        <a:rPr lang="en-PH" sz="2000" b="0" i="1" smtClean="0">
                          <a:latin typeface="Cambria Math"/>
                          <a:ea typeface="Cambria Math"/>
                        </a:rPr>
                        <m:t>+</m:t>
                      </m:r>
                      <m:sSub>
                        <m:sSubPr>
                          <m:ctrlPr>
                            <a:rPr lang="en-PH" sz="2000" b="0" i="1" smtClean="0">
                              <a:latin typeface="Cambria Math"/>
                              <a:ea typeface="Cambria Math"/>
                            </a:rPr>
                          </m:ctrlPr>
                        </m:sSubPr>
                        <m:e>
                          <m:r>
                            <a:rPr lang="en-PH" sz="2000" b="0" i="1" smtClean="0">
                              <a:latin typeface="Cambria Math"/>
                              <a:ea typeface="Cambria Math"/>
                            </a:rPr>
                            <m:t>𝛽</m:t>
                          </m:r>
                        </m:e>
                        <m:sub>
                          <m:r>
                            <a:rPr lang="en-PH" sz="2000" b="0" i="1" smtClean="0">
                              <a:latin typeface="Cambria Math"/>
                              <a:ea typeface="Cambria Math"/>
                            </a:rPr>
                            <m:t>1</m:t>
                          </m:r>
                        </m:sub>
                      </m:sSub>
                      <m:sSub>
                        <m:sSubPr>
                          <m:ctrlPr>
                            <a:rPr lang="en-PH" sz="2000" b="0" i="1" smtClean="0">
                              <a:latin typeface="Cambria Math"/>
                              <a:ea typeface="Cambria Math"/>
                            </a:rPr>
                          </m:ctrlPr>
                        </m:sSubPr>
                        <m:e>
                          <m:r>
                            <a:rPr lang="en-PH" sz="2000" b="0" i="1" smtClean="0">
                              <a:latin typeface="Cambria Math"/>
                              <a:ea typeface="Cambria Math"/>
                            </a:rPr>
                            <m:t>𝑥</m:t>
                          </m:r>
                        </m:e>
                        <m:sub>
                          <m:r>
                            <a:rPr lang="en-PH" sz="2000" b="0" i="1" smtClean="0">
                              <a:latin typeface="Cambria Math"/>
                              <a:ea typeface="Cambria Math"/>
                            </a:rPr>
                            <m:t>1</m:t>
                          </m:r>
                        </m:sub>
                      </m:sSub>
                      <m:r>
                        <a:rPr lang="en-PH" sz="2000" b="0" i="1" smtClean="0">
                          <a:latin typeface="Cambria Math"/>
                          <a:ea typeface="Cambria Math"/>
                        </a:rPr>
                        <m:t>+</m:t>
                      </m:r>
                      <m:sSub>
                        <m:sSubPr>
                          <m:ctrlPr>
                            <a:rPr lang="en-PH" sz="2000" b="0" i="1" smtClean="0">
                              <a:latin typeface="Cambria Math"/>
                              <a:ea typeface="Cambria Math"/>
                            </a:rPr>
                          </m:ctrlPr>
                        </m:sSubPr>
                        <m:e>
                          <m:r>
                            <a:rPr lang="en-PH" sz="2000" b="0" i="1" smtClean="0">
                              <a:latin typeface="Cambria Math"/>
                              <a:ea typeface="Cambria Math"/>
                            </a:rPr>
                            <m:t>𝛽</m:t>
                          </m:r>
                        </m:e>
                        <m:sub>
                          <m:r>
                            <a:rPr lang="en-PH" sz="2000" b="0" i="1" smtClean="0">
                              <a:latin typeface="Cambria Math"/>
                              <a:ea typeface="Cambria Math"/>
                            </a:rPr>
                            <m:t>2</m:t>
                          </m:r>
                        </m:sub>
                      </m:sSub>
                      <m:sSub>
                        <m:sSubPr>
                          <m:ctrlPr>
                            <a:rPr lang="en-PH" sz="2000" b="0" i="1" smtClean="0">
                              <a:latin typeface="Cambria Math"/>
                              <a:ea typeface="Cambria Math"/>
                            </a:rPr>
                          </m:ctrlPr>
                        </m:sSubPr>
                        <m:e>
                          <m:r>
                            <a:rPr lang="en-PH" sz="2000" b="0" i="1" smtClean="0">
                              <a:latin typeface="Cambria Math"/>
                              <a:ea typeface="Cambria Math"/>
                            </a:rPr>
                            <m:t>𝑥</m:t>
                          </m:r>
                        </m:e>
                        <m:sub>
                          <m:r>
                            <a:rPr lang="en-PH" sz="2000" b="0" i="1" smtClean="0">
                              <a:latin typeface="Cambria Math"/>
                              <a:ea typeface="Cambria Math"/>
                            </a:rPr>
                            <m:t>2</m:t>
                          </m:r>
                        </m:sub>
                      </m:sSub>
                    </m:oMath>
                  </m:oMathPara>
                </a14:m>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Where Y is price, x</a:t>
                </a:r>
                <a:r>
                  <a:rPr lang="en-PH" sz="2000" baseline="-25000" dirty="0" smtClean="0">
                    <a:ea typeface="MS PGothic" pitchFamily="34" charset="-128"/>
                  </a:rPr>
                  <a:t>1</a:t>
                </a:r>
                <a:r>
                  <a:rPr lang="en-PH" sz="2000" dirty="0" smtClean="0">
                    <a:ea typeface="MS PGothic" pitchFamily="34" charset="-128"/>
                  </a:rPr>
                  <a:t> is square footage and x</a:t>
                </a:r>
                <a:r>
                  <a:rPr lang="en-PH" sz="2000" baseline="-25000" dirty="0" smtClean="0">
                    <a:ea typeface="MS PGothic" pitchFamily="34" charset="-128"/>
                  </a:rPr>
                  <a:t>2</a:t>
                </a:r>
                <a:r>
                  <a:rPr lang="en-PH" sz="2000" dirty="0" smtClean="0">
                    <a:ea typeface="MS PGothic" pitchFamily="34" charset="-128"/>
                  </a:rPr>
                  <a:t> is age in years.</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0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214178181"/>
      </p:ext>
    </p:extLst>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response </a:t>
                </a:r>
                <a14:m>
                  <m:oMath xmlns:m="http://schemas.openxmlformats.org/officeDocument/2006/math">
                    <m:r>
                      <a:rPr lang="en-PH" sz="2000" b="0" i="1" smtClean="0">
                        <a:latin typeface="Cambria Math"/>
                        <a:ea typeface="MS PGothic" pitchFamily="34" charset="-128"/>
                      </a:rPr>
                      <m:t>𝑌</m:t>
                    </m:r>
                  </m:oMath>
                </a14:m>
                <a:r>
                  <a:rPr lang="en-PH" sz="2000" dirty="0" smtClean="0">
                    <a:ea typeface="MS PGothic" pitchFamily="34" charset="-128"/>
                  </a:rPr>
                  <a:t> is related to the independent variable </a:t>
                </a:r>
                <a14:m>
                  <m:oMath xmlns:m="http://schemas.openxmlformats.org/officeDocument/2006/math">
                    <m:r>
                      <a:rPr lang="en-PH" sz="2000" b="0" i="1" smtClean="0">
                        <a:latin typeface="Cambria Math"/>
                        <a:ea typeface="MS PGothic" pitchFamily="34" charset="-128"/>
                      </a:rPr>
                      <m:t>𝑥</m:t>
                    </m:r>
                  </m:oMath>
                </a14:m>
                <a:r>
                  <a:rPr lang="en-PH" sz="2000" dirty="0" smtClean="0">
                    <a:ea typeface="MS PGothic" pitchFamily="34" charset="-128"/>
                  </a:rPr>
                  <a:t> through the equation</a:t>
                </a:r>
              </a:p>
              <a:p>
                <a:pPr algn="just" eaLnBrk="1" hangingPunct="1">
                  <a:lnSpc>
                    <a:spcPct val="90000"/>
                  </a:lnSpc>
                  <a:buFontTx/>
                  <a:buNone/>
                </a:pPr>
                <a:endParaRPr lang="en-PH" sz="2000" dirty="0">
                  <a:ea typeface="MS PGothic" pitchFamily="34" charset="-128"/>
                </a:endParaRPr>
              </a:p>
              <a:p>
                <a:pPr algn="ctr" eaLnBrk="1" hangingPunct="1">
                  <a:lnSpc>
                    <a:spcPct val="90000"/>
                  </a:lnSpc>
                  <a:buFontTx/>
                  <a:buNone/>
                </a:pPr>
                <a14:m>
                  <m:oMath xmlns:m="http://schemas.openxmlformats.org/officeDocument/2006/math">
                    <m:r>
                      <a:rPr lang="en-PH" sz="2000" b="0" i="1" smtClean="0">
                        <a:latin typeface="Cambria Math"/>
                        <a:ea typeface="MS PGothic" pitchFamily="34" charset="-128"/>
                      </a:rPr>
                      <m:t>𝑌</m:t>
                    </m:r>
                    <m:r>
                      <a:rPr lang="en-PH" sz="2000" b="0" i="1" smtClean="0">
                        <a:latin typeface="Cambria Math"/>
                        <a:ea typeface="MS PGothic" pitchFamily="34" charset="-128"/>
                      </a:rPr>
                      <m:t>=</m:t>
                    </m:r>
                    <m:r>
                      <a:rPr lang="en-PH" sz="2000" b="0" i="1" smtClean="0">
                        <a:latin typeface="Cambria Math"/>
                        <a:ea typeface="Cambria Math"/>
                      </a:rPr>
                      <m:t>𝛼</m:t>
                    </m:r>
                    <m:r>
                      <a:rPr lang="en-PH" sz="2000" b="0" i="1" smtClean="0">
                        <a:latin typeface="Cambria Math"/>
                        <a:ea typeface="Cambria Math"/>
                      </a:rPr>
                      <m:t>+</m:t>
                    </m:r>
                    <m:r>
                      <a:rPr lang="en-PH" sz="2000" b="0" i="1" smtClean="0">
                        <a:latin typeface="Cambria Math"/>
                        <a:ea typeface="Cambria Math"/>
                      </a:rPr>
                      <m:t>𝛽</m:t>
                    </m:r>
                    <m:r>
                      <a:rPr lang="en-PH" sz="2000" b="0" i="1" smtClean="0">
                        <a:latin typeface="Cambria Math"/>
                        <a:ea typeface="Cambria Math"/>
                      </a:rPr>
                      <m:t>𝑥</m:t>
                    </m:r>
                    <m:r>
                      <a:rPr lang="en-PH" sz="2000" b="0" i="1" smtClean="0">
                        <a:latin typeface="Cambria Math"/>
                        <a:ea typeface="Cambria Math"/>
                      </a:rPr>
                      <m:t>+</m:t>
                    </m:r>
                    <m:r>
                      <a:rPr lang="en-PH" sz="2000" b="0" i="1" smtClean="0">
                        <a:latin typeface="Cambria Math"/>
                        <a:ea typeface="Cambria Math"/>
                      </a:rPr>
                      <m:t>𝜀</m:t>
                    </m:r>
                  </m:oMath>
                </a14:m>
                <a:r>
                  <a:rPr lang="en-PH" sz="2000" dirty="0" smtClean="0">
                    <a:ea typeface="MS PGothic" pitchFamily="34" charset="-128"/>
                  </a:rPr>
                  <a:t>.</a:t>
                </a: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r>
                  <a:rPr lang="en-PH" sz="2000" dirty="0" smtClean="0">
                    <a:ea typeface="MS PGothic" pitchFamily="34" charset="-128"/>
                  </a:rPr>
                  <a:t>In the above, </a:t>
                </a:r>
                <a14:m>
                  <m:oMath xmlns:m="http://schemas.openxmlformats.org/officeDocument/2006/math">
                    <m:r>
                      <a:rPr lang="en-PH" sz="2000" i="1" smtClean="0">
                        <a:latin typeface="Cambria Math"/>
                        <a:ea typeface="Cambria Math"/>
                      </a:rPr>
                      <m:t>𝛼</m:t>
                    </m:r>
                  </m:oMath>
                </a14:m>
                <a:r>
                  <a:rPr lang="en-PH" sz="2000" dirty="0" smtClean="0">
                    <a:ea typeface="MS PGothic" pitchFamily="34" charset="-128"/>
                  </a:rPr>
                  <a:t> and </a:t>
                </a:r>
                <a14:m>
                  <m:oMath xmlns:m="http://schemas.openxmlformats.org/officeDocument/2006/math">
                    <m:r>
                      <a:rPr lang="en-PH" sz="2000" i="1" smtClean="0">
                        <a:latin typeface="Cambria Math"/>
                        <a:ea typeface="Cambria Math"/>
                      </a:rPr>
                      <m:t>𝛽</m:t>
                    </m:r>
                  </m:oMath>
                </a14:m>
                <a:r>
                  <a:rPr lang="en-PH" sz="2000" dirty="0" smtClean="0">
                    <a:ea typeface="MS PGothic" pitchFamily="34" charset="-128"/>
                  </a:rPr>
                  <a:t> are unknown intercept and slope </a:t>
                </a:r>
                <a:r>
                  <a:rPr lang="en-PH" sz="2000" b="1" dirty="0" smtClean="0">
                    <a:ea typeface="MS PGothic" pitchFamily="34" charset="-128"/>
                  </a:rPr>
                  <a:t>parameters</a:t>
                </a:r>
                <a:r>
                  <a:rPr lang="en-PH" sz="2000" dirty="0" smtClean="0">
                    <a:ea typeface="MS PGothic" pitchFamily="34" charset="-128"/>
                  </a:rPr>
                  <a:t> respectively and </a:t>
                </a:r>
                <a14:m>
                  <m:oMath xmlns:m="http://schemas.openxmlformats.org/officeDocument/2006/math">
                    <m:r>
                      <a:rPr lang="en-PH" sz="2000" i="1" smtClean="0">
                        <a:latin typeface="Cambria Math"/>
                        <a:ea typeface="Cambria Math"/>
                      </a:rPr>
                      <m:t>𝜀</m:t>
                    </m:r>
                  </m:oMath>
                </a14:m>
                <a:r>
                  <a:rPr lang="en-PH" sz="2000" dirty="0" smtClean="0">
                    <a:ea typeface="MS PGothic" pitchFamily="34" charset="-128"/>
                  </a:rPr>
                  <a:t> is a random variable that is assumed to be normally distributed with </a:t>
                </a:r>
                <a14:m>
                  <m:oMath xmlns:m="http://schemas.openxmlformats.org/officeDocument/2006/math">
                    <m:r>
                      <m:rPr>
                        <m:sty m:val="p"/>
                      </m:rPr>
                      <a:rPr lang="en-PH" sz="2000" b="0" i="0" smtClean="0">
                        <a:latin typeface="Cambria Math"/>
                        <a:ea typeface="MS PGothic" pitchFamily="34" charset="-128"/>
                      </a:rPr>
                      <m:t>E</m:t>
                    </m:r>
                    <m:d>
                      <m:dPr>
                        <m:ctrlPr>
                          <a:rPr lang="en-PH" sz="2000" b="0" i="1" smtClean="0">
                            <a:latin typeface="Cambria Math"/>
                            <a:ea typeface="MS PGothic" pitchFamily="34" charset="-128"/>
                          </a:rPr>
                        </m:ctrlPr>
                      </m:dPr>
                      <m:e>
                        <m:r>
                          <a:rPr lang="en-PH" sz="2000" b="0" i="1" smtClean="0">
                            <a:latin typeface="Cambria Math"/>
                            <a:ea typeface="Cambria Math"/>
                          </a:rPr>
                          <m:t>𝜀</m:t>
                        </m:r>
                      </m:e>
                    </m:d>
                    <m:r>
                      <a:rPr lang="en-PH" sz="2000" b="0" i="1" smtClean="0">
                        <a:latin typeface="Cambria Math"/>
                        <a:ea typeface="MS PGothic" pitchFamily="34" charset="-128"/>
                      </a:rPr>
                      <m:t>=0</m:t>
                    </m:r>
                  </m:oMath>
                </a14:m>
                <a:r>
                  <a:rPr lang="en-PH" sz="2000" dirty="0" smtClean="0">
                    <a:ea typeface="MS PGothic" pitchFamily="34" charset="-128"/>
                  </a:rPr>
                  <a:t> and </a:t>
                </a:r>
                <a14:m>
                  <m:oMath xmlns:m="http://schemas.openxmlformats.org/officeDocument/2006/math">
                    <m:r>
                      <m:rPr>
                        <m:sty m:val="p"/>
                      </m:rPr>
                      <a:rPr lang="en-PH" sz="2000" b="0" i="0" smtClean="0">
                        <a:latin typeface="Cambria Math"/>
                        <a:ea typeface="MS PGothic" pitchFamily="34" charset="-128"/>
                      </a:rPr>
                      <m:t>Var</m:t>
                    </m:r>
                    <m:d>
                      <m:dPr>
                        <m:ctrlPr>
                          <a:rPr lang="en-PH" sz="2000" b="0" i="1" smtClean="0">
                            <a:latin typeface="Cambria Math"/>
                            <a:ea typeface="MS PGothic" pitchFamily="34" charset="-128"/>
                          </a:rPr>
                        </m:ctrlPr>
                      </m:dPr>
                      <m:e>
                        <m:r>
                          <a:rPr lang="en-PH" sz="2000" b="0" i="1" smtClean="0">
                            <a:latin typeface="Cambria Math"/>
                            <a:ea typeface="Cambria Math"/>
                          </a:rPr>
                          <m:t>𝜀</m:t>
                        </m:r>
                      </m:e>
                    </m:d>
                    <m:r>
                      <a:rPr lang="en-PH" sz="2000" b="0" i="0" smtClean="0">
                        <a:latin typeface="Cambria Math"/>
                        <a:ea typeface="MS PGothic" pitchFamily="34" charset="-128"/>
                      </a:rPr>
                      <m:t>=</m:t>
                    </m:r>
                    <m:sSup>
                      <m:sSupPr>
                        <m:ctrlPr>
                          <a:rPr lang="en-PH" sz="2000" b="0" i="1" smtClean="0">
                            <a:latin typeface="Cambria Math"/>
                            <a:ea typeface="Cambria Math"/>
                          </a:rPr>
                        </m:ctrlPr>
                      </m:sSupPr>
                      <m:e>
                        <m:r>
                          <m:rPr>
                            <m:sty m:val="p"/>
                          </m:rPr>
                          <a:rPr lang="el-GR" sz="2000" b="0" i="1" smtClean="0">
                            <a:latin typeface="Cambria Math"/>
                            <a:ea typeface="Cambria Math"/>
                          </a:rPr>
                          <m:t>σ</m:t>
                        </m:r>
                      </m:e>
                      <m:sup>
                        <m:r>
                          <a:rPr lang="en-PH" sz="2000" b="0" i="1" smtClean="0">
                            <a:latin typeface="Cambria Math"/>
                            <a:ea typeface="Cambria Math"/>
                          </a:rPr>
                          <m:t>2</m:t>
                        </m:r>
                      </m:sup>
                    </m:sSup>
                  </m:oMath>
                </a14:m>
                <a:r>
                  <a:rPr lang="en-PH" sz="2000" dirty="0" smtClean="0">
                    <a:ea typeface="MS PGothic" pitchFamily="34" charset="-128"/>
                  </a:rPr>
                  <a:t>. The quantity </a:t>
                </a:r>
                <a14:m>
                  <m:oMath xmlns:m="http://schemas.openxmlformats.org/officeDocument/2006/math">
                    <m:sSup>
                      <m:sSupPr>
                        <m:ctrlPr>
                          <a:rPr lang="en-PH" sz="2000" b="0" i="1" smtClean="0">
                            <a:latin typeface="Cambria Math"/>
                            <a:ea typeface="Cambria Math"/>
                          </a:rPr>
                        </m:ctrlPr>
                      </m:sSupPr>
                      <m:e>
                        <m:r>
                          <a:rPr lang="en-PH" sz="2000" i="1" smtClean="0">
                            <a:latin typeface="Cambria Math"/>
                            <a:ea typeface="Cambria Math"/>
                          </a:rPr>
                          <m:t>𝜎</m:t>
                        </m:r>
                      </m:e>
                      <m:sup>
                        <m:r>
                          <a:rPr lang="en-PH" sz="2000" b="0" i="1" smtClean="0">
                            <a:latin typeface="Cambria Math"/>
                            <a:ea typeface="Cambria Math"/>
                          </a:rPr>
                          <m:t>2</m:t>
                        </m:r>
                      </m:sup>
                    </m:sSup>
                  </m:oMath>
                </a14:m>
                <a:r>
                  <a:rPr lang="en-PH" sz="2000" dirty="0" smtClean="0">
                    <a:ea typeface="MS PGothic" pitchFamily="34" charset="-128"/>
                  </a:rPr>
                  <a:t> is often called the error variance or residual variance.</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7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1653795136"/>
      </p:ext>
    </p:extLst>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quantity Y is a random variable since </a:t>
                </a:r>
                <a14:m>
                  <m:oMath xmlns:m="http://schemas.openxmlformats.org/officeDocument/2006/math">
                    <m:r>
                      <a:rPr lang="en-PH" sz="2000" i="1" smtClean="0">
                        <a:latin typeface="Cambria Math"/>
                        <a:ea typeface="Cambria Math"/>
                      </a:rPr>
                      <m:t>𝜀</m:t>
                    </m:r>
                  </m:oMath>
                </a14:m>
                <a:r>
                  <a:rPr lang="en-PH" sz="2000" dirty="0" smtClean="0">
                    <a:ea typeface="MS PGothic" pitchFamily="34" charset="-128"/>
                  </a:rPr>
                  <a:t> is random. The value x of the </a:t>
                </a:r>
                <a:r>
                  <a:rPr lang="en-PH" sz="2000" dirty="0" err="1" smtClean="0">
                    <a:ea typeface="MS PGothic" pitchFamily="34" charset="-128"/>
                  </a:rPr>
                  <a:t>regressor</a:t>
                </a:r>
                <a:r>
                  <a:rPr lang="en-PH" sz="2000" dirty="0" smtClean="0">
                    <a:ea typeface="MS PGothic" pitchFamily="34" charset="-128"/>
                  </a:rPr>
                  <a:t> variable is not random, in fact, is measured with negligible error. The quantity </a:t>
                </a:r>
                <a14:m>
                  <m:oMath xmlns:m="http://schemas.openxmlformats.org/officeDocument/2006/math">
                    <m:r>
                      <a:rPr lang="en-PH" sz="2000" i="1" smtClean="0">
                        <a:latin typeface="Cambria Math"/>
                        <a:ea typeface="Cambria Math"/>
                      </a:rPr>
                      <m:t>𝜀</m:t>
                    </m:r>
                  </m:oMath>
                </a14:m>
                <a:r>
                  <a:rPr lang="en-PH" sz="2000" dirty="0" smtClean="0">
                    <a:ea typeface="MS PGothic" pitchFamily="34" charset="-128"/>
                  </a:rPr>
                  <a:t>, often called a </a:t>
                </a:r>
                <a:r>
                  <a:rPr lang="en-PH" sz="2000" b="1" dirty="0" smtClean="0">
                    <a:ea typeface="MS PGothic" pitchFamily="34" charset="-128"/>
                  </a:rPr>
                  <a:t>random error</a:t>
                </a:r>
                <a:r>
                  <a:rPr lang="en-PH" sz="2000" dirty="0" smtClean="0">
                    <a:ea typeface="MS PGothic" pitchFamily="34" charset="-128"/>
                  </a:rPr>
                  <a:t>, or </a:t>
                </a:r>
                <a:r>
                  <a:rPr lang="en-PH" sz="2000" b="1" dirty="0" smtClean="0">
                    <a:ea typeface="MS PGothic" pitchFamily="34" charset="-128"/>
                  </a:rPr>
                  <a:t>random disturbance</a:t>
                </a:r>
                <a:r>
                  <a:rPr lang="en-PH" sz="2000" dirty="0" smtClean="0">
                    <a:ea typeface="MS PGothic" pitchFamily="34" charset="-128"/>
                  </a:rPr>
                  <a:t> has constant variance. The portion of the assumptions is often called the </a:t>
                </a:r>
                <a:r>
                  <a:rPr lang="en-PH" sz="2000" b="1" dirty="0" smtClean="0">
                    <a:ea typeface="MS PGothic" pitchFamily="34" charset="-128"/>
                  </a:rPr>
                  <a:t>homogeneous</a:t>
                </a:r>
                <a:r>
                  <a:rPr lang="en-PH" sz="2000" dirty="0" smtClean="0">
                    <a:ea typeface="MS PGothic" pitchFamily="34" charset="-128"/>
                  </a:rPr>
                  <a:t> variance assumption. The presence of this normally distributed random error, </a:t>
                </a:r>
                <a14:m>
                  <m:oMath xmlns:m="http://schemas.openxmlformats.org/officeDocument/2006/math">
                    <m:r>
                      <a:rPr lang="en-PH" sz="2000" i="1" smtClean="0">
                        <a:latin typeface="Cambria Math"/>
                        <a:ea typeface="Cambria Math"/>
                      </a:rPr>
                      <m:t>𝜀</m:t>
                    </m:r>
                  </m:oMath>
                </a14:m>
                <a:r>
                  <a:rPr lang="en-PH" sz="2000" dirty="0" smtClean="0">
                    <a:ea typeface="MS PGothic" pitchFamily="34" charset="-128"/>
                  </a:rPr>
                  <a:t>, keeps the model from becoming simply a deterministic equation. Now, the fact that </a:t>
                </a:r>
                <a14:m>
                  <m:oMath xmlns:m="http://schemas.openxmlformats.org/officeDocument/2006/math">
                    <m:r>
                      <a:rPr lang="en-PH" sz="2000" b="0" i="1" smtClean="0">
                        <a:latin typeface="Cambria Math"/>
                        <a:ea typeface="MS PGothic" pitchFamily="34" charset="-128"/>
                      </a:rPr>
                      <m:t>𝐸</m:t>
                    </m:r>
                    <m:d>
                      <m:dPr>
                        <m:ctrlPr>
                          <a:rPr lang="en-PH" sz="2000" b="0" i="1" smtClean="0">
                            <a:latin typeface="Cambria Math"/>
                            <a:ea typeface="MS PGothic" pitchFamily="34" charset="-128"/>
                          </a:rPr>
                        </m:ctrlPr>
                      </m:dPr>
                      <m:e>
                        <m:r>
                          <a:rPr lang="en-PH" sz="2000" b="0" i="1" smtClean="0">
                            <a:latin typeface="Cambria Math"/>
                            <a:ea typeface="Cambria Math"/>
                          </a:rPr>
                          <m:t>𝜀</m:t>
                        </m:r>
                      </m:e>
                    </m:d>
                    <m:r>
                      <a:rPr lang="en-PH" sz="2000" b="0" i="1" smtClean="0">
                        <a:latin typeface="Cambria Math"/>
                        <a:ea typeface="MS PGothic" pitchFamily="34" charset="-128"/>
                      </a:rPr>
                      <m:t>=0</m:t>
                    </m:r>
                  </m:oMath>
                </a14:m>
                <a:r>
                  <a:rPr lang="en-PH" sz="2000" dirty="0" smtClean="0">
                    <a:ea typeface="MS PGothic" pitchFamily="34" charset="-128"/>
                  </a:rPr>
                  <a:t> implies that at specific x the y values are normally distributed around the </a:t>
                </a:r>
                <a:r>
                  <a:rPr lang="en-PH" sz="2000" b="1" dirty="0" smtClean="0">
                    <a:ea typeface="MS PGothic" pitchFamily="34" charset="-128"/>
                  </a:rPr>
                  <a:t>true</a:t>
                </a:r>
                <a:r>
                  <a:rPr lang="en-PH" sz="2000" dirty="0" smtClean="0">
                    <a:ea typeface="MS PGothic" pitchFamily="34" charset="-128"/>
                  </a:rPr>
                  <a:t> or population </a:t>
                </a:r>
                <a:r>
                  <a:rPr lang="en-PH" sz="2000" b="1" dirty="0" smtClean="0">
                    <a:ea typeface="MS PGothic" pitchFamily="34" charset="-128"/>
                  </a:rPr>
                  <a:t>regression line </a:t>
                </a:r>
                <a14:m>
                  <m:oMath xmlns:m="http://schemas.openxmlformats.org/officeDocument/2006/math">
                    <m:r>
                      <a:rPr lang="en-PH" sz="2000" b="0" i="1" smtClean="0">
                        <a:latin typeface="Cambria Math"/>
                        <a:ea typeface="MS PGothic" pitchFamily="34" charset="-128"/>
                      </a:rPr>
                      <m:t>𝑦</m:t>
                    </m:r>
                    <m:r>
                      <a:rPr lang="en-PH" sz="2000" b="0" i="1" smtClean="0">
                        <a:latin typeface="Cambria Math"/>
                        <a:ea typeface="MS PGothic" pitchFamily="34" charset="-128"/>
                      </a:rPr>
                      <m:t>=</m:t>
                    </m:r>
                    <m:r>
                      <a:rPr lang="en-PH" sz="2000" b="0" i="1" smtClean="0">
                        <a:latin typeface="Cambria Math"/>
                        <a:ea typeface="Cambria Math"/>
                      </a:rPr>
                      <m:t>𝛼</m:t>
                    </m:r>
                    <m:r>
                      <a:rPr lang="en-PH" sz="2000" b="0" i="1" smtClean="0">
                        <a:latin typeface="Cambria Math"/>
                        <a:ea typeface="Cambria Math"/>
                      </a:rPr>
                      <m:t>+</m:t>
                    </m:r>
                    <m:r>
                      <a:rPr lang="en-PH" sz="2000" b="0" i="1" smtClean="0">
                        <a:latin typeface="Cambria Math"/>
                        <a:ea typeface="Cambria Math"/>
                      </a:rPr>
                      <m:t>𝛽</m:t>
                    </m:r>
                    <m:r>
                      <a:rPr lang="en-PH" sz="2000" b="0" i="1" smtClean="0">
                        <a:latin typeface="Cambria Math"/>
                        <a:ea typeface="Cambria Math"/>
                      </a:rPr>
                      <m:t>𝑥</m:t>
                    </m:r>
                  </m:oMath>
                </a14:m>
                <a:r>
                  <a:rPr lang="en-PH" sz="2000" dirty="0" smtClean="0">
                    <a:ea typeface="MS PGothic" pitchFamily="34" charset="-128"/>
                  </a:rPr>
                  <a:t>.</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7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2906910325"/>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Simple Linear Regression Model</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model described is conceptual in nature. As a result, one never observes the actual </a:t>
                </a:r>
                <a14:m>
                  <m:oMath xmlns:m="http://schemas.openxmlformats.org/officeDocument/2006/math">
                    <m:r>
                      <a:rPr lang="en-PH" sz="2000" i="1" smtClean="0">
                        <a:latin typeface="Cambria Math"/>
                        <a:ea typeface="Cambria Math"/>
                      </a:rPr>
                      <m:t>𝜀</m:t>
                    </m:r>
                  </m:oMath>
                </a14:m>
                <a:r>
                  <a:rPr lang="en-PH" sz="2000" dirty="0" smtClean="0">
                    <a:ea typeface="MS PGothic" pitchFamily="34" charset="-128"/>
                  </a:rPr>
                  <a:t> values in practice and thus one can never draw an estimated line. Figure 11.1 depicts the nature of hypothetical (y, x) data scattered around a true regression line for a case in which only n=5 observations are available.</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0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895600"/>
            <a:ext cx="43338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869988"/>
      </p:ext>
    </p:extLst>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The Fitted Regression Line</a:t>
            </a:r>
          </a:p>
        </p:txBody>
      </p:sp>
      <mc:AlternateContent xmlns:mc="http://schemas.openxmlformats.org/markup-compatibility/2006" xmlns:a14="http://schemas.microsoft.com/office/drawing/2010/main">
        <mc:Choice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parameters </a:t>
                </a:r>
                <a14:m>
                  <m:oMath xmlns:m="http://schemas.openxmlformats.org/officeDocument/2006/math">
                    <m:r>
                      <a:rPr lang="en-PH" sz="2000" i="1" smtClean="0">
                        <a:latin typeface="Cambria Math"/>
                        <a:ea typeface="Cambria Math"/>
                      </a:rPr>
                      <m:t>𝛼</m:t>
                    </m:r>
                  </m:oMath>
                </a14:m>
                <a:r>
                  <a:rPr lang="en-PH" sz="2000" dirty="0" smtClean="0">
                    <a:ea typeface="MS PGothic" pitchFamily="34" charset="-128"/>
                  </a:rPr>
                  <a:t> and </a:t>
                </a:r>
                <a14:m>
                  <m:oMath xmlns:m="http://schemas.openxmlformats.org/officeDocument/2006/math">
                    <m:r>
                      <a:rPr lang="en-PH" sz="2000" i="1" smtClean="0">
                        <a:latin typeface="Cambria Math"/>
                        <a:ea typeface="Cambria Math"/>
                      </a:rPr>
                      <m:t>𝛽</m:t>
                    </m:r>
                  </m:oMath>
                </a14:m>
                <a:r>
                  <a:rPr lang="en-PH" sz="2000" dirty="0" smtClean="0">
                    <a:ea typeface="MS PGothic" pitchFamily="34" charset="-128"/>
                  </a:rPr>
                  <a:t> are called the regression coefficients. Suppose we denote the estimates </a:t>
                </a:r>
                <a14:m>
                  <m:oMath xmlns:m="http://schemas.openxmlformats.org/officeDocument/2006/math">
                    <m:r>
                      <a:rPr lang="en-PH" sz="2000" b="0" i="1" smtClean="0">
                        <a:latin typeface="Cambria Math"/>
                        <a:ea typeface="MS PGothic" pitchFamily="34" charset="-128"/>
                      </a:rPr>
                      <m:t>𝑎</m:t>
                    </m:r>
                  </m:oMath>
                </a14:m>
                <a:r>
                  <a:rPr lang="en-PH" sz="2000" dirty="0" smtClean="0">
                    <a:ea typeface="MS PGothic" pitchFamily="34" charset="-128"/>
                  </a:rPr>
                  <a:t> for </a:t>
                </a:r>
                <a14:m>
                  <m:oMath xmlns:m="http://schemas.openxmlformats.org/officeDocument/2006/math">
                    <m:r>
                      <a:rPr lang="en-PH" sz="2000" i="1" smtClean="0">
                        <a:latin typeface="Cambria Math"/>
                        <a:ea typeface="Cambria Math"/>
                      </a:rPr>
                      <m:t>𝛼</m:t>
                    </m:r>
                  </m:oMath>
                </a14:m>
                <a:r>
                  <a:rPr lang="en-PH" sz="2000" dirty="0" smtClean="0">
                    <a:ea typeface="MS PGothic" pitchFamily="34" charset="-128"/>
                  </a:rPr>
                  <a:t> and </a:t>
                </a:r>
                <a14:m>
                  <m:oMath xmlns:m="http://schemas.openxmlformats.org/officeDocument/2006/math">
                    <m:r>
                      <a:rPr lang="en-PH" sz="2000" b="0" i="1" smtClean="0">
                        <a:latin typeface="Cambria Math"/>
                        <a:ea typeface="MS PGothic" pitchFamily="34" charset="-128"/>
                      </a:rPr>
                      <m:t>𝑏</m:t>
                    </m:r>
                  </m:oMath>
                </a14:m>
                <a:r>
                  <a:rPr lang="en-PH" sz="2000" dirty="0" smtClean="0">
                    <a:ea typeface="MS PGothic" pitchFamily="34" charset="-128"/>
                  </a:rPr>
                  <a:t> for </a:t>
                </a:r>
                <a14:m>
                  <m:oMath xmlns:m="http://schemas.openxmlformats.org/officeDocument/2006/math">
                    <m:r>
                      <a:rPr lang="en-PH" sz="2000" i="1" smtClean="0">
                        <a:latin typeface="Cambria Math"/>
                        <a:ea typeface="Cambria Math"/>
                      </a:rPr>
                      <m:t>𝛽</m:t>
                    </m:r>
                  </m:oMath>
                </a14:m>
                <a:r>
                  <a:rPr lang="en-PH" sz="2000" dirty="0" smtClean="0">
                    <a:ea typeface="MS PGothic" pitchFamily="34" charset="-128"/>
                  </a:rPr>
                  <a:t>. Then the estimated or </a:t>
                </a:r>
                <a:r>
                  <a:rPr lang="en-PH" sz="2000" b="1" dirty="0" smtClean="0">
                    <a:ea typeface="MS PGothic" pitchFamily="34" charset="-128"/>
                  </a:rPr>
                  <a:t>fitted regression</a:t>
                </a:r>
                <a:r>
                  <a:rPr lang="en-PH" sz="2000" dirty="0" smtClean="0">
                    <a:ea typeface="MS PGothic" pitchFamily="34" charset="-128"/>
                  </a:rPr>
                  <a:t> line is given by</a:t>
                </a:r>
              </a:p>
              <a:p>
                <a:pPr algn="just" eaLnBrk="1" hangingPunct="1">
                  <a:lnSpc>
                    <a:spcPct val="90000"/>
                  </a:lnSpc>
                  <a:buFontTx/>
                  <a:buNone/>
                </a:pPr>
                <a:endParaRPr lang="en-PH" sz="2000" dirty="0">
                  <a:ea typeface="MS PGothic" pitchFamily="34" charset="-128"/>
                </a:endParaRPr>
              </a:p>
              <a:p>
                <a:pPr algn="ctr" eaLnBrk="1" hangingPunct="1">
                  <a:lnSpc>
                    <a:spcPct val="90000"/>
                  </a:lnSpc>
                  <a:buFontTx/>
                  <a:buNone/>
                </a:pPr>
                <a14:m>
                  <m:oMath xmlns:m="http://schemas.openxmlformats.org/officeDocument/2006/math">
                    <m:acc>
                      <m:accPr>
                        <m:chr m:val="̂"/>
                        <m:ctrlPr>
                          <a:rPr lang="en-PH" sz="2000" i="1" smtClean="0">
                            <a:latin typeface="Cambria Math"/>
                            <a:ea typeface="MS PGothic" pitchFamily="34" charset="-128"/>
                          </a:rPr>
                        </m:ctrlPr>
                      </m:accPr>
                      <m:e>
                        <m:r>
                          <a:rPr lang="en-PH" sz="2000" b="0" i="1" smtClean="0">
                            <a:latin typeface="Cambria Math"/>
                            <a:ea typeface="MS PGothic" pitchFamily="34" charset="-128"/>
                          </a:rPr>
                          <m:t>𝑦</m:t>
                        </m:r>
                      </m:e>
                    </m:acc>
                    <m:r>
                      <a:rPr lang="en-PH" sz="2000" b="0" i="1" smtClean="0">
                        <a:latin typeface="Cambria Math"/>
                        <a:ea typeface="MS PGothic" pitchFamily="34" charset="-128"/>
                      </a:rPr>
                      <m:t>=</m:t>
                    </m:r>
                    <m:r>
                      <a:rPr lang="en-PH" sz="2000" b="0" i="1" smtClean="0">
                        <a:latin typeface="Cambria Math"/>
                        <a:ea typeface="MS PGothic" pitchFamily="34" charset="-128"/>
                      </a:rPr>
                      <m:t>𝑎</m:t>
                    </m:r>
                    <m:r>
                      <a:rPr lang="en-PH" sz="2000" b="0" i="1" smtClean="0">
                        <a:latin typeface="Cambria Math"/>
                        <a:ea typeface="MS PGothic" pitchFamily="34" charset="-128"/>
                      </a:rPr>
                      <m:t>+</m:t>
                    </m:r>
                    <m:r>
                      <a:rPr lang="en-PH" sz="2000" b="0" i="1" smtClean="0">
                        <a:latin typeface="Cambria Math"/>
                        <a:ea typeface="MS PGothic" pitchFamily="34" charset="-128"/>
                      </a:rPr>
                      <m:t>𝑏𝑥</m:t>
                    </m:r>
                  </m:oMath>
                </a14:m>
                <a:r>
                  <a:rPr lang="en-PH" sz="2000" dirty="0" smtClean="0">
                    <a:ea typeface="MS PGothic" pitchFamily="34" charset="-128"/>
                  </a:rPr>
                  <a:t>,</a:t>
                </a:r>
              </a:p>
              <a:p>
                <a:pPr algn="ctr"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where </a:t>
                </a:r>
                <a14:m>
                  <m:oMath xmlns:m="http://schemas.openxmlformats.org/officeDocument/2006/math">
                    <m:acc>
                      <m:accPr>
                        <m:chr m:val="̂"/>
                        <m:ctrlPr>
                          <a:rPr lang="en-PH" sz="2000" i="1" smtClean="0">
                            <a:latin typeface="Cambria Math"/>
                            <a:ea typeface="MS PGothic" pitchFamily="34" charset="-128"/>
                          </a:rPr>
                        </m:ctrlPr>
                      </m:accPr>
                      <m:e>
                        <m:r>
                          <a:rPr lang="en-PH" sz="2000" b="0" i="1" smtClean="0">
                            <a:latin typeface="Cambria Math"/>
                            <a:ea typeface="MS PGothic" pitchFamily="34" charset="-128"/>
                          </a:rPr>
                          <m:t>𝑦</m:t>
                        </m:r>
                      </m:e>
                    </m:acc>
                  </m:oMath>
                </a14:m>
                <a:r>
                  <a:rPr lang="en-PH" sz="2000" dirty="0" smtClean="0">
                    <a:ea typeface="MS PGothic" pitchFamily="34" charset="-128"/>
                  </a:rPr>
                  <a:t> is the predicted or fitted value. Obviously the fitted line is an estimate of true regression line.</a:t>
                </a:r>
                <a:endParaRPr lang="en-PH" sz="2000" dirty="0">
                  <a:ea typeface="MS PGothic" pitchFamily="34" charset="-128"/>
                </a:endParaRPr>
              </a:p>
            </p:txBody>
          </p:sp>
        </mc:Choice>
        <mc:Fallback xmlns="">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0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spTree>
    <p:extLst>
      <p:ext uri="{BB962C8B-B14F-4D97-AF65-F5344CB8AC3E}">
        <p14:creationId xmlns:p14="http://schemas.microsoft.com/office/powerpoint/2010/main" val="3466942559"/>
      </p:ext>
    </p:extLst>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7883</TotalTime>
  <Words>948</Words>
  <Application>Microsoft Office PowerPoint</Application>
  <PresentationFormat>On-screen Show (4:3)</PresentationFormat>
  <Paragraphs>68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NEW TRENDS REPORT</vt:lpstr>
      <vt:lpstr>PowerPoint Presentation</vt:lpstr>
      <vt:lpstr>Simple Linear Regression Model</vt:lpstr>
      <vt:lpstr>Simple Linear Regression Model</vt:lpstr>
      <vt:lpstr>Simple Linear Regression Model</vt:lpstr>
      <vt:lpstr>Multiple Regression</vt:lpstr>
      <vt:lpstr>Simple Linear Regression Model</vt:lpstr>
      <vt:lpstr>Simple Linear Regression Model</vt:lpstr>
      <vt:lpstr>Simple Linear Regression Model</vt:lpstr>
      <vt:lpstr>The Fitted Regression Line</vt:lpstr>
      <vt:lpstr>Simple Linear Regression Model</vt:lpstr>
      <vt:lpstr>Simple Linear Regression Model</vt:lpstr>
      <vt:lpstr>Least Squares and the Fitted Model</vt:lpstr>
      <vt:lpstr>Least Squares and the Fitted Model</vt:lpstr>
      <vt:lpstr>The Method of Least Squares</vt:lpstr>
      <vt:lpstr>The Method of Least Squares</vt:lpstr>
      <vt:lpstr>The Method of Least Squares</vt:lpstr>
      <vt:lpstr>The Method of Least Squares</vt:lpstr>
      <vt:lpstr>The Method of Least Squares</vt:lpstr>
      <vt:lpstr>The Method of Least Squares</vt:lpstr>
      <vt:lpstr>The Method of Least Squares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ronald</cp:lastModifiedBy>
  <cp:revision>331</cp:revision>
  <dcterms:created xsi:type="dcterms:W3CDTF">2007-07-23T05:02:57Z</dcterms:created>
  <dcterms:modified xsi:type="dcterms:W3CDTF">2011-03-03T16:38:13Z</dcterms:modified>
</cp:coreProperties>
</file>