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30" r:id="rId3"/>
    <p:sldId id="331" r:id="rId4"/>
    <p:sldId id="332" r:id="rId5"/>
    <p:sldId id="333" r:id="rId6"/>
    <p:sldId id="334" r:id="rId7"/>
    <p:sldId id="335" r:id="rId8"/>
    <p:sldId id="336" r:id="rId9"/>
    <p:sldId id="337" r:id="rId10"/>
    <p:sldId id="339" r:id="rId11"/>
  </p:sldIdLst>
  <p:sldSz cx="9144000" cy="6858000" type="screen4x3"/>
  <p:notesSz cx="6858000" cy="9077325"/>
  <p:defaultTextStyle>
    <a:defPPr>
      <a:defRPr lang="en-AU"/>
    </a:defPPr>
    <a:lvl1pPr algn="ctr" rtl="0" fontAlgn="base">
      <a:spcBef>
        <a:spcPct val="0"/>
      </a:spcBef>
      <a:spcAft>
        <a:spcPct val="0"/>
      </a:spcAft>
      <a:defRPr sz="4400" kern="1200">
        <a:solidFill>
          <a:schemeClr val="tx2"/>
        </a:solidFill>
        <a:latin typeface="Berlin Sans FB Demi" pitchFamily="34" charset="0"/>
        <a:ea typeface="+mn-ea"/>
        <a:cs typeface="+mn-cs"/>
      </a:defRPr>
    </a:lvl1pPr>
    <a:lvl2pPr marL="457200" algn="ctr" rtl="0" fontAlgn="base">
      <a:spcBef>
        <a:spcPct val="0"/>
      </a:spcBef>
      <a:spcAft>
        <a:spcPct val="0"/>
      </a:spcAft>
      <a:defRPr sz="4400" kern="1200">
        <a:solidFill>
          <a:schemeClr val="tx2"/>
        </a:solidFill>
        <a:latin typeface="Berlin Sans FB Demi" pitchFamily="34" charset="0"/>
        <a:ea typeface="+mn-ea"/>
        <a:cs typeface="+mn-cs"/>
      </a:defRPr>
    </a:lvl2pPr>
    <a:lvl3pPr marL="914400" algn="ctr" rtl="0" fontAlgn="base">
      <a:spcBef>
        <a:spcPct val="0"/>
      </a:spcBef>
      <a:spcAft>
        <a:spcPct val="0"/>
      </a:spcAft>
      <a:defRPr sz="4400" kern="1200">
        <a:solidFill>
          <a:schemeClr val="tx2"/>
        </a:solidFill>
        <a:latin typeface="Berlin Sans FB Demi" pitchFamily="34" charset="0"/>
        <a:ea typeface="+mn-ea"/>
        <a:cs typeface="+mn-cs"/>
      </a:defRPr>
    </a:lvl3pPr>
    <a:lvl4pPr marL="1371600" algn="ctr" rtl="0" fontAlgn="base">
      <a:spcBef>
        <a:spcPct val="0"/>
      </a:spcBef>
      <a:spcAft>
        <a:spcPct val="0"/>
      </a:spcAft>
      <a:defRPr sz="4400" kern="1200">
        <a:solidFill>
          <a:schemeClr val="tx2"/>
        </a:solidFill>
        <a:latin typeface="Berlin Sans FB Demi" pitchFamily="34" charset="0"/>
        <a:ea typeface="+mn-ea"/>
        <a:cs typeface="+mn-cs"/>
      </a:defRPr>
    </a:lvl4pPr>
    <a:lvl5pPr marL="1828800" algn="ctr" rtl="0" fontAlgn="base">
      <a:spcBef>
        <a:spcPct val="0"/>
      </a:spcBef>
      <a:spcAft>
        <a:spcPct val="0"/>
      </a:spcAft>
      <a:defRPr sz="4400" kern="1200">
        <a:solidFill>
          <a:schemeClr val="tx2"/>
        </a:solidFill>
        <a:latin typeface="Berlin Sans FB Demi" pitchFamily="34" charset="0"/>
        <a:ea typeface="+mn-ea"/>
        <a:cs typeface="+mn-cs"/>
      </a:defRPr>
    </a:lvl5pPr>
    <a:lvl6pPr marL="2286000" algn="l" defTabSz="914400" rtl="0" eaLnBrk="1" latinLnBrk="0" hangingPunct="1">
      <a:defRPr sz="4400" kern="1200">
        <a:solidFill>
          <a:schemeClr val="tx2"/>
        </a:solidFill>
        <a:latin typeface="Berlin Sans FB Demi" pitchFamily="34" charset="0"/>
        <a:ea typeface="+mn-ea"/>
        <a:cs typeface="+mn-cs"/>
      </a:defRPr>
    </a:lvl6pPr>
    <a:lvl7pPr marL="2743200" algn="l" defTabSz="914400" rtl="0" eaLnBrk="1" latinLnBrk="0" hangingPunct="1">
      <a:defRPr sz="4400" kern="1200">
        <a:solidFill>
          <a:schemeClr val="tx2"/>
        </a:solidFill>
        <a:latin typeface="Berlin Sans FB Demi" pitchFamily="34" charset="0"/>
        <a:ea typeface="+mn-ea"/>
        <a:cs typeface="+mn-cs"/>
      </a:defRPr>
    </a:lvl7pPr>
    <a:lvl8pPr marL="3200400" algn="l" defTabSz="914400" rtl="0" eaLnBrk="1" latinLnBrk="0" hangingPunct="1">
      <a:defRPr sz="4400" kern="1200">
        <a:solidFill>
          <a:schemeClr val="tx2"/>
        </a:solidFill>
        <a:latin typeface="Berlin Sans FB Demi" pitchFamily="34" charset="0"/>
        <a:ea typeface="+mn-ea"/>
        <a:cs typeface="+mn-cs"/>
      </a:defRPr>
    </a:lvl8pPr>
    <a:lvl9pPr marL="3657600" algn="l" defTabSz="914400" rtl="0" eaLnBrk="1" latinLnBrk="0" hangingPunct="1">
      <a:defRPr sz="4400" kern="1200">
        <a:solidFill>
          <a:schemeClr val="tx2"/>
        </a:solidFill>
        <a:latin typeface="Berlin Sans FB Dem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B2B2B2"/>
    <a:srgbClr val="A50021"/>
    <a:srgbClr val="FFCC00"/>
    <a:srgbClr val="FFCC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7500" autoAdjust="0"/>
  </p:normalViewPr>
  <p:slideViewPr>
    <p:cSldViewPr>
      <p:cViewPr>
        <p:scale>
          <a:sx n="66" d="100"/>
          <a:sy n="66" d="100"/>
        </p:scale>
        <p:origin x="-52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2"/>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2150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5CCDD7DD-D950-460C-AD02-A9FAA759B93B}" type="slidenum">
              <a:rPr lang="en-AU"/>
              <a:pPr>
                <a:defRPr/>
              </a:pPr>
              <a:t>‹#›</a:t>
            </a:fld>
            <a:endParaRPr lang="en-AU"/>
          </a:p>
        </p:txBody>
      </p:sp>
    </p:spTree>
    <p:extLst>
      <p:ext uri="{BB962C8B-B14F-4D97-AF65-F5344CB8AC3E}">
        <p14:creationId xmlns:p14="http://schemas.microsoft.com/office/powerpoint/2010/main" val="155871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4582"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83"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2F804589-8971-4339-AD93-8F6F046AA3A0}" type="slidenum">
              <a:rPr lang="en-AU"/>
              <a:pPr>
                <a:defRPr/>
              </a:pPr>
              <a:t>‹#›</a:t>
            </a:fld>
            <a:endParaRPr lang="en-AU"/>
          </a:p>
        </p:txBody>
      </p:sp>
    </p:spTree>
    <p:extLst>
      <p:ext uri="{BB962C8B-B14F-4D97-AF65-F5344CB8AC3E}">
        <p14:creationId xmlns:p14="http://schemas.microsoft.com/office/powerpoint/2010/main" val="53882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Berlin Sans FB Demi" pitchFamily="34" charset="0"/>
              </a:defRPr>
            </a:lvl1pPr>
            <a:lvl2pPr marL="742950" indent="-285750" eaLnBrk="0" hangingPunct="0">
              <a:defRPr sz="4400">
                <a:solidFill>
                  <a:schemeClr val="tx2"/>
                </a:solidFill>
                <a:latin typeface="Berlin Sans FB Demi" pitchFamily="34" charset="0"/>
              </a:defRPr>
            </a:lvl2pPr>
            <a:lvl3pPr marL="1143000" indent="-228600" eaLnBrk="0" hangingPunct="0">
              <a:defRPr sz="4400">
                <a:solidFill>
                  <a:schemeClr val="tx2"/>
                </a:solidFill>
                <a:latin typeface="Berlin Sans FB Demi" pitchFamily="34" charset="0"/>
              </a:defRPr>
            </a:lvl3pPr>
            <a:lvl4pPr marL="1600200" indent="-228600" eaLnBrk="0" hangingPunct="0">
              <a:defRPr sz="4400">
                <a:solidFill>
                  <a:schemeClr val="tx2"/>
                </a:solidFill>
                <a:latin typeface="Berlin Sans FB Demi" pitchFamily="34" charset="0"/>
              </a:defRPr>
            </a:lvl4pPr>
            <a:lvl5pPr marL="2057400" indent="-228600" eaLnBrk="0" hangingPunct="0">
              <a:defRPr sz="4400">
                <a:solidFill>
                  <a:schemeClr val="tx2"/>
                </a:solidFill>
                <a:latin typeface="Berlin Sans FB Demi" pitchFamily="34" charset="0"/>
              </a:defRPr>
            </a:lvl5pPr>
            <a:lvl6pPr marL="2514600" indent="-228600" algn="ctr" eaLnBrk="0" fontAlgn="base" hangingPunct="0">
              <a:spcBef>
                <a:spcPct val="0"/>
              </a:spcBef>
              <a:spcAft>
                <a:spcPct val="0"/>
              </a:spcAft>
              <a:defRPr sz="4400">
                <a:solidFill>
                  <a:schemeClr val="tx2"/>
                </a:solidFill>
                <a:latin typeface="Berlin Sans FB Demi" pitchFamily="34" charset="0"/>
              </a:defRPr>
            </a:lvl6pPr>
            <a:lvl7pPr marL="2971800" indent="-228600" algn="ctr" eaLnBrk="0" fontAlgn="base" hangingPunct="0">
              <a:spcBef>
                <a:spcPct val="0"/>
              </a:spcBef>
              <a:spcAft>
                <a:spcPct val="0"/>
              </a:spcAft>
              <a:defRPr sz="4400">
                <a:solidFill>
                  <a:schemeClr val="tx2"/>
                </a:solidFill>
                <a:latin typeface="Berlin Sans FB Demi" pitchFamily="34" charset="0"/>
              </a:defRPr>
            </a:lvl7pPr>
            <a:lvl8pPr marL="3429000" indent="-228600" algn="ctr" eaLnBrk="0" fontAlgn="base" hangingPunct="0">
              <a:spcBef>
                <a:spcPct val="0"/>
              </a:spcBef>
              <a:spcAft>
                <a:spcPct val="0"/>
              </a:spcAft>
              <a:defRPr sz="4400">
                <a:solidFill>
                  <a:schemeClr val="tx2"/>
                </a:solidFill>
                <a:latin typeface="Berlin Sans FB Demi" pitchFamily="34" charset="0"/>
              </a:defRPr>
            </a:lvl8pPr>
            <a:lvl9pPr marL="3886200" indent="-228600" algn="ctr" eaLnBrk="0" fontAlgn="base" hangingPunct="0">
              <a:spcBef>
                <a:spcPct val="0"/>
              </a:spcBef>
              <a:spcAft>
                <a:spcPct val="0"/>
              </a:spcAft>
              <a:defRPr sz="4400">
                <a:solidFill>
                  <a:schemeClr val="tx2"/>
                </a:solidFill>
                <a:latin typeface="Berlin Sans FB Demi" pitchFamily="34" charset="0"/>
              </a:defRPr>
            </a:lvl9pPr>
          </a:lstStyle>
          <a:p>
            <a:pPr eaLnBrk="1" hangingPunct="1"/>
            <a:fld id="{E8B5341F-2876-4FA9-BA93-D449D1819B5B}" type="slidenum">
              <a:rPr lang="en-AU" sz="1200" smtClean="0">
                <a:solidFill>
                  <a:schemeClr val="tx1"/>
                </a:solidFill>
                <a:latin typeface="Arial" charset="0"/>
              </a:rPr>
              <a:pPr eaLnBrk="1" hangingPunct="1"/>
              <a:t>1</a:t>
            </a:fld>
            <a:endParaRPr lang="en-AU" sz="1200" smtClean="0">
              <a:solidFill>
                <a:schemeClr val="tx1"/>
              </a:solidFill>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895350" y="4311650"/>
            <a:ext cx="5486400"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PH" smtClean="0"/>
              <a:t>      </a:t>
            </a: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Mapua3D"/>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1152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033110"/>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5192595"/>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85544803"/>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259083418"/>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PH" noProof="0" smtClean="0"/>
          </a:p>
        </p:txBody>
      </p:sp>
    </p:spTree>
    <p:extLst>
      <p:ext uri="{BB962C8B-B14F-4D97-AF65-F5344CB8AC3E}">
        <p14:creationId xmlns:p14="http://schemas.microsoft.com/office/powerpoint/2010/main" val="3993522447"/>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646433981"/>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3018905"/>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4099793861"/>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702242856"/>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Tree>
    <p:extLst>
      <p:ext uri="{BB962C8B-B14F-4D97-AF65-F5344CB8AC3E}">
        <p14:creationId xmlns:p14="http://schemas.microsoft.com/office/powerpoint/2010/main" val="1577940955"/>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068505"/>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0327785"/>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2121955"/>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Picture 7" descr="Mapua3D"/>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5661025"/>
            <a:ext cx="10620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3"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Lst>
  <p:transition>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76" name="Text Box 32"/>
          <p:cNvSpPr txBox="1">
            <a:spLocks noChangeArrowheads="1"/>
          </p:cNvSpPr>
          <p:nvPr/>
        </p:nvSpPr>
        <p:spPr bwMode="auto">
          <a:xfrm>
            <a:off x="838200" y="2408238"/>
            <a:ext cx="7543800" cy="1477962"/>
          </a:xfrm>
          <a:prstGeom prst="rect">
            <a:avLst/>
          </a:prstGeom>
          <a:noFill/>
          <a:ln w="9525" algn="ctr">
            <a:noFill/>
            <a:miter lim="800000"/>
            <a:headEnd/>
            <a:tailEnd/>
          </a:ln>
          <a:effectLst/>
        </p:spPr>
        <p:txBody>
          <a:bodyPr>
            <a:spAutoFit/>
          </a:bodyPr>
          <a:lstStyle/>
          <a:p>
            <a:pPr>
              <a:spcBef>
                <a:spcPct val="50000"/>
              </a:spcBef>
              <a:defRPr/>
            </a:pPr>
            <a:r>
              <a:rPr lang="en-GB" sz="3600" b="1" dirty="0">
                <a:latin typeface="+mj-lt"/>
              </a:rPr>
              <a:t>MATH30</a:t>
            </a:r>
          </a:p>
          <a:p>
            <a:pPr>
              <a:spcBef>
                <a:spcPct val="50000"/>
              </a:spcBef>
              <a:defRPr/>
            </a:pPr>
            <a:r>
              <a:rPr lang="en-GB" sz="3600" b="1" dirty="0">
                <a:latin typeface="+mj-lt"/>
              </a:rPr>
              <a:t>Probability and Statistics</a:t>
            </a:r>
            <a:endParaRPr lang="en-US" sz="3600" b="1" dirty="0">
              <a:latin typeface="+mj-lt"/>
            </a:endParaRPr>
          </a:p>
        </p:txBody>
      </p:sp>
    </p:spTree>
  </p:cSld>
  <p:clrMapOvr>
    <a:masterClrMapping/>
  </p:clrMapOvr>
  <p:transition spd="slow">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Coefficient of Determination</a:t>
            </a:r>
            <a:endParaRPr lang="en-US" sz="36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coefficient of determination r</a:t>
            </a:r>
            <a:r>
              <a:rPr lang="en-PH" sz="2000" baseline="30000" dirty="0" smtClean="0">
                <a:ea typeface="MS PGothic" pitchFamily="34" charset="-128"/>
              </a:rPr>
              <a:t>2</a:t>
            </a:r>
            <a:r>
              <a:rPr lang="en-PH" sz="2000" dirty="0" smtClean="0">
                <a:ea typeface="MS PGothic" pitchFamily="34" charset="-128"/>
              </a:rPr>
              <a:t> is a descriptive measure of the strength of the regression relationship, a measure of how well the regression line fits the data.</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The coefficient of determination r</a:t>
            </a:r>
            <a:r>
              <a:rPr lang="en-PH" sz="2000" baseline="30000" dirty="0" smtClean="0">
                <a:ea typeface="MS PGothic" pitchFamily="34" charset="-128"/>
              </a:rPr>
              <a:t>2</a:t>
            </a:r>
            <a:r>
              <a:rPr lang="en-PH" sz="2000" dirty="0" smtClean="0">
                <a:ea typeface="MS PGothic" pitchFamily="34" charset="-128"/>
              </a:rPr>
              <a:t> is an estimator of the corresponding population parameter </a:t>
            </a:r>
            <a:r>
              <a:rPr lang="el-GR" sz="2000" dirty="0" smtClean="0">
                <a:latin typeface="Arial"/>
                <a:ea typeface="MS PGothic" pitchFamily="34" charset="-128"/>
                <a:cs typeface="Arial"/>
              </a:rPr>
              <a:t>ρ</a:t>
            </a:r>
            <a:r>
              <a:rPr lang="en-PH" sz="2000" baseline="30000" dirty="0" smtClean="0">
                <a:latin typeface="Arial"/>
                <a:ea typeface="MS PGothic" pitchFamily="34" charset="-128"/>
                <a:cs typeface="Arial"/>
              </a:rPr>
              <a:t>2</a:t>
            </a:r>
            <a:r>
              <a:rPr lang="en-PH" sz="2000" dirty="0" smtClean="0">
                <a:latin typeface="Arial"/>
                <a:ea typeface="MS PGothic" pitchFamily="34" charset="-128"/>
                <a:cs typeface="Arial"/>
              </a:rPr>
              <a:t>, which is square of the population coefficient of correlation between two variables X and Y. Usually, however, we use r</a:t>
            </a:r>
            <a:r>
              <a:rPr lang="en-PH" sz="2000" baseline="30000" dirty="0" smtClean="0">
                <a:latin typeface="Arial"/>
                <a:ea typeface="MS PGothic" pitchFamily="34" charset="-128"/>
                <a:cs typeface="Arial"/>
              </a:rPr>
              <a:t>2</a:t>
            </a:r>
            <a:r>
              <a:rPr lang="en-PH" sz="2000" dirty="0" smtClean="0">
                <a:latin typeface="Arial"/>
                <a:ea typeface="MS PGothic" pitchFamily="34" charset="-128"/>
                <a:cs typeface="Arial"/>
              </a:rPr>
              <a:t> as a descriptive statistic−a relative measure of how well the regression line fits the data. Ordinarily, we do not use r</a:t>
            </a:r>
            <a:r>
              <a:rPr lang="en-PH" sz="2000" baseline="30000" dirty="0" smtClean="0">
                <a:latin typeface="Arial"/>
                <a:ea typeface="MS PGothic" pitchFamily="34" charset="-128"/>
                <a:cs typeface="Arial"/>
              </a:rPr>
              <a:t>2</a:t>
            </a:r>
            <a:r>
              <a:rPr lang="en-PH" sz="2000" dirty="0" smtClean="0">
                <a:latin typeface="Arial"/>
                <a:ea typeface="MS PGothic" pitchFamily="34" charset="-128"/>
                <a:cs typeface="Arial"/>
              </a:rPr>
              <a:t> for inference about </a:t>
            </a:r>
            <a:r>
              <a:rPr lang="el-GR" sz="2000" dirty="0" smtClean="0">
                <a:latin typeface="Arial"/>
                <a:ea typeface="MS PGothic" pitchFamily="34" charset="-128"/>
                <a:cs typeface="Arial"/>
              </a:rPr>
              <a:t>ρ</a:t>
            </a:r>
            <a:r>
              <a:rPr lang="en-PH" sz="2000" baseline="30000" dirty="0" smtClean="0">
                <a:latin typeface="Arial"/>
                <a:ea typeface="MS PGothic" pitchFamily="34" charset="-128"/>
                <a:cs typeface="Arial"/>
              </a:rPr>
              <a:t>2</a:t>
            </a:r>
            <a:r>
              <a:rPr lang="en-PH" sz="2000" dirty="0" smtClean="0">
                <a:latin typeface="Arial"/>
                <a:ea typeface="MS PGothic" pitchFamily="34" charset="-128"/>
                <a:cs typeface="Arial"/>
              </a:rPr>
              <a:t>.</a:t>
            </a:r>
            <a:endParaRPr lang="en-PH" sz="2000" dirty="0">
              <a:ea typeface="MS PGothic" pitchFamily="34" charset="-128"/>
            </a:endParaRPr>
          </a:p>
        </p:txBody>
      </p:sp>
    </p:spTree>
    <p:extLst>
      <p:ext uri="{BB962C8B-B14F-4D97-AF65-F5344CB8AC3E}">
        <p14:creationId xmlns:p14="http://schemas.microsoft.com/office/powerpoint/2010/main" val="3941536523"/>
      </p:ext>
    </p:extLst>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Correlation</a:t>
            </a:r>
            <a:endParaRPr lang="en-US" sz="36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a:t>
            </a:r>
            <a:r>
              <a:rPr lang="en-PH" sz="2000" b="1" dirty="0" smtClean="0">
                <a:ea typeface="MS PGothic" pitchFamily="34" charset="-128"/>
              </a:rPr>
              <a:t>correlation</a:t>
            </a:r>
            <a:r>
              <a:rPr lang="en-PH" sz="2000" dirty="0" smtClean="0">
                <a:ea typeface="MS PGothic" pitchFamily="34" charset="-128"/>
              </a:rPr>
              <a:t> between two random variables X and Y is a measure of the </a:t>
            </a:r>
            <a:r>
              <a:rPr lang="en-PH" sz="2000" i="1" dirty="0" smtClean="0">
                <a:ea typeface="MS PGothic" pitchFamily="34" charset="-128"/>
              </a:rPr>
              <a:t>degree of linear association</a:t>
            </a:r>
            <a:r>
              <a:rPr lang="en-PH" sz="2000" dirty="0" smtClean="0">
                <a:ea typeface="MS PGothic" pitchFamily="34" charset="-128"/>
              </a:rPr>
              <a:t> between the two variables.</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Two variables are highly correlated if they move well together. Correlation is indicated by the </a:t>
            </a:r>
            <a:r>
              <a:rPr lang="en-PH" sz="2000" b="1" dirty="0" smtClean="0">
                <a:ea typeface="MS PGothic" pitchFamily="34" charset="-128"/>
              </a:rPr>
              <a:t>correlation coefficient.</a:t>
            </a: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The population correlation coefficient is denoted by </a:t>
            </a:r>
            <a:r>
              <a:rPr lang="el-GR" sz="2000" dirty="0" smtClean="0">
                <a:ea typeface="MS PGothic" pitchFamily="34" charset="-128"/>
              </a:rPr>
              <a:t>ρ</a:t>
            </a:r>
            <a:r>
              <a:rPr lang="en-PH" sz="2000" dirty="0" smtClean="0">
                <a:ea typeface="MS PGothic" pitchFamily="34" charset="-128"/>
              </a:rPr>
              <a:t>. The coefficient </a:t>
            </a:r>
            <a:r>
              <a:rPr lang="el-GR" sz="2000" dirty="0" smtClean="0">
                <a:ea typeface="MS PGothic" pitchFamily="34" charset="-128"/>
              </a:rPr>
              <a:t>ρ</a:t>
            </a:r>
            <a:r>
              <a:rPr lang="en-PH" sz="2000" dirty="0" smtClean="0">
                <a:ea typeface="MS PGothic" pitchFamily="34" charset="-128"/>
              </a:rPr>
              <a:t> can take on any value from −1, through 0, to 1.</a:t>
            </a:r>
            <a:endParaRPr lang="en-PH" sz="2000" dirty="0">
              <a:ea typeface="MS PGothic" pitchFamily="34" charset="-128"/>
            </a:endParaRPr>
          </a:p>
        </p:txBody>
      </p:sp>
    </p:spTree>
    <p:extLst>
      <p:ext uri="{BB962C8B-B14F-4D97-AF65-F5344CB8AC3E}">
        <p14:creationId xmlns:p14="http://schemas.microsoft.com/office/powerpoint/2010/main" val="1560537625"/>
      </p:ext>
    </p:extLst>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Possible Interpretations of </a:t>
            </a:r>
            <a:r>
              <a:rPr lang="el-GR" sz="3600" b="1" dirty="0" smtClean="0">
                <a:latin typeface="Arial"/>
                <a:cs typeface="Arial"/>
              </a:rPr>
              <a:t>ρ</a:t>
            </a:r>
            <a:r>
              <a:rPr lang="en-PH" sz="3600" b="1" dirty="0" smtClean="0">
                <a:latin typeface="Arial"/>
                <a:cs typeface="Arial"/>
              </a:rPr>
              <a:t> </a:t>
            </a:r>
            <a:r>
              <a:rPr lang="en-US" sz="3600" b="1" dirty="0" smtClean="0">
                <a:latin typeface="Copperplate Gothic Bold" pitchFamily="34" charset="0"/>
              </a:rPr>
              <a:t>and interpretations</a:t>
            </a:r>
            <a:endParaRPr lang="en-US" sz="36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lgn="just" eaLnBrk="1" hangingPunct="1">
              <a:lnSpc>
                <a:spcPct val="90000"/>
              </a:lnSpc>
              <a:buFont typeface="+mj-lt"/>
              <a:buAutoNum type="arabicPeriod"/>
            </a:pPr>
            <a:r>
              <a:rPr lang="en-PH" sz="2000" dirty="0" smtClean="0">
                <a:ea typeface="MS PGothic" pitchFamily="34" charset="-128"/>
              </a:rPr>
              <a:t>When </a:t>
            </a:r>
            <a:r>
              <a:rPr lang="el-GR" sz="2000" dirty="0" smtClean="0">
                <a:latin typeface="Arial"/>
                <a:ea typeface="MS PGothic" pitchFamily="34" charset="-128"/>
                <a:cs typeface="Arial"/>
              </a:rPr>
              <a:t>ρ</a:t>
            </a:r>
            <a:r>
              <a:rPr lang="en-PH" sz="2000" dirty="0" smtClean="0">
                <a:latin typeface="Arial"/>
                <a:ea typeface="MS PGothic" pitchFamily="34" charset="-128"/>
                <a:cs typeface="Arial"/>
              </a:rPr>
              <a:t> is equal to zero, there is no correlation. That is, there is no linear relationship between the two random variables.</a:t>
            </a:r>
          </a:p>
          <a:p>
            <a:pPr marL="457200" indent="-457200" algn="just" eaLnBrk="1" hangingPunct="1">
              <a:lnSpc>
                <a:spcPct val="90000"/>
              </a:lnSpc>
              <a:buFont typeface="+mj-lt"/>
              <a:buAutoNum type="arabicPeriod"/>
            </a:pPr>
            <a:r>
              <a:rPr lang="en-PH" sz="2000" dirty="0" smtClean="0">
                <a:latin typeface="Arial"/>
                <a:ea typeface="MS PGothic" pitchFamily="34" charset="-128"/>
                <a:cs typeface="Arial"/>
              </a:rPr>
              <a:t>When </a:t>
            </a:r>
            <a:r>
              <a:rPr lang="el-GR" sz="2000" dirty="0" smtClean="0">
                <a:latin typeface="Arial"/>
                <a:ea typeface="MS PGothic" pitchFamily="34" charset="-128"/>
                <a:cs typeface="Arial"/>
              </a:rPr>
              <a:t>ρ</a:t>
            </a:r>
            <a:r>
              <a:rPr lang="en-PH" sz="2000" dirty="0" smtClean="0">
                <a:latin typeface="Arial"/>
                <a:ea typeface="MS PGothic" pitchFamily="34" charset="-128"/>
                <a:cs typeface="Arial"/>
              </a:rPr>
              <a:t>=1, there is a perfect, positive, linear relationship between the two variables. That is, whenever one of the variables, X or Y, increases, the other variable also increases; and whenever one of the variables decreases, the other one must also decrease.</a:t>
            </a:r>
          </a:p>
          <a:p>
            <a:pPr marL="457200" indent="-457200" algn="just" eaLnBrk="1" hangingPunct="1">
              <a:lnSpc>
                <a:spcPct val="90000"/>
              </a:lnSpc>
              <a:buFont typeface="+mj-lt"/>
              <a:buAutoNum type="arabicPeriod"/>
            </a:pPr>
            <a:r>
              <a:rPr lang="en-PH" sz="2000" dirty="0" smtClean="0">
                <a:latin typeface="Arial"/>
                <a:ea typeface="MS PGothic" pitchFamily="34" charset="-128"/>
                <a:cs typeface="Arial"/>
              </a:rPr>
              <a:t>When </a:t>
            </a:r>
            <a:r>
              <a:rPr lang="el-GR" sz="2000" dirty="0" smtClean="0">
                <a:latin typeface="Arial"/>
                <a:ea typeface="MS PGothic" pitchFamily="34" charset="-128"/>
                <a:cs typeface="Arial"/>
              </a:rPr>
              <a:t>ρ</a:t>
            </a:r>
            <a:r>
              <a:rPr lang="en-PH" sz="2000" dirty="0" smtClean="0">
                <a:latin typeface="Arial"/>
                <a:ea typeface="MS PGothic" pitchFamily="34" charset="-128"/>
                <a:cs typeface="Arial"/>
              </a:rPr>
              <a:t>=−1, there is a perfect negative linear relationship between X and Y. When X or Y increases, the other variable decreases; and when one decreases, the other one must increase.</a:t>
            </a:r>
          </a:p>
          <a:p>
            <a:pPr marL="457200" indent="-457200" algn="just" eaLnBrk="1" hangingPunct="1">
              <a:lnSpc>
                <a:spcPct val="90000"/>
              </a:lnSpc>
              <a:buFont typeface="+mj-lt"/>
              <a:buAutoNum type="arabicPeriod"/>
            </a:pPr>
            <a:r>
              <a:rPr lang="en-PH" sz="2000" dirty="0" smtClean="0">
                <a:latin typeface="Arial"/>
                <a:ea typeface="MS PGothic" pitchFamily="34" charset="-128"/>
                <a:cs typeface="Arial"/>
              </a:rPr>
              <a:t>When the value of </a:t>
            </a:r>
            <a:r>
              <a:rPr lang="el-GR" sz="2000" dirty="0" smtClean="0">
                <a:latin typeface="Arial"/>
                <a:ea typeface="MS PGothic" pitchFamily="34" charset="-128"/>
                <a:cs typeface="Arial"/>
              </a:rPr>
              <a:t>ρ</a:t>
            </a:r>
            <a:r>
              <a:rPr lang="en-PH" sz="2000" dirty="0" smtClean="0">
                <a:latin typeface="Arial"/>
                <a:ea typeface="MS PGothic" pitchFamily="34" charset="-128"/>
                <a:cs typeface="Arial"/>
              </a:rPr>
              <a:t> is between 0 and 1 in absolute value, it reflects the relative strength of the linear relationship between the two variables. For example, a correlation of 0.90 implies a relatively strong positive, relationship between the two variables. A correlation of −0.70 implies a weaker, negative (as indicated by the minus sign), linear relationship. A correlation </a:t>
            </a:r>
            <a:r>
              <a:rPr lang="el-GR" sz="2000" dirty="0" smtClean="0">
                <a:latin typeface="Arial"/>
                <a:ea typeface="MS PGothic" pitchFamily="34" charset="-128"/>
                <a:cs typeface="Arial"/>
              </a:rPr>
              <a:t>ρ</a:t>
            </a:r>
            <a:r>
              <a:rPr lang="en-PH" sz="2000" dirty="0" smtClean="0">
                <a:latin typeface="Arial"/>
                <a:ea typeface="MS PGothic" pitchFamily="34" charset="-128"/>
                <a:cs typeface="Arial"/>
              </a:rPr>
              <a:t>=0.30 implies a relatively weak (positive) linear relationship between X and Y.</a:t>
            </a:r>
            <a:endParaRPr lang="en-PH" sz="2000" dirty="0">
              <a:ea typeface="MS PGothic" pitchFamily="34" charset="-128"/>
            </a:endParaRPr>
          </a:p>
        </p:txBody>
      </p:sp>
    </p:spTree>
    <p:extLst>
      <p:ext uri="{BB962C8B-B14F-4D97-AF65-F5344CB8AC3E}">
        <p14:creationId xmlns:p14="http://schemas.microsoft.com/office/powerpoint/2010/main" val="4015572929"/>
      </p:ext>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Correlation</a:t>
            </a:r>
            <a:endParaRPr lang="en-US" sz="3600" b="1" dirty="0" smtClean="0">
              <a:latin typeface="Copperplate Gothic Bold"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04875"/>
            <a:ext cx="7315200"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326021"/>
      </p:ext>
    </p:extLst>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Correlation</a:t>
            </a:r>
            <a:endParaRPr lang="en-US" sz="3600" b="1" dirty="0" smtClean="0">
              <a:latin typeface="Copperplate Gothic Bold"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952500"/>
            <a:ext cx="69723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976342"/>
      </p:ext>
    </p:extLst>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Correlation</a:t>
            </a:r>
            <a:endParaRPr lang="en-US" sz="3600" b="1" dirty="0" smtClean="0">
              <a:latin typeface="Copperplate Gothic Bold" pitchFamily="34" charset="0"/>
            </a:endParaRPr>
          </a:p>
        </p:txBody>
      </p:sp>
      <mc:AlternateContent xmlns:mc="http://schemas.openxmlformats.org/markup-compatibility/2006">
        <mc:Choice xmlns:a14="http://schemas.microsoft.com/office/drawing/2010/main" Requires="a14">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How do we arrive at the concept of correlation? Consider the pair of random variables X and Y. In correlation analysis, </a:t>
                </a:r>
                <a:r>
                  <a:rPr lang="en-PH" sz="2000" i="1" dirty="0" smtClean="0">
                    <a:ea typeface="MS PGothic" pitchFamily="34" charset="-128"/>
                  </a:rPr>
                  <a:t>we will  assume that both </a:t>
                </a:r>
                <a:r>
                  <a:rPr lang="en-PH" sz="2000" dirty="0" smtClean="0">
                    <a:ea typeface="MS PGothic" pitchFamily="34" charset="-128"/>
                  </a:rPr>
                  <a:t>X </a:t>
                </a:r>
                <a:r>
                  <a:rPr lang="en-PH" sz="2000" i="1" dirty="0" smtClean="0">
                    <a:ea typeface="MS PGothic" pitchFamily="34" charset="-128"/>
                  </a:rPr>
                  <a:t>and </a:t>
                </a:r>
                <a:r>
                  <a:rPr lang="en-PH" sz="2000" dirty="0" smtClean="0">
                    <a:ea typeface="MS PGothic" pitchFamily="34" charset="-128"/>
                  </a:rPr>
                  <a:t>Y</a:t>
                </a:r>
                <a:r>
                  <a:rPr lang="en-PH" sz="2000" i="1" dirty="0" smtClean="0">
                    <a:ea typeface="MS PGothic" pitchFamily="34" charset="-128"/>
                  </a:rPr>
                  <a:t> are normally distributed variables with means </a:t>
                </a:r>
                <a:r>
                  <a:rPr lang="el-GR" sz="2000" dirty="0" smtClean="0">
                    <a:ea typeface="MS PGothic" pitchFamily="34" charset="-128"/>
                  </a:rPr>
                  <a:t>μ</a:t>
                </a:r>
                <a:r>
                  <a:rPr lang="en-PH" sz="2000" baseline="-25000" dirty="0" smtClean="0">
                    <a:ea typeface="MS PGothic" pitchFamily="34" charset="-128"/>
                  </a:rPr>
                  <a:t>X</a:t>
                </a:r>
                <a:r>
                  <a:rPr lang="en-PH" sz="2000" dirty="0" smtClean="0">
                    <a:ea typeface="MS PGothic" pitchFamily="34" charset="-128"/>
                  </a:rPr>
                  <a:t> and </a:t>
                </a:r>
                <a:r>
                  <a:rPr lang="el-GR" sz="2000" dirty="0" smtClean="0">
                    <a:ea typeface="MS PGothic" pitchFamily="34" charset="-128"/>
                  </a:rPr>
                  <a:t>μ</a:t>
                </a:r>
                <a:r>
                  <a:rPr lang="en-PH" sz="2000" baseline="-25000" dirty="0" smtClean="0">
                    <a:ea typeface="MS PGothic" pitchFamily="34" charset="-128"/>
                  </a:rPr>
                  <a:t>Y</a:t>
                </a:r>
                <a:r>
                  <a:rPr lang="en-PH" sz="2000" dirty="0" smtClean="0">
                    <a:ea typeface="MS PGothic" pitchFamily="34" charset="-128"/>
                  </a:rPr>
                  <a:t> </a:t>
                </a:r>
                <a:r>
                  <a:rPr lang="en-PH" sz="2000" i="1" dirty="0" smtClean="0">
                    <a:ea typeface="MS PGothic" pitchFamily="34" charset="-128"/>
                  </a:rPr>
                  <a:t>and standard deviations </a:t>
                </a:r>
                <a:r>
                  <a:rPr lang="el-GR" sz="2000" dirty="0" smtClean="0">
                    <a:ea typeface="MS PGothic" pitchFamily="34" charset="-128"/>
                  </a:rPr>
                  <a:t>σ</a:t>
                </a:r>
                <a:r>
                  <a:rPr lang="en-PH" sz="2000" baseline="-25000" dirty="0" smtClean="0">
                    <a:ea typeface="MS PGothic" pitchFamily="34" charset="-128"/>
                  </a:rPr>
                  <a:t>X</a:t>
                </a:r>
                <a:r>
                  <a:rPr lang="en-PH" sz="2000" dirty="0" smtClean="0">
                    <a:ea typeface="MS PGothic" pitchFamily="34" charset="-128"/>
                  </a:rPr>
                  <a:t> and </a:t>
                </a:r>
                <a:r>
                  <a:rPr lang="el-GR" sz="2000" dirty="0" smtClean="0">
                    <a:ea typeface="MS PGothic" pitchFamily="34" charset="-128"/>
                  </a:rPr>
                  <a:t>σ</a:t>
                </a:r>
                <a:r>
                  <a:rPr lang="en-PH" sz="2000" baseline="-25000" dirty="0" smtClean="0">
                    <a:ea typeface="MS PGothic" pitchFamily="34" charset="-128"/>
                  </a:rPr>
                  <a:t>Y</a:t>
                </a:r>
                <a:r>
                  <a:rPr lang="en-PH" sz="2000" dirty="0" smtClean="0">
                    <a:ea typeface="MS PGothic" pitchFamily="34" charset="-128"/>
                  </a:rPr>
                  <a:t>, </a:t>
                </a:r>
                <a:r>
                  <a:rPr lang="en-PH" sz="2000" i="1" dirty="0" smtClean="0">
                    <a:ea typeface="MS PGothic" pitchFamily="34" charset="-128"/>
                  </a:rPr>
                  <a:t>respectively</a:t>
                </a:r>
                <a:r>
                  <a:rPr lang="en-PH" sz="2000" dirty="0" smtClean="0">
                    <a:ea typeface="MS PGothic" pitchFamily="34" charset="-128"/>
                  </a:rPr>
                  <a:t>. We define the </a:t>
                </a:r>
                <a:r>
                  <a:rPr lang="en-PH" sz="2000" i="1" dirty="0" smtClean="0">
                    <a:ea typeface="MS PGothic" pitchFamily="34" charset="-128"/>
                  </a:rPr>
                  <a:t>covariance</a:t>
                </a:r>
                <a:r>
                  <a:rPr lang="en-PH" sz="2000" dirty="0" smtClean="0">
                    <a:ea typeface="MS PGothic" pitchFamily="34" charset="-128"/>
                  </a:rPr>
                  <a:t> of X and Y as follows:</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14:m>
                  <m:oMathPara xmlns:m="http://schemas.openxmlformats.org/officeDocument/2006/math">
                    <m:oMathParaPr>
                      <m:jc m:val="centerGroup"/>
                    </m:oMathParaPr>
                    <m:oMath xmlns:m="http://schemas.openxmlformats.org/officeDocument/2006/math">
                      <m:r>
                        <a:rPr lang="en-PH" sz="2000" b="0" i="1" smtClean="0">
                          <a:latin typeface="Cambria Math"/>
                          <a:ea typeface="MS PGothic" pitchFamily="34" charset="-128"/>
                        </a:rPr>
                        <m:t>𝐶𝑜𝑣</m:t>
                      </m:r>
                      <m:d>
                        <m:dPr>
                          <m:ctrlPr>
                            <a:rPr lang="en-PH" sz="2000" b="0" i="1" smtClean="0">
                              <a:latin typeface="Cambria Math"/>
                              <a:ea typeface="MS PGothic" pitchFamily="34" charset="-128"/>
                            </a:rPr>
                          </m:ctrlPr>
                        </m:dPr>
                        <m:e>
                          <m:r>
                            <a:rPr lang="en-PH" sz="2000" b="0" i="1" smtClean="0">
                              <a:latin typeface="Cambria Math"/>
                              <a:ea typeface="MS PGothic" pitchFamily="34" charset="-128"/>
                            </a:rPr>
                            <m:t>𝑥</m:t>
                          </m:r>
                          <m:r>
                            <a:rPr lang="en-PH" sz="2000" b="0" i="1" smtClean="0">
                              <a:latin typeface="Cambria Math"/>
                              <a:ea typeface="MS PGothic" pitchFamily="34" charset="-128"/>
                            </a:rPr>
                            <m:t>,</m:t>
                          </m:r>
                          <m:r>
                            <a:rPr lang="en-PH" sz="2000" b="0" i="1" smtClean="0">
                              <a:latin typeface="Cambria Math"/>
                              <a:ea typeface="MS PGothic" pitchFamily="34" charset="-128"/>
                            </a:rPr>
                            <m:t>𝑦</m:t>
                          </m:r>
                        </m:e>
                      </m:d>
                      <m:r>
                        <a:rPr lang="en-PH" sz="2000" b="0" i="1" smtClean="0">
                          <a:latin typeface="Cambria Math"/>
                          <a:ea typeface="MS PGothic" pitchFamily="34" charset="-128"/>
                        </a:rPr>
                        <m:t>=</m:t>
                      </m:r>
                      <m:f>
                        <m:fPr>
                          <m:ctrlPr>
                            <a:rPr lang="en-PH" sz="2000" b="0" i="1" smtClean="0">
                              <a:latin typeface="Cambria Math"/>
                              <a:ea typeface="MS PGothic" pitchFamily="34" charset="-128"/>
                            </a:rPr>
                          </m:ctrlPr>
                        </m:fPr>
                        <m:num>
                          <m:nary>
                            <m:naryPr>
                              <m:chr m:val="∑"/>
                              <m:subHide m:val="on"/>
                              <m:supHide m:val="on"/>
                              <m:ctrlPr>
                                <a:rPr lang="en-PH" sz="2000" b="0" i="1" smtClean="0">
                                  <a:latin typeface="Cambria Math"/>
                                  <a:ea typeface="MS PGothic" pitchFamily="34" charset="-128"/>
                                </a:rPr>
                              </m:ctrlPr>
                            </m:naryPr>
                            <m:sub/>
                            <m:sup/>
                            <m:e>
                              <m:d>
                                <m:dPr>
                                  <m:ctrlPr>
                                    <a:rPr lang="en-PH" sz="2000" b="0" i="1" smtClean="0">
                                      <a:latin typeface="Cambria Math"/>
                                      <a:ea typeface="MS PGothic" pitchFamily="34" charset="-128"/>
                                    </a:rPr>
                                  </m:ctrlPr>
                                </m:dPr>
                                <m:e>
                                  <m:r>
                                    <a:rPr lang="en-PH" sz="2000" b="0" i="1" smtClean="0">
                                      <a:latin typeface="Cambria Math"/>
                                      <a:ea typeface="MS PGothic" pitchFamily="34" charset="-128"/>
                                    </a:rPr>
                                    <m:t>𝑋</m:t>
                                  </m:r>
                                  <m:r>
                                    <a:rPr lang="en-PH" sz="2000" b="0" i="1" smtClean="0">
                                      <a:latin typeface="Cambria Math"/>
                                      <a:ea typeface="MS PGothic" pitchFamily="34" charset="-128"/>
                                    </a:rPr>
                                    <m:t>−</m:t>
                                  </m:r>
                                  <m:sSub>
                                    <m:sSubPr>
                                      <m:ctrlPr>
                                        <a:rPr lang="en-PH" sz="2000" b="0" i="1" smtClean="0">
                                          <a:latin typeface="Cambria Math"/>
                                          <a:ea typeface="MS PGothic" pitchFamily="34" charset="-128"/>
                                        </a:rPr>
                                      </m:ctrlPr>
                                    </m:sSubPr>
                                    <m:e>
                                      <m:r>
                                        <a:rPr lang="en-PH" sz="2000" b="0" i="1" smtClean="0">
                                          <a:latin typeface="Cambria Math"/>
                                          <a:ea typeface="Cambria Math"/>
                                        </a:rPr>
                                        <m:t>𝜇</m:t>
                                      </m:r>
                                    </m:e>
                                    <m:sub>
                                      <m:r>
                                        <a:rPr lang="en-PH" sz="2000" b="0" i="1" smtClean="0">
                                          <a:latin typeface="Cambria Math"/>
                                          <a:ea typeface="MS PGothic" pitchFamily="34" charset="-128"/>
                                        </a:rPr>
                                        <m:t>𝑋</m:t>
                                      </m:r>
                                    </m:sub>
                                  </m:sSub>
                                </m:e>
                              </m:d>
                              <m:d>
                                <m:dPr>
                                  <m:ctrlPr>
                                    <a:rPr lang="en-PH" sz="2000" b="0" i="1" smtClean="0">
                                      <a:latin typeface="Cambria Math"/>
                                      <a:ea typeface="MS PGothic" pitchFamily="34" charset="-128"/>
                                    </a:rPr>
                                  </m:ctrlPr>
                                </m:dPr>
                                <m:e>
                                  <m:r>
                                    <a:rPr lang="en-PH" sz="2000" b="0" i="1" smtClean="0">
                                      <a:latin typeface="Cambria Math"/>
                                      <a:ea typeface="MS PGothic" pitchFamily="34" charset="-128"/>
                                    </a:rPr>
                                    <m:t>𝑌</m:t>
                                  </m:r>
                                  <m:r>
                                    <a:rPr lang="en-PH" sz="2000" b="0" i="1" smtClean="0">
                                      <a:latin typeface="Cambria Math"/>
                                      <a:ea typeface="MS PGothic" pitchFamily="34" charset="-128"/>
                                    </a:rPr>
                                    <m:t>−</m:t>
                                  </m:r>
                                  <m:sSub>
                                    <m:sSubPr>
                                      <m:ctrlPr>
                                        <a:rPr lang="en-PH" sz="2000" b="0" i="1" smtClean="0">
                                          <a:latin typeface="Cambria Math"/>
                                          <a:ea typeface="MS PGothic" pitchFamily="34" charset="-128"/>
                                        </a:rPr>
                                      </m:ctrlPr>
                                    </m:sSubPr>
                                    <m:e>
                                      <m:r>
                                        <a:rPr lang="en-PH" sz="2000" b="0" i="1" smtClean="0">
                                          <a:latin typeface="Cambria Math"/>
                                          <a:ea typeface="Cambria Math"/>
                                        </a:rPr>
                                        <m:t>𝜇</m:t>
                                      </m:r>
                                    </m:e>
                                    <m:sub>
                                      <m:r>
                                        <a:rPr lang="en-PH" sz="2000" b="0" i="1" smtClean="0">
                                          <a:latin typeface="Cambria Math"/>
                                          <a:ea typeface="MS PGothic" pitchFamily="34" charset="-128"/>
                                        </a:rPr>
                                        <m:t>𝑌</m:t>
                                      </m:r>
                                    </m:sub>
                                  </m:sSub>
                                </m:e>
                              </m:d>
                            </m:e>
                          </m:nary>
                        </m:num>
                        <m:den>
                          <m:r>
                            <a:rPr lang="en-PH" sz="2000" b="0" i="1" smtClean="0">
                              <a:latin typeface="Cambria Math"/>
                              <a:ea typeface="MS PGothic" pitchFamily="34" charset="-128"/>
                            </a:rPr>
                            <m:t>𝑁</m:t>
                          </m:r>
                        </m:den>
                      </m:f>
                    </m:oMath>
                  </m:oMathPara>
                </a14:m>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p:txBody>
          </p:sp>
        </mc:Choice>
        <mc:Fallback>
          <p:sp>
            <p:nvSpPr>
              <p:cNvPr id="14339" name="Rectangle 5"/>
              <p:cNvSpPr>
                <a:spLocks noGrp="1" noRot="1" noChangeAspect="1" noMove="1" noResize="1" noEditPoints="1" noAdjustHandles="1" noChangeArrowheads="1" noChangeShapeType="1" noTextEdit="1"/>
              </p:cNvSpPr>
              <p:nvPr>
                <p:ph type="body" sz="half" idx="1"/>
              </p:nvPr>
            </p:nvSpPr>
            <p:spPr bwMode="auto">
              <a:xfrm>
                <a:off x="685800" y="1371600"/>
                <a:ext cx="8001000" cy="4343400"/>
              </a:xfrm>
              <a:blipFill rotWithShape="1">
                <a:blip r:embed="rId2"/>
                <a:stretch>
                  <a:fillRect l="-838" t="-1262" r="-1601" b="-252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PH">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76550"/>
            <a:ext cx="839366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737726"/>
      </p:ext>
    </p:extLst>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Correlation</a:t>
            </a:r>
            <a:endParaRPr lang="en-US" sz="36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The covariance of X and Y is thus the expected value of the product of deviation of X from its mean and the deviation of Y from its mean. The covariance is positive when the two random variables move together in the same direction, it is negative when the two random variables move in opposite directions, and it is zero when the two variables are not linearly related. Other than this, the covariance does not convey much. Its magnitude cannot be interpreted as an indication of the degree of linear association between the two variables, because the covariance’s magnitude depends on the magnitude of the standard deviations of X and Y. But if we divide the covariance by these standard deviations, we get a measure that is constrained to the range of values −1 to 1 and conveys information about the relative strength of the linear relationship between the two variables. This measure is the population correlation coefficient </a:t>
            </a:r>
            <a:r>
              <a:rPr lang="el-GR" sz="2000" dirty="0" smtClean="0">
                <a:latin typeface="Arial"/>
                <a:ea typeface="MS PGothic" pitchFamily="34" charset="-128"/>
                <a:cs typeface="Arial"/>
              </a:rPr>
              <a:t>ρ</a:t>
            </a:r>
            <a:r>
              <a:rPr lang="en-PH" sz="2000" dirty="0" smtClean="0">
                <a:latin typeface="Arial"/>
                <a:ea typeface="MS PGothic" pitchFamily="34" charset="-128"/>
                <a:cs typeface="Arial"/>
              </a:rPr>
              <a:t>.</a:t>
            </a: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a:ea typeface="MS PGothic" pitchFamily="34" charset="-128"/>
            </a:endParaRPr>
          </a:p>
        </p:txBody>
      </p:sp>
    </p:spTree>
    <p:extLst>
      <p:ext uri="{BB962C8B-B14F-4D97-AF65-F5344CB8AC3E}">
        <p14:creationId xmlns:p14="http://schemas.microsoft.com/office/powerpoint/2010/main" val="3102790723"/>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Correlation</a:t>
            </a:r>
            <a:endParaRPr lang="en-US" sz="36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8106229" cy="1376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522523"/>
      </p:ext>
    </p:extLst>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b="1" dirty="0" smtClean="0">
                <a:latin typeface="Copperplate Gothic Bold" pitchFamily="34" charset="0"/>
              </a:rPr>
              <a:t>Sample Correlation Coefficient</a:t>
            </a:r>
            <a:endParaRPr lang="en-US" sz="36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This is the estimate of </a:t>
            </a:r>
            <a:r>
              <a:rPr lang="el-GR" sz="2000" dirty="0" smtClean="0">
                <a:latin typeface="Arial"/>
                <a:ea typeface="MS PGothic" pitchFamily="34" charset="-128"/>
                <a:cs typeface="Arial"/>
              </a:rPr>
              <a:t>ρ</a:t>
            </a:r>
            <a:r>
              <a:rPr lang="en-PH" sz="2000" dirty="0" smtClean="0">
                <a:latin typeface="Arial"/>
                <a:ea typeface="MS PGothic" pitchFamily="34" charset="-128"/>
                <a:cs typeface="Arial"/>
              </a:rPr>
              <a:t>, also referred to as the Pearson product-moment correlation coefficient.</a:t>
            </a:r>
          </a:p>
          <a:p>
            <a:pPr algn="just" eaLnBrk="1" hangingPunct="1">
              <a:lnSpc>
                <a:spcPct val="90000"/>
              </a:lnSpc>
              <a:buFontTx/>
              <a:buNone/>
            </a:pPr>
            <a:endParaRPr lang="en-PH" sz="2000" dirty="0">
              <a:latin typeface="Arial"/>
              <a:ea typeface="MS PGothic" pitchFamily="34" charset="-128"/>
              <a:cs typeface="Arial"/>
            </a:endParaRPr>
          </a:p>
          <a:p>
            <a:pPr algn="just" eaLnBrk="1" hangingPunct="1">
              <a:lnSpc>
                <a:spcPct val="90000"/>
              </a:lnSpc>
              <a:buFontTx/>
              <a:buNone/>
            </a:pPr>
            <a:endParaRPr lang="en-PH" sz="2000" dirty="0">
              <a:ea typeface="MS PGothic" pitchFamily="34" charset="-128"/>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800350"/>
            <a:ext cx="72009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642808"/>
      </p:ext>
    </p:extLst>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NEW TRENDS REPORT">
  <a:themeElements>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RENDS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lnDef>
  </a:objectDefaults>
  <a:extraClrSchemeLst>
    <a:extraClrScheme>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RENDS 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RENDS 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RENDS 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RENDS 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RENDS 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RENDS 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RENDS 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RENDS 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RENDS 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RENDS 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RENDS 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TRENDS REPORT</Template>
  <TotalTime>8080</TotalTime>
  <Words>673</Words>
  <Application>Microsoft Office PowerPoint</Application>
  <PresentationFormat>On-screen Show (4:3)</PresentationFormat>
  <Paragraphs>35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 TRENDS REPORT</vt:lpstr>
      <vt:lpstr>PowerPoint Presentation</vt:lpstr>
      <vt:lpstr>Correlation</vt:lpstr>
      <vt:lpstr>Possible Interpretations of ρ and interpretations</vt:lpstr>
      <vt:lpstr>Correlation</vt:lpstr>
      <vt:lpstr>Correlation</vt:lpstr>
      <vt:lpstr>Correlation</vt:lpstr>
      <vt:lpstr>Correlation</vt:lpstr>
      <vt:lpstr>Correlation</vt:lpstr>
      <vt:lpstr>Sample Correlation Coefficient</vt:lpstr>
      <vt:lpstr>Coefficient of Determination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efjay</dc:creator>
  <cp:lastModifiedBy>ronald</cp:lastModifiedBy>
  <cp:revision>339</cp:revision>
  <dcterms:created xsi:type="dcterms:W3CDTF">2007-07-23T05:02:57Z</dcterms:created>
  <dcterms:modified xsi:type="dcterms:W3CDTF">2011-03-05T00:41:24Z</dcterms:modified>
</cp:coreProperties>
</file>