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30" r:id="rId3"/>
    <p:sldId id="322" r:id="rId4"/>
    <p:sldId id="323" r:id="rId5"/>
    <p:sldId id="324" r:id="rId6"/>
    <p:sldId id="325" r:id="rId7"/>
    <p:sldId id="326" r:id="rId8"/>
    <p:sldId id="327" r:id="rId9"/>
    <p:sldId id="328" r:id="rId10"/>
    <p:sldId id="329" r:id="rId11"/>
  </p:sldIdLst>
  <p:sldSz cx="9144000" cy="6858000" type="screen4x3"/>
  <p:notesSz cx="6858000" cy="9077325"/>
  <p:defaultTextStyle>
    <a:defPPr>
      <a:defRPr lang="en-AU"/>
    </a:defPPr>
    <a:lvl1pPr algn="ctr" rtl="0" fontAlgn="base">
      <a:spcBef>
        <a:spcPct val="0"/>
      </a:spcBef>
      <a:spcAft>
        <a:spcPct val="0"/>
      </a:spcAft>
      <a:defRPr sz="4400" kern="1200">
        <a:solidFill>
          <a:schemeClr val="tx2"/>
        </a:solidFill>
        <a:latin typeface="Berlin Sans FB Demi" pitchFamily="34" charset="0"/>
        <a:ea typeface="+mn-ea"/>
        <a:cs typeface="+mn-cs"/>
      </a:defRPr>
    </a:lvl1pPr>
    <a:lvl2pPr marL="457200" algn="ctr" rtl="0" fontAlgn="base">
      <a:spcBef>
        <a:spcPct val="0"/>
      </a:spcBef>
      <a:spcAft>
        <a:spcPct val="0"/>
      </a:spcAft>
      <a:defRPr sz="4400" kern="1200">
        <a:solidFill>
          <a:schemeClr val="tx2"/>
        </a:solidFill>
        <a:latin typeface="Berlin Sans FB Demi" pitchFamily="34" charset="0"/>
        <a:ea typeface="+mn-ea"/>
        <a:cs typeface="+mn-cs"/>
      </a:defRPr>
    </a:lvl2pPr>
    <a:lvl3pPr marL="914400" algn="ctr" rtl="0" fontAlgn="base">
      <a:spcBef>
        <a:spcPct val="0"/>
      </a:spcBef>
      <a:spcAft>
        <a:spcPct val="0"/>
      </a:spcAft>
      <a:defRPr sz="4400" kern="1200">
        <a:solidFill>
          <a:schemeClr val="tx2"/>
        </a:solidFill>
        <a:latin typeface="Berlin Sans FB Demi" pitchFamily="34" charset="0"/>
        <a:ea typeface="+mn-ea"/>
        <a:cs typeface="+mn-cs"/>
      </a:defRPr>
    </a:lvl3pPr>
    <a:lvl4pPr marL="1371600" algn="ctr" rtl="0" fontAlgn="base">
      <a:spcBef>
        <a:spcPct val="0"/>
      </a:spcBef>
      <a:spcAft>
        <a:spcPct val="0"/>
      </a:spcAft>
      <a:defRPr sz="4400" kern="1200">
        <a:solidFill>
          <a:schemeClr val="tx2"/>
        </a:solidFill>
        <a:latin typeface="Berlin Sans FB Demi" pitchFamily="34" charset="0"/>
        <a:ea typeface="+mn-ea"/>
        <a:cs typeface="+mn-cs"/>
      </a:defRPr>
    </a:lvl4pPr>
    <a:lvl5pPr marL="1828800" algn="ctr" rtl="0" fontAlgn="base">
      <a:spcBef>
        <a:spcPct val="0"/>
      </a:spcBef>
      <a:spcAft>
        <a:spcPct val="0"/>
      </a:spcAft>
      <a:defRPr sz="4400" kern="1200">
        <a:solidFill>
          <a:schemeClr val="tx2"/>
        </a:solidFill>
        <a:latin typeface="Berlin Sans FB Demi" pitchFamily="34" charset="0"/>
        <a:ea typeface="+mn-ea"/>
        <a:cs typeface="+mn-cs"/>
      </a:defRPr>
    </a:lvl5pPr>
    <a:lvl6pPr marL="2286000" algn="l" defTabSz="914400" rtl="0" eaLnBrk="1" latinLnBrk="0" hangingPunct="1">
      <a:defRPr sz="4400" kern="1200">
        <a:solidFill>
          <a:schemeClr val="tx2"/>
        </a:solidFill>
        <a:latin typeface="Berlin Sans FB Demi" pitchFamily="34" charset="0"/>
        <a:ea typeface="+mn-ea"/>
        <a:cs typeface="+mn-cs"/>
      </a:defRPr>
    </a:lvl6pPr>
    <a:lvl7pPr marL="2743200" algn="l" defTabSz="914400" rtl="0" eaLnBrk="1" latinLnBrk="0" hangingPunct="1">
      <a:defRPr sz="4400" kern="1200">
        <a:solidFill>
          <a:schemeClr val="tx2"/>
        </a:solidFill>
        <a:latin typeface="Berlin Sans FB Demi" pitchFamily="34" charset="0"/>
        <a:ea typeface="+mn-ea"/>
        <a:cs typeface="+mn-cs"/>
      </a:defRPr>
    </a:lvl7pPr>
    <a:lvl8pPr marL="3200400" algn="l" defTabSz="914400" rtl="0" eaLnBrk="1" latinLnBrk="0" hangingPunct="1">
      <a:defRPr sz="4400" kern="1200">
        <a:solidFill>
          <a:schemeClr val="tx2"/>
        </a:solidFill>
        <a:latin typeface="Berlin Sans FB Demi" pitchFamily="34" charset="0"/>
        <a:ea typeface="+mn-ea"/>
        <a:cs typeface="+mn-cs"/>
      </a:defRPr>
    </a:lvl8pPr>
    <a:lvl9pPr marL="3657600" algn="l" defTabSz="914400" rtl="0" eaLnBrk="1" latinLnBrk="0" hangingPunct="1">
      <a:defRPr sz="4400" kern="1200">
        <a:solidFill>
          <a:schemeClr val="tx2"/>
        </a:solidFill>
        <a:latin typeface="Berlin Sans FB Dem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B2B2B2"/>
    <a:srgbClr val="A50021"/>
    <a:srgbClr val="FFCC00"/>
    <a:srgbClr val="FFCC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7483" autoAdjust="0"/>
  </p:normalViewPr>
  <p:slideViewPr>
    <p:cSldViewPr>
      <p:cViewPr varScale="1">
        <p:scale>
          <a:sx n="50" d="100"/>
          <a:sy n="50" d="100"/>
        </p:scale>
        <p:origin x="-84" y="-6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2"/>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2150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9327C2B-74EA-471F-9E0E-D0F6771D2EB7}" type="slidenum">
              <a:rPr lang="en-AU"/>
              <a:pPr>
                <a:defRPr/>
              </a:pPr>
              <a:t>‹#›</a:t>
            </a:fld>
            <a:endParaRPr lang="en-AU"/>
          </a:p>
        </p:txBody>
      </p:sp>
    </p:spTree>
    <p:extLst>
      <p:ext uri="{BB962C8B-B14F-4D97-AF65-F5344CB8AC3E}">
        <p14:creationId xmlns:p14="http://schemas.microsoft.com/office/powerpoint/2010/main" val="753426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16388"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4582"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83"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F31AD55C-186C-4CC0-9BE4-0DC739EFB613}" type="slidenum">
              <a:rPr lang="en-AU"/>
              <a:pPr>
                <a:defRPr/>
              </a:pPr>
              <a:t>‹#›</a:t>
            </a:fld>
            <a:endParaRPr lang="en-AU"/>
          </a:p>
        </p:txBody>
      </p:sp>
    </p:spTree>
    <p:extLst>
      <p:ext uri="{BB962C8B-B14F-4D97-AF65-F5344CB8AC3E}">
        <p14:creationId xmlns:p14="http://schemas.microsoft.com/office/powerpoint/2010/main" val="2215745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Berlin Sans FB Demi" pitchFamily="34" charset="0"/>
              </a:defRPr>
            </a:lvl1pPr>
            <a:lvl2pPr marL="742950" indent="-285750" eaLnBrk="0" hangingPunct="0">
              <a:defRPr sz="4400">
                <a:solidFill>
                  <a:schemeClr val="tx2"/>
                </a:solidFill>
                <a:latin typeface="Berlin Sans FB Demi" pitchFamily="34" charset="0"/>
              </a:defRPr>
            </a:lvl2pPr>
            <a:lvl3pPr marL="1143000" indent="-228600" eaLnBrk="0" hangingPunct="0">
              <a:defRPr sz="4400">
                <a:solidFill>
                  <a:schemeClr val="tx2"/>
                </a:solidFill>
                <a:latin typeface="Berlin Sans FB Demi" pitchFamily="34" charset="0"/>
              </a:defRPr>
            </a:lvl3pPr>
            <a:lvl4pPr marL="1600200" indent="-228600" eaLnBrk="0" hangingPunct="0">
              <a:defRPr sz="4400">
                <a:solidFill>
                  <a:schemeClr val="tx2"/>
                </a:solidFill>
                <a:latin typeface="Berlin Sans FB Demi" pitchFamily="34" charset="0"/>
              </a:defRPr>
            </a:lvl4pPr>
            <a:lvl5pPr marL="2057400" indent="-228600" eaLnBrk="0" hangingPunct="0">
              <a:defRPr sz="4400">
                <a:solidFill>
                  <a:schemeClr val="tx2"/>
                </a:solidFill>
                <a:latin typeface="Berlin Sans FB Demi" pitchFamily="34" charset="0"/>
              </a:defRPr>
            </a:lvl5pPr>
            <a:lvl6pPr marL="2514600" indent="-228600" algn="ctr" eaLnBrk="0" fontAlgn="base" hangingPunct="0">
              <a:spcBef>
                <a:spcPct val="0"/>
              </a:spcBef>
              <a:spcAft>
                <a:spcPct val="0"/>
              </a:spcAft>
              <a:defRPr sz="4400">
                <a:solidFill>
                  <a:schemeClr val="tx2"/>
                </a:solidFill>
                <a:latin typeface="Berlin Sans FB Demi" pitchFamily="34" charset="0"/>
              </a:defRPr>
            </a:lvl6pPr>
            <a:lvl7pPr marL="2971800" indent="-228600" algn="ctr" eaLnBrk="0" fontAlgn="base" hangingPunct="0">
              <a:spcBef>
                <a:spcPct val="0"/>
              </a:spcBef>
              <a:spcAft>
                <a:spcPct val="0"/>
              </a:spcAft>
              <a:defRPr sz="4400">
                <a:solidFill>
                  <a:schemeClr val="tx2"/>
                </a:solidFill>
                <a:latin typeface="Berlin Sans FB Demi" pitchFamily="34" charset="0"/>
              </a:defRPr>
            </a:lvl7pPr>
            <a:lvl8pPr marL="3429000" indent="-228600" algn="ctr" eaLnBrk="0" fontAlgn="base" hangingPunct="0">
              <a:spcBef>
                <a:spcPct val="0"/>
              </a:spcBef>
              <a:spcAft>
                <a:spcPct val="0"/>
              </a:spcAft>
              <a:defRPr sz="4400">
                <a:solidFill>
                  <a:schemeClr val="tx2"/>
                </a:solidFill>
                <a:latin typeface="Berlin Sans FB Demi" pitchFamily="34" charset="0"/>
              </a:defRPr>
            </a:lvl8pPr>
            <a:lvl9pPr marL="3886200" indent="-228600" algn="ctr" eaLnBrk="0" fontAlgn="base" hangingPunct="0">
              <a:spcBef>
                <a:spcPct val="0"/>
              </a:spcBef>
              <a:spcAft>
                <a:spcPct val="0"/>
              </a:spcAft>
              <a:defRPr sz="4400">
                <a:solidFill>
                  <a:schemeClr val="tx2"/>
                </a:solidFill>
                <a:latin typeface="Berlin Sans FB Demi" pitchFamily="34" charset="0"/>
              </a:defRPr>
            </a:lvl9pPr>
          </a:lstStyle>
          <a:p>
            <a:pPr eaLnBrk="1" hangingPunct="1"/>
            <a:fld id="{4FD5664D-50E6-4034-A04A-2E3996A74D74}" type="slidenum">
              <a:rPr lang="en-AU" sz="1200" smtClean="0">
                <a:solidFill>
                  <a:schemeClr val="tx1"/>
                </a:solidFill>
                <a:latin typeface="Arial" charset="0"/>
              </a:rPr>
              <a:pPr eaLnBrk="1" hangingPunct="1"/>
              <a:t>1</a:t>
            </a:fld>
            <a:endParaRPr lang="en-AU" sz="1200" smtClean="0">
              <a:solidFill>
                <a:schemeClr val="tx1"/>
              </a:solidFill>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895350" y="4311650"/>
            <a:ext cx="5486400"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PH" smtClean="0"/>
              <a:t>      </a:t>
            </a: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Mapua3D"/>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1152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864336"/>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345132112"/>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23392777"/>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289915275"/>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PH" noProof="0" smtClean="0"/>
          </a:p>
        </p:txBody>
      </p:sp>
    </p:spTree>
    <p:extLst>
      <p:ext uri="{BB962C8B-B14F-4D97-AF65-F5344CB8AC3E}">
        <p14:creationId xmlns:p14="http://schemas.microsoft.com/office/powerpoint/2010/main" val="503890871"/>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1100051408"/>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88926362"/>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289088257"/>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498085009"/>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Tree>
    <p:extLst>
      <p:ext uri="{BB962C8B-B14F-4D97-AF65-F5344CB8AC3E}">
        <p14:creationId xmlns:p14="http://schemas.microsoft.com/office/powerpoint/2010/main" val="1802403953"/>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119523"/>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350814"/>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1337750"/>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Picture 7" descr="Mapua3D"/>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5661025"/>
            <a:ext cx="10620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ransition>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76" name="Text Box 32"/>
          <p:cNvSpPr txBox="1">
            <a:spLocks noChangeArrowheads="1"/>
          </p:cNvSpPr>
          <p:nvPr/>
        </p:nvSpPr>
        <p:spPr bwMode="auto">
          <a:xfrm>
            <a:off x="838200" y="2408238"/>
            <a:ext cx="7543800" cy="1477962"/>
          </a:xfrm>
          <a:prstGeom prst="rect">
            <a:avLst/>
          </a:prstGeom>
          <a:noFill/>
          <a:ln w="9525" algn="ctr">
            <a:noFill/>
            <a:miter lim="800000"/>
            <a:headEnd/>
            <a:tailEnd/>
          </a:ln>
          <a:effectLst/>
        </p:spPr>
        <p:txBody>
          <a:bodyPr>
            <a:spAutoFit/>
          </a:bodyPr>
          <a:lstStyle/>
          <a:p>
            <a:pPr>
              <a:spcBef>
                <a:spcPct val="50000"/>
              </a:spcBef>
              <a:defRPr/>
            </a:pPr>
            <a:r>
              <a:rPr lang="en-GB" sz="3600" b="1">
                <a:latin typeface="+mj-lt"/>
              </a:rPr>
              <a:t>MATH30</a:t>
            </a:r>
            <a:endParaRPr lang="en-GB" sz="3600" b="1" dirty="0">
              <a:latin typeface="+mj-lt"/>
            </a:endParaRPr>
          </a:p>
          <a:p>
            <a:pPr>
              <a:spcBef>
                <a:spcPct val="50000"/>
              </a:spcBef>
              <a:defRPr/>
            </a:pPr>
            <a:r>
              <a:rPr lang="en-GB" sz="3600" b="1" dirty="0">
                <a:latin typeface="+mj-lt"/>
              </a:rPr>
              <a:t>Probability and Statistics</a:t>
            </a:r>
            <a:endParaRPr lang="en-US" sz="3600" b="1" dirty="0">
              <a:latin typeface="+mj-lt"/>
            </a:endParaRPr>
          </a:p>
        </p:txBody>
      </p:sp>
    </p:spTree>
  </p:cSld>
  <p:clrMapOvr>
    <a:masterClrMapping/>
  </p:clrMapOvr>
  <p:transition spd="slow" advClick="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Frequency Distribution Table</a:t>
            </a:r>
          </a:p>
        </p:txBody>
      </p:sp>
      <p:sp>
        <p:nvSpPr>
          <p:cNvPr id="15363"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r>
              <a:rPr lang="en-PH" sz="2000" b="1" smtClean="0">
                <a:ea typeface="MS PGothic" pitchFamily="34" charset="-128"/>
              </a:rPr>
              <a:t>LL – Lower Limit</a:t>
            </a:r>
          </a:p>
          <a:p>
            <a:pPr marL="457200" indent="-457200" eaLnBrk="1" hangingPunct="1">
              <a:lnSpc>
                <a:spcPct val="90000"/>
              </a:lnSpc>
              <a:buFontTx/>
              <a:buNone/>
            </a:pPr>
            <a:r>
              <a:rPr lang="en-PH" sz="2000" b="1" smtClean="0">
                <a:ea typeface="MS PGothic" pitchFamily="34" charset="-128"/>
              </a:rPr>
              <a:t>UL – Upper limit</a:t>
            </a:r>
          </a:p>
        </p:txBody>
      </p:sp>
      <p:graphicFrame>
        <p:nvGraphicFramePr>
          <p:cNvPr id="4" name="Table 3"/>
          <p:cNvGraphicFramePr>
            <a:graphicFrameLocks noGrp="1"/>
          </p:cNvGraphicFramePr>
          <p:nvPr/>
        </p:nvGraphicFramePr>
        <p:xfrm>
          <a:off x="1219200" y="1752600"/>
          <a:ext cx="6553200" cy="3521077"/>
        </p:xfrm>
        <a:graphic>
          <a:graphicData uri="http://schemas.openxmlformats.org/drawingml/2006/table">
            <a:tbl>
              <a:tblPr firstRow="1" bandRow="1">
                <a:tableStyleId>{5C22544A-7EE6-4342-B048-85BDC9FD1C3A}</a:tableStyleId>
              </a:tblPr>
              <a:tblGrid>
                <a:gridCol w="2047875"/>
                <a:gridCol w="1884045"/>
                <a:gridCol w="868680"/>
                <a:gridCol w="914400"/>
                <a:gridCol w="838200"/>
              </a:tblGrid>
              <a:tr h="503011">
                <a:tc>
                  <a:txBody>
                    <a:bodyPr/>
                    <a:lstStyle/>
                    <a:p>
                      <a:pPr algn="ctr"/>
                      <a:r>
                        <a:rPr lang="en-PH" sz="1800" dirty="0" smtClean="0">
                          <a:solidFill>
                            <a:schemeClr val="tx1"/>
                          </a:solidFill>
                        </a:rPr>
                        <a:t>Class Interval</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dirty="0" smtClean="0">
                          <a:solidFill>
                            <a:schemeClr val="tx1"/>
                          </a:solidFill>
                        </a:rPr>
                        <a:t>Frequency (f)</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dirty="0" smtClean="0">
                          <a:solidFill>
                            <a:schemeClr val="tx1"/>
                          </a:solidFill>
                        </a:rPr>
                        <a:t>%</a:t>
                      </a:r>
                      <a:r>
                        <a:rPr lang="en-PH" sz="1800" dirty="0" err="1" smtClean="0">
                          <a:solidFill>
                            <a:schemeClr val="tx1"/>
                          </a:solidFill>
                        </a:rPr>
                        <a:t>rf</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dirty="0" smtClean="0">
                          <a:solidFill>
                            <a:schemeClr val="tx1"/>
                          </a:solidFill>
                        </a:rPr>
                        <a:t>&lt;</a:t>
                      </a:r>
                      <a:r>
                        <a:rPr lang="en-PH" sz="1800" dirty="0" err="1" smtClean="0">
                          <a:solidFill>
                            <a:schemeClr val="tx1"/>
                          </a:solidFill>
                        </a:rPr>
                        <a:t>cf</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dirty="0" smtClean="0">
                          <a:solidFill>
                            <a:schemeClr val="tx1"/>
                          </a:solidFill>
                        </a:rPr>
                        <a:t>&gt;</a:t>
                      </a:r>
                      <a:r>
                        <a:rPr lang="en-PH" sz="1800" dirty="0" err="1" smtClean="0">
                          <a:solidFill>
                            <a:schemeClr val="tx1"/>
                          </a:solidFill>
                        </a:rPr>
                        <a:t>cf</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3011">
                <a:tc>
                  <a:txBody>
                    <a:bodyPr/>
                    <a:lstStyle/>
                    <a:p>
                      <a:pPr algn="ctr"/>
                      <a:r>
                        <a:rPr lang="en-PH" sz="1800" dirty="0" smtClean="0">
                          <a:solidFill>
                            <a:schemeClr val="tx1"/>
                          </a:solidFill>
                        </a:rPr>
                        <a:t>LL1 – UL1</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3011">
                <a:tc>
                  <a:txBody>
                    <a:bodyPr/>
                    <a:lstStyle/>
                    <a:p>
                      <a:pPr algn="ctr"/>
                      <a:r>
                        <a:rPr lang="en-PH" sz="1800" dirty="0" smtClean="0">
                          <a:solidFill>
                            <a:schemeClr val="tx1"/>
                          </a:solidFill>
                        </a:rPr>
                        <a:t>LL2 – UL2</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3011">
                <a:tc>
                  <a:txBody>
                    <a:bodyPr/>
                    <a:lstStyle/>
                    <a:p>
                      <a:pPr algn="ctr"/>
                      <a:r>
                        <a:rPr lang="en-PH" sz="1800" dirty="0" smtClean="0">
                          <a:solidFill>
                            <a:schemeClr val="tx1"/>
                          </a:solidFill>
                        </a:rPr>
                        <a:t>.</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3011">
                <a:tc>
                  <a:txBody>
                    <a:bodyPr/>
                    <a:lstStyle/>
                    <a:p>
                      <a:pPr algn="ctr"/>
                      <a:r>
                        <a:rPr lang="en-PH" sz="1800" dirty="0" smtClean="0">
                          <a:solidFill>
                            <a:schemeClr val="tx1"/>
                          </a:solidFill>
                        </a:rPr>
                        <a:t>.</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3011">
                <a:tc>
                  <a:txBody>
                    <a:bodyPr/>
                    <a:lstStyle/>
                    <a:p>
                      <a:pPr algn="ctr"/>
                      <a:r>
                        <a:rPr lang="en-PH" sz="1800" dirty="0" smtClean="0">
                          <a:solidFill>
                            <a:schemeClr val="tx1"/>
                          </a:solidFill>
                        </a:rPr>
                        <a:t>.</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3011">
                <a:tc>
                  <a:txBody>
                    <a:bodyPr/>
                    <a:lstStyle/>
                    <a:p>
                      <a:pPr algn="ctr"/>
                      <a:r>
                        <a:rPr lang="en-PH" sz="1800" dirty="0" err="1" smtClean="0">
                          <a:solidFill>
                            <a:schemeClr val="tx1"/>
                          </a:solidFill>
                        </a:rPr>
                        <a:t>LLn</a:t>
                      </a:r>
                      <a:r>
                        <a:rPr lang="en-PH" sz="1800" dirty="0" smtClean="0">
                          <a:solidFill>
                            <a:schemeClr val="tx1"/>
                          </a:solidFill>
                        </a:rPr>
                        <a:t> – </a:t>
                      </a:r>
                      <a:r>
                        <a:rPr lang="en-PH" sz="1800" dirty="0" err="1" smtClean="0">
                          <a:solidFill>
                            <a:schemeClr val="tx1"/>
                          </a:solidFill>
                        </a:rPr>
                        <a:t>ULn</a:t>
                      </a: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PH" sz="1800" dirty="0">
                        <a:solidFill>
                          <a:schemeClr val="tx1"/>
                        </a:solidFill>
                      </a:endParaRPr>
                    </a:p>
                  </a:txBody>
                  <a:tcPr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Frequency distribution and Graphical Methods</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smtClean="0">
                <a:ea typeface="MS PGothic" pitchFamily="34" charset="-128"/>
              </a:rPr>
              <a:t>A frequency distribution is one of the most common ways to describe a single variable, depending on the particular variable, all of the data values may be represented or you may group the values into categories. Frequency distributions can be depicted in two ways, as table or as a graph.</a:t>
            </a:r>
          </a:p>
        </p:txBody>
      </p:sp>
    </p:spTree>
  </p:cSld>
  <p:clrMapOvr>
    <a:masterClrMapping/>
  </p:clrMapOvr>
  <p:transition advClick="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Steps in Constructing a Frequency Distribution</a:t>
            </a:r>
          </a:p>
        </p:txBody>
      </p:sp>
      <mc:AlternateContent xmlns:mc="http://schemas.openxmlformats.org/markup-compatibility/2006">
        <mc:Choice xmlns:a14="http://schemas.microsoft.com/office/drawing/2010/main" Requires="a14">
          <p:sp>
            <p:nvSpPr>
              <p:cNvPr id="8195" name="Rectangle 5"/>
              <p:cNvSpPr>
                <a:spLocks noGrp="1" noChangeArrowheads="1"/>
              </p:cNvSpPr>
              <p:nvPr>
                <p:ph type="body" sz="half" idx="1"/>
              </p:nvPr>
            </p:nvSpPr>
            <p:spPr bwMode="auto">
              <a:xfrm>
                <a:off x="533400" y="1752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Tx/>
                  <a:buAutoNum type="arabicPeriod"/>
                </a:pPr>
                <a:r>
                  <a:rPr lang="en-PH" sz="2000" b="1" dirty="0" smtClean="0">
                    <a:ea typeface="MS PGothic" pitchFamily="34" charset="-128"/>
                  </a:rPr>
                  <a:t>Get the lowest and the highest value in the distribution. We shall mark the highest and lowest value in the distribution.</a:t>
                </a:r>
              </a:p>
              <a:p>
                <a:pPr marL="457200" indent="-457200" eaLnBrk="1" hangingPunct="1">
                  <a:lnSpc>
                    <a:spcPct val="90000"/>
                  </a:lnSpc>
                  <a:buFontTx/>
                  <a:buAutoNum type="arabicPeriod"/>
                </a:pPr>
                <a:endParaRPr lang="en-PH" sz="2000" b="1" dirty="0" smtClean="0">
                  <a:ea typeface="MS PGothic" pitchFamily="34" charset="-128"/>
                </a:endParaRPr>
              </a:p>
              <a:p>
                <a:pPr marL="457200" indent="-457200" eaLnBrk="1" hangingPunct="1">
                  <a:lnSpc>
                    <a:spcPct val="90000"/>
                  </a:lnSpc>
                  <a:buFontTx/>
                  <a:buAutoNum type="arabicPeriod"/>
                </a:pPr>
                <a:r>
                  <a:rPr lang="en-PH" sz="2000" b="1" dirty="0" smtClean="0">
                    <a:ea typeface="MS PGothic" pitchFamily="34" charset="-128"/>
                  </a:rPr>
                  <a:t>Get the value of the range. The range denoted by R, refers to the difference between the highest and the lowest value in the distribution. Thus</a:t>
                </a:r>
                <a:r>
                  <a:rPr lang="en-PH" sz="2000" b="1" dirty="0" smtClean="0">
                    <a:ea typeface="MS PGothic" pitchFamily="34" charset="-128"/>
                  </a:rPr>
                  <a:t>,</a:t>
                </a:r>
              </a:p>
              <a:p>
                <a:pPr marL="0" indent="0" eaLnBrk="1" hangingPunct="1">
                  <a:lnSpc>
                    <a:spcPct val="90000"/>
                  </a:lnSpc>
                  <a:buNone/>
                </a:pPr>
                <a14:m>
                  <m:oMathPara xmlns:m="http://schemas.openxmlformats.org/officeDocument/2006/math">
                    <m:oMathParaPr>
                      <m:jc m:val="centerGroup"/>
                    </m:oMathParaPr>
                    <m:oMath xmlns:m="http://schemas.openxmlformats.org/officeDocument/2006/math">
                      <m:r>
                        <a:rPr lang="en-US" sz="2000" b="1" i="0" smtClean="0">
                          <a:latin typeface="Cambria Math"/>
                          <a:ea typeface="MS PGothic" pitchFamily="34" charset="-128"/>
                        </a:rPr>
                        <m:t>𝐑</m:t>
                      </m:r>
                      <m:r>
                        <a:rPr lang="en-US" sz="2000" b="1" i="1" smtClean="0">
                          <a:latin typeface="Cambria Math"/>
                          <a:ea typeface="MS PGothic" pitchFamily="34" charset="-128"/>
                        </a:rPr>
                        <m:t>=</m:t>
                      </m:r>
                      <m:r>
                        <a:rPr lang="en-US" sz="2000" b="1" i="0" smtClean="0">
                          <a:latin typeface="Cambria Math"/>
                          <a:ea typeface="MS PGothic" pitchFamily="34" charset="-128"/>
                        </a:rPr>
                        <m:t>𝐇</m:t>
                      </m:r>
                      <m:r>
                        <a:rPr lang="en-US" sz="2000" b="1" i="1" smtClean="0">
                          <a:latin typeface="Cambria Math"/>
                          <a:ea typeface="MS PGothic" pitchFamily="34" charset="-128"/>
                        </a:rPr>
                        <m:t>−</m:t>
                      </m:r>
                      <m:r>
                        <a:rPr lang="en-US" sz="2000" b="1" i="0" smtClean="0">
                          <a:latin typeface="Cambria Math"/>
                          <a:ea typeface="MS PGothic" pitchFamily="34" charset="-128"/>
                        </a:rPr>
                        <m:t>𝐋</m:t>
                      </m:r>
                    </m:oMath>
                  </m:oMathPara>
                </a14:m>
                <a:endParaRPr lang="en-US" sz="2000" b="1" dirty="0" smtClean="0">
                  <a:ea typeface="MS PGothic" pitchFamily="34" charset="-128"/>
                </a:endParaRPr>
              </a:p>
              <a:p>
                <a:pPr marL="457200" indent="-457200" eaLnBrk="1" hangingPunct="1">
                  <a:lnSpc>
                    <a:spcPct val="90000"/>
                  </a:lnSpc>
                  <a:buFont typeface="+mj-lt"/>
                  <a:buAutoNum type="arabicPeriod" startAt="3"/>
                </a:pPr>
                <a:r>
                  <a:rPr lang="en-PH" sz="2000" b="1" dirty="0" smtClean="0">
                    <a:ea typeface="MS PGothic" pitchFamily="34" charset="-128"/>
                  </a:rPr>
                  <a:t>Determine </a:t>
                </a:r>
                <a:r>
                  <a:rPr lang="en-PH" sz="2000" b="1" dirty="0" smtClean="0">
                    <a:ea typeface="MS PGothic" pitchFamily="34" charset="-128"/>
                  </a:rPr>
                  <a:t>the number of classes. In the determination of the number of classes, it should be noted that there is no standard method to follow. Generally, the number of classes must not be less than 5 and should not be more than 15. In some instances, however, the number of classes can be approximated by using the relation</a:t>
                </a:r>
              </a:p>
            </p:txBody>
          </p:sp>
        </mc:Choice>
        <mc:Fallback>
          <p:sp>
            <p:nvSpPr>
              <p:cNvPr id="8195" name="Rectangle 5"/>
              <p:cNvSpPr>
                <a:spLocks noGrp="1" noRot="1" noChangeAspect="1" noMove="1" noResize="1" noEditPoints="1" noAdjustHandles="1" noChangeArrowheads="1" noChangeShapeType="1" noTextEdit="1"/>
              </p:cNvSpPr>
              <p:nvPr>
                <p:ph type="body" sz="half" idx="1"/>
              </p:nvPr>
            </p:nvSpPr>
            <p:spPr bwMode="auto">
              <a:xfrm>
                <a:off x="533400" y="1752600"/>
                <a:ext cx="8001000" cy="4343400"/>
              </a:xfrm>
              <a:blipFill rotWithShape="1">
                <a:blip r:embed="rId2"/>
                <a:stretch>
                  <a:fillRect l="-686" t="-1264" r="-106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advClick="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Steps in Constructing a Frequency Distribution</a:t>
            </a:r>
          </a:p>
        </p:txBody>
      </p:sp>
      <mc:AlternateContent xmlns:mc="http://schemas.openxmlformats.org/markup-compatibility/2006">
        <mc:Choice xmlns:a14="http://schemas.microsoft.com/office/drawing/2010/main" Requires="a14">
          <p:sp>
            <p:nvSpPr>
              <p:cNvPr id="9219" name="Rectangle 5"/>
              <p:cNvSpPr>
                <a:spLocks noGrp="1" noChangeArrowheads="1"/>
              </p:cNvSpPr>
              <p:nvPr>
                <p:ph type="body" sz="half" idx="1"/>
              </p:nvPr>
            </p:nvSpPr>
            <p:spPr bwMode="auto">
              <a:xfrm>
                <a:off x="533400" y="16002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Tx/>
                  <a:buNone/>
                </a:pPr>
                <a:endParaRPr lang="en-PH" sz="2000" b="1" dirty="0" smtClean="0">
                  <a:ea typeface="MS PGothic" pitchFamily="34" charset="-128"/>
                </a:endParaRPr>
              </a:p>
              <a:p>
                <a:pPr marL="457200" indent="-457200" eaLnBrk="1" hangingPunct="1">
                  <a:lnSpc>
                    <a:spcPct val="90000"/>
                  </a:lnSpc>
                  <a:buFontTx/>
                  <a:buNone/>
                </a:pPr>
                <a14:m>
                  <m:oMathPara xmlns:m="http://schemas.openxmlformats.org/officeDocument/2006/math">
                    <m:oMathParaPr>
                      <m:jc m:val="centerGroup"/>
                    </m:oMathParaPr>
                    <m:oMath xmlns:m="http://schemas.openxmlformats.org/officeDocument/2006/math">
                      <m:d>
                        <m:dPr>
                          <m:begChr m:val="⌈"/>
                          <m:endChr m:val="⌉"/>
                          <m:ctrlPr>
                            <a:rPr lang="en-PH" sz="2000" b="1" i="1" smtClean="0">
                              <a:latin typeface="Cambria Math"/>
                              <a:ea typeface="MS PGothic" pitchFamily="34" charset="-128"/>
                            </a:rPr>
                          </m:ctrlPr>
                        </m:dPr>
                        <m:e>
                          <m:r>
                            <a:rPr lang="en-US" sz="2000" b="1" i="1" smtClean="0">
                              <a:latin typeface="Cambria Math"/>
                              <a:ea typeface="MS PGothic" pitchFamily="34" charset="-128"/>
                            </a:rPr>
                            <m:t>𝒌</m:t>
                          </m:r>
                          <m:r>
                            <a:rPr lang="en-US" sz="2000" b="1" i="1" smtClean="0">
                              <a:latin typeface="Cambria Math"/>
                              <a:ea typeface="MS PGothic" pitchFamily="34" charset="-128"/>
                            </a:rPr>
                            <m:t>=</m:t>
                          </m:r>
                          <m:r>
                            <a:rPr lang="en-US" sz="2000" b="1" i="1" smtClean="0">
                              <a:latin typeface="Cambria Math"/>
                              <a:ea typeface="MS PGothic" pitchFamily="34" charset="-128"/>
                            </a:rPr>
                            <m:t>𝟏</m:t>
                          </m:r>
                          <m:r>
                            <a:rPr lang="en-US" sz="2000" b="1" i="1" smtClean="0">
                              <a:latin typeface="Cambria Math"/>
                              <a:ea typeface="MS PGothic" pitchFamily="34" charset="-128"/>
                            </a:rPr>
                            <m:t>+</m:t>
                          </m:r>
                          <m:r>
                            <a:rPr lang="en-US" sz="2000" b="1" i="1" smtClean="0">
                              <a:latin typeface="Cambria Math"/>
                              <a:ea typeface="MS PGothic" pitchFamily="34" charset="-128"/>
                            </a:rPr>
                            <m:t>𝟑</m:t>
                          </m:r>
                          <m:r>
                            <a:rPr lang="en-US" sz="2000" b="1" i="1" smtClean="0">
                              <a:latin typeface="Cambria Math"/>
                              <a:ea typeface="MS PGothic" pitchFamily="34" charset="-128"/>
                            </a:rPr>
                            <m:t>.</m:t>
                          </m:r>
                          <m:r>
                            <a:rPr lang="en-US" sz="2000" b="1" i="1" smtClean="0">
                              <a:latin typeface="Cambria Math"/>
                              <a:ea typeface="MS PGothic" pitchFamily="34" charset="-128"/>
                            </a:rPr>
                            <m:t>𝟑</m:t>
                          </m:r>
                          <m:func>
                            <m:funcPr>
                              <m:ctrlPr>
                                <a:rPr lang="en-US" sz="2000" b="1" i="1" smtClean="0">
                                  <a:latin typeface="Cambria Math"/>
                                  <a:ea typeface="MS PGothic" pitchFamily="34" charset="-128"/>
                                </a:rPr>
                              </m:ctrlPr>
                            </m:funcPr>
                            <m:fName>
                              <m:r>
                                <m:rPr>
                                  <m:sty m:val="p"/>
                                </m:rPr>
                                <a:rPr lang="en-US" sz="2000" b="0" i="0" smtClean="0">
                                  <a:latin typeface="Cambria Math"/>
                                  <a:ea typeface="MS PGothic" pitchFamily="34" charset="-128"/>
                                </a:rPr>
                                <m:t>log</m:t>
                              </m:r>
                            </m:fName>
                            <m:e>
                              <m:r>
                                <a:rPr lang="en-US" sz="2000" b="1" i="1" smtClean="0">
                                  <a:latin typeface="Cambria Math"/>
                                  <a:ea typeface="MS PGothic" pitchFamily="34" charset="-128"/>
                                </a:rPr>
                                <m:t>𝒏</m:t>
                              </m:r>
                            </m:e>
                          </m:func>
                        </m:e>
                      </m:d>
                    </m:oMath>
                  </m:oMathPara>
                </a14:m>
                <a:endParaRPr lang="en-PH" sz="2000" b="1" dirty="0" smtClean="0">
                  <a:ea typeface="MS PGothic" pitchFamily="34" charset="-128"/>
                </a:endParaRPr>
              </a:p>
              <a:p>
                <a:pPr marL="457200" indent="-457200" eaLnBrk="1" hangingPunct="1">
                  <a:lnSpc>
                    <a:spcPct val="90000"/>
                  </a:lnSpc>
                  <a:buFontTx/>
                  <a:buNone/>
                </a:pPr>
                <a:r>
                  <a:rPr lang="en-PH" sz="2000" b="1" dirty="0" smtClean="0">
                    <a:ea typeface="MS PGothic" pitchFamily="34" charset="-128"/>
                  </a:rPr>
                  <a:t>where </a:t>
                </a:r>
                <a:r>
                  <a:rPr lang="en-PH" sz="2000" b="1" dirty="0" smtClean="0">
                    <a:ea typeface="MS PGothic" pitchFamily="34" charset="-128"/>
                  </a:rPr>
                  <a:t>k = number of classes and n = sample size</a:t>
                </a:r>
                <a:r>
                  <a:rPr lang="en-PH" sz="2000" b="1" dirty="0" smtClean="0">
                    <a:ea typeface="MS PGothic" pitchFamily="34" charset="-128"/>
                  </a:rPr>
                  <a:t>. </a:t>
                </a:r>
                <a14:m>
                  <m:oMath xmlns:m="http://schemas.openxmlformats.org/officeDocument/2006/math">
                    <m:d>
                      <m:dPr>
                        <m:begChr m:val="⌈"/>
                        <m:endChr m:val="⌉"/>
                        <m:ctrlPr>
                          <a:rPr lang="en-PH" sz="2000" b="1" i="1" smtClean="0">
                            <a:latin typeface="Cambria Math"/>
                            <a:ea typeface="MS PGothic" pitchFamily="34" charset="-128"/>
                          </a:rPr>
                        </m:ctrlPr>
                      </m:dPr>
                      <m:e/>
                    </m:d>
                  </m:oMath>
                </a14:m>
                <a:r>
                  <a:rPr lang="en-PH" sz="2000" b="1" dirty="0" smtClean="0">
                    <a:ea typeface="MS PGothic" pitchFamily="34" charset="-128"/>
                  </a:rPr>
                  <a:t> is the ceiling operator (meaning take the closest integer above the calculated value).</a:t>
                </a:r>
                <a:endParaRPr lang="en-PH" sz="2000" b="1" dirty="0" smtClean="0">
                  <a:ea typeface="MS PGothic" pitchFamily="34" charset="-128"/>
                </a:endParaRPr>
              </a:p>
              <a:p>
                <a:pPr marL="457200" indent="-457200" eaLnBrk="1" hangingPunct="1">
                  <a:lnSpc>
                    <a:spcPct val="90000"/>
                  </a:lnSpc>
                  <a:buFontTx/>
                  <a:buNone/>
                </a:pPr>
                <a:endParaRPr lang="en-PH" sz="2000" b="1" dirty="0" smtClean="0">
                  <a:ea typeface="MS PGothic" pitchFamily="34" charset="-128"/>
                </a:endParaRPr>
              </a:p>
              <a:p>
                <a:pPr marL="457200" indent="-457200" eaLnBrk="1" hangingPunct="1">
                  <a:lnSpc>
                    <a:spcPct val="90000"/>
                  </a:lnSpc>
                  <a:buFontTx/>
                  <a:buAutoNum type="arabicPeriod" startAt="4"/>
                </a:pPr>
                <a:r>
                  <a:rPr lang="en-PH" sz="2000" b="1" dirty="0" smtClean="0">
                    <a:ea typeface="MS PGothic" pitchFamily="34" charset="-128"/>
                  </a:rPr>
                  <a:t>Determine </a:t>
                </a:r>
                <a:r>
                  <a:rPr lang="en-PH" sz="2000" b="1" dirty="0" smtClean="0">
                    <a:ea typeface="MS PGothic" pitchFamily="34" charset="-128"/>
                  </a:rPr>
                  <a:t>the size of the class interval. The value of C can be obtained by dividing the range by the desired number of classes. Hence</a:t>
                </a:r>
                <a:r>
                  <a:rPr lang="en-PH" sz="2000" b="1" dirty="0" smtClean="0">
                    <a:ea typeface="MS PGothic" pitchFamily="34" charset="-128"/>
                  </a:rPr>
                  <a:t>,</a:t>
                </a:r>
              </a:p>
              <a:p>
                <a:pPr marL="0" indent="0" eaLnBrk="1" hangingPunct="1">
                  <a:lnSpc>
                    <a:spcPct val="90000"/>
                  </a:lnSpc>
                  <a:buNone/>
                </a:pPr>
                <a14:m>
                  <m:oMathPara xmlns:m="http://schemas.openxmlformats.org/officeDocument/2006/math">
                    <m:oMathParaPr>
                      <m:jc m:val="centerGroup"/>
                    </m:oMathParaPr>
                    <m:oMath xmlns:m="http://schemas.openxmlformats.org/officeDocument/2006/math">
                      <m:r>
                        <a:rPr lang="en-US" sz="2000" b="1" i="1" smtClean="0">
                          <a:latin typeface="Cambria Math"/>
                          <a:ea typeface="MS PGothic" pitchFamily="34" charset="-128"/>
                        </a:rPr>
                        <m:t>𝑪</m:t>
                      </m:r>
                      <m:r>
                        <a:rPr lang="en-US" sz="2000" b="1" i="1" smtClean="0">
                          <a:latin typeface="Cambria Math"/>
                          <a:ea typeface="MS PGothic" pitchFamily="34" charset="-128"/>
                        </a:rPr>
                        <m:t>=</m:t>
                      </m:r>
                      <m:f>
                        <m:fPr>
                          <m:ctrlPr>
                            <a:rPr lang="en-US" sz="2000" b="1" i="1" smtClean="0">
                              <a:latin typeface="Cambria Math"/>
                              <a:ea typeface="MS PGothic" pitchFamily="34" charset="-128"/>
                            </a:rPr>
                          </m:ctrlPr>
                        </m:fPr>
                        <m:num>
                          <m:r>
                            <a:rPr lang="en-US" sz="2000" b="1" i="1" smtClean="0">
                              <a:latin typeface="Cambria Math"/>
                              <a:ea typeface="MS PGothic" pitchFamily="34" charset="-128"/>
                            </a:rPr>
                            <m:t>𝑹</m:t>
                          </m:r>
                        </m:num>
                        <m:den>
                          <m:r>
                            <a:rPr lang="en-US" sz="2000" b="1" i="1" smtClean="0">
                              <a:latin typeface="Cambria Math"/>
                              <a:ea typeface="MS PGothic" pitchFamily="34" charset="-128"/>
                            </a:rPr>
                            <m:t>𝒌</m:t>
                          </m:r>
                        </m:den>
                      </m:f>
                    </m:oMath>
                  </m:oMathPara>
                </a14:m>
                <a:endParaRPr lang="en-PH" sz="2000" b="1" dirty="0" smtClean="0">
                  <a:ea typeface="MS PGothic" pitchFamily="34" charset="-128"/>
                </a:endParaRPr>
              </a:p>
              <a:p>
                <a:pPr marL="457200" indent="-457200" eaLnBrk="1" hangingPunct="1">
                  <a:lnSpc>
                    <a:spcPct val="90000"/>
                  </a:lnSpc>
                  <a:buFontTx/>
                  <a:buNone/>
                </a:pPr>
                <a:endParaRPr lang="en-PH" sz="2000" b="1" dirty="0" smtClean="0">
                  <a:ea typeface="MS PGothic" pitchFamily="34" charset="-128"/>
                </a:endParaRPr>
              </a:p>
              <a:p>
                <a:pPr marL="457200" indent="-457200" eaLnBrk="1" hangingPunct="1">
                  <a:lnSpc>
                    <a:spcPct val="90000"/>
                  </a:lnSpc>
                  <a:buFontTx/>
                  <a:buNone/>
                </a:pPr>
                <a:endParaRPr lang="en-PH" sz="2000" b="1" dirty="0" smtClean="0">
                  <a:ea typeface="MS PGothic" pitchFamily="34" charset="-128"/>
                </a:endParaRPr>
              </a:p>
              <a:p>
                <a:pPr marL="457200" indent="-457200" eaLnBrk="1" hangingPunct="1">
                  <a:lnSpc>
                    <a:spcPct val="90000"/>
                  </a:lnSpc>
                  <a:buFontTx/>
                  <a:buNone/>
                </a:pPr>
                <a:endParaRPr lang="en-PH" sz="2000" b="1" dirty="0" smtClean="0">
                  <a:ea typeface="MS PGothic" pitchFamily="34" charset="-128"/>
                </a:endParaRPr>
              </a:p>
            </p:txBody>
          </p:sp>
        </mc:Choice>
        <mc:Fallback>
          <p:sp>
            <p:nvSpPr>
              <p:cNvPr id="9219" name="Rectangle 5"/>
              <p:cNvSpPr>
                <a:spLocks noGrp="1" noRot="1" noChangeAspect="1" noMove="1" noResize="1" noEditPoints="1" noAdjustHandles="1" noChangeArrowheads="1" noChangeShapeType="1" noTextEdit="1"/>
              </p:cNvSpPr>
              <p:nvPr>
                <p:ph type="body" sz="half" idx="1"/>
              </p:nvPr>
            </p:nvSpPr>
            <p:spPr bwMode="auto">
              <a:xfrm>
                <a:off x="533400" y="1600200"/>
                <a:ext cx="8001000" cy="4343400"/>
              </a:xfrm>
              <a:blipFill rotWithShape="1">
                <a:blip r:embed="rId2"/>
                <a:stretch>
                  <a:fillRect l="-838" t="-1264" r="-229" b="-70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advClick="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Steps in Constructing a Frequency Distribution</a:t>
            </a:r>
          </a:p>
        </p:txBody>
      </p:sp>
      <p:sp>
        <p:nvSpPr>
          <p:cNvPr id="10243" name="Rectangle 5"/>
          <p:cNvSpPr>
            <a:spLocks noGrp="1" noChangeArrowheads="1"/>
          </p:cNvSpPr>
          <p:nvPr>
            <p:ph type="body" sz="half" idx="1"/>
          </p:nvPr>
        </p:nvSpPr>
        <p:spPr bwMode="auto">
          <a:xfrm>
            <a:off x="533400" y="18288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 typeface="+mj-lt"/>
              <a:buAutoNum type="arabicPeriod" startAt="5"/>
            </a:pPr>
            <a:r>
              <a:rPr lang="en-PH" sz="2000" b="1" dirty="0" smtClean="0">
                <a:ea typeface="MS PGothic" pitchFamily="34" charset="-128"/>
              </a:rPr>
              <a:t>Construct </a:t>
            </a:r>
            <a:r>
              <a:rPr lang="en-PH" sz="2000" b="1" dirty="0">
                <a:ea typeface="MS PGothic" pitchFamily="34" charset="-128"/>
              </a:rPr>
              <a:t>the classes. In constructing the classes, we first determine the lower limit of the distribution. The value of this lower limit can be chosen arbitrarily as long as the lowest value shall be on the first interval and the highest value to the last interval.</a:t>
            </a:r>
          </a:p>
          <a:p>
            <a:pPr marL="457200" indent="-457200" eaLnBrk="1" hangingPunct="1">
              <a:lnSpc>
                <a:spcPct val="90000"/>
              </a:lnSpc>
              <a:buFontTx/>
              <a:buNone/>
            </a:pPr>
            <a:endParaRPr lang="en-PH" sz="2000" b="1" dirty="0" smtClean="0">
              <a:ea typeface="MS PGothic" pitchFamily="34" charset="-128"/>
            </a:endParaRPr>
          </a:p>
          <a:p>
            <a:pPr marL="457200" indent="-457200" eaLnBrk="1" hangingPunct="1">
              <a:lnSpc>
                <a:spcPct val="90000"/>
              </a:lnSpc>
              <a:buFont typeface="+mj-lt"/>
              <a:buAutoNum type="arabicPeriod" startAt="6"/>
            </a:pPr>
            <a:r>
              <a:rPr lang="en-PH" sz="2000" b="1" dirty="0" smtClean="0">
                <a:ea typeface="MS PGothic" pitchFamily="34" charset="-128"/>
              </a:rPr>
              <a:t>Determine </a:t>
            </a:r>
            <a:r>
              <a:rPr lang="en-PH" sz="2000" b="1" dirty="0" smtClean="0">
                <a:ea typeface="MS PGothic" pitchFamily="34" charset="-128"/>
              </a:rPr>
              <a:t>the frequency of each class. The determination of the number of frequencies is done by counting the number of items that shall fall in each interval.</a:t>
            </a:r>
          </a:p>
        </p:txBody>
      </p:sp>
    </p:spTree>
  </p:cSld>
  <p:clrMapOvr>
    <a:masterClrMapping/>
  </p:clrMapOvr>
  <p:transition advClick="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Examples</a:t>
            </a:r>
          </a:p>
        </p:txBody>
      </p:sp>
      <p:sp>
        <p:nvSpPr>
          <p:cNvPr id="11267" name="Rectangle 5"/>
          <p:cNvSpPr>
            <a:spLocks noGrp="1" noChangeArrowheads="1"/>
          </p:cNvSpPr>
          <p:nvPr>
            <p:ph type="body" sz="half" idx="1"/>
          </p:nvPr>
        </p:nvSpPr>
        <p:spPr bwMode="auto">
          <a:xfrm>
            <a:off x="533400" y="11430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Tx/>
              <a:buAutoNum type="arabicPeriod"/>
            </a:pPr>
            <a:r>
              <a:rPr lang="en-PH" sz="2000" b="1" smtClean="0">
                <a:ea typeface="MS PGothic" pitchFamily="34" charset="-128"/>
              </a:rPr>
              <a:t>Using the steps discussed, construct the frequency distribution of the following results of a test in statistics of 50 students given below.</a:t>
            </a: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p:txBody>
      </p:sp>
      <p:graphicFrame>
        <p:nvGraphicFramePr>
          <p:cNvPr id="4" name="Table 3"/>
          <p:cNvGraphicFramePr>
            <a:graphicFrameLocks noGrp="1"/>
          </p:cNvGraphicFramePr>
          <p:nvPr/>
        </p:nvGraphicFramePr>
        <p:xfrm>
          <a:off x="1676400" y="2286000"/>
          <a:ext cx="6096000" cy="3703639"/>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65791">
                <a:tc>
                  <a:txBody>
                    <a:bodyPr/>
                    <a:lstStyle/>
                    <a:p>
                      <a:pPr algn="ctr"/>
                      <a:r>
                        <a:rPr lang="en-PH" sz="1800" b="0" dirty="0" smtClean="0">
                          <a:solidFill>
                            <a:schemeClr val="tx1"/>
                          </a:solidFill>
                        </a:rPr>
                        <a:t>88</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62</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88</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65</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85</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83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76</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72</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60</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46</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85</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71</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67</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75</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78</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87</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70</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43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63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90</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60</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55</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62</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62</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83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79</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78</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43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51</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56</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80</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90</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47</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48</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54</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77</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86</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55</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76</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52</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76</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72">
                <a:tc>
                  <a:txBody>
                    <a:bodyPr/>
                    <a:lstStyle/>
                    <a:p>
                      <a:pPr algn="ctr"/>
                      <a:r>
                        <a:rPr lang="en-PH" sz="1800" b="0" dirty="0" smtClean="0">
                          <a:solidFill>
                            <a:schemeClr val="tx1"/>
                          </a:solidFill>
                        </a:rPr>
                        <a:t>43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52</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72</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43</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PH" sz="1800" b="0" dirty="0" smtClean="0">
                          <a:solidFill>
                            <a:schemeClr val="tx1"/>
                          </a:solidFill>
                        </a:rPr>
                        <a:t>60</a:t>
                      </a:r>
                      <a:endParaRPr lang="en-PH" sz="1800" b="0" dirty="0">
                        <a:solidFill>
                          <a:schemeClr val="tx1"/>
                        </a:solidFill>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Examples</a:t>
            </a:r>
          </a:p>
        </p:txBody>
      </p:sp>
      <p:sp>
        <p:nvSpPr>
          <p:cNvPr id="12291" name="Rectangle 5"/>
          <p:cNvSpPr>
            <a:spLocks noGrp="1" noChangeArrowheads="1"/>
          </p:cNvSpPr>
          <p:nvPr>
            <p:ph type="body" sz="half" idx="1"/>
          </p:nvPr>
        </p:nvSpPr>
        <p:spPr bwMode="auto">
          <a:xfrm>
            <a:off x="533400" y="11430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Tx/>
              <a:buNone/>
            </a:pPr>
            <a:r>
              <a:rPr lang="en-PH" sz="2000" b="1" smtClean="0">
                <a:ea typeface="MS PGothic" pitchFamily="34" charset="-128"/>
              </a:rPr>
              <a:t>2.	The following are the scores of 40 students in a Math quiz. Prepare a frequency distribution for these scores using a class size of 10.</a:t>
            </a: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endParaRPr lang="en-PH" sz="2000" b="1" smtClean="0">
              <a:ea typeface="MS PGothic" pitchFamily="34" charset="-128"/>
            </a:endParaRPr>
          </a:p>
        </p:txBody>
      </p:sp>
      <p:graphicFrame>
        <p:nvGraphicFramePr>
          <p:cNvPr id="5" name="Table 4"/>
          <p:cNvGraphicFramePr>
            <a:graphicFrameLocks noGrp="1"/>
          </p:cNvGraphicFramePr>
          <p:nvPr/>
        </p:nvGraphicFramePr>
        <p:xfrm>
          <a:off x="1524000" y="2286000"/>
          <a:ext cx="6096000" cy="1482724"/>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681">
                <a:tc>
                  <a:txBody>
                    <a:bodyPr/>
                    <a:lstStyle/>
                    <a:p>
                      <a:pPr algn="ctr"/>
                      <a:r>
                        <a:rPr lang="en-PH" sz="1800" b="0" dirty="0" smtClean="0">
                          <a:solidFill>
                            <a:schemeClr val="tx1"/>
                          </a:solidFill>
                        </a:rPr>
                        <a:t>22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31</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55</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76</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48</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49</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50</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85</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17</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38</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681">
                <a:tc>
                  <a:txBody>
                    <a:bodyPr/>
                    <a:lstStyle/>
                    <a:p>
                      <a:pPr algn="ctr"/>
                      <a:r>
                        <a:rPr lang="en-PH" sz="1800" b="0" dirty="0" smtClean="0">
                          <a:solidFill>
                            <a:schemeClr val="tx1"/>
                          </a:solidFill>
                        </a:rPr>
                        <a:t>92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62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94</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88</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72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65</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63</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25</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88</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88</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681">
                <a:tc>
                  <a:txBody>
                    <a:bodyPr/>
                    <a:lstStyle/>
                    <a:p>
                      <a:pPr algn="ctr"/>
                      <a:r>
                        <a:rPr lang="en-PH" sz="1800" b="0" dirty="0" smtClean="0">
                          <a:solidFill>
                            <a:schemeClr val="tx1"/>
                          </a:solidFill>
                        </a:rPr>
                        <a:t>86</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75</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37</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41</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76</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64</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66</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58</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66</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76</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681">
                <a:tc>
                  <a:txBody>
                    <a:bodyPr/>
                    <a:lstStyle/>
                    <a:p>
                      <a:pPr algn="ctr"/>
                      <a:r>
                        <a:rPr lang="en-PH" sz="1800" b="0" dirty="0" smtClean="0">
                          <a:solidFill>
                            <a:schemeClr val="tx1"/>
                          </a:solidFill>
                        </a:rPr>
                        <a:t>52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40</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42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76</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29</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72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59</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42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54</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PH" sz="1800" b="0" dirty="0" smtClean="0">
                          <a:solidFill>
                            <a:schemeClr val="tx1"/>
                          </a:solidFill>
                        </a:rPr>
                        <a:t>62</a:t>
                      </a:r>
                      <a:endParaRPr lang="en-PH" sz="1800" b="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Relative Frequency Distribution</a:t>
            </a:r>
          </a:p>
        </p:txBody>
      </p:sp>
      <p:sp>
        <p:nvSpPr>
          <p:cNvPr id="13315" name="Rectangle 5"/>
          <p:cNvSpPr>
            <a:spLocks noGrp="1" noChangeArrowheads="1"/>
          </p:cNvSpPr>
          <p:nvPr>
            <p:ph type="body" sz="half" idx="1"/>
          </p:nvPr>
        </p:nvSpPr>
        <p:spPr bwMode="auto">
          <a:xfrm>
            <a:off x="533400" y="19050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Tx/>
              <a:buNone/>
            </a:pPr>
            <a:r>
              <a:rPr lang="en-PH" sz="2000" b="1" smtClean="0">
                <a:ea typeface="MS PGothic" pitchFamily="34" charset="-128"/>
              </a:rPr>
              <a:t>The relative frequency distribution denoted by %rf shows the proportion in percent the frequency of each class to the total frequency. This can be obtained by dividing the class frequency by the total frequency, and multiplying the answer by 100.</a:t>
            </a:r>
          </a:p>
        </p:txBody>
      </p:sp>
    </p:spTree>
  </p:cSld>
  <p:clrMapOvr>
    <a:masterClrMapping/>
  </p:clrMapOvr>
  <p:transition advClick="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smtClean="0">
                <a:latin typeface="Copperplate Gothic Bold" pitchFamily="34" charset="0"/>
              </a:rPr>
              <a:t>Cumulative Frequency Distribution</a:t>
            </a:r>
          </a:p>
        </p:txBody>
      </p:sp>
      <p:sp>
        <p:nvSpPr>
          <p:cNvPr id="14339" name="Rectangle 5"/>
          <p:cNvSpPr>
            <a:spLocks noGrp="1" noChangeArrowheads="1"/>
          </p:cNvSpPr>
          <p:nvPr>
            <p:ph type="body" sz="half" idx="1"/>
          </p:nvPr>
        </p:nvSpPr>
        <p:spPr bwMode="auto">
          <a:xfrm>
            <a:off x="533400" y="19050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Tx/>
              <a:buNone/>
            </a:pPr>
            <a:r>
              <a:rPr lang="en-PH" sz="2000" b="1" smtClean="0">
                <a:ea typeface="MS PGothic" pitchFamily="34" charset="-128"/>
              </a:rPr>
              <a:t>The cumulative frequency distribution can be derived from the frequency distribution and can be also obtained by simply adding the class frequencies. This type of distribution tries to determine the partial sums from the data classified in terms of classes.</a:t>
            </a:r>
          </a:p>
          <a:p>
            <a:pPr marL="457200" indent="-457200" eaLnBrk="1" hangingPunct="1">
              <a:lnSpc>
                <a:spcPct val="90000"/>
              </a:lnSpc>
              <a:buFontTx/>
              <a:buNone/>
            </a:pPr>
            <a:endParaRPr lang="en-PH" sz="2000" b="1" smtClean="0">
              <a:ea typeface="MS PGothic" pitchFamily="34" charset="-128"/>
            </a:endParaRPr>
          </a:p>
          <a:p>
            <a:pPr marL="457200" indent="-457200" eaLnBrk="1" hangingPunct="1">
              <a:lnSpc>
                <a:spcPct val="90000"/>
              </a:lnSpc>
              <a:buFontTx/>
              <a:buNone/>
            </a:pPr>
            <a:r>
              <a:rPr lang="en-PH" sz="2000" b="1" smtClean="0">
                <a:ea typeface="MS PGothic" pitchFamily="34" charset="-128"/>
              </a:rPr>
              <a:t>Types:</a:t>
            </a:r>
          </a:p>
          <a:p>
            <a:pPr marL="457200" indent="-457200" eaLnBrk="1" hangingPunct="1">
              <a:lnSpc>
                <a:spcPct val="90000"/>
              </a:lnSpc>
              <a:buFontTx/>
              <a:buAutoNum type="alphaLcPeriod"/>
            </a:pPr>
            <a:r>
              <a:rPr lang="en-PH" sz="2000" b="1" smtClean="0">
                <a:ea typeface="MS PGothic" pitchFamily="34" charset="-128"/>
              </a:rPr>
              <a:t>Less than cumulative frequency (&lt;cf) refers to the distribution whose frequencies are less than or below the upper class boundary they correspond to.</a:t>
            </a:r>
          </a:p>
          <a:p>
            <a:pPr marL="457200" indent="-457200" eaLnBrk="1" hangingPunct="1">
              <a:lnSpc>
                <a:spcPct val="90000"/>
              </a:lnSpc>
              <a:buFontTx/>
              <a:buAutoNum type="alphaLcPeriod"/>
            </a:pPr>
            <a:r>
              <a:rPr lang="en-PH" sz="2000" b="1" smtClean="0">
                <a:ea typeface="MS PGothic" pitchFamily="34" charset="-128"/>
              </a:rPr>
              <a:t>Greater than cumulative frequency (&gt;cf) refers to the distribution whose frequencies are greater than or above the lower class boundary the correspond to.</a:t>
            </a:r>
          </a:p>
        </p:txBody>
      </p:sp>
    </p:spTree>
  </p:cSld>
  <p:clrMapOvr>
    <a:masterClrMapping/>
  </p:clrMapOvr>
  <p:transition advClick="0">
    <p:randomBar dir="vert"/>
  </p:transition>
  <p:timing>
    <p:tnLst>
      <p:par>
        <p:cTn id="1" dur="indefinite" restart="never" nodeType="tmRoot"/>
      </p:par>
    </p:tnLst>
  </p:timing>
</p:sld>
</file>

<file path=ppt/theme/theme1.xml><?xml version="1.0" encoding="utf-8"?>
<a:theme xmlns:a="http://schemas.openxmlformats.org/drawingml/2006/main" name="NEW TRENDS REPORT">
  <a:themeElements>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RENDS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lnDef>
  </a:objectDefaults>
  <a:extraClrSchemeLst>
    <a:extraClrScheme>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RENDS 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RENDS 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RENDS 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RENDS 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RENDS 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RENDS 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RENDS 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RENDS 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RENDS 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RENDS 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RENDS 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TRENDS REPORT</Template>
  <TotalTime>2198</TotalTime>
  <Words>661</Words>
  <Application>Microsoft Office PowerPoint</Application>
  <PresentationFormat>On-screen Show (4:3)</PresentationFormat>
  <Paragraphs>151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 TRENDS REPORT</vt:lpstr>
      <vt:lpstr>PowerPoint Presentation</vt:lpstr>
      <vt:lpstr>Frequency distribution and Graphical Methods</vt:lpstr>
      <vt:lpstr>Steps in Constructing a Frequency Distribution</vt:lpstr>
      <vt:lpstr>Steps in Constructing a Frequency Distribution</vt:lpstr>
      <vt:lpstr>Steps in Constructing a Frequency Distribution</vt:lpstr>
      <vt:lpstr>Examples</vt:lpstr>
      <vt:lpstr>Examples</vt:lpstr>
      <vt:lpstr>Relative Frequency Distribution</vt:lpstr>
      <vt:lpstr>Cumulative Frequency Distribution</vt:lpstr>
      <vt:lpstr>Frequency Distribution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efjay</dc:creator>
  <cp:lastModifiedBy>marianne</cp:lastModifiedBy>
  <cp:revision>188</cp:revision>
  <dcterms:created xsi:type="dcterms:W3CDTF">2007-07-23T05:02:57Z</dcterms:created>
  <dcterms:modified xsi:type="dcterms:W3CDTF">2010-10-13T10:01:42Z</dcterms:modified>
</cp:coreProperties>
</file>