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1" r:id="rId3"/>
    <p:sldId id="330" r:id="rId4"/>
    <p:sldId id="331" r:id="rId5"/>
    <p:sldId id="332" r:id="rId6"/>
    <p:sldId id="334" r:id="rId7"/>
    <p:sldId id="326" r:id="rId8"/>
    <p:sldId id="333" r:id="rId9"/>
    <p:sldId id="336" r:id="rId10"/>
    <p:sldId id="337" r:id="rId11"/>
    <p:sldId id="339" r:id="rId12"/>
    <p:sldId id="335" r:id="rId13"/>
    <p:sldId id="364" r:id="rId14"/>
    <p:sldId id="365" r:id="rId15"/>
    <p:sldId id="366" r:id="rId16"/>
    <p:sldId id="325" r:id="rId17"/>
    <p:sldId id="338" r:id="rId18"/>
    <p:sldId id="328" r:id="rId19"/>
    <p:sldId id="327" r:id="rId20"/>
    <p:sldId id="362" r:id="rId21"/>
    <p:sldId id="361" r:id="rId22"/>
    <p:sldId id="363" r:id="rId23"/>
    <p:sldId id="324" r:id="rId24"/>
    <p:sldId id="329" r:id="rId25"/>
    <p:sldId id="340" r:id="rId26"/>
    <p:sldId id="343" r:id="rId27"/>
    <p:sldId id="342" r:id="rId28"/>
    <p:sldId id="345" r:id="rId29"/>
    <p:sldId id="344" r:id="rId30"/>
    <p:sldId id="346" r:id="rId31"/>
    <p:sldId id="347" r:id="rId32"/>
    <p:sldId id="349" r:id="rId33"/>
    <p:sldId id="351" r:id="rId34"/>
    <p:sldId id="348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7" r:id="rId45"/>
    <p:sldId id="368" r:id="rId46"/>
    <p:sldId id="369" r:id="rId47"/>
  </p:sldIdLst>
  <p:sldSz cx="9144000" cy="6858000" type="screen4x3"/>
  <p:notesSz cx="6858000" cy="9077325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2B2B2"/>
    <a:srgbClr val="A50021"/>
    <a:srgbClr val="FFCC00"/>
    <a:srgbClr val="FFCC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7453" autoAdjust="0"/>
  </p:normalViewPr>
  <p:slideViewPr>
    <p:cSldViewPr>
      <p:cViewPr>
        <p:scale>
          <a:sx n="50" d="100"/>
          <a:sy n="50" d="100"/>
        </p:scale>
        <p:origin x="-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6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084DF37-B8A5-4C5B-BC15-69D586A2BE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734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0ACD765-F328-4967-BF6C-8FC1E12DC1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6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/>
            <a:fld id="{ABE063A3-CC47-4AF5-8D95-18049C9D7676}" type="slidenum">
              <a:rPr lang="en-AU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AU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11650"/>
            <a:ext cx="5486400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PH" smtClean="0"/>
              <a:t>      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ua3D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152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933239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316108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7200183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44271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PH" noProof="0" smtClean="0"/>
          </a:p>
        </p:txBody>
      </p:sp>
    </p:spTree>
    <p:extLst>
      <p:ext uri="{BB962C8B-B14F-4D97-AF65-F5344CB8AC3E}">
        <p14:creationId xmlns:p14="http://schemas.microsoft.com/office/powerpoint/2010/main" val="1281849102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964343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72775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0023295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443169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2500521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675122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86690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86820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pua3D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0620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ransition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838200" y="2408238"/>
            <a:ext cx="75438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600" b="1">
                <a:latin typeface="+mj-lt"/>
              </a:rPr>
              <a:t>MATH30</a:t>
            </a:r>
            <a:endParaRPr lang="en-GB" sz="3600" b="1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Probability and Statistics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  <p:transition spd="slow" advClick="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Mode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PH" sz="2000" b="1" dirty="0" smtClean="0">
                <a:ea typeface="MS PGothic" pitchFamily="34" charset="-128"/>
              </a:rPr>
              <a:t>The mode is the value of the observation that appears most frequently.</a:t>
            </a:r>
          </a:p>
        </p:txBody>
      </p:sp>
      <p:pic>
        <p:nvPicPr>
          <p:cNvPr id="4" name="Picture 3" descr="0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9817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6014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Properties of the Mode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used when you want to find the most occurring/frequent score.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a quick approximate of the average.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an inspection average.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the most unreliable among the three measures because its value is undefined in some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220785302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 smtClean="0">
                <a:latin typeface="Copperplate Gothic Bold" pitchFamily="34" charset="0"/>
              </a:rPr>
              <a:t>Skewness</a:t>
            </a:r>
            <a:endParaRPr lang="en-US" b="1" dirty="0" smtClean="0">
              <a:latin typeface="Copperplate Gothic Bold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66748" y="4876800"/>
            <a:ext cx="80010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Positive </a:t>
            </a:r>
            <a:r>
              <a:rPr lang="en-PH" sz="2000" b="1" dirty="0" err="1" smtClean="0">
                <a:ea typeface="MS PGothic" pitchFamily="34" charset="-128"/>
              </a:rPr>
              <a:t>skewness</a:t>
            </a:r>
            <a:r>
              <a:rPr lang="en-PH" sz="2000" b="1" dirty="0" smtClean="0">
                <a:ea typeface="MS PGothic" pitchFamily="34" charset="-128"/>
              </a:rPr>
              <a:t>: mode &lt; median &lt; mean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Symmetrical: mode = median = mean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Negative </a:t>
            </a:r>
            <a:r>
              <a:rPr lang="en-PH" sz="2000" b="1" dirty="0" err="1" smtClean="0">
                <a:ea typeface="MS PGothic" pitchFamily="34" charset="-128"/>
              </a:rPr>
              <a:t>skewness</a:t>
            </a:r>
            <a:r>
              <a:rPr lang="en-PH" sz="2000" b="1" dirty="0" smtClean="0">
                <a:ea typeface="MS PGothic" pitchFamily="34" charset="-128"/>
              </a:rPr>
              <a:t>: mode &gt; median &gt; mean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66748" y="1143000"/>
            <a:ext cx="8001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A measure of the asymmetry of the frequency distribution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8" y="1638298"/>
            <a:ext cx="4686300" cy="303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8725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 smtClean="0">
                <a:latin typeface="Copperplate Gothic Bold" pitchFamily="34" charset="0"/>
              </a:rPr>
              <a:t>Skewness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 txBox="1">
                <a:spLocks noChangeArrowheads="1"/>
              </p:cNvSpPr>
              <p:nvPr/>
            </p:nvSpPr>
            <p:spPr bwMode="auto">
              <a:xfrm>
                <a:off x="666748" y="1143000"/>
                <a:ext cx="8001000" cy="44196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0" algn="just"/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</a:rPr>
                      <m:t>𝑆𝐾</m:t>
                    </m:r>
                    <m:d>
                      <m:dPr>
                        <m:ctrlPr>
                          <a:rPr lang="en-PH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PH" sz="2000">
                                <a:latin typeface="Cambria Math"/>
                              </a:rPr>
                              <m:t>Pearson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PH" sz="2000">
                            <a:latin typeface="Cambria Math"/>
                          </a:rPr>
                          <m:t>s</m:t>
                        </m:r>
                        <m:r>
                          <a:rPr lang="en-PH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000">
                            <a:latin typeface="Cambria Math"/>
                          </a:rPr>
                          <m:t>coefficient</m:t>
                        </m:r>
                        <m:r>
                          <a:rPr lang="en-PH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000">
                            <a:latin typeface="Cambria Math"/>
                          </a:rPr>
                          <m:t>of</m:t>
                        </m:r>
                        <m:r>
                          <a:rPr lang="en-PH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000">
                            <a:latin typeface="Cambria Math"/>
                          </a:rPr>
                          <m:t>skewness</m:t>
                        </m:r>
                      </m:e>
                    </m:d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PH" sz="2000" i="1">
                            <a:latin typeface="Cambria Math"/>
                          </a:rPr>
                          <m:t>3</m:t>
                        </m:r>
                        <m:d>
                          <m:d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PH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PH" sz="20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PH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PH" sz="2000">
                            <a:latin typeface="Cambria Math"/>
                          </a:rPr>
                          <m:t>s</m:t>
                        </m:r>
                        <m:r>
                          <a:rPr lang="en-PH" sz="2000">
                            <a:latin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PH" sz="2000">
                            <a:latin typeface="Cambria Math"/>
                          </a:rPr>
                          <m:t>d</m:t>
                        </m:r>
                        <m:r>
                          <a:rPr lang="en-PH" sz="2000">
                            <a:latin typeface="Cambria Math"/>
                          </a:rPr>
                          <m:t>.</m:t>
                        </m:r>
                      </m:den>
                    </m:f>
                  </m:oMath>
                </a14:m>
                <a:endParaRPr lang="en-PH" sz="2000" dirty="0"/>
              </a:p>
              <a:p>
                <a:pPr lvl="0" algn="just"/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𝑆𝐾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PH" sz="20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PH" sz="2000" dirty="0"/>
                  <a:t>,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𝑆𝐾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PH" sz="20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PH" sz="2000" dirty="0" smtClean="0"/>
              </a:p>
              <a:p>
                <a:pPr lvl="0" algn="just"/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</a:rPr>
                      <m:t>𝑆𝐾</m:t>
                    </m:r>
                    <m:r>
                      <a:rPr lang="en-PH" sz="2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PH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PH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PH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PH" sz="2000" dirty="0"/>
                  <a:t>,</a:t>
                </a:r>
                <a:r>
                  <a:rPr lang="en-PH" sz="2000" dirty="0" smtClean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𝑆𝐾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sz="20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PH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PH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PH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PH" sz="2000" dirty="0" smtClean="0"/>
              </a:p>
              <a:p>
                <a:pPr lvl="0" algn="just"/>
                <a:endParaRPr lang="en-PH" sz="2000" dirty="0"/>
              </a:p>
              <a:p>
                <a:pPr marL="0" lvl="0" indent="0" algn="just">
                  <a:buNone/>
                </a:pPr>
                <a:r>
                  <a:rPr lang="en-PH" sz="2000" dirty="0" smtClean="0"/>
                  <a:t>Interpretation of values from formulas above: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PH" sz="2000" dirty="0" smtClean="0"/>
                  <a:t>SK &lt; 0, “negatively skewed” or “skewed to the left”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PH" sz="2000" dirty="0" smtClean="0"/>
                  <a:t>SK = 0, symmetrical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PH" sz="2000" dirty="0" smtClean="0"/>
                  <a:t>SK &gt; 0, “positively skewed” or “skewed to the right”</a:t>
                </a:r>
                <a:endParaRPr lang="en-PH" sz="2000" dirty="0"/>
              </a:p>
              <a:p>
                <a:pPr lvl="0" algn="just"/>
                <a:endParaRPr lang="en-PH" sz="2000" dirty="0"/>
              </a:p>
            </p:txBody>
          </p:sp>
        </mc:Choice>
        <mc:Fallback xmlns="">
          <p:sp>
            <p:nvSpPr>
              <p:cNvPr id="6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48" y="1143000"/>
                <a:ext cx="8001000" cy="4419600"/>
              </a:xfrm>
              <a:prstGeom prst="rect">
                <a:avLst/>
              </a:prstGeom>
              <a:blipFill rotWithShape="1">
                <a:blip r:embed="rId2"/>
                <a:stretch>
                  <a:fillRect l="-7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131667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Kurtosis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66748" y="1143000"/>
            <a:ext cx="8001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PH" sz="2000" dirty="0" smtClean="0"/>
              <a:t>A measure of the degree to which a </a:t>
            </a:r>
            <a:r>
              <a:rPr lang="en-PH" sz="2000" dirty="0" err="1" smtClean="0"/>
              <a:t>unimodal</a:t>
            </a:r>
            <a:r>
              <a:rPr lang="en-PH" sz="2000" dirty="0" smtClean="0"/>
              <a:t> distribution is peaked</a:t>
            </a:r>
          </a:p>
          <a:p>
            <a:pPr algn="just"/>
            <a:r>
              <a:rPr lang="en-PH" sz="2000" dirty="0" smtClean="0"/>
              <a:t>The state or quality of flatness or </a:t>
            </a:r>
            <a:r>
              <a:rPr lang="en-PH" sz="2000" dirty="0" err="1" smtClean="0"/>
              <a:t>peakedness</a:t>
            </a:r>
            <a:r>
              <a:rPr lang="en-PH" sz="2000" dirty="0" smtClean="0"/>
              <a:t> of the curve describing a frequency distribution about its mode</a:t>
            </a:r>
            <a:endParaRPr lang="en-PH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0"/>
            <a:ext cx="2762252" cy="152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8" y="2609850"/>
            <a:ext cx="2667000" cy="14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7595"/>
            <a:ext cx="260458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2500" y="4119195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smtClean="0">
                <a:latin typeface="+mj-lt"/>
              </a:rPr>
              <a:t>Leptokurtic</a:t>
            </a:r>
            <a:endParaRPr lang="en-PH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3748" y="625100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err="1" smtClean="0">
                <a:latin typeface="+mj-lt"/>
              </a:rPr>
              <a:t>Mesokurtic</a:t>
            </a:r>
            <a:endParaRPr lang="en-PH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790" y="410454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 err="1" smtClean="0">
                <a:latin typeface="+mj-lt"/>
              </a:rPr>
              <a:t>Platykurtic</a:t>
            </a:r>
            <a:endParaRPr lang="en-PH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983430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 txBox="1">
                <a:spLocks noChangeArrowheads="1"/>
              </p:cNvSpPr>
              <p:nvPr/>
            </p:nvSpPr>
            <p:spPr bwMode="auto">
              <a:xfrm>
                <a:off x="666748" y="1143000"/>
                <a:ext cx="8001000" cy="47244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0" algn="just"/>
                <a14:m>
                  <m:oMath xmlns:m="http://schemas.openxmlformats.org/officeDocument/2006/math">
                    <m:r>
                      <a:rPr lang="en-PH" sz="2000" i="1" smtClean="0">
                        <a:latin typeface="Cambria Math"/>
                      </a:rPr>
                      <m:t>𝐾</m:t>
                    </m:r>
                    <m:r>
                      <a:rPr lang="en-PH" sz="2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PH" sz="20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PH" sz="2000" dirty="0"/>
                  <a:t>,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𝐾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PH" sz="2000" b="0" i="1" smtClean="0"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PH" sz="20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PH" sz="20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𝐾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PH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PH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PH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PH" sz="2000" dirty="0"/>
                  <a:t>,</a:t>
                </a:r>
                <a:r>
                  <a:rPr lang="en-PH" sz="2000" dirty="0" smtClean="0"/>
                  <a:t> </a:t>
                </a:r>
                <a14:m>
                  <m:oMath xmlns:m="http://schemas.openxmlformats.org/officeDocument/2006/math">
                    <m:r>
                      <a:rPr lang="en-PH" sz="2000" i="1">
                        <a:latin typeface="Cambria Math"/>
                      </a:rPr>
                      <m:t>𝐾</m:t>
                    </m:r>
                    <m:r>
                      <a:rPr lang="en-PH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0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PH" sz="2000" b="0" i="1" smtClean="0"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PH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PH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PH" sz="20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PH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PH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PH" sz="20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PH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PH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PH" sz="20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PH" sz="2000" dirty="0" smtClean="0"/>
              </a:p>
              <a:p>
                <a:pPr algn="just"/>
                <a:endParaRPr lang="en-PH" sz="2000" dirty="0"/>
              </a:p>
              <a:p>
                <a:pPr marL="0" lvl="0" indent="0" algn="just">
                  <a:buNone/>
                </a:pPr>
                <a:r>
                  <a:rPr lang="en-PH" sz="2000" dirty="0"/>
                  <a:t>Interpretation of values from formulas above: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PH" sz="2000" dirty="0" smtClean="0"/>
                  <a:t>K &lt; 3, “</a:t>
                </a:r>
                <a:r>
                  <a:rPr lang="en-PH" sz="2000" dirty="0" err="1" smtClean="0"/>
                  <a:t>platykurtic</a:t>
                </a:r>
                <a:r>
                  <a:rPr lang="en-PH" sz="2000" dirty="0" smtClean="0"/>
                  <a:t>”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PH" sz="2000" dirty="0" smtClean="0"/>
                  <a:t>K = 3, “</a:t>
                </a:r>
                <a:r>
                  <a:rPr lang="en-PH" sz="2000" dirty="0" err="1" smtClean="0"/>
                  <a:t>mesokurtic</a:t>
                </a:r>
                <a:r>
                  <a:rPr lang="en-PH" sz="2000" dirty="0" smtClean="0"/>
                  <a:t>”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PH" sz="2000" dirty="0" smtClean="0"/>
                  <a:t>K &gt; 3, “leptokurtic”</a:t>
                </a:r>
                <a:endParaRPr lang="en-PH" sz="2000" dirty="0"/>
              </a:p>
            </p:txBody>
          </p:sp>
        </mc:Choice>
        <mc:Fallback xmlns="">
          <p:sp>
            <p:nvSpPr>
              <p:cNvPr id="6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48" y="1143000"/>
                <a:ext cx="8001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7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456223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Stem weights in grams of northern red oak seedlings were recorded after the end of 140 days. The data are as follows: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6862"/>
              </p:ext>
            </p:extLst>
          </p:nvPr>
        </p:nvGraphicFramePr>
        <p:xfrm>
          <a:off x="3124200" y="2286000"/>
          <a:ext cx="289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95400"/>
              </a:tblGrid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 Nitrogen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Nitrogen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70250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Stem weights arranged from lowest to highest:</a:t>
            </a: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45562"/>
              </p:ext>
            </p:extLst>
          </p:nvPr>
        </p:nvGraphicFramePr>
        <p:xfrm>
          <a:off x="3276600" y="2057400"/>
          <a:ext cx="289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95400"/>
              </a:tblGrid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 Nitrogen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Nitrogen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6985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634979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The ◦ values represent the “with nitrogen” data and the × values represent the “without nitrogen” data. Notice that the general appearance of the data might suggest to the reader that, on average, the use of nitrogen increases the stem weight.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00388"/>
            <a:ext cx="8257825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826882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𝐧𝐨</m:t>
                          </m:r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𝐧𝐢𝐭𝐫𝐨𝐠𝐞𝐧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𝟑𝟗𝟗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𝐠𝐫𝐚𝐦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𝐧𝐨</m:t>
                          </m:r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𝐧𝐢𝐭𝐫𝐨𝐠𝐞𝐧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𝟑𝟖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𝟒𝟐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𝟒𝟎𝟎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𝐠𝐫𝐚𝐦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𝐧𝐨</m:t>
                          </m:r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𝐧𝐢𝐭𝐫𝐨𝐠𝐞𝐧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𝟒𝟑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𝐠𝐫𝐚𝐦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𝐧𝐢𝐭𝐫𝐨𝐠𝐞𝐧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𝟓𝟔𝟓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𝐠𝐫𝐚𝐦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000" b="1" i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𝐧𝐢𝐭𝐫𝐨𝐠𝐞𝐧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𝟒𝟗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𝟓𝟐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𝟓𝟎𝟓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𝐠𝐫𝐚𝐦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/>
                              <a:ea typeface="MS PGothic" pitchFamily="34" charset="-128"/>
                            </a:rPr>
                            <m:t>𝐧𝐢𝐭𝐫𝐨𝐠𝐞𝐧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𝐧𝐨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𝐯𝐚𝐥𝐮𝐞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blipFill rotWithShape="1">
                <a:blip r:embed="rId2"/>
                <a:stretch>
                  <a:fillRect l="-838" t="-126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43654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Sample mean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Sample median</a:t>
                </a: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000" b="1" i="1" smtClean="0">
                            <a:latin typeface="Cambria Math"/>
                            <a:ea typeface="MS PGothic" pitchFamily="34" charset="-128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𝒙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b="1" dirty="0" smtClean="0">
                    <a:ea typeface="MS PGothic" pitchFamily="34" charset="-128"/>
                  </a:rPr>
                  <a:t> if n is odd,</a:t>
                </a: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000" b="1" i="1" smtClean="0">
                            <a:latin typeface="Cambria Math"/>
                            <a:ea typeface="MS PGothic" pitchFamily="34" charset="-128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𝒙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𝟐</m:t>
                                </m:r>
                              </m:den>
                            </m:f>
                          </m:sub>
                        </m:sSub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𝒙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  <a:ea typeface="MS PGothic" pitchFamily="34" charset="-128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>
                    <a:ea typeface="MS PGothic" pitchFamily="34" charset="-128"/>
                  </a:rPr>
                  <a:t> if n is even.</a:t>
                </a: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blipFill rotWithShape="1">
                <a:blip r:embed="rId2"/>
                <a:stretch>
                  <a:fillRect l="-838" t="-126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err="1" smtClean="0">
                <a:ea typeface="MS PGothic" pitchFamily="34" charset="-128"/>
              </a:rPr>
              <a:t>Quantiles</a:t>
            </a:r>
            <a:r>
              <a:rPr lang="en-PH" sz="2000" b="1" dirty="0" smtClean="0">
                <a:ea typeface="MS PGothic" pitchFamily="34" charset="-128"/>
              </a:rPr>
              <a:t> are points taken at regular intervals from the cumulative distribution function of a random variable. Dividing ordered data into </a:t>
            </a:r>
            <a:r>
              <a:rPr lang="en-PH" sz="2000" b="1" i="1" dirty="0" smtClean="0">
                <a:ea typeface="MS PGothic" pitchFamily="34" charset="-128"/>
              </a:rPr>
              <a:t>q</a:t>
            </a:r>
            <a:r>
              <a:rPr lang="en-PH" sz="2000" b="1" dirty="0" smtClean="0">
                <a:ea typeface="MS PGothic" pitchFamily="34" charset="-128"/>
              </a:rPr>
              <a:t> essentially equal-sized data subsets is the motivation for </a:t>
            </a:r>
            <a:r>
              <a:rPr lang="en-PH" sz="2000" b="1" i="1" dirty="0" smtClean="0">
                <a:ea typeface="MS PGothic" pitchFamily="34" charset="-128"/>
              </a:rPr>
              <a:t>q</a:t>
            </a:r>
            <a:r>
              <a:rPr lang="en-PH" sz="2000" b="1" dirty="0" smtClean="0">
                <a:ea typeface="MS PGothic" pitchFamily="34" charset="-128"/>
              </a:rPr>
              <a:t>-</a:t>
            </a:r>
            <a:r>
              <a:rPr lang="en-PH" sz="2000" b="1" dirty="0" err="1" smtClean="0">
                <a:ea typeface="MS PGothic" pitchFamily="34" charset="-128"/>
              </a:rPr>
              <a:t>quantiles</a:t>
            </a:r>
            <a:r>
              <a:rPr lang="en-PH" sz="2000" b="1" dirty="0" smtClean="0">
                <a:ea typeface="MS PGothic" pitchFamily="34" charset="-128"/>
              </a:rPr>
              <a:t>; the </a:t>
            </a:r>
            <a:r>
              <a:rPr lang="en-PH" sz="2000" b="1" dirty="0" err="1" smtClean="0">
                <a:ea typeface="MS PGothic" pitchFamily="34" charset="-128"/>
              </a:rPr>
              <a:t>quantiles</a:t>
            </a:r>
            <a:r>
              <a:rPr lang="en-PH" sz="2000" b="1" dirty="0" smtClean="0">
                <a:ea typeface="MS PGothic" pitchFamily="34" charset="-128"/>
              </a:rPr>
              <a:t> are the data values marking the boundaries between consecutive subsets. There are </a:t>
            </a:r>
            <a:r>
              <a:rPr lang="en-PH" sz="2000" b="1" i="1" dirty="0" smtClean="0">
                <a:ea typeface="MS PGothic" pitchFamily="34" charset="-128"/>
              </a:rPr>
              <a:t>q</a:t>
            </a:r>
            <a:r>
              <a:rPr lang="en-PH" sz="2000" b="1" dirty="0" smtClean="0">
                <a:ea typeface="MS PGothic" pitchFamily="34" charset="-128"/>
              </a:rPr>
              <a:t> − 1 </a:t>
            </a:r>
            <a:r>
              <a:rPr lang="en-PH" sz="2000" b="1" i="1" dirty="0" smtClean="0">
                <a:ea typeface="MS PGothic" pitchFamily="34" charset="-128"/>
              </a:rPr>
              <a:t>q</a:t>
            </a:r>
            <a:r>
              <a:rPr lang="en-PH" sz="2000" b="1" dirty="0" smtClean="0">
                <a:ea typeface="MS PGothic" pitchFamily="34" charset="-128"/>
              </a:rPr>
              <a:t>-</a:t>
            </a:r>
            <a:r>
              <a:rPr lang="en-PH" sz="2000" b="1" dirty="0" err="1" smtClean="0">
                <a:ea typeface="MS PGothic" pitchFamily="34" charset="-128"/>
              </a:rPr>
              <a:t>quantiles</a:t>
            </a:r>
            <a:r>
              <a:rPr lang="en-PH" sz="2000" b="1" dirty="0" smtClean="0">
                <a:ea typeface="MS PGothic" pitchFamily="34" charset="-128"/>
              </a:rPr>
              <a:t>, with </a:t>
            </a:r>
            <a:r>
              <a:rPr lang="en-PH" sz="2000" b="1" i="1" dirty="0" smtClean="0">
                <a:ea typeface="MS PGothic" pitchFamily="34" charset="-128"/>
              </a:rPr>
              <a:t>k</a:t>
            </a:r>
            <a:r>
              <a:rPr lang="en-PH" sz="2000" b="1" dirty="0" smtClean="0">
                <a:ea typeface="MS PGothic" pitchFamily="34" charset="-128"/>
              </a:rPr>
              <a:t> an integer satisfying 0 &lt; </a:t>
            </a:r>
            <a:r>
              <a:rPr lang="en-PH" sz="2000" b="1" i="1" dirty="0" smtClean="0">
                <a:ea typeface="MS PGothic" pitchFamily="34" charset="-128"/>
              </a:rPr>
              <a:t>k</a:t>
            </a:r>
            <a:r>
              <a:rPr lang="en-PH" sz="2000" b="1" dirty="0" smtClean="0">
                <a:ea typeface="MS PGothic" pitchFamily="34" charset="-128"/>
              </a:rPr>
              <a:t> &lt; </a:t>
            </a:r>
            <a:r>
              <a:rPr lang="en-PH" sz="2000" b="1" i="1" dirty="0" smtClean="0">
                <a:ea typeface="MS PGothic" pitchFamily="34" charset="-128"/>
              </a:rPr>
              <a:t>q</a:t>
            </a:r>
            <a:r>
              <a:rPr lang="en-PH" sz="2000" b="1" dirty="0" smtClean="0"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491686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Quartile – One fourth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First (1/4), Second (1/2), Third (3/4)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Quartile locator (</a:t>
                </a:r>
                <a:r>
                  <a:rPr lang="en-PH" sz="2000" b="1" dirty="0" err="1" smtClean="0">
                    <a:ea typeface="MS PGothic" pitchFamily="34" charset="-128"/>
                  </a:rPr>
                  <a:t>L</a:t>
                </a:r>
                <a:r>
                  <a:rPr lang="en-PH" sz="2000" b="1" baseline="-25000" dirty="0" err="1" smtClean="0">
                    <a:ea typeface="MS PGothic" pitchFamily="34" charset="-128"/>
                  </a:rPr>
                  <a:t>q</a:t>
                </a:r>
                <a:r>
                  <a:rPr lang="en-PH" sz="2000" b="1" dirty="0" smtClean="0">
                    <a:ea typeface="MS PGothic" pitchFamily="34" charset="-128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  <a:ea typeface="MS PGothic" pitchFamily="34" charset="-128"/>
                          </a:rPr>
                          <m:t>𝑳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  <a:ea typeface="MS PGothic" pitchFamily="34" charset="-128"/>
                          </a:rPr>
                          <m:t>𝒒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  <a:ea typeface="MS PGothic" pitchFamily="34" charset="-128"/>
                      </a:rPr>
                      <m:t>=</m:t>
                    </m:r>
                    <m:f>
                      <m:fPr>
                        <m:ctrlPr>
                          <a:rPr lang="en-US" sz="2000" b="1" i="1" dirty="0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  <a:ea typeface="MS PGothic" pitchFamily="34" charset="-128"/>
                          </a:rPr>
                          <m:t>𝒌</m:t>
                        </m:r>
                        <m:d>
                          <m:dPr>
                            <m:ctrlPr>
                              <a:rPr lang="en-US" sz="2000" b="1" i="1" dirty="0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/>
                                <a:ea typeface="MS PGothic" pitchFamily="34" charset="-128"/>
                              </a:rPr>
                              <m:t>𝒏</m:t>
                            </m:r>
                            <m:r>
                              <a:rPr lang="en-US" sz="2000" b="1" i="1" dirty="0" smtClean="0">
                                <a:latin typeface="Cambria Math"/>
                                <a:ea typeface="MS PGothic" pitchFamily="34" charset="-128"/>
                              </a:rPr>
                              <m:t>+</m:t>
                            </m:r>
                            <m:r>
                              <a:rPr lang="en-US" sz="2000" b="1" i="1" dirty="0" smtClean="0">
                                <a:latin typeface="Cambria Math"/>
                                <a:ea typeface="MS PGothic" pitchFamily="34" charset="-128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2000" b="1" i="1" dirty="0" smtClean="0">
                            <a:latin typeface="Cambria Math"/>
                            <a:ea typeface="MS PGothic" pitchFamily="34" charset="-128"/>
                          </a:rPr>
                          <m:t>𝟒</m:t>
                        </m:r>
                      </m:den>
                    </m:f>
                  </m:oMath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</a:pPr>
                <a:endParaRPr lang="en-PH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000" b="1" dirty="0" err="1" smtClean="0">
                    <a:ea typeface="MS PGothic" pitchFamily="34" charset="-128"/>
                  </a:rPr>
                  <a:t>Decile</a:t>
                </a:r>
                <a:r>
                  <a:rPr lang="en-PH" sz="2000" b="1" dirty="0" smtClean="0">
                    <a:ea typeface="MS PGothic" pitchFamily="34" charset="-128"/>
                  </a:rPr>
                  <a:t> – One tenth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10%, 20%, …, 90%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err="1" smtClean="0">
                    <a:ea typeface="MS PGothic" pitchFamily="34" charset="-128"/>
                  </a:rPr>
                  <a:t>Decile</a:t>
                </a:r>
                <a:r>
                  <a:rPr lang="en-PH" sz="2000" b="1" dirty="0" smtClean="0">
                    <a:ea typeface="MS PGothic" pitchFamily="34" charset="-128"/>
                  </a:rPr>
                  <a:t> locator  (</a:t>
                </a:r>
                <a:r>
                  <a:rPr lang="en-PH" sz="2000" b="1" dirty="0" err="1" smtClean="0">
                    <a:ea typeface="MS PGothic" pitchFamily="34" charset="-128"/>
                  </a:rPr>
                  <a:t>L</a:t>
                </a:r>
                <a:r>
                  <a:rPr lang="en-PH" sz="2000" b="1" baseline="-25000" dirty="0" err="1" smtClean="0">
                    <a:ea typeface="MS PGothic" pitchFamily="34" charset="-128"/>
                  </a:rPr>
                  <a:t>d</a:t>
                </a:r>
                <a:r>
                  <a:rPr lang="en-PH" sz="2000" b="1" dirty="0" smtClean="0">
                    <a:ea typeface="MS PGothic" pitchFamily="34" charset="-128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𝒅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𝒌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𝟏𝟎</m:t>
                        </m:r>
                      </m:den>
                    </m:f>
                  </m:oMath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</a:pPr>
                <a:endParaRPr lang="en-PH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Percentile − One hundredth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1%, 2%, …, 99%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Percentile locator (</a:t>
                </a:r>
                <a:r>
                  <a:rPr lang="en-PH" sz="2000" b="1" dirty="0" err="1" smtClean="0">
                    <a:ea typeface="MS PGothic" pitchFamily="34" charset="-128"/>
                  </a:rPr>
                  <a:t>L</a:t>
                </a:r>
                <a:r>
                  <a:rPr lang="en-PH" sz="2000" b="1" baseline="-25000" dirty="0" err="1" smtClean="0">
                    <a:ea typeface="MS PGothic" pitchFamily="34" charset="-128"/>
                  </a:rPr>
                  <a:t>p</a:t>
                </a:r>
                <a:r>
                  <a:rPr lang="en-PH" sz="2000" b="1" dirty="0" smtClean="0">
                    <a:ea typeface="MS PGothic" pitchFamily="34" charset="-128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𝒑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𝒌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/>
                                <a:ea typeface="MS PGothic" pitchFamily="34" charset="-128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MS PGothic" pitchFamily="34" charset="-128"/>
                          </a:rPr>
                          <m:t>𝟏𝟎𝟎</m:t>
                        </m:r>
                      </m:den>
                    </m:f>
                  </m:oMath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blipFill rotWithShape="1">
                <a:blip r:embed="rId2"/>
                <a:stretch>
                  <a:fillRect l="-838" t="-126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71973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Consider the observations 11, 14, 17, 23, 27, 32, 40, 49, 54, 59, 71, and 80. What is the 29</a:t>
            </a:r>
            <a:r>
              <a:rPr lang="en-PH" sz="2000" b="1" baseline="30000" dirty="0" smtClean="0">
                <a:ea typeface="MS PGothic" pitchFamily="34" charset="-128"/>
              </a:rPr>
              <a:t>th</a:t>
            </a:r>
            <a:r>
              <a:rPr lang="en-PH" sz="2000" b="1" dirty="0" smtClean="0">
                <a:ea typeface="MS PGothic" pitchFamily="34" charset="-128"/>
              </a:rPr>
              <a:t> percentile?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Hint: Solve by interpolation. Refer to examples in Excel file.</a:t>
            </a:r>
          </a:p>
        </p:txBody>
      </p:sp>
    </p:spTree>
    <p:extLst>
      <p:ext uri="{BB962C8B-B14F-4D97-AF65-F5344CB8AC3E}">
        <p14:creationId xmlns:p14="http://schemas.microsoft.com/office/powerpoint/2010/main" val="1937419011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Other Measures of 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i="1" dirty="0" smtClean="0">
                    <a:ea typeface="MS PGothic" pitchFamily="34" charset="-128"/>
                  </a:rPr>
                  <a:t>Trimmed mean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A trimmed mean is computed by “trimming away” a certain </a:t>
                </a:r>
                <a:r>
                  <a:rPr lang="en-PH" sz="2000" b="1" dirty="0" err="1" smtClean="0">
                    <a:ea typeface="MS PGothic" pitchFamily="34" charset="-128"/>
                  </a:rPr>
                  <a:t>percent</a:t>
                </a:r>
                <a:r>
                  <a:rPr lang="en-PH" sz="2000" b="1" dirty="0" smtClean="0">
                    <a:ea typeface="MS PGothic" pitchFamily="34" charset="-128"/>
                  </a:rPr>
                  <a:t> of both the largest and smallest set of values. For example the 10% trimmed mean is found by eliminating the largest 10% and smallest 10% and computing the average of the remaining values.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10% trimmed mean for the without nitrogen group: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𝒕𝒓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𝟏𝟎</m:t>
                              </m:r>
                            </m:e>
                          </m:d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𝟑𝟐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𝟑𝟔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𝟑𝟕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𝟑𝟖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𝟒𝟐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𝟒𝟑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𝟒𝟑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𝟒𝟕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𝒕𝒓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𝟏𝟎</m:t>
                              </m:r>
                            </m:e>
                          </m:d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𝟑𝟗𝟕𝟓𝟎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153400" cy="4343400"/>
              </a:xfrm>
              <a:blipFill rotWithShape="1">
                <a:blip r:embed="rId2"/>
                <a:stretch>
                  <a:fillRect l="-823" t="-1264" r="-1571" b="-70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Other Measures of 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752600"/>
                <a:ext cx="8382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10% trimmed mean for the with nitrogen group: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𝒕𝒓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𝟏𝟎</m:t>
                              </m:r>
                            </m:e>
                          </m:d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𝟒𝟑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𝟒𝟔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𝟒𝟕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𝟒𝟗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𝟓𝟐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𝟔𝟐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𝟕𝟓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𝟕𝟗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𝒕𝒓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𝟏𝟎</m:t>
                              </m:r>
                            </m:e>
                          </m:d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𝟓𝟔𝟔𝟐𝟓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752600"/>
                <a:ext cx="8382000" cy="4343400"/>
              </a:xfrm>
              <a:blipFill rotWithShape="1">
                <a:blip r:embed="rId2"/>
                <a:stretch>
                  <a:fillRect l="-800" t="-126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36992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Summary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4953000"/>
            <a:ext cx="80010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I – interval, R – rational, O – ordinal, N – nominal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67514"/>
              </p:ext>
            </p:extLst>
          </p:nvPr>
        </p:nvGraphicFramePr>
        <p:xfrm>
          <a:off x="1295400" y="1371600"/>
          <a:ext cx="66294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295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Measures of location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Type of data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I, R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I, R, O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Extreme score problem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Always measurable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Number of values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0, 1, 2, …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In/out of the set of data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In/out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In/out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Characteristics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All scores are taken into account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Middle value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Popular value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15752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Dispersion (Measures of Variability)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Why study dispersion?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A measure of location, such as the mean or the median, only describes the </a:t>
            </a:r>
            <a:r>
              <a:rPr lang="en-PH" sz="2000" b="1" dirty="0" err="1" smtClean="0">
                <a:ea typeface="MS PGothic" pitchFamily="34" charset="-128"/>
              </a:rPr>
              <a:t>center</a:t>
            </a:r>
            <a:r>
              <a:rPr lang="en-PH" sz="2000" b="1" dirty="0" smtClean="0">
                <a:ea typeface="MS PGothic" pitchFamily="34" charset="-128"/>
              </a:rPr>
              <a:t> of the data. It is valuable from that standpoint, but it does not tell us anything about the spread of the data.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For example, if your nature guide told you that the river averaged 3 feet in depth, would you want to wade across on foot without additional information? Probably not. You would want to know something about the variation in depth.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A second reason for studying the dispersion in a set of data is to compare the spread in two or more distributions.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These are measures of the average distance of each observation from the </a:t>
            </a:r>
            <a:r>
              <a:rPr lang="en-PH" sz="2000" b="1" dirty="0" err="1" smtClean="0">
                <a:ea typeface="MS PGothic" pitchFamily="34" charset="-128"/>
              </a:rPr>
              <a:t>center</a:t>
            </a:r>
            <a:r>
              <a:rPr lang="en-PH" sz="2000" b="1" dirty="0" smtClean="0">
                <a:ea typeface="MS PGothic" pitchFamily="34" charset="-128"/>
              </a:rPr>
              <a:t> of distribution.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They measure the homogeneity or heterogeneity of a particular group.</a:t>
            </a:r>
          </a:p>
        </p:txBody>
      </p:sp>
    </p:spTree>
    <p:extLst>
      <p:ext uri="{BB962C8B-B14F-4D97-AF65-F5344CB8AC3E}">
        <p14:creationId xmlns:p14="http://schemas.microsoft.com/office/powerpoint/2010/main" val="1625193481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Range (R)</a:t>
                </a: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𝐑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𝐇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 −</m:t>
                      </m:r>
                      <m:r>
                        <a:rPr lang="en-US" sz="2000" b="1" i="0" smtClean="0">
                          <a:latin typeface="Cambria Math"/>
                          <a:ea typeface="MS PGothic" pitchFamily="34" charset="-128"/>
                        </a:rPr>
                        <m:t>𝐋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Consider the following: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15288"/>
              </p:ext>
            </p:extLst>
          </p:nvPr>
        </p:nvGraphicFramePr>
        <p:xfrm>
          <a:off x="2667000" y="2667000"/>
          <a:ext cx="4038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57293">
                <a:tc gridSpan="4"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Grades in Statistics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729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Jon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9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Ron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Ria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9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Dan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Let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9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Tom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Bel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9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Nel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293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20839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192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Conclusion: Grades of males are more scattered while grades of females are more compressed. Females are more homogeneous in their math ability.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PH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Disadvantages of the range</a:t>
            </a: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PH" sz="2000" b="1" dirty="0" smtClean="0">
                <a:ea typeface="MS PGothic" pitchFamily="34" charset="-128"/>
              </a:rPr>
              <a:t>Unstable for a very large class</a:t>
            </a: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PH" sz="2000" b="1" dirty="0" smtClean="0">
                <a:ea typeface="MS PGothic" pitchFamily="34" charset="-128"/>
              </a:rPr>
              <a:t>Unreliable since only two values are taken into account</a:t>
            </a: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PH" sz="2000" b="1" dirty="0" smtClean="0">
                <a:ea typeface="MS PGothic" pitchFamily="34" charset="-128"/>
              </a:rPr>
              <a:t>Range of two sets of data with unequal number of scores are not directly comparable</a:t>
            </a:r>
            <a:endParaRPr lang="en-PH" sz="2000" b="1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86240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Sample variance (s</a:t>
                </a:r>
                <a:r>
                  <a:rPr lang="en-PH" sz="2000" b="1" baseline="30000" dirty="0" smtClean="0">
                    <a:ea typeface="MS PGothic" pitchFamily="34" charset="-128"/>
                  </a:rPr>
                  <a:t>2</a:t>
                </a:r>
                <a:r>
                  <a:rPr lang="en-PH" sz="2000" b="1" dirty="0" smtClean="0">
                    <a:ea typeface="MS PGothic" pitchFamily="34" charset="-128"/>
                  </a:rPr>
                  <a:t>)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Sample standard deviation (s)</a:t>
                </a:r>
                <a:endParaRPr lang="en-PH" sz="2000" b="1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Positive square root of s</a:t>
                </a:r>
                <a:r>
                  <a:rPr lang="en-PH" sz="2000" b="1" baseline="30000" dirty="0" smtClean="0">
                    <a:ea typeface="MS PGothic" pitchFamily="34" charset="-128"/>
                  </a:rPr>
                  <a:t>2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𝒔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The quantity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  <a:ea typeface="MS PGothic" pitchFamily="34" charset="-128"/>
                      </a:rPr>
                      <m:t>𝟏</m:t>
                    </m:r>
                  </m:oMath>
                </a14:m>
                <a:r>
                  <a:rPr lang="en-PH" sz="2000" b="1" dirty="0" smtClean="0">
                    <a:ea typeface="MS PGothic" pitchFamily="34" charset="-128"/>
                  </a:rPr>
                  <a:t> is often called the </a:t>
                </a:r>
                <a:r>
                  <a:rPr lang="en-PH" sz="2000" b="1" u="sng" dirty="0" smtClean="0">
                    <a:ea typeface="MS PGothic" pitchFamily="34" charset="-128"/>
                  </a:rPr>
                  <a:t>degrees-of-freedom associated with the variance</a:t>
                </a:r>
                <a:r>
                  <a:rPr lang="en-PH" sz="2000" b="1" dirty="0" smtClean="0">
                    <a:ea typeface="MS PGothic" pitchFamily="34" charset="-128"/>
                  </a:rPr>
                  <a:t> estimate.</a:t>
                </a: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 r="-1495" b="-420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29907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Characteristics of the Mean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 arithmetic mean is the most widely used measure of location. It requires the interval scale. Its major characteristics are: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All values are used.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unique.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 sum of the deviations from the mean is 0.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calculated by summing the values and dividing by the number of values.</a:t>
            </a:r>
          </a:p>
        </p:txBody>
      </p:sp>
      <p:pic>
        <p:nvPicPr>
          <p:cNvPr id="4" name="Picture 3" descr="0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43434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9956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Population variance (</a:t>
                </a:r>
                <a:r>
                  <a:rPr lang="el-GR" sz="2000" b="1" dirty="0" smtClean="0">
                    <a:ea typeface="MS PGothic" pitchFamily="34" charset="-128"/>
                  </a:rPr>
                  <a:t>σ</a:t>
                </a:r>
                <a:r>
                  <a:rPr lang="en-PH" sz="2000" b="1" baseline="30000" dirty="0" smtClean="0">
                    <a:ea typeface="MS PGothic" pitchFamily="34" charset="-128"/>
                  </a:rPr>
                  <a:t>2</a:t>
                </a:r>
                <a:r>
                  <a:rPr lang="en-PH" sz="2000" b="1" dirty="0" smtClean="0">
                    <a:ea typeface="MS PGothic" pitchFamily="34" charset="-128"/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1" i="1" smtClean="0">
                              <a:latin typeface="Cambria Math"/>
                              <a:ea typeface="MS PGothic" pitchFamily="34" charset="-128"/>
                            </a:rPr>
                            <m:t>σ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𝑵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Population standard deviation (</a:t>
                </a:r>
                <a:r>
                  <a:rPr lang="el-GR" sz="2000" b="1" dirty="0" smtClean="0">
                    <a:ea typeface="MS PGothic" pitchFamily="34" charset="-128"/>
                  </a:rPr>
                  <a:t>σ</a:t>
                </a:r>
                <a:r>
                  <a:rPr lang="en-US" sz="2000" b="1" dirty="0" smtClean="0">
                    <a:ea typeface="MS PGothic" pitchFamily="34" charset="-128"/>
                  </a:rPr>
                  <a:t>)</a:t>
                </a:r>
                <a:endParaRPr lang="en-PH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PH" sz="2000" b="1" dirty="0" smtClean="0">
                    <a:ea typeface="MS PGothic" pitchFamily="34" charset="-128"/>
                  </a:rPr>
                  <a:t>Positive square root of </a:t>
                </a:r>
                <a:r>
                  <a:rPr lang="el-GR" sz="2000" b="1" dirty="0" smtClean="0">
                    <a:ea typeface="MS PGothic" pitchFamily="34" charset="-128"/>
                  </a:rPr>
                  <a:t>σ</a:t>
                </a:r>
                <a:r>
                  <a:rPr lang="en-PH" sz="2000" b="1" baseline="30000" dirty="0" smtClean="0">
                    <a:ea typeface="MS PGothic" pitchFamily="34" charset="-128"/>
                  </a:rPr>
                  <a:t>2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1" i="1" smtClean="0">
                          <a:latin typeface="Cambria Math"/>
                          <a:ea typeface="MS PGothic" pitchFamily="34" charset="-128"/>
                        </a:rPr>
                        <m:t>σ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9360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219200"/>
            <a:ext cx="85344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Example: Determine the variance in the previous example treating the data as a population and sample.</a:t>
            </a:r>
            <a:endParaRPr lang="en-PH" sz="2000" b="1" dirty="0" smtClean="0">
              <a:ea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60616"/>
                  </p:ext>
                </p:extLst>
              </p:nvPr>
            </p:nvGraphicFramePr>
            <p:xfrm>
              <a:off x="2590800" y="1935480"/>
              <a:ext cx="4038600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9650"/>
                    <a:gridCol w="1009650"/>
                    <a:gridCol w="1009650"/>
                    <a:gridCol w="1009650"/>
                  </a:tblGrid>
                  <a:tr h="35729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Grades in Statistics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57293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Jon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Ann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84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7293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Ron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err="1" smtClean="0">
                              <a:solidFill>
                                <a:schemeClr val="tx1"/>
                              </a:solidFill>
                            </a:rPr>
                            <a:t>Ria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7293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Dan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Let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7293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Tom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err="1" smtClean="0">
                              <a:solidFill>
                                <a:schemeClr val="tx1"/>
                              </a:solidFill>
                            </a:rPr>
                            <a:t>Bel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7293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Bob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err="1" smtClean="0">
                              <a:solidFill>
                                <a:schemeClr val="tx1"/>
                              </a:solidFill>
                            </a:rPr>
                            <a:t>Nel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83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57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84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84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60616"/>
                  </p:ext>
                </p:extLst>
              </p:nvPr>
            </p:nvGraphicFramePr>
            <p:xfrm>
              <a:off x="2590800" y="1935480"/>
              <a:ext cx="4038600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9650"/>
                    <a:gridCol w="1009650"/>
                    <a:gridCol w="1009650"/>
                    <a:gridCol w="1009650"/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Grades in Statistics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Jon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Ann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84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Ron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err="1" smtClean="0">
                              <a:solidFill>
                                <a:schemeClr val="tx1"/>
                              </a:solidFill>
                            </a:rPr>
                            <a:t>Ria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Dan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Let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Tom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err="1" smtClean="0">
                              <a:solidFill>
                                <a:schemeClr val="tx1"/>
                              </a:solidFill>
                            </a:rPr>
                            <a:t>Bel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Bob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95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err="1" smtClean="0">
                              <a:solidFill>
                                <a:schemeClr val="tx1"/>
                              </a:solidFill>
                            </a:rPr>
                            <a:t>Nel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83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08333" r="-29939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84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1212" t="-608333" r="-10060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84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9586056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152400" y="1066800"/>
                <a:ext cx="8763000" cy="4876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Males</a:t>
                </a:r>
                <a:endParaRPr lang="en-US" sz="2000" b="1" i="1" dirty="0" smtClean="0">
                  <a:latin typeface="Cambria Math"/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𝟏𝟎𝟎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𝟔𝟓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𝟕𝟓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𝟗𝟓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𝟐𝟎𝟓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1" i="1" smtClean="0">
                              <a:latin typeface="Cambria Math"/>
                              <a:ea typeface="MS PGothic" pitchFamily="34" charset="-128"/>
                            </a:rPr>
                            <m:t>σ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𝟏𝟎𝟎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𝟔𝟓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𝟕𝟓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𝟗𝟓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PH" sz="2000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  <a:ea typeface="MS PGothic" pitchFamily="34" charset="-128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MS PGothic" pitchFamily="34" charset="-128"/>
                        </a:rPr>
                        <m:t>=164</m:t>
                      </m:r>
                    </m:oMath>
                  </m:oMathPara>
                </a14:m>
                <a:endParaRPr lang="en-PH" sz="20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152400" y="1066800"/>
                <a:ext cx="8763000" cy="4876800"/>
              </a:xfrm>
              <a:blipFill rotWithShape="1">
                <a:blip r:embed="rId2"/>
                <a:stretch>
                  <a:fillRect l="-695" t="-1250" r="-97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8943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152400" y="1066800"/>
                <a:ext cx="8763000" cy="4876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Females</a:t>
                </a:r>
                <a:endParaRPr lang="en-US" sz="2000" b="1" i="1" dirty="0" smtClean="0">
                  <a:latin typeface="Cambria Math"/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𝟖𝟔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𝟖𝟐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𝟖𝟑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𝟐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𝟓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1" i="1" smtClean="0">
                              <a:latin typeface="Cambria Math"/>
                              <a:ea typeface="MS PGothic" pitchFamily="34" charset="-128"/>
                            </a:rPr>
                            <m:t>σ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𝟖𝟔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𝟖𝟓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𝟖𝟐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𝟖𝟑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𝟖𝟒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MS PGothic" pitchFamily="34" charset="-128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PH" sz="2000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  <a:ea typeface="MS PGothic" pitchFamily="34" charset="-128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MS PGothic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MS PGothic" pitchFamily="34" charset="-128"/>
                        </a:rPr>
                        <m:t>=2</m:t>
                      </m:r>
                    </m:oMath>
                  </m:oMathPara>
                </a14:m>
                <a:endParaRPr lang="en-PH" sz="20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152400" y="1066800"/>
                <a:ext cx="8763000" cy="4876800"/>
              </a:xfrm>
              <a:blipFill rotWithShape="1">
                <a:blip r:embed="rId2"/>
                <a:stretch>
                  <a:fillRect l="-695" t="-125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38837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192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Conclusion: Males showed more variability. The higher the variance, the more variable or far apart the values are from each other.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Remark: Since the variance is in squared units, it does not reflect the true meaning of data being measured.</a:t>
            </a:r>
            <a:endParaRPr lang="en-PH" sz="2000" b="1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647496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Males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𝒔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𝟏𝟒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𝟑𝟏𝟕𝟖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1" i="1" smtClean="0">
                          <a:latin typeface="Cambria Math"/>
                          <a:ea typeface="MS PGothic" pitchFamily="34" charset="-128"/>
                        </a:rPr>
                        <m:t>σ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𝟏𝟐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𝟖𝟎𝟔𝟐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Females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𝒔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𝟓𝟖𝟏𝟏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1" i="1" smtClean="0">
                          <a:latin typeface="Cambria Math"/>
                          <a:ea typeface="MS PGothic" pitchFamily="34" charset="-128"/>
                        </a:rPr>
                        <m:t>σ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𝟒𝟏𝟒𝟐</m:t>
                      </m:r>
                    </m:oMath>
                  </m:oMathPara>
                </a14:m>
                <a:endParaRPr lang="en-US" sz="2000" b="1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00089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192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Example: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ea typeface="MS PGothic" pitchFamily="34" charset="-128"/>
              </a:rPr>
              <a:t>Consider the following test scores: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ea typeface="MS PGothic" pitchFamily="34" charset="-128"/>
            </a:endParaRPr>
          </a:p>
          <a:p>
            <a:pPr marL="457200" indent="-457200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US" sz="2000" b="1" dirty="0" smtClean="0">
                <a:ea typeface="MS PGothic" pitchFamily="34" charset="-128"/>
              </a:rPr>
              <a:t>Who performed better?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lphaLcPeriod"/>
            </a:pPr>
            <a:r>
              <a:rPr lang="en-US" sz="2000" b="1" dirty="0" smtClean="0">
                <a:ea typeface="MS PGothic" pitchFamily="34" charset="-128"/>
              </a:rPr>
              <a:t>Who is more consistent?</a:t>
            </a:r>
            <a:endParaRPr lang="en-US" sz="2000" b="1" dirty="0">
              <a:ea typeface="MS PGothic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68343"/>
              </p:ext>
            </p:extLst>
          </p:nvPr>
        </p:nvGraphicFramePr>
        <p:xfrm>
          <a:off x="457200" y="2590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85800"/>
                <a:gridCol w="685800"/>
                <a:gridCol w="685800"/>
                <a:gridCol w="609600"/>
                <a:gridCol w="685800"/>
                <a:gridCol w="762000"/>
                <a:gridCol w="685800"/>
                <a:gridCol w="762000"/>
                <a:gridCol w="6858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Student A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Student B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82187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Solution:</a:t>
                </a:r>
              </a:p>
              <a:p>
                <a:pPr marL="457200" indent="-457200" algn="just" eaLnBrk="1" hangingPunct="1">
                  <a:lnSpc>
                    <a:spcPct val="90000"/>
                  </a:lnSpc>
                  <a:buFontTx/>
                  <a:buAutoNum type="alphaLcPeriod"/>
                </a:pPr>
                <a:r>
                  <a:rPr lang="en-US" sz="2000" b="1" dirty="0" smtClean="0">
                    <a:ea typeface="MS PGothic" pitchFamily="34" charset="-128"/>
                  </a:rPr>
                  <a:t>Compute the average score of each student.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𝟏𝟐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𝟏𝟑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𝟕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𝑩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𝟖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𝟗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𝟏𝟐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𝟕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𝟗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𝟔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𝟖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Student A performed better because of the higher computed average.</a:t>
                </a:r>
                <a:endParaRPr lang="en-US" sz="2000" b="1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 r="-149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62552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 algn="just" eaLnBrk="1" hangingPunct="1">
                  <a:lnSpc>
                    <a:spcPct val="90000"/>
                  </a:lnSpc>
                  <a:buFont typeface="+mj-lt"/>
                  <a:buAutoNum type="alphaLcPeriod" startAt="2"/>
                </a:pPr>
                <a:r>
                  <a:rPr lang="en-US" sz="2000" b="1" dirty="0" smtClean="0">
                    <a:ea typeface="MS PGothic" pitchFamily="34" charset="-128"/>
                  </a:rPr>
                  <a:t>Compute the sample standard deviations.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𝟏𝟐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𝟔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𝟏𝟑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𝟏𝟑𝟔𝟔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𝑩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𝟔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.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𝟏𝟎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𝟔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.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𝟔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.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𝟑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𝟔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.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𝑩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𝟑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𝟒𝟓𝟕𝟕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Student B is more consistent because of lower standard deviation.</a:t>
                </a:r>
                <a:endParaRPr lang="en-US" sz="2000" b="1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 r="-1495" b="-575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39398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192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000" b="1" dirty="0" smtClean="0">
                <a:ea typeface="MS PGothic" pitchFamily="34" charset="-128"/>
              </a:rPr>
              <a:t>Remark: Standard deviation and variance are both reliable but cannot be used in comparing two sets of data of different units.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b="1" dirty="0">
              <a:ea typeface="MS PGothic" pitchFamily="34" charset="-128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000" b="1" dirty="0" smtClean="0">
                <a:ea typeface="MS PGothic" pitchFamily="34" charset="-128"/>
              </a:rPr>
              <a:t>Example: Consistency of a player − assist or making points</a:t>
            </a:r>
          </a:p>
        </p:txBody>
      </p:sp>
    </p:spTree>
    <p:extLst>
      <p:ext uri="{BB962C8B-B14F-4D97-AF65-F5344CB8AC3E}">
        <p14:creationId xmlns:p14="http://schemas.microsoft.com/office/powerpoint/2010/main" val="84389088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1" i="1" smtClean="0">
                          <a:latin typeface="Cambria Math"/>
                          <a:ea typeface="MS PGothic" pitchFamily="34" charset="-128"/>
                        </a:rPr>
                        <m:t>μ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𝑿</m:t>
                              </m:r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where: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l-GR" sz="2000" b="1" dirty="0" smtClean="0">
                    <a:ea typeface="MS PGothic" pitchFamily="34" charset="-128"/>
                  </a:rPr>
                  <a:t>μ</a:t>
                </a:r>
                <a:r>
                  <a:rPr lang="en-US" sz="2000" b="1" dirty="0" smtClean="0">
                    <a:ea typeface="MS PGothic" pitchFamily="34" charset="-128"/>
                  </a:rPr>
                  <a:t> represents the population mean. It is the Greek lowercase letter “mu.”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N is the number of values in the population.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X represents any particular value.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Σ is the Greek capital letter “sigma” and indicates the operation of adding.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ΣX is the sum of the X values in the population.</a:t>
                </a:r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blipFill rotWithShape="1">
                <a:blip r:embed="rId2"/>
                <a:stretch>
                  <a:fillRect l="-838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6095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Coefficient of Variation (CV)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𝑪𝑽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Player C’s record of assists and points in Game 1: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𝑪𝑽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𝑨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𝟓𝟎𝟏𝟖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𝑪𝑽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𝟐𝟐𝟗𝟕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The player is more consistent in making points.</a:t>
                </a: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10946"/>
              </p:ext>
            </p:extLst>
          </p:nvPr>
        </p:nvGraphicFramePr>
        <p:xfrm>
          <a:off x="914400" y="3048000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98475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Mean deviation (MD)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𝑴𝑫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609600" y="1219200"/>
                <a:ext cx="8153400" cy="4343400"/>
              </a:xfrm>
              <a:blipFill rotWithShape="1">
                <a:blip r:embed="rId2"/>
                <a:stretch>
                  <a:fillRect l="-747" t="-126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486660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Location</a:t>
            </a:r>
            <a:br>
              <a:rPr lang="en-US" b="1" dirty="0" smtClean="0">
                <a:latin typeface="Copperplate Gothic Bold" pitchFamily="34" charset="0"/>
              </a:rPr>
            </a:br>
            <a:r>
              <a:rPr lang="en-US" b="1" dirty="0" smtClean="0">
                <a:latin typeface="Copperplate Gothic Bold" pitchFamily="34" charset="0"/>
              </a:rPr>
              <a:t>(Grouped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𝒇𝒙</m:t>
                              </m:r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𝒍𝒄𝒃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−&lt;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𝒄𝒇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𝒙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𝒄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𝒍𝒄𝒃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𝒄</m:t>
                      </m:r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153400" cy="4343400"/>
              </a:xfrm>
              <a:blipFill rotWithShape="1">
                <a:blip r:embed="rId2"/>
                <a:stretch>
                  <a:fillRect l="-74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42416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Measures of Variability</a:t>
            </a:r>
            <a:br>
              <a:rPr lang="en-US" b="1" dirty="0" smtClean="0">
                <a:latin typeface="Copperplate Gothic Bold" pitchFamily="34" charset="0"/>
              </a:rPr>
            </a:br>
            <a:r>
              <a:rPr lang="en-US" b="1" dirty="0" smtClean="0">
                <a:latin typeface="Copperplate Gothic Bold" pitchFamily="34" charset="0"/>
              </a:rPr>
              <a:t>(Grouped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𝑴𝑫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𝒇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𝒔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𝒇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𝒔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MS PGothic" pitchFamily="34" charset="-128"/>
                                    </a:rPr>
                                    <m:t>𝒇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1" i="1" smtClean="0">
                                                  <a:latin typeface="Cambria Math"/>
                                                  <a:ea typeface="MS PGothic" pitchFamily="34" charset="-128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1" i="1" smtClean="0">
                                                  <a:latin typeface="Cambria Math"/>
                                                  <a:ea typeface="MS PGothic" pitchFamily="34" charset="-128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/>
                              <a:ea typeface="MS PGothic" pitchFamily="34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1" i="1" smtClean="0">
                              <a:latin typeface="Cambria Math"/>
                              <a:ea typeface="MS PGothic" pitchFamily="34" charset="-128"/>
                            </a:rPr>
                            <m:t>σ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𝒇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PH" sz="2000" b="1" i="1" smtClean="0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𝑿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1" i="1" smtClean="0">
                          <a:latin typeface="Cambria Math"/>
                          <a:ea typeface="MS PGothic" pitchFamily="34" charset="-128"/>
                        </a:rPr>
                        <m:t>σ</m:t>
                      </m:r>
                      <m:r>
                        <a:rPr lang="en-US" sz="2000" b="1" i="1">
                          <a:latin typeface="Cambria Math"/>
                          <a:ea typeface="MS PGothic" pitchFamily="34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/>
                              <a:ea typeface="MS PGothic" pitchFamily="34" charset="-128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>
                                      <a:latin typeface="Cambria Math"/>
                                      <a:ea typeface="MS PGothic" pitchFamily="34" charset="-128"/>
                                    </a:rPr>
                                    <m:t>𝒇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PH" sz="2000" b="1" i="1" smtClean="0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𝑿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  <a:ea typeface="MS PGothic" pitchFamily="34" charset="-128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/>
                                          <a:ea typeface="MS PGothic" pitchFamily="34" charset="-128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b="1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752600"/>
                <a:ext cx="8153400" cy="4343400"/>
              </a:xfrm>
              <a:blipFill rotWithShape="1">
                <a:blip r:embed="rId2"/>
                <a:stretch>
                  <a:fillRect l="-747" b="-1839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98129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 smtClean="0">
                <a:latin typeface="Copperplate Gothic Bold" pitchFamily="34" charset="0"/>
              </a:rPr>
              <a:t>Chebyshev’s</a:t>
            </a:r>
            <a:r>
              <a:rPr lang="en-US" b="1" dirty="0" smtClean="0">
                <a:latin typeface="Copperplate Gothic Bold" pitchFamily="34" charset="0"/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ea typeface="MS PGothic" pitchFamily="34" charset="-128"/>
                  </a:rPr>
                  <a:t>The Russian mathematician P. L. </a:t>
                </a:r>
                <a:r>
                  <a:rPr lang="en-US" sz="2000" dirty="0" err="1" smtClean="0">
                    <a:ea typeface="MS PGothic" pitchFamily="34" charset="-128"/>
                  </a:rPr>
                  <a:t>Chebyshev</a:t>
                </a:r>
                <a:r>
                  <a:rPr lang="en-US" sz="2000" dirty="0" smtClean="0">
                    <a:ea typeface="MS PGothic" pitchFamily="34" charset="-128"/>
                  </a:rPr>
                  <a:t> (1821-1894) discovered that the fraction of the area between any two values symmetric about the mean is related to the standard deviation.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ea typeface="MS PGothic" pitchFamily="34" charset="-128"/>
                  </a:rPr>
                  <a:t>For any number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𝑘</m:t>
                    </m:r>
                  </m:oMath>
                </a14:m>
                <a:r>
                  <a:rPr lang="en-US" sz="2000" dirty="0" smtClean="0">
                    <a:ea typeface="MS PGothic" pitchFamily="34" charset="-128"/>
                  </a:rPr>
                  <a:t> greater than 1, at least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1−</m:t>
                    </m:r>
                    <m:f>
                      <m:fPr>
                        <m:ctrlP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PH" sz="20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pPr>
                          <m:e>
                            <m:r>
                              <a:rPr lang="en-PH" sz="2000" b="0" i="1" smtClean="0">
                                <a:latin typeface="Cambria Math"/>
                                <a:ea typeface="MS PGothic" pitchFamily="34" charset="-128"/>
                              </a:rPr>
                              <m:t>𝑘</m:t>
                            </m:r>
                          </m:e>
                          <m:sup>
                            <m:r>
                              <a:rPr lang="en-PH" sz="20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ea typeface="MS PGothic" pitchFamily="34" charset="-128"/>
                  </a:rPr>
                  <a:t> of the data will fall within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/>
                        <a:ea typeface="MS PGothic" pitchFamily="34" charset="-128"/>
                      </a:rPr>
                      <m:t>𝑘</m:t>
                    </m:r>
                  </m:oMath>
                </a14:m>
                <a:r>
                  <a:rPr lang="en-US" sz="2000" dirty="0" smtClean="0">
                    <a:ea typeface="MS PGothic" pitchFamily="34" charset="-128"/>
                  </a:rPr>
                  <a:t> standard deviations of the mean.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sz="2000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ea typeface="MS PGothic" pitchFamily="34" charset="-128"/>
                  </a:rPr>
                  <a:t>This theorem produces a few useful rules: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sz="2000" dirty="0" smtClean="0">
                    <a:ea typeface="MS PGothic" pitchFamily="34" charset="-128"/>
                  </a:rPr>
                  <a:t>No information can be obtained on the fraction of values falling within 1 standard deviation of the mean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sz="2000" dirty="0" smtClean="0">
                    <a:ea typeface="MS PGothic" pitchFamily="34" charset="-128"/>
                  </a:rPr>
                  <a:t>At least 75% will fall within 2 standard deviations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sz="2000" dirty="0" smtClean="0">
                    <a:ea typeface="MS PGothic" pitchFamily="34" charset="-128"/>
                  </a:rPr>
                  <a:t>At least 88.8% will fall within 3 standard deviations</a:t>
                </a:r>
              </a:p>
            </p:txBody>
          </p:sp>
        </mc:Choice>
        <mc:Fallback xmlns=""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219200"/>
                <a:ext cx="8153400" cy="4343400"/>
              </a:xfrm>
              <a:blipFill rotWithShape="1">
                <a:blip r:embed="rId2"/>
                <a:stretch>
                  <a:fillRect l="-747" t="-1262" r="-149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68772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 smtClean="0">
                <a:latin typeface="Copperplate Gothic Bold" pitchFamily="34" charset="0"/>
              </a:rPr>
              <a:t>Chebyshev’s</a:t>
            </a:r>
            <a:r>
              <a:rPr lang="en-US" b="1" dirty="0" smtClean="0">
                <a:latin typeface="Copperplate Gothic Bold" pitchFamily="34" charset="0"/>
              </a:rPr>
              <a:t> Theorem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219200"/>
            <a:ext cx="81534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PH" sz="2000" dirty="0" smtClean="0">
                <a:ea typeface="MS PGothic" pitchFamily="34" charset="-128"/>
              </a:rPr>
              <a:t>The following figure is a graphical representation of the rules.</a:t>
            </a:r>
            <a:endParaRPr lang="en-US" sz="2000" dirty="0">
              <a:ea typeface="MS PGothic" pitchFamily="34" charset="-128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dirty="0" smtClean="0">
              <a:ea typeface="MS PGothic" pitchFamily="34" charset="-128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PH" sz="2000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19800" cy="422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535594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Empirical Rule</a:t>
            </a:r>
            <a:endParaRPr lang="en-US" b="1" dirty="0" smtClean="0">
              <a:latin typeface="Copperplate Gothic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219200"/>
                <a:ext cx="81534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For any mound-shaped, nearly symmetric distribution of data,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PH" sz="2000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dirty="0" smtClean="0">
                    <a:ea typeface="MS PGothic" pitchFamily="34" charset="-128"/>
                  </a:rPr>
                  <a:t>The interva</a:t>
                </a:r>
                <a:r>
                  <a:rPr lang="en-PH" sz="2000" dirty="0" smtClean="0">
                    <a:ea typeface="MS PGothic" pitchFamily="34" charset="-128"/>
                  </a:rPr>
                  <a:t>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PH" sz="200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0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  <m:r>
                      <a:rPr lang="en-PH" sz="2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PH" sz="2000" dirty="0" smtClean="0">
                    <a:ea typeface="MS PGothic" pitchFamily="34" charset="-128"/>
                  </a:rPr>
                  <a:t> contains approximately 68% of the data points.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dirty="0">
                    <a:ea typeface="MS PGothic" pitchFamily="34" charset="-128"/>
                  </a:rPr>
                  <a:t>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PH" sz="2000" i="1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000" i="1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  <m:r>
                      <a:rPr lang="en-PH" sz="20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PH" sz="2000" dirty="0">
                    <a:ea typeface="MS PGothic" pitchFamily="34" charset="-128"/>
                  </a:rPr>
                  <a:t> contains approximately </a:t>
                </a:r>
                <a:r>
                  <a:rPr lang="en-PH" sz="2000" dirty="0" smtClean="0">
                    <a:ea typeface="MS PGothic" pitchFamily="34" charset="-128"/>
                  </a:rPr>
                  <a:t>95% </a:t>
                </a:r>
                <a:r>
                  <a:rPr lang="en-PH" sz="2000" dirty="0">
                    <a:ea typeface="MS PGothic" pitchFamily="34" charset="-128"/>
                  </a:rPr>
                  <a:t>of the data points</a:t>
                </a:r>
                <a:r>
                  <a:rPr lang="en-PH" sz="2000" dirty="0" smtClean="0">
                    <a:ea typeface="MS PGothic" pitchFamily="34" charset="-128"/>
                  </a:rPr>
                  <a:t>.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PH" sz="2000" dirty="0">
                    <a:ea typeface="MS PGothic" pitchFamily="34" charset="-128"/>
                  </a:rPr>
                  <a:t>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PH" sz="2000" i="1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000" i="1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  <m:r>
                      <a:rPr lang="en-PH" sz="20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PH" sz="20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PH" sz="2000" i="1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PH" sz="2000" dirty="0">
                    <a:ea typeface="MS PGothic" pitchFamily="34" charset="-128"/>
                  </a:rPr>
                  <a:t> contains </a:t>
                </a:r>
                <a:r>
                  <a:rPr lang="en-PH" sz="2000" dirty="0" smtClean="0">
                    <a:ea typeface="MS PGothic" pitchFamily="34" charset="-128"/>
                  </a:rPr>
                  <a:t>almost all (99.7%) the </a:t>
                </a:r>
                <a:r>
                  <a:rPr lang="en-PH" sz="2000" dirty="0">
                    <a:ea typeface="MS PGothic" pitchFamily="34" charset="-128"/>
                  </a:rPr>
                  <a:t>data </a:t>
                </a:r>
                <a:r>
                  <a:rPr lang="en-PH" sz="2000" dirty="0" smtClean="0">
                    <a:ea typeface="MS PGothic" pitchFamily="34" charset="-128"/>
                  </a:rPr>
                  <a:t>points.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PH" sz="2000" dirty="0" smtClean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(Probability and Statistics for Engineering Students, Philippine Edition by </a:t>
                </a:r>
                <a:r>
                  <a:rPr lang="en-PH" sz="2000" dirty="0" err="1" smtClean="0">
                    <a:ea typeface="MS PGothic" pitchFamily="34" charset="-128"/>
                  </a:rPr>
                  <a:t>Scheaffer</a:t>
                </a:r>
                <a:r>
                  <a:rPr lang="en-PH" sz="2000" dirty="0" smtClean="0">
                    <a:ea typeface="MS PGothic" pitchFamily="34" charset="-128"/>
                  </a:rPr>
                  <a:t>, </a:t>
                </a:r>
                <a:r>
                  <a:rPr lang="en-PH" sz="2000" dirty="0" err="1" smtClean="0">
                    <a:ea typeface="MS PGothic" pitchFamily="34" charset="-128"/>
                  </a:rPr>
                  <a:t>MuleKar</a:t>
                </a:r>
                <a:r>
                  <a:rPr lang="en-PH" sz="2000" dirty="0" smtClean="0">
                    <a:ea typeface="MS PGothic" pitchFamily="34" charset="-128"/>
                  </a:rPr>
                  <a:t>, &amp; </a:t>
                </a:r>
                <a:r>
                  <a:rPr lang="en-PH" sz="2000" dirty="0" err="1" smtClean="0">
                    <a:ea typeface="MS PGothic" pitchFamily="34" charset="-128"/>
                  </a:rPr>
                  <a:t>McClave</a:t>
                </a:r>
                <a:r>
                  <a:rPr lang="en-PH" sz="2000" smtClean="0">
                    <a:ea typeface="MS PGothic" pitchFamily="34" charset="-128"/>
                  </a:rPr>
                  <a:t>, </a:t>
                </a:r>
                <a:r>
                  <a:rPr lang="en-PH" sz="2000" dirty="0" smtClean="0">
                    <a:ea typeface="MS PGothic" pitchFamily="34" charset="-128"/>
                  </a:rPr>
                  <a:t>page 53)</a:t>
                </a:r>
                <a:endParaRPr lang="en-PH" sz="2000" dirty="0">
                  <a:ea typeface="MS PGothic" pitchFamily="34" charset="-128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PH" sz="2000" dirty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71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219200"/>
                <a:ext cx="8153400" cy="4343400"/>
              </a:xfrm>
              <a:blipFill rotWithShape="1">
                <a:blip r:embed="rId2"/>
                <a:stretch>
                  <a:fillRect l="-747" t="-1262" r="-149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2984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Properties of the Arithmetic mean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Every set of interval-level and ratio-level data has a mean.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All the values are included in computing the mean.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A set of data has a unique mean.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 mean is affected by unusually large or small data values.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 arithmetic mean is the only measure of central tendency where the sum of the deviations of each value from the mean is zero.</a:t>
            </a:r>
          </a:p>
        </p:txBody>
      </p:sp>
      <p:pic>
        <p:nvPicPr>
          <p:cNvPr id="4" name="Picture 3" descr="0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7162"/>
            <a:ext cx="43434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95057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Weighted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smtClean="0">
                    <a:ea typeface="MS PGothic" pitchFamily="34" charset="-128"/>
                  </a:rPr>
                  <a:t>The weighted mean of a set of numbers x</a:t>
                </a:r>
                <a:r>
                  <a:rPr lang="en-US" sz="2000" b="1" baseline="-25000" dirty="0" smtClean="0">
                    <a:ea typeface="MS PGothic" pitchFamily="34" charset="-128"/>
                  </a:rPr>
                  <a:t>1</a:t>
                </a:r>
                <a:r>
                  <a:rPr lang="en-US" sz="2000" b="1" dirty="0" smtClean="0">
                    <a:ea typeface="MS PGothic" pitchFamily="34" charset="-128"/>
                  </a:rPr>
                  <a:t>, x</a:t>
                </a:r>
                <a:r>
                  <a:rPr lang="en-US" sz="2000" b="1" baseline="-25000" dirty="0" smtClean="0">
                    <a:ea typeface="MS PGothic" pitchFamily="34" charset="-128"/>
                  </a:rPr>
                  <a:t>2</a:t>
                </a:r>
                <a:r>
                  <a:rPr lang="en-US" sz="2000" b="1" dirty="0" smtClean="0">
                    <a:ea typeface="MS PGothic" pitchFamily="34" charset="-128"/>
                  </a:rPr>
                  <a:t>,…, </a:t>
                </a:r>
                <a:r>
                  <a:rPr lang="en-US" sz="2000" b="1" dirty="0" err="1" smtClean="0">
                    <a:ea typeface="MS PGothic" pitchFamily="34" charset="-128"/>
                  </a:rPr>
                  <a:t>x</a:t>
                </a:r>
                <a:r>
                  <a:rPr lang="en-US" sz="2000" b="1" baseline="-25000" dirty="0" err="1" smtClean="0">
                    <a:ea typeface="MS PGothic" pitchFamily="34" charset="-128"/>
                  </a:rPr>
                  <a:t>n</a:t>
                </a:r>
                <a:r>
                  <a:rPr lang="en-US" sz="2000" b="1" dirty="0" smtClean="0">
                    <a:ea typeface="MS PGothic" pitchFamily="34" charset="-128"/>
                  </a:rPr>
                  <a:t>, with corresponding weights w</a:t>
                </a:r>
                <a:r>
                  <a:rPr lang="en-US" sz="2000" b="1" baseline="-25000" dirty="0" smtClean="0">
                    <a:ea typeface="MS PGothic" pitchFamily="34" charset="-128"/>
                  </a:rPr>
                  <a:t>1</a:t>
                </a:r>
                <a:r>
                  <a:rPr lang="en-US" sz="2000" b="1" dirty="0" smtClean="0">
                    <a:ea typeface="MS PGothic" pitchFamily="34" charset="-128"/>
                  </a:rPr>
                  <a:t>, w</a:t>
                </a:r>
                <a:r>
                  <a:rPr lang="en-US" sz="2000" b="1" baseline="-25000" dirty="0" smtClean="0">
                    <a:ea typeface="MS PGothic" pitchFamily="34" charset="-128"/>
                  </a:rPr>
                  <a:t>2</a:t>
                </a:r>
                <a:r>
                  <a:rPr lang="en-US" sz="2000" b="1" dirty="0" smtClean="0">
                    <a:ea typeface="MS PGothic" pitchFamily="34" charset="-128"/>
                  </a:rPr>
                  <a:t>,…,</a:t>
                </a:r>
                <a:r>
                  <a:rPr lang="en-US" sz="2000" b="1" dirty="0" err="1" smtClean="0">
                    <a:ea typeface="MS PGothic" pitchFamily="34" charset="-128"/>
                  </a:rPr>
                  <a:t>w</a:t>
                </a:r>
                <a:r>
                  <a:rPr lang="en-US" sz="2000" b="1" baseline="-25000" dirty="0" err="1" smtClean="0">
                    <a:ea typeface="MS PGothic" pitchFamily="34" charset="-128"/>
                  </a:rPr>
                  <a:t>n</a:t>
                </a:r>
                <a:r>
                  <a:rPr lang="en-US" sz="2000" b="1" dirty="0" smtClean="0">
                    <a:ea typeface="MS PGothic" pitchFamily="34" charset="-128"/>
                  </a:rPr>
                  <a:t>, is computed from the following formula: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US" sz="2000" b="1" dirty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𝒘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  <a:ea typeface="MS PGothic" pitchFamily="34" charset="-128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600200"/>
                <a:ext cx="8001000" cy="4343400"/>
              </a:xfrm>
              <a:blipFill rotWithShape="1">
                <a:blip r:embed="rId2"/>
                <a:stretch>
                  <a:fillRect l="-838" t="-1264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87976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Example of Weighted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533400" y="1981200"/>
                <a:ext cx="8001000" cy="4343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PH" sz="2000" b="1" dirty="0" smtClean="0">
                    <a:ea typeface="MS PGothic" pitchFamily="34" charset="-128"/>
                  </a:rPr>
                  <a:t>The Carter Construction Company pays its hourly employees $16.50, $19.00, or $25.00 per hour. There are 26 hourly employees, 14 of which are paid at the $16.50 rate, 10 at the $19.00 rate, and 2 at $25.00 rate. What is the mean hourly rate paid of the 26 employees?</a:t>
                </a: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𝒘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𝟏𝟒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$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𝟏𝟔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𝟓𝟎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𝟏𝟎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$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𝟏𝟗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𝟎𝟎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$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𝟐𝟓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𝟎𝟎</m:t>
                              </m:r>
                            </m:e>
                          </m:d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𝟏𝟒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𝟏𝟎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PH" sz="2000" b="1" dirty="0" smtClean="0">
                  <a:ea typeface="MS PGothic" pitchFamily="34" charset="-128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1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PH" sz="2000" b="1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MS PGothic" pitchFamily="34" charset="-128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MS PGothic" pitchFamily="34" charset="-128"/>
                            </a:rPr>
                            <m:t>𝒘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=$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𝟏𝟖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  <a:ea typeface="MS PGothic" pitchFamily="34" charset="-128"/>
                        </a:rPr>
                        <m:t>𝟏𝟏𝟓𝟒</m:t>
                      </m:r>
                    </m:oMath>
                  </m:oMathPara>
                </a14:m>
                <a:endParaRPr lang="en-PH" sz="2000" b="1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533400" y="1981200"/>
                <a:ext cx="8001000" cy="4343400"/>
              </a:xfrm>
              <a:blipFill rotWithShape="1">
                <a:blip r:embed="rId2"/>
                <a:stretch>
                  <a:fillRect l="-838" t="-1262" r="-160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06482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The Median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 median is the midpoint of the values after they have been ordered from the smallest to largest.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There are as many values above the median as below it in the data array.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For an even set of values, the median will be the arithmetic average of the two middle numbers.</a:t>
            </a:r>
          </a:p>
        </p:txBody>
      </p:sp>
    </p:spTree>
    <p:extLst>
      <p:ext uri="{BB962C8B-B14F-4D97-AF65-F5344CB8AC3E}">
        <p14:creationId xmlns:p14="http://schemas.microsoft.com/office/powerpoint/2010/main" val="1044130910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Properties of the Median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600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There is a unique median for each data set.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is not affected by extremely large or small values and is therefore a valuable measure of central tendency when such values occur.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can be computed for ratio-level, interval-level, and ordinal-level data.</a:t>
            </a:r>
          </a:p>
          <a:p>
            <a:pPr algn="just" eaLnBrk="1" hangingPunct="1">
              <a:lnSpc>
                <a:spcPct val="90000"/>
              </a:lnSpc>
            </a:pPr>
            <a:r>
              <a:rPr lang="en-PH" sz="2000" b="1" dirty="0" smtClean="0">
                <a:ea typeface="MS PGothic" pitchFamily="34" charset="-128"/>
              </a:rPr>
              <a:t>It can be computed for an open-ended frequency distribution if the median does not lie in an open-ended class.</a:t>
            </a:r>
          </a:p>
        </p:txBody>
      </p:sp>
    </p:spTree>
    <p:extLst>
      <p:ext uri="{BB962C8B-B14F-4D97-AF65-F5344CB8AC3E}">
        <p14:creationId xmlns:p14="http://schemas.microsoft.com/office/powerpoint/2010/main" val="1953682994"/>
      </p:ext>
    </p:extLst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RENDS REPORT">
  <a:themeElements>
    <a:clrScheme name="NEW TRENDS REPO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TRENDS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lnDef>
  </a:objectDefaults>
  <a:extraClrSchemeLst>
    <a:extraClrScheme>
      <a:clrScheme name="NEW TRENDS 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TRENDS REPORT</Template>
  <TotalTime>5215</TotalTime>
  <Words>3052</Words>
  <Application>Microsoft Office PowerPoint</Application>
  <PresentationFormat>On-screen Show (4:3)</PresentationFormat>
  <Paragraphs>478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NEW TRENDS REPORT</vt:lpstr>
      <vt:lpstr>PowerPoint Presentation</vt:lpstr>
      <vt:lpstr>Measures of Location</vt:lpstr>
      <vt:lpstr>Characteristics of the Mean</vt:lpstr>
      <vt:lpstr>Population Mean</vt:lpstr>
      <vt:lpstr>Properties of the Arithmetic mean</vt:lpstr>
      <vt:lpstr>Weighted Mean</vt:lpstr>
      <vt:lpstr>Example of Weighted Mean</vt:lpstr>
      <vt:lpstr>The Median</vt:lpstr>
      <vt:lpstr>Properties of the Median</vt:lpstr>
      <vt:lpstr>The Mode</vt:lpstr>
      <vt:lpstr>Properties of the Mode</vt:lpstr>
      <vt:lpstr>Skewness</vt:lpstr>
      <vt:lpstr>Skewness</vt:lpstr>
      <vt:lpstr>Kurtosis</vt:lpstr>
      <vt:lpstr>Kurtosis</vt:lpstr>
      <vt:lpstr>Measures of Location</vt:lpstr>
      <vt:lpstr>Measures of Location</vt:lpstr>
      <vt:lpstr>Measures of Location</vt:lpstr>
      <vt:lpstr>Measures of Location</vt:lpstr>
      <vt:lpstr>Measures of Location</vt:lpstr>
      <vt:lpstr>Measures of Location</vt:lpstr>
      <vt:lpstr>Measures of Location</vt:lpstr>
      <vt:lpstr>Other Measures of Locations</vt:lpstr>
      <vt:lpstr>Other Measures of Locations</vt:lpstr>
      <vt:lpstr>Summary</vt:lpstr>
      <vt:lpstr>Dispersion (Measures of Variability)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Measures of Location (Grouped Data)</vt:lpstr>
      <vt:lpstr>Measures of Variability (Grouped Data)</vt:lpstr>
      <vt:lpstr>Chebyshev’s Theorem</vt:lpstr>
      <vt:lpstr>Chebyshev’s Theorem</vt:lpstr>
      <vt:lpstr>Empirical Rule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Location, Measures of Variability</dc:title>
  <cp:lastModifiedBy>ronald</cp:lastModifiedBy>
  <cp:revision>256</cp:revision>
  <dcterms:created xsi:type="dcterms:W3CDTF">2007-07-23T05:02:57Z</dcterms:created>
  <dcterms:modified xsi:type="dcterms:W3CDTF">2012-01-26T06:48:32Z</dcterms:modified>
</cp:coreProperties>
</file>