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330" r:id="rId3"/>
    <p:sldId id="332" r:id="rId4"/>
    <p:sldId id="331"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Lst>
  <p:sldSz cx="9144000" cy="6858000" type="screen4x3"/>
  <p:notesSz cx="6858000" cy="9077325"/>
  <p:defaultTextStyle>
    <a:defPPr>
      <a:defRPr lang="en-AU"/>
    </a:defPPr>
    <a:lvl1pPr algn="ctr" rtl="0" fontAlgn="base">
      <a:spcBef>
        <a:spcPct val="0"/>
      </a:spcBef>
      <a:spcAft>
        <a:spcPct val="0"/>
      </a:spcAft>
      <a:defRPr sz="4400" kern="1200">
        <a:solidFill>
          <a:schemeClr val="tx2"/>
        </a:solidFill>
        <a:latin typeface="Berlin Sans FB Demi" pitchFamily="34" charset="0"/>
        <a:ea typeface="+mn-ea"/>
        <a:cs typeface="+mn-cs"/>
      </a:defRPr>
    </a:lvl1pPr>
    <a:lvl2pPr marL="457200" algn="ctr" rtl="0" fontAlgn="base">
      <a:spcBef>
        <a:spcPct val="0"/>
      </a:spcBef>
      <a:spcAft>
        <a:spcPct val="0"/>
      </a:spcAft>
      <a:defRPr sz="4400" kern="1200">
        <a:solidFill>
          <a:schemeClr val="tx2"/>
        </a:solidFill>
        <a:latin typeface="Berlin Sans FB Demi" pitchFamily="34" charset="0"/>
        <a:ea typeface="+mn-ea"/>
        <a:cs typeface="+mn-cs"/>
      </a:defRPr>
    </a:lvl2pPr>
    <a:lvl3pPr marL="914400" algn="ctr" rtl="0" fontAlgn="base">
      <a:spcBef>
        <a:spcPct val="0"/>
      </a:spcBef>
      <a:spcAft>
        <a:spcPct val="0"/>
      </a:spcAft>
      <a:defRPr sz="4400" kern="1200">
        <a:solidFill>
          <a:schemeClr val="tx2"/>
        </a:solidFill>
        <a:latin typeface="Berlin Sans FB Demi" pitchFamily="34" charset="0"/>
        <a:ea typeface="+mn-ea"/>
        <a:cs typeface="+mn-cs"/>
      </a:defRPr>
    </a:lvl3pPr>
    <a:lvl4pPr marL="1371600" algn="ctr" rtl="0" fontAlgn="base">
      <a:spcBef>
        <a:spcPct val="0"/>
      </a:spcBef>
      <a:spcAft>
        <a:spcPct val="0"/>
      </a:spcAft>
      <a:defRPr sz="4400" kern="1200">
        <a:solidFill>
          <a:schemeClr val="tx2"/>
        </a:solidFill>
        <a:latin typeface="Berlin Sans FB Demi" pitchFamily="34" charset="0"/>
        <a:ea typeface="+mn-ea"/>
        <a:cs typeface="+mn-cs"/>
      </a:defRPr>
    </a:lvl4pPr>
    <a:lvl5pPr marL="1828800" algn="ctr" rtl="0" fontAlgn="base">
      <a:spcBef>
        <a:spcPct val="0"/>
      </a:spcBef>
      <a:spcAft>
        <a:spcPct val="0"/>
      </a:spcAft>
      <a:defRPr sz="4400" kern="1200">
        <a:solidFill>
          <a:schemeClr val="tx2"/>
        </a:solidFill>
        <a:latin typeface="Berlin Sans FB Demi" pitchFamily="34" charset="0"/>
        <a:ea typeface="+mn-ea"/>
        <a:cs typeface="+mn-cs"/>
      </a:defRPr>
    </a:lvl5pPr>
    <a:lvl6pPr marL="2286000" algn="l" defTabSz="914400" rtl="0" eaLnBrk="1" latinLnBrk="0" hangingPunct="1">
      <a:defRPr sz="4400" kern="1200">
        <a:solidFill>
          <a:schemeClr val="tx2"/>
        </a:solidFill>
        <a:latin typeface="Berlin Sans FB Demi" pitchFamily="34" charset="0"/>
        <a:ea typeface="+mn-ea"/>
        <a:cs typeface="+mn-cs"/>
      </a:defRPr>
    </a:lvl6pPr>
    <a:lvl7pPr marL="2743200" algn="l" defTabSz="914400" rtl="0" eaLnBrk="1" latinLnBrk="0" hangingPunct="1">
      <a:defRPr sz="4400" kern="1200">
        <a:solidFill>
          <a:schemeClr val="tx2"/>
        </a:solidFill>
        <a:latin typeface="Berlin Sans FB Demi" pitchFamily="34" charset="0"/>
        <a:ea typeface="+mn-ea"/>
        <a:cs typeface="+mn-cs"/>
      </a:defRPr>
    </a:lvl7pPr>
    <a:lvl8pPr marL="3200400" algn="l" defTabSz="914400" rtl="0" eaLnBrk="1" latinLnBrk="0" hangingPunct="1">
      <a:defRPr sz="4400" kern="1200">
        <a:solidFill>
          <a:schemeClr val="tx2"/>
        </a:solidFill>
        <a:latin typeface="Berlin Sans FB Demi" pitchFamily="34" charset="0"/>
        <a:ea typeface="+mn-ea"/>
        <a:cs typeface="+mn-cs"/>
      </a:defRPr>
    </a:lvl8pPr>
    <a:lvl9pPr marL="3657600" algn="l" defTabSz="914400" rtl="0" eaLnBrk="1" latinLnBrk="0" hangingPunct="1">
      <a:defRPr sz="4400" kern="1200">
        <a:solidFill>
          <a:schemeClr val="tx2"/>
        </a:solidFill>
        <a:latin typeface="Berlin Sans FB Dem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B2B2B2"/>
    <a:srgbClr val="A50021"/>
    <a:srgbClr val="FFCC00"/>
    <a:srgbClr val="FFCC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7483" autoAdjust="0"/>
  </p:normalViewPr>
  <p:slideViewPr>
    <p:cSldViewPr>
      <p:cViewPr varScale="1">
        <p:scale>
          <a:sx n="75" d="100"/>
          <a:sy n="75" d="100"/>
        </p:scale>
        <p:origin x="-98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72"/>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7"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21508"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9"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9327C2B-74EA-471F-9E0E-D0F6771D2EB7}" type="slidenum">
              <a:rPr lang="en-AU"/>
              <a:pPr>
                <a:defRPr/>
              </a:pPr>
              <a:t>‹#›</a:t>
            </a:fld>
            <a:endParaRPr lang="en-AU"/>
          </a:p>
        </p:txBody>
      </p:sp>
    </p:spTree>
    <p:extLst>
      <p:ext uri="{BB962C8B-B14F-4D97-AF65-F5344CB8AC3E}">
        <p14:creationId xmlns:p14="http://schemas.microsoft.com/office/powerpoint/2010/main" val="753426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7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16388"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11650"/>
            <a:ext cx="54864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4582"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83"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F31AD55C-186C-4CC0-9BE4-0DC739EFB613}" type="slidenum">
              <a:rPr lang="en-AU"/>
              <a:pPr>
                <a:defRPr/>
              </a:pPr>
              <a:t>‹#›</a:t>
            </a:fld>
            <a:endParaRPr lang="en-AU"/>
          </a:p>
        </p:txBody>
      </p:sp>
    </p:spTree>
    <p:extLst>
      <p:ext uri="{BB962C8B-B14F-4D97-AF65-F5344CB8AC3E}">
        <p14:creationId xmlns:p14="http://schemas.microsoft.com/office/powerpoint/2010/main" val="22157458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Berlin Sans FB Demi" pitchFamily="34" charset="0"/>
              </a:defRPr>
            </a:lvl1pPr>
            <a:lvl2pPr marL="742950" indent="-285750" eaLnBrk="0" hangingPunct="0">
              <a:defRPr sz="4400">
                <a:solidFill>
                  <a:schemeClr val="tx2"/>
                </a:solidFill>
                <a:latin typeface="Berlin Sans FB Demi" pitchFamily="34" charset="0"/>
              </a:defRPr>
            </a:lvl2pPr>
            <a:lvl3pPr marL="1143000" indent="-228600" eaLnBrk="0" hangingPunct="0">
              <a:defRPr sz="4400">
                <a:solidFill>
                  <a:schemeClr val="tx2"/>
                </a:solidFill>
                <a:latin typeface="Berlin Sans FB Demi" pitchFamily="34" charset="0"/>
              </a:defRPr>
            </a:lvl3pPr>
            <a:lvl4pPr marL="1600200" indent="-228600" eaLnBrk="0" hangingPunct="0">
              <a:defRPr sz="4400">
                <a:solidFill>
                  <a:schemeClr val="tx2"/>
                </a:solidFill>
                <a:latin typeface="Berlin Sans FB Demi" pitchFamily="34" charset="0"/>
              </a:defRPr>
            </a:lvl4pPr>
            <a:lvl5pPr marL="2057400" indent="-228600" eaLnBrk="0" hangingPunct="0">
              <a:defRPr sz="4400">
                <a:solidFill>
                  <a:schemeClr val="tx2"/>
                </a:solidFill>
                <a:latin typeface="Berlin Sans FB Demi" pitchFamily="34" charset="0"/>
              </a:defRPr>
            </a:lvl5pPr>
            <a:lvl6pPr marL="2514600" indent="-228600" algn="ctr" eaLnBrk="0" fontAlgn="base" hangingPunct="0">
              <a:spcBef>
                <a:spcPct val="0"/>
              </a:spcBef>
              <a:spcAft>
                <a:spcPct val="0"/>
              </a:spcAft>
              <a:defRPr sz="4400">
                <a:solidFill>
                  <a:schemeClr val="tx2"/>
                </a:solidFill>
                <a:latin typeface="Berlin Sans FB Demi" pitchFamily="34" charset="0"/>
              </a:defRPr>
            </a:lvl6pPr>
            <a:lvl7pPr marL="2971800" indent="-228600" algn="ctr" eaLnBrk="0" fontAlgn="base" hangingPunct="0">
              <a:spcBef>
                <a:spcPct val="0"/>
              </a:spcBef>
              <a:spcAft>
                <a:spcPct val="0"/>
              </a:spcAft>
              <a:defRPr sz="4400">
                <a:solidFill>
                  <a:schemeClr val="tx2"/>
                </a:solidFill>
                <a:latin typeface="Berlin Sans FB Demi" pitchFamily="34" charset="0"/>
              </a:defRPr>
            </a:lvl7pPr>
            <a:lvl8pPr marL="3429000" indent="-228600" algn="ctr" eaLnBrk="0" fontAlgn="base" hangingPunct="0">
              <a:spcBef>
                <a:spcPct val="0"/>
              </a:spcBef>
              <a:spcAft>
                <a:spcPct val="0"/>
              </a:spcAft>
              <a:defRPr sz="4400">
                <a:solidFill>
                  <a:schemeClr val="tx2"/>
                </a:solidFill>
                <a:latin typeface="Berlin Sans FB Demi" pitchFamily="34" charset="0"/>
              </a:defRPr>
            </a:lvl8pPr>
            <a:lvl9pPr marL="3886200" indent="-228600" algn="ctr" eaLnBrk="0" fontAlgn="base" hangingPunct="0">
              <a:spcBef>
                <a:spcPct val="0"/>
              </a:spcBef>
              <a:spcAft>
                <a:spcPct val="0"/>
              </a:spcAft>
              <a:defRPr sz="4400">
                <a:solidFill>
                  <a:schemeClr val="tx2"/>
                </a:solidFill>
                <a:latin typeface="Berlin Sans FB Demi" pitchFamily="34" charset="0"/>
              </a:defRPr>
            </a:lvl9pPr>
          </a:lstStyle>
          <a:p>
            <a:pPr eaLnBrk="1" hangingPunct="1"/>
            <a:fld id="{4FD5664D-50E6-4034-A04A-2E3996A74D74}" type="slidenum">
              <a:rPr lang="en-AU" sz="1200" smtClean="0">
                <a:solidFill>
                  <a:schemeClr val="tx1"/>
                </a:solidFill>
                <a:latin typeface="Arial" charset="0"/>
              </a:rPr>
              <a:pPr eaLnBrk="1" hangingPunct="1"/>
              <a:t>1</a:t>
            </a:fld>
            <a:endParaRPr lang="en-AU" sz="1200" smtClean="0">
              <a:solidFill>
                <a:schemeClr val="tx1"/>
              </a:solidFill>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895350" y="4311650"/>
            <a:ext cx="5486400" cy="408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PH" smtClean="0"/>
              <a:t>      </a:t>
            </a: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Mapua3D"/>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11525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864336"/>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345132112"/>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23392777"/>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289915275"/>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PH" noProof="0" smtClean="0"/>
          </a:p>
        </p:txBody>
      </p:sp>
    </p:spTree>
    <p:extLst>
      <p:ext uri="{BB962C8B-B14F-4D97-AF65-F5344CB8AC3E}">
        <p14:creationId xmlns:p14="http://schemas.microsoft.com/office/powerpoint/2010/main" val="503890871"/>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1100051408"/>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88926362"/>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289088257"/>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498085009"/>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Tree>
    <p:extLst>
      <p:ext uri="{BB962C8B-B14F-4D97-AF65-F5344CB8AC3E}">
        <p14:creationId xmlns:p14="http://schemas.microsoft.com/office/powerpoint/2010/main" val="1802403953"/>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119523"/>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350814"/>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1337750"/>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Picture 7" descr="Mapua3D"/>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9388" y="5661025"/>
            <a:ext cx="10620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ransition>
    <p:circl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76" name="Text Box 32"/>
          <p:cNvSpPr txBox="1">
            <a:spLocks noChangeArrowheads="1"/>
          </p:cNvSpPr>
          <p:nvPr/>
        </p:nvSpPr>
        <p:spPr bwMode="auto">
          <a:xfrm>
            <a:off x="838200" y="2408238"/>
            <a:ext cx="7543800" cy="1477962"/>
          </a:xfrm>
          <a:prstGeom prst="rect">
            <a:avLst/>
          </a:prstGeom>
          <a:noFill/>
          <a:ln w="9525" algn="ctr">
            <a:noFill/>
            <a:miter lim="800000"/>
            <a:headEnd/>
            <a:tailEnd/>
          </a:ln>
          <a:effectLst/>
        </p:spPr>
        <p:txBody>
          <a:bodyPr>
            <a:spAutoFit/>
          </a:bodyPr>
          <a:lstStyle/>
          <a:p>
            <a:pPr>
              <a:spcBef>
                <a:spcPct val="50000"/>
              </a:spcBef>
              <a:defRPr/>
            </a:pPr>
            <a:r>
              <a:rPr lang="en-GB" sz="3600" b="1">
                <a:latin typeface="+mj-lt"/>
              </a:rPr>
              <a:t>MATH30</a:t>
            </a:r>
            <a:endParaRPr lang="en-GB" sz="3600" b="1" dirty="0">
              <a:latin typeface="+mj-lt"/>
            </a:endParaRPr>
          </a:p>
          <a:p>
            <a:pPr>
              <a:spcBef>
                <a:spcPct val="50000"/>
              </a:spcBef>
              <a:defRPr/>
            </a:pPr>
            <a:r>
              <a:rPr lang="en-GB" sz="3600" b="1" dirty="0">
                <a:latin typeface="+mj-lt"/>
              </a:rPr>
              <a:t>Probability and Statistics</a:t>
            </a:r>
            <a:endParaRPr lang="en-US" sz="3600" b="1" dirty="0">
              <a:latin typeface="+mj-lt"/>
            </a:endParaRPr>
          </a:p>
        </p:txBody>
      </p:sp>
    </p:spTree>
  </p:cSld>
  <p:clrMapOvr>
    <a:masterClrMapping/>
  </p:clrMapOvr>
  <p:transition spd="slow" advClick="0">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Event</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An </a:t>
            </a:r>
            <a:r>
              <a:rPr lang="en-PH" sz="2000" b="1" i="1" u="sng" dirty="0" smtClean="0">
                <a:ea typeface="MS PGothic" pitchFamily="34" charset="-128"/>
              </a:rPr>
              <a:t>event</a:t>
            </a:r>
            <a:r>
              <a:rPr lang="en-PH" sz="2000" b="1" dirty="0" smtClean="0">
                <a:ea typeface="MS PGothic" pitchFamily="34" charset="-128"/>
              </a:rPr>
              <a:t> is a subset of a sample space.</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 2.4: Given the sample space S = {</a:t>
            </a:r>
            <a:r>
              <a:rPr lang="en-PH" sz="2000" b="1" dirty="0" err="1" smtClean="0">
                <a:ea typeface="MS PGothic" pitchFamily="34" charset="-128"/>
              </a:rPr>
              <a:t>t|t</a:t>
            </a:r>
            <a:r>
              <a:rPr lang="en-PH" sz="2000" b="1" dirty="0">
                <a:ea typeface="MS PGothic" pitchFamily="34" charset="-128"/>
              </a:rPr>
              <a:t> </a:t>
            </a:r>
            <a:r>
              <a:rPr lang="en-PH" sz="2000" b="1" dirty="0" smtClean="0">
                <a:ea typeface="MS PGothic" pitchFamily="34" charset="-128"/>
              </a:rPr>
              <a:t>≥ 0}, where t is the life in years of a certain electronic component, then the event A that the component fails before the end of the fifth year is the subset A = {t|0 ≤ t &lt; 5}.</a:t>
            </a:r>
          </a:p>
          <a:p>
            <a:pPr eaLnBrk="1" hangingPunct="1">
              <a:lnSpc>
                <a:spcPct val="90000"/>
              </a:lnSpc>
              <a:buFontTx/>
              <a:buNone/>
            </a:pPr>
            <a:endParaRPr lang="en-PH" sz="2000" b="1" dirty="0">
              <a:ea typeface="MS PGothic" pitchFamily="34" charset="-128"/>
            </a:endParaRPr>
          </a:p>
          <a:p>
            <a:pPr eaLnBrk="1" hangingPunct="1">
              <a:lnSpc>
                <a:spcPct val="90000"/>
              </a:lnSpc>
            </a:pPr>
            <a:r>
              <a:rPr lang="en-PH" sz="2000" b="1" dirty="0" smtClean="0">
                <a:ea typeface="MS PGothic" pitchFamily="34" charset="-128"/>
              </a:rPr>
              <a:t>If we let A be the event of detecting a microscopic organism by the naked eye in a biological experiment, then A = Ø.</a:t>
            </a:r>
          </a:p>
          <a:p>
            <a:pPr eaLnBrk="1" hangingPunct="1">
              <a:lnSpc>
                <a:spcPct val="90000"/>
              </a:lnSpc>
            </a:pPr>
            <a:r>
              <a:rPr lang="en-PH" sz="2000" b="1" dirty="0" smtClean="0">
                <a:ea typeface="MS PGothic" pitchFamily="34" charset="-128"/>
              </a:rPr>
              <a:t>Let B = {</a:t>
            </a:r>
            <a:r>
              <a:rPr lang="en-PH" sz="2000" b="1" dirty="0" err="1" smtClean="0">
                <a:ea typeface="MS PGothic" pitchFamily="34" charset="-128"/>
              </a:rPr>
              <a:t>x|x</a:t>
            </a:r>
            <a:r>
              <a:rPr lang="en-PH" sz="2000" b="1" dirty="0" smtClean="0">
                <a:ea typeface="MS PGothic" pitchFamily="34" charset="-128"/>
              </a:rPr>
              <a:t> is an even factor of 7}, then B = Ø or B = {}.</a:t>
            </a:r>
          </a:p>
        </p:txBody>
      </p:sp>
    </p:spTree>
    <p:extLst>
      <p:ext uri="{BB962C8B-B14F-4D97-AF65-F5344CB8AC3E}">
        <p14:creationId xmlns:p14="http://schemas.microsoft.com/office/powerpoint/2010/main" val="3254291277"/>
      </p:ext>
    </p:extLst>
  </p:cSld>
  <p:clrMapOvr>
    <a:masterClrMapping/>
  </p:clrMapOvr>
  <p:transition advClick="0">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Complement of an Event</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The </a:t>
            </a:r>
            <a:r>
              <a:rPr lang="en-PH" sz="2000" b="1" i="1" u="sng" dirty="0" smtClean="0">
                <a:ea typeface="MS PGothic" pitchFamily="34" charset="-128"/>
              </a:rPr>
              <a:t>complement</a:t>
            </a:r>
            <a:r>
              <a:rPr lang="en-PH" sz="2000" b="1" dirty="0" smtClean="0">
                <a:ea typeface="MS PGothic" pitchFamily="34" charset="-128"/>
              </a:rPr>
              <a:t> of an event A with respect to S is the subset of all elements of S that are not in A. We denote the complement of A by the symbol A′.</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 2.5: Let R be the event that a red card is selected from an ordinary deck of 52 playing cards, and let S be the entire deck. Then R′ is the event that the card selected from the deck is not a red but a black card.</a:t>
            </a:r>
          </a:p>
        </p:txBody>
      </p:sp>
    </p:spTree>
    <p:extLst>
      <p:ext uri="{BB962C8B-B14F-4D97-AF65-F5344CB8AC3E}">
        <p14:creationId xmlns:p14="http://schemas.microsoft.com/office/powerpoint/2010/main" val="1338763179"/>
      </p:ext>
    </p:extLst>
  </p:cSld>
  <p:clrMapOvr>
    <a:masterClrMapping/>
  </p:clrMapOvr>
  <p:transition advClick="0">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Complement of an Event</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Example 2.6: Consider the sample space</a:t>
            </a:r>
          </a:p>
          <a:p>
            <a:pPr eaLnBrk="1" hangingPunct="1">
              <a:lnSpc>
                <a:spcPct val="90000"/>
              </a:lnSpc>
              <a:buFontTx/>
              <a:buNone/>
            </a:pPr>
            <a:endParaRPr lang="en-PH" sz="2000" b="1" dirty="0" smtClean="0">
              <a:ea typeface="MS PGothic" pitchFamily="34" charset="-128"/>
            </a:endParaRPr>
          </a:p>
          <a:p>
            <a:pPr algn="ctr" eaLnBrk="1" hangingPunct="1">
              <a:lnSpc>
                <a:spcPct val="90000"/>
              </a:lnSpc>
              <a:buFontTx/>
              <a:buNone/>
            </a:pPr>
            <a:r>
              <a:rPr lang="en-PH" sz="2000" b="1" dirty="0" smtClean="0">
                <a:ea typeface="MS PGothic" pitchFamily="34" charset="-128"/>
              </a:rPr>
              <a:t>S = {book, catalyst, cigarette, precipitate, engineer, rivet}.</a:t>
            </a:r>
          </a:p>
          <a:p>
            <a:pPr algn="ctr" eaLnBrk="1" hangingPunct="1">
              <a:lnSpc>
                <a:spcPct val="90000"/>
              </a:lnSpc>
              <a:buFontTx/>
              <a:buNone/>
            </a:pPr>
            <a:endParaRPr lang="en-PH" sz="2000" b="1" dirty="0">
              <a:ea typeface="MS PGothic" pitchFamily="34" charset="-128"/>
            </a:endParaRPr>
          </a:p>
          <a:p>
            <a:pPr algn="just" eaLnBrk="1" hangingPunct="1">
              <a:lnSpc>
                <a:spcPct val="90000"/>
              </a:lnSpc>
              <a:buFontTx/>
              <a:buNone/>
            </a:pPr>
            <a:r>
              <a:rPr lang="en-PH" sz="2000" b="1" dirty="0" smtClean="0">
                <a:ea typeface="MS PGothic" pitchFamily="34" charset="-128"/>
              </a:rPr>
              <a:t>Let A = {catalyst, rivet, book, cigarette}. Then</a:t>
            </a:r>
          </a:p>
          <a:p>
            <a:pPr algn="ctr" eaLnBrk="1" hangingPunct="1">
              <a:lnSpc>
                <a:spcPct val="90000"/>
              </a:lnSpc>
              <a:buFontTx/>
              <a:buNone/>
            </a:pPr>
            <a:endParaRPr lang="en-PH" sz="2000" b="1" dirty="0">
              <a:ea typeface="MS PGothic" pitchFamily="34" charset="-128"/>
            </a:endParaRPr>
          </a:p>
          <a:p>
            <a:pPr algn="ctr" eaLnBrk="1" hangingPunct="1">
              <a:lnSpc>
                <a:spcPct val="90000"/>
              </a:lnSpc>
              <a:buFontTx/>
              <a:buNone/>
            </a:pPr>
            <a:r>
              <a:rPr lang="en-PH" sz="2000" b="1" dirty="0" smtClean="0">
                <a:ea typeface="MS PGothic" pitchFamily="34" charset="-128"/>
              </a:rPr>
              <a:t>A′ = {precipitate, engineer}.</a:t>
            </a:r>
            <a:endParaRPr lang="en-PH" sz="2000" b="1" dirty="0">
              <a:ea typeface="MS PGothic" pitchFamily="34" charset="-128"/>
            </a:endParaRPr>
          </a:p>
        </p:txBody>
      </p:sp>
    </p:spTree>
    <p:extLst>
      <p:ext uri="{BB962C8B-B14F-4D97-AF65-F5344CB8AC3E}">
        <p14:creationId xmlns:p14="http://schemas.microsoft.com/office/powerpoint/2010/main" val="3891731603"/>
      </p:ext>
    </p:extLst>
  </p:cSld>
  <p:clrMapOvr>
    <a:masterClrMapping/>
  </p:clrMapOvr>
  <p:transition advClick="0">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Intersection of Events</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The </a:t>
            </a:r>
            <a:r>
              <a:rPr lang="en-PH" sz="2000" b="1" i="1" u="sng" dirty="0" smtClean="0">
                <a:ea typeface="MS PGothic" pitchFamily="34" charset="-128"/>
              </a:rPr>
              <a:t>intersection</a:t>
            </a:r>
            <a:r>
              <a:rPr lang="en-PH" sz="2000" b="1" dirty="0" smtClean="0">
                <a:ea typeface="MS PGothic" pitchFamily="34" charset="-128"/>
              </a:rPr>
              <a:t> of two events A and B, denoted by the symbol A ∩ B, is the event containing all elements that are common to A and B.</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 2.7: Let P be the event that a person selected at random while dining at a popular cafeteria is a taxpayer, and let Q be the event that the person is over 65 years of age. Then the event P ∩ Q is the set of all taxpayers in the cafeteria who are over 65 years of age.</a:t>
            </a:r>
          </a:p>
        </p:txBody>
      </p:sp>
    </p:spTree>
    <p:extLst>
      <p:ext uri="{BB962C8B-B14F-4D97-AF65-F5344CB8AC3E}">
        <p14:creationId xmlns:p14="http://schemas.microsoft.com/office/powerpoint/2010/main" val="560729916"/>
      </p:ext>
    </p:extLst>
  </p:cSld>
  <p:clrMapOvr>
    <a:masterClrMapping/>
  </p:clrMapOvr>
  <p:transition advClick="0">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Mutually Exclusive Events</a:t>
            </a:r>
          </a:p>
        </p:txBody>
      </p:sp>
      <p:sp>
        <p:nvSpPr>
          <p:cNvPr id="7171" name="Rectangle 5"/>
          <p:cNvSpPr>
            <a:spLocks noGrp="1" noChangeArrowheads="1"/>
          </p:cNvSpPr>
          <p:nvPr>
            <p:ph type="body" sz="half" idx="1"/>
          </p:nvPr>
        </p:nvSpPr>
        <p:spPr bwMode="auto">
          <a:xfrm>
            <a:off x="533400" y="1752600"/>
            <a:ext cx="8305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Two events A and B are </a:t>
            </a:r>
            <a:r>
              <a:rPr lang="en-PH" sz="2000" b="1" i="1" u="sng" dirty="0" smtClean="0">
                <a:ea typeface="MS PGothic" pitchFamily="34" charset="-128"/>
              </a:rPr>
              <a:t>mutually exclusive</a:t>
            </a:r>
            <a:r>
              <a:rPr lang="en-PH" sz="2000" b="1" dirty="0" smtClean="0">
                <a:ea typeface="MS PGothic" pitchFamily="34" charset="-128"/>
              </a:rPr>
              <a:t>, or </a:t>
            </a:r>
            <a:r>
              <a:rPr lang="en-PH" sz="2000" b="1" i="1" u="sng" dirty="0" smtClean="0">
                <a:ea typeface="MS PGothic" pitchFamily="34" charset="-128"/>
              </a:rPr>
              <a:t>disjoint</a:t>
            </a:r>
            <a:r>
              <a:rPr lang="en-PH" sz="2000" b="1" dirty="0" smtClean="0">
                <a:ea typeface="MS PGothic" pitchFamily="34" charset="-128"/>
              </a:rPr>
              <a:t> if A ∩ B = Ø, that is, A and B have no elements in common.</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 2.8: Let M = {a, e, i, o, u} and N =  {r, s, t}; then it follows that M ∩ N = Ø. That is, M and N have no elements in common and, therefore, cannot occur simultaneously.</a:t>
            </a:r>
          </a:p>
        </p:txBody>
      </p:sp>
    </p:spTree>
    <p:extLst>
      <p:ext uri="{BB962C8B-B14F-4D97-AF65-F5344CB8AC3E}">
        <p14:creationId xmlns:p14="http://schemas.microsoft.com/office/powerpoint/2010/main" val="1226437562"/>
      </p:ext>
    </p:extLst>
  </p:cSld>
  <p:clrMapOvr>
    <a:masterClrMapping/>
  </p:clrMapOvr>
  <p:transition advClick="0">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Union of Events</a:t>
            </a:r>
          </a:p>
        </p:txBody>
      </p:sp>
      <p:sp>
        <p:nvSpPr>
          <p:cNvPr id="7171" name="Rectangle 5"/>
          <p:cNvSpPr>
            <a:spLocks noGrp="1" noChangeArrowheads="1"/>
          </p:cNvSpPr>
          <p:nvPr>
            <p:ph type="body" sz="half" idx="1"/>
          </p:nvPr>
        </p:nvSpPr>
        <p:spPr bwMode="auto">
          <a:xfrm>
            <a:off x="533400" y="1752600"/>
            <a:ext cx="8305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The </a:t>
            </a:r>
            <a:r>
              <a:rPr lang="en-PH" sz="2000" b="1" i="1" u="sng" dirty="0" smtClean="0">
                <a:ea typeface="MS PGothic" pitchFamily="34" charset="-128"/>
              </a:rPr>
              <a:t>union</a:t>
            </a:r>
            <a:r>
              <a:rPr lang="en-PH" sz="2000" b="1" dirty="0" smtClean="0">
                <a:ea typeface="MS PGothic" pitchFamily="34" charset="-128"/>
              </a:rPr>
              <a:t> of two events A and B, denoted by the symbol A U B, is the event containing all the elements that belong to A or B or both.</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 2.9: In the die-tossing experiment, if</a:t>
            </a:r>
          </a:p>
          <a:p>
            <a:pPr eaLnBrk="1" hangingPunct="1">
              <a:lnSpc>
                <a:spcPct val="90000"/>
              </a:lnSpc>
              <a:buFontTx/>
              <a:buNone/>
            </a:pPr>
            <a:endParaRPr lang="en-PH" sz="2000" b="1" dirty="0" smtClean="0">
              <a:ea typeface="MS PGothic" pitchFamily="34" charset="-128"/>
            </a:endParaRPr>
          </a:p>
          <a:p>
            <a:pPr algn="ctr" eaLnBrk="1" hangingPunct="1">
              <a:lnSpc>
                <a:spcPct val="90000"/>
              </a:lnSpc>
              <a:buFontTx/>
              <a:buNone/>
            </a:pPr>
            <a:r>
              <a:rPr lang="en-PH" sz="2000" b="1" dirty="0" smtClean="0">
                <a:ea typeface="MS PGothic" pitchFamily="34" charset="-128"/>
              </a:rPr>
              <a:t>A = {2, 4, 6} and B = {4, 5, 6},</a:t>
            </a:r>
          </a:p>
          <a:p>
            <a:pPr algn="ctr" eaLnBrk="1" hangingPunct="1">
              <a:lnSpc>
                <a:spcPct val="90000"/>
              </a:lnSpc>
              <a:buFontTx/>
              <a:buNone/>
            </a:pPr>
            <a:endParaRPr lang="en-PH" sz="2000" b="1" dirty="0">
              <a:ea typeface="MS PGothic" pitchFamily="34" charset="-128"/>
            </a:endParaRPr>
          </a:p>
          <a:p>
            <a:pPr algn="just" eaLnBrk="1" hangingPunct="1">
              <a:lnSpc>
                <a:spcPct val="90000"/>
              </a:lnSpc>
              <a:buFontTx/>
              <a:buNone/>
            </a:pPr>
            <a:r>
              <a:rPr lang="en-PH" sz="2000" b="1" dirty="0" smtClean="0">
                <a:ea typeface="MS PGothic" pitchFamily="34" charset="-128"/>
              </a:rPr>
              <a:t>then A U B = {2, 4, 5, 6}.</a:t>
            </a:r>
          </a:p>
          <a:p>
            <a:pPr algn="just" eaLnBrk="1" hangingPunct="1">
              <a:lnSpc>
                <a:spcPct val="90000"/>
              </a:lnSpc>
              <a:buFontTx/>
              <a:buNone/>
            </a:pPr>
            <a:endParaRPr lang="en-PH" sz="2000" b="1" dirty="0">
              <a:ea typeface="MS PGothic" pitchFamily="34" charset="-128"/>
            </a:endParaRPr>
          </a:p>
          <a:p>
            <a:pPr algn="just" eaLnBrk="1" hangingPunct="1">
              <a:lnSpc>
                <a:spcPct val="90000"/>
              </a:lnSpc>
              <a:buFontTx/>
              <a:buNone/>
            </a:pPr>
            <a:r>
              <a:rPr lang="en-PH" sz="2000" b="1" dirty="0" smtClean="0">
                <a:ea typeface="MS PGothic" pitchFamily="34" charset="-128"/>
              </a:rPr>
              <a:t>Example 2.10: Let A = {a, b, c} and B = {b, c, d, e}; then</a:t>
            </a:r>
          </a:p>
          <a:p>
            <a:pPr algn="just" eaLnBrk="1" hangingPunct="1">
              <a:lnSpc>
                <a:spcPct val="90000"/>
              </a:lnSpc>
              <a:buFontTx/>
              <a:buNone/>
            </a:pPr>
            <a:endParaRPr lang="en-PH" sz="2000" b="1" dirty="0">
              <a:ea typeface="MS PGothic" pitchFamily="34" charset="-128"/>
            </a:endParaRPr>
          </a:p>
          <a:p>
            <a:pPr algn="ctr" eaLnBrk="1" hangingPunct="1">
              <a:lnSpc>
                <a:spcPct val="90000"/>
              </a:lnSpc>
              <a:buFontTx/>
              <a:buNone/>
            </a:pPr>
            <a:r>
              <a:rPr lang="en-PH" sz="2000" b="1" dirty="0" smtClean="0">
                <a:ea typeface="MS PGothic" pitchFamily="34" charset="-128"/>
              </a:rPr>
              <a:t>A U B = {a, b, c, d, e}.</a:t>
            </a:r>
          </a:p>
        </p:txBody>
      </p:sp>
    </p:spTree>
    <p:extLst>
      <p:ext uri="{BB962C8B-B14F-4D97-AF65-F5344CB8AC3E}">
        <p14:creationId xmlns:p14="http://schemas.microsoft.com/office/powerpoint/2010/main" val="344219064"/>
      </p:ext>
    </p:extLst>
  </p:cSld>
  <p:clrMapOvr>
    <a:masterClrMapping/>
  </p:clrMapOvr>
  <p:transition advClick="0">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Venn Diagram</a:t>
            </a:r>
          </a:p>
        </p:txBody>
      </p:sp>
      <p:sp>
        <p:nvSpPr>
          <p:cNvPr id="7171" name="Rectangle 5"/>
          <p:cNvSpPr>
            <a:spLocks noGrp="1" noChangeArrowheads="1"/>
          </p:cNvSpPr>
          <p:nvPr>
            <p:ph type="body" sz="half" idx="1"/>
          </p:nvPr>
        </p:nvSpPr>
        <p:spPr bwMode="auto">
          <a:xfrm>
            <a:off x="381000" y="1143000"/>
            <a:ext cx="8305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Example 2.11: Samples of polycarbonate plastic are </a:t>
            </a:r>
            <a:r>
              <a:rPr lang="en-PH" sz="2000" b="1" dirty="0" err="1" smtClean="0">
                <a:ea typeface="MS PGothic" pitchFamily="34" charset="-128"/>
              </a:rPr>
              <a:t>analyzed</a:t>
            </a:r>
            <a:r>
              <a:rPr lang="en-PH" sz="2000" b="1" dirty="0" smtClean="0">
                <a:ea typeface="MS PGothic" pitchFamily="34" charset="-128"/>
              </a:rPr>
              <a:t> for scratch and shock resistance. The results from 50 samples are summarized as follows:</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endParaRPr lang="en-PH" sz="2000" b="1" dirty="0" smtClean="0">
              <a:ea typeface="MS PGothic" pitchFamily="34" charset="-128"/>
            </a:endParaRPr>
          </a:p>
          <a:p>
            <a:pPr eaLnBrk="1" hangingPunct="1">
              <a:lnSpc>
                <a:spcPct val="90000"/>
              </a:lnSpc>
              <a:buFontTx/>
              <a:buNone/>
            </a:pPr>
            <a:endParaRPr lang="en-PH" sz="2000" b="1" dirty="0">
              <a:ea typeface="MS PGothic" pitchFamily="34" charset="-128"/>
            </a:endParaRPr>
          </a:p>
          <a:p>
            <a:pPr eaLnBrk="1" hangingPunct="1">
              <a:lnSpc>
                <a:spcPct val="90000"/>
              </a:lnSpc>
              <a:buFontTx/>
              <a:buNone/>
            </a:pPr>
            <a:endParaRPr lang="en-PH" sz="2000" b="1" dirty="0" smtClean="0">
              <a:ea typeface="MS PGothic" pitchFamily="34" charset="-128"/>
            </a:endParaRPr>
          </a:p>
          <a:p>
            <a:pPr eaLnBrk="1" hangingPunct="1">
              <a:lnSpc>
                <a:spcPct val="90000"/>
              </a:lnSpc>
              <a:buFontTx/>
              <a:buNone/>
            </a:pPr>
            <a:endParaRPr lang="en-PH" sz="2000" b="1" dirty="0">
              <a:ea typeface="MS PGothic" pitchFamily="34" charset="-128"/>
            </a:endParaRPr>
          </a:p>
          <a:p>
            <a:pPr eaLnBrk="1" hangingPunct="1">
              <a:lnSpc>
                <a:spcPct val="90000"/>
              </a:lnSpc>
              <a:buFontTx/>
              <a:buNone/>
            </a:pPr>
            <a:endParaRPr lang="en-PH" sz="2000" b="1" dirty="0" smtClean="0">
              <a:ea typeface="MS PGothic" pitchFamily="34" charset="-128"/>
            </a:endParaRPr>
          </a:p>
          <a:p>
            <a:pPr eaLnBrk="1" hangingPunct="1">
              <a:lnSpc>
                <a:spcPct val="90000"/>
              </a:lnSpc>
              <a:buFontTx/>
              <a:buNone/>
            </a:pPr>
            <a:r>
              <a:rPr lang="en-PH" sz="2000" b="1" dirty="0" smtClean="0">
                <a:ea typeface="MS PGothic" pitchFamily="34" charset="-128"/>
              </a:rPr>
              <a:t>Let A denote the event that a sample has high shock resistance, and let B denote the event that a sample has a high scratch resistance. Determine the number of samples of A ∩ B, A′, and A U B.</a:t>
            </a:r>
          </a:p>
          <a:p>
            <a:pPr eaLnBrk="1" hangingPunct="1">
              <a:lnSpc>
                <a:spcPct val="90000"/>
              </a:lnSpc>
              <a:buFontTx/>
              <a:buNone/>
            </a:pPr>
            <a:endParaRPr lang="en-PH" sz="2000" b="1" dirty="0">
              <a:ea typeface="MS PGothic" pitchFamily="34" charset="-128"/>
            </a:endParaRPr>
          </a:p>
          <a:p>
            <a:pPr algn="ctr" eaLnBrk="1" hangingPunct="1">
              <a:lnSpc>
                <a:spcPct val="90000"/>
              </a:lnSpc>
              <a:buFontTx/>
              <a:buNone/>
            </a:pPr>
            <a:r>
              <a:rPr lang="en-PH" sz="2000" b="1" dirty="0" smtClean="0">
                <a:ea typeface="MS PGothic" pitchFamily="34" charset="-128"/>
              </a:rPr>
              <a:t> </a:t>
            </a:r>
          </a:p>
        </p:txBody>
      </p:sp>
      <p:graphicFrame>
        <p:nvGraphicFramePr>
          <p:cNvPr id="2" name="Table 1"/>
          <p:cNvGraphicFramePr>
            <a:graphicFrameLocks noGrp="1"/>
          </p:cNvGraphicFramePr>
          <p:nvPr>
            <p:extLst>
              <p:ext uri="{D42A27DB-BD31-4B8C-83A1-F6EECF244321}">
                <p14:modId xmlns:p14="http://schemas.microsoft.com/office/powerpoint/2010/main" val="3462424228"/>
              </p:ext>
            </p:extLst>
          </p:nvPr>
        </p:nvGraphicFramePr>
        <p:xfrm>
          <a:off x="1219200" y="2209800"/>
          <a:ext cx="6477000" cy="1676400"/>
        </p:xfrm>
        <a:graphic>
          <a:graphicData uri="http://schemas.openxmlformats.org/drawingml/2006/table">
            <a:tbl>
              <a:tblPr firstRow="1" bandRow="1">
                <a:tableStyleId>{5C22544A-7EE6-4342-B048-85BDC9FD1C3A}</a:tableStyleId>
              </a:tblPr>
              <a:tblGrid>
                <a:gridCol w="2286000"/>
                <a:gridCol w="1295400"/>
                <a:gridCol w="1447800"/>
                <a:gridCol w="1447800"/>
              </a:tblGrid>
              <a:tr h="419100">
                <a:tc>
                  <a:txBody>
                    <a:bodyPr/>
                    <a:lstStyle/>
                    <a:p>
                      <a:pPr algn="ctr"/>
                      <a:endParaRPr lang="en-US" baseline="0" dirty="0">
                        <a:solidFill>
                          <a:schemeClr val="tx1"/>
                        </a:solidFill>
                      </a:endParaRPr>
                    </a:p>
                  </a:txBody>
                  <a:tcPr/>
                </a:tc>
                <a:tc>
                  <a:txBody>
                    <a:bodyPr/>
                    <a:lstStyle/>
                    <a:p>
                      <a:pPr algn="ctr"/>
                      <a:endParaRPr lang="en-US" baseline="0">
                        <a:solidFill>
                          <a:schemeClr val="tx1"/>
                        </a:solidFill>
                      </a:endParaRPr>
                    </a:p>
                  </a:txBody>
                  <a:tcPr/>
                </a:tc>
                <a:tc gridSpan="2">
                  <a:txBody>
                    <a:bodyPr/>
                    <a:lstStyle/>
                    <a:p>
                      <a:pPr algn="ctr"/>
                      <a:r>
                        <a:rPr lang="en-US" baseline="0" dirty="0" smtClean="0">
                          <a:solidFill>
                            <a:schemeClr val="tx1"/>
                          </a:solidFill>
                        </a:rPr>
                        <a:t>shock resistance</a:t>
                      </a:r>
                      <a:endParaRPr lang="en-US" baseline="0" dirty="0">
                        <a:solidFill>
                          <a:schemeClr val="tx1"/>
                        </a:solidFill>
                      </a:endParaRPr>
                    </a:p>
                  </a:txBody>
                  <a:tcPr/>
                </a:tc>
                <a:tc hMerge="1">
                  <a:txBody>
                    <a:bodyPr/>
                    <a:lstStyle/>
                    <a:p>
                      <a:endParaRPr lang="en-US" dirty="0"/>
                    </a:p>
                  </a:txBody>
                  <a:tcPr/>
                </a:tc>
              </a:tr>
              <a:tr h="419100">
                <a:tc>
                  <a:txBody>
                    <a:bodyPr/>
                    <a:lstStyle/>
                    <a:p>
                      <a:pPr algn="ctr"/>
                      <a:endParaRPr lang="en-US" baseline="0" dirty="0">
                        <a:solidFill>
                          <a:schemeClr val="tx1"/>
                        </a:solidFill>
                      </a:endParaRPr>
                    </a:p>
                  </a:txBody>
                  <a:tcPr/>
                </a:tc>
                <a:tc>
                  <a:txBody>
                    <a:bodyPr/>
                    <a:lstStyle/>
                    <a:p>
                      <a:pPr algn="ctr"/>
                      <a:endParaRPr lang="en-US" baseline="0" dirty="0">
                        <a:solidFill>
                          <a:schemeClr val="tx1"/>
                        </a:solidFill>
                      </a:endParaRPr>
                    </a:p>
                  </a:txBody>
                  <a:tcPr/>
                </a:tc>
                <a:tc>
                  <a:txBody>
                    <a:bodyPr/>
                    <a:lstStyle/>
                    <a:p>
                      <a:pPr algn="ctr"/>
                      <a:r>
                        <a:rPr lang="en-US" baseline="0" dirty="0" smtClean="0">
                          <a:solidFill>
                            <a:schemeClr val="tx1"/>
                          </a:solidFill>
                        </a:rPr>
                        <a:t>high</a:t>
                      </a:r>
                      <a:endParaRPr lang="en-US" baseline="0" dirty="0">
                        <a:solidFill>
                          <a:schemeClr val="tx1"/>
                        </a:solidFill>
                      </a:endParaRPr>
                    </a:p>
                  </a:txBody>
                  <a:tcPr/>
                </a:tc>
                <a:tc>
                  <a:txBody>
                    <a:bodyPr/>
                    <a:lstStyle/>
                    <a:p>
                      <a:pPr algn="ctr"/>
                      <a:r>
                        <a:rPr lang="en-US" baseline="0" dirty="0" smtClean="0">
                          <a:solidFill>
                            <a:schemeClr val="tx1"/>
                          </a:solidFill>
                        </a:rPr>
                        <a:t>low</a:t>
                      </a:r>
                      <a:endParaRPr lang="en-US" baseline="0" dirty="0">
                        <a:solidFill>
                          <a:schemeClr val="tx1"/>
                        </a:solidFill>
                      </a:endParaRPr>
                    </a:p>
                  </a:txBody>
                  <a:tcPr/>
                </a:tc>
              </a:tr>
              <a:tr h="419100">
                <a:tc rowSpan="2">
                  <a:txBody>
                    <a:bodyPr/>
                    <a:lstStyle/>
                    <a:p>
                      <a:pPr algn="ctr"/>
                      <a:r>
                        <a:rPr lang="en-US" baseline="0" dirty="0" smtClean="0">
                          <a:solidFill>
                            <a:schemeClr val="tx1"/>
                          </a:solidFill>
                        </a:rPr>
                        <a:t>scratch resistance</a:t>
                      </a:r>
                      <a:endParaRPr lang="en-US" baseline="0" dirty="0">
                        <a:solidFill>
                          <a:schemeClr val="tx1"/>
                        </a:solidFill>
                      </a:endParaRPr>
                    </a:p>
                  </a:txBody>
                  <a:tcPr/>
                </a:tc>
                <a:tc>
                  <a:txBody>
                    <a:bodyPr/>
                    <a:lstStyle/>
                    <a:p>
                      <a:pPr algn="ctr"/>
                      <a:r>
                        <a:rPr lang="en-US" baseline="0" dirty="0" smtClean="0">
                          <a:solidFill>
                            <a:schemeClr val="tx1"/>
                          </a:solidFill>
                        </a:rPr>
                        <a:t>high</a:t>
                      </a:r>
                      <a:endParaRPr lang="en-US" baseline="0" dirty="0">
                        <a:solidFill>
                          <a:schemeClr val="tx1"/>
                        </a:solidFill>
                      </a:endParaRPr>
                    </a:p>
                  </a:txBody>
                  <a:tcPr/>
                </a:tc>
                <a:tc>
                  <a:txBody>
                    <a:bodyPr/>
                    <a:lstStyle/>
                    <a:p>
                      <a:pPr algn="ctr"/>
                      <a:r>
                        <a:rPr lang="en-US" baseline="0" dirty="0" smtClean="0">
                          <a:solidFill>
                            <a:schemeClr val="tx1"/>
                          </a:solidFill>
                        </a:rPr>
                        <a:t>40</a:t>
                      </a:r>
                      <a:endParaRPr lang="en-US" baseline="0" dirty="0">
                        <a:solidFill>
                          <a:schemeClr val="tx1"/>
                        </a:solidFill>
                      </a:endParaRPr>
                    </a:p>
                  </a:txBody>
                  <a:tcPr/>
                </a:tc>
                <a:tc>
                  <a:txBody>
                    <a:bodyPr/>
                    <a:lstStyle/>
                    <a:p>
                      <a:pPr algn="ctr"/>
                      <a:r>
                        <a:rPr lang="en-US" baseline="0" dirty="0" smtClean="0">
                          <a:solidFill>
                            <a:schemeClr val="tx1"/>
                          </a:solidFill>
                        </a:rPr>
                        <a:t>4</a:t>
                      </a:r>
                      <a:endParaRPr lang="en-US" baseline="0" dirty="0">
                        <a:solidFill>
                          <a:schemeClr val="tx1"/>
                        </a:solidFill>
                      </a:endParaRPr>
                    </a:p>
                  </a:txBody>
                  <a:tcPr/>
                </a:tc>
              </a:tr>
              <a:tr h="419100">
                <a:tc vMerge="1">
                  <a:txBody>
                    <a:bodyPr/>
                    <a:lstStyle/>
                    <a:p>
                      <a:pPr algn="ctr"/>
                      <a:endParaRPr lang="en-US" baseline="0" dirty="0">
                        <a:solidFill>
                          <a:schemeClr val="tx1"/>
                        </a:solidFill>
                      </a:endParaRPr>
                    </a:p>
                  </a:txBody>
                  <a:tcPr/>
                </a:tc>
                <a:tc>
                  <a:txBody>
                    <a:bodyPr/>
                    <a:lstStyle/>
                    <a:p>
                      <a:pPr algn="ctr"/>
                      <a:r>
                        <a:rPr lang="en-US" baseline="0" dirty="0" smtClean="0">
                          <a:solidFill>
                            <a:schemeClr val="tx1"/>
                          </a:solidFill>
                        </a:rPr>
                        <a:t>low</a:t>
                      </a:r>
                      <a:endParaRPr lang="en-US" baseline="0" dirty="0">
                        <a:solidFill>
                          <a:schemeClr val="tx1"/>
                        </a:solidFill>
                      </a:endParaRPr>
                    </a:p>
                  </a:txBody>
                  <a:tcPr/>
                </a:tc>
                <a:tc>
                  <a:txBody>
                    <a:bodyPr/>
                    <a:lstStyle/>
                    <a:p>
                      <a:pPr algn="ctr"/>
                      <a:r>
                        <a:rPr lang="en-US" baseline="0" dirty="0" smtClean="0">
                          <a:solidFill>
                            <a:schemeClr val="tx1"/>
                          </a:solidFill>
                        </a:rPr>
                        <a:t>1</a:t>
                      </a:r>
                      <a:endParaRPr lang="en-US" baseline="0" dirty="0">
                        <a:solidFill>
                          <a:schemeClr val="tx1"/>
                        </a:solidFill>
                      </a:endParaRPr>
                    </a:p>
                  </a:txBody>
                  <a:tcPr/>
                </a:tc>
                <a:tc>
                  <a:txBody>
                    <a:bodyPr/>
                    <a:lstStyle/>
                    <a:p>
                      <a:pPr algn="ctr"/>
                      <a:r>
                        <a:rPr lang="en-US" baseline="0" dirty="0" smtClean="0">
                          <a:solidFill>
                            <a:schemeClr val="tx1"/>
                          </a:solidFill>
                        </a:rPr>
                        <a:t>5</a:t>
                      </a:r>
                      <a:endParaRPr lang="en-US" baseline="0" dirty="0">
                        <a:solidFill>
                          <a:schemeClr val="tx1"/>
                        </a:solidFill>
                      </a:endParaRPr>
                    </a:p>
                  </a:txBody>
                  <a:tcPr/>
                </a:tc>
              </a:tr>
            </a:tbl>
          </a:graphicData>
        </a:graphic>
      </p:graphicFrame>
    </p:spTree>
    <p:extLst>
      <p:ext uri="{BB962C8B-B14F-4D97-AF65-F5344CB8AC3E}">
        <p14:creationId xmlns:p14="http://schemas.microsoft.com/office/powerpoint/2010/main" val="3369322921"/>
      </p:ext>
    </p:extLst>
  </p:cSld>
  <p:clrMapOvr>
    <a:masterClrMapping/>
  </p:clrMapOvr>
  <p:transition advClick="0">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Venn Diagram</a:t>
            </a:r>
          </a:p>
        </p:txBody>
      </p:sp>
      <p:sp>
        <p:nvSpPr>
          <p:cNvPr id="7171" name="Rectangle 5"/>
          <p:cNvSpPr>
            <a:spLocks noGrp="1" noChangeArrowheads="1"/>
          </p:cNvSpPr>
          <p:nvPr>
            <p:ph type="body" sz="half" idx="1"/>
          </p:nvPr>
        </p:nvSpPr>
        <p:spPr bwMode="auto">
          <a:xfrm>
            <a:off x="381000" y="1143000"/>
            <a:ext cx="8305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The event A ∩ B consists of the 40 samples for which scratch and shock resistances are high. The event A′ consists of the 9 samples in which the shock resistance is low. The event A </a:t>
            </a:r>
            <a:r>
              <a:rPr lang="en-US" sz="2000" b="1" dirty="0" smtClean="0">
                <a:ea typeface="MS PGothic" pitchFamily="34" charset="-128"/>
              </a:rPr>
              <a:t>U B consists of the 45 samples  in which the shock resistance, scratch resistance, or both are high.</a:t>
            </a:r>
            <a:endParaRPr lang="en-PH" sz="2000" b="1" dirty="0" smtClean="0">
              <a:ea typeface="MS PGothic" pitchFamily="34" charset="-128"/>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98" t="4654"/>
          <a:stretch/>
        </p:blipFill>
        <p:spPr bwMode="auto">
          <a:xfrm>
            <a:off x="2667000" y="2819400"/>
            <a:ext cx="4140200" cy="234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655967"/>
      </p:ext>
    </p:extLst>
  </p:cSld>
  <p:clrMapOvr>
    <a:masterClrMapping/>
  </p:clrMapOvr>
  <p:transition advClick="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Observation</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i="1" dirty="0" smtClean="0">
                <a:ea typeface="MS PGothic" pitchFamily="34" charset="-128"/>
              </a:rPr>
              <a:t>Observation </a:t>
            </a:r>
            <a:r>
              <a:rPr lang="en-PH" sz="2000" b="1" dirty="0" smtClean="0">
                <a:ea typeface="MS PGothic" pitchFamily="34" charset="-128"/>
              </a:rPr>
              <a:t>Any recording or information, whether it be numerical or categorical.</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Examples:</a:t>
            </a:r>
          </a:p>
          <a:p>
            <a:pPr eaLnBrk="1" hangingPunct="1">
              <a:lnSpc>
                <a:spcPct val="90000"/>
              </a:lnSpc>
            </a:pPr>
            <a:r>
              <a:rPr lang="en-PH" sz="2000" b="1" dirty="0" smtClean="0">
                <a:ea typeface="MS PGothic" pitchFamily="34" charset="-128"/>
              </a:rPr>
              <a:t>The numbers 2, 0, 1, and 2, representing the number accidents that occurred for each month from January through April during the past year at the intersection of Ayala Avenue and EDSA, constitute a set of observations (numerical).</a:t>
            </a:r>
          </a:p>
          <a:p>
            <a:pPr eaLnBrk="1" hangingPunct="1">
              <a:lnSpc>
                <a:spcPct val="90000"/>
              </a:lnSpc>
            </a:pPr>
            <a:r>
              <a:rPr lang="en-PH" sz="2000" b="1" dirty="0" smtClean="0">
                <a:ea typeface="MS PGothic" pitchFamily="34" charset="-128"/>
              </a:rPr>
              <a:t>The categorical data N, D, N, N, and D, representing the items found to be defective or </a:t>
            </a:r>
            <a:r>
              <a:rPr lang="en-PH" sz="2000" b="1" dirty="0" err="1" smtClean="0">
                <a:ea typeface="MS PGothic" pitchFamily="34" charset="-128"/>
              </a:rPr>
              <a:t>nondefective</a:t>
            </a:r>
            <a:r>
              <a:rPr lang="en-PH" sz="2000" b="1" dirty="0" smtClean="0">
                <a:ea typeface="MS PGothic" pitchFamily="34" charset="-128"/>
              </a:rPr>
              <a:t> when five items are inspected, are recorded as observations.</a:t>
            </a:r>
            <a:endParaRPr lang="en-PH" sz="2000" b="1" dirty="0">
              <a:ea typeface="MS PGothic" pitchFamily="34" charset="-128"/>
            </a:endParaRPr>
          </a:p>
        </p:txBody>
      </p:sp>
    </p:spTree>
  </p:cSld>
  <p:clrMapOvr>
    <a:masterClrMapping/>
  </p:clrMapOvr>
  <p:transition advClick="0">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Experiment</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Statisticians use the word </a:t>
            </a:r>
            <a:r>
              <a:rPr lang="en-PH" sz="2000" b="1" i="1" dirty="0" smtClean="0">
                <a:ea typeface="MS PGothic" pitchFamily="34" charset="-128"/>
              </a:rPr>
              <a:t>experiment</a:t>
            </a:r>
            <a:r>
              <a:rPr lang="en-PH" sz="2000" b="1" dirty="0" smtClean="0">
                <a:ea typeface="MS PGothic" pitchFamily="34" charset="-128"/>
              </a:rPr>
              <a:t> to describe any process that generates a set of data.</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Examples:</a:t>
            </a:r>
          </a:p>
          <a:p>
            <a:pPr eaLnBrk="1" hangingPunct="1">
              <a:lnSpc>
                <a:spcPct val="90000"/>
              </a:lnSpc>
            </a:pPr>
            <a:r>
              <a:rPr lang="en-PH" sz="2000" b="1" dirty="0" smtClean="0">
                <a:ea typeface="MS PGothic" pitchFamily="34" charset="-128"/>
              </a:rPr>
              <a:t>Tossing of a coin which has only two possible outcomes, heads or tails</a:t>
            </a:r>
          </a:p>
          <a:p>
            <a:pPr eaLnBrk="1" hangingPunct="1">
              <a:lnSpc>
                <a:spcPct val="90000"/>
              </a:lnSpc>
            </a:pPr>
            <a:r>
              <a:rPr lang="en-PH" sz="2000" b="1" dirty="0" smtClean="0">
                <a:ea typeface="MS PGothic" pitchFamily="34" charset="-128"/>
              </a:rPr>
              <a:t>Launching of a missile and observing its velocity at specified times</a:t>
            </a:r>
          </a:p>
        </p:txBody>
      </p:sp>
    </p:spTree>
    <p:extLst>
      <p:ext uri="{BB962C8B-B14F-4D97-AF65-F5344CB8AC3E}">
        <p14:creationId xmlns:p14="http://schemas.microsoft.com/office/powerpoint/2010/main" val="1604482835"/>
      </p:ext>
    </p:extLst>
  </p:cSld>
  <p:clrMapOvr>
    <a:masterClrMapping/>
  </p:clrMapOvr>
  <p:transition advClick="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Sample Space and Sample Point</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The set of all possible outcomes of a statistical experiment is called the </a:t>
            </a:r>
            <a:r>
              <a:rPr lang="en-PH" sz="2000" b="1" i="1" u="sng" dirty="0" smtClean="0">
                <a:ea typeface="MS PGothic" pitchFamily="34" charset="-128"/>
              </a:rPr>
              <a:t>sample space</a:t>
            </a:r>
            <a:r>
              <a:rPr lang="en-PH" sz="2000" b="1" dirty="0" smtClean="0">
                <a:ea typeface="MS PGothic" pitchFamily="34" charset="-128"/>
              </a:rPr>
              <a:t> and is represented by the symbol </a:t>
            </a:r>
            <a:r>
              <a:rPr lang="en-PH" sz="2000" b="1" i="1" dirty="0" smtClean="0">
                <a:ea typeface="MS PGothic" pitchFamily="34" charset="-128"/>
              </a:rPr>
              <a:t>S</a:t>
            </a:r>
            <a:r>
              <a:rPr lang="en-PH" sz="2000" b="1" dirty="0" smtClean="0">
                <a:ea typeface="MS PGothic" pitchFamily="34" charset="-128"/>
              </a:rPr>
              <a:t>.</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Each outcome in a sample space is called an </a:t>
            </a:r>
            <a:r>
              <a:rPr lang="en-PH" sz="2000" b="1" i="1" u="sng" dirty="0" smtClean="0">
                <a:ea typeface="MS PGothic" pitchFamily="34" charset="-128"/>
              </a:rPr>
              <a:t>element</a:t>
            </a:r>
            <a:r>
              <a:rPr lang="en-PH" sz="2000" b="1" dirty="0" smtClean="0">
                <a:ea typeface="MS PGothic" pitchFamily="34" charset="-128"/>
              </a:rPr>
              <a:t> or a </a:t>
            </a:r>
            <a:r>
              <a:rPr lang="en-PH" sz="2000" b="1" i="1" u="sng" dirty="0" smtClean="0">
                <a:ea typeface="MS PGothic" pitchFamily="34" charset="-128"/>
              </a:rPr>
              <a:t>member</a:t>
            </a:r>
            <a:r>
              <a:rPr lang="en-PH" sz="2000" b="1" dirty="0" smtClean="0">
                <a:ea typeface="MS PGothic" pitchFamily="34" charset="-128"/>
              </a:rPr>
              <a:t> of the sample space, or simply a </a:t>
            </a:r>
            <a:r>
              <a:rPr lang="en-PH" sz="2000" b="1" i="1" u="sng" dirty="0" smtClean="0">
                <a:ea typeface="MS PGothic" pitchFamily="34" charset="-128"/>
              </a:rPr>
              <a:t>sample point</a:t>
            </a:r>
            <a:r>
              <a:rPr lang="en-PH" sz="2000" b="1" dirty="0" smtClean="0">
                <a:ea typeface="MS PGothic" pitchFamily="34" charset="-128"/>
              </a:rPr>
              <a:t>.</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a:t>
            </a:r>
          </a:p>
          <a:p>
            <a:pPr eaLnBrk="1" hangingPunct="1">
              <a:lnSpc>
                <a:spcPct val="90000"/>
              </a:lnSpc>
              <a:buFontTx/>
              <a:buNone/>
            </a:pPr>
            <a:r>
              <a:rPr lang="en-PH" sz="2000" b="1" dirty="0" smtClean="0">
                <a:ea typeface="MS PGothic" pitchFamily="34" charset="-128"/>
              </a:rPr>
              <a:t>The sample space S, of possible outcomes when a coin is tossed, may be written</a:t>
            </a:r>
          </a:p>
          <a:p>
            <a:pPr algn="ctr" eaLnBrk="1" hangingPunct="1">
              <a:lnSpc>
                <a:spcPct val="90000"/>
              </a:lnSpc>
              <a:buFontTx/>
              <a:buNone/>
            </a:pPr>
            <a:r>
              <a:rPr lang="en-PH" sz="2000" b="1" dirty="0" smtClean="0">
                <a:ea typeface="MS PGothic" pitchFamily="34" charset="-128"/>
              </a:rPr>
              <a:t>S = {H, T},</a:t>
            </a:r>
          </a:p>
          <a:p>
            <a:pPr algn="just" eaLnBrk="1" hangingPunct="1">
              <a:lnSpc>
                <a:spcPct val="90000"/>
              </a:lnSpc>
              <a:buFontTx/>
              <a:buNone/>
            </a:pPr>
            <a:r>
              <a:rPr lang="en-PH" sz="2000" b="1" dirty="0" smtClean="0">
                <a:ea typeface="MS PGothic" pitchFamily="34" charset="-128"/>
              </a:rPr>
              <a:t>where H and T correspond to “heads” and “tails”, respectively.</a:t>
            </a:r>
          </a:p>
        </p:txBody>
      </p:sp>
    </p:spTree>
    <p:extLst>
      <p:ext uri="{BB962C8B-B14F-4D97-AF65-F5344CB8AC3E}">
        <p14:creationId xmlns:p14="http://schemas.microsoft.com/office/powerpoint/2010/main" val="3946065418"/>
      </p:ext>
    </p:extLst>
  </p:cSld>
  <p:clrMapOvr>
    <a:masterClrMapping/>
  </p:clrMapOvr>
  <p:transition advClick="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Sample Space and Sample Point</a:t>
            </a:r>
          </a:p>
        </p:txBody>
      </p:sp>
      <p:sp>
        <p:nvSpPr>
          <p:cNvPr id="7171" name="Rectangle 5"/>
          <p:cNvSpPr>
            <a:spLocks noGrp="1" noChangeArrowheads="1"/>
          </p:cNvSpPr>
          <p:nvPr>
            <p:ph type="body" sz="half" idx="1"/>
          </p:nvPr>
        </p:nvSpPr>
        <p:spPr bwMode="auto">
          <a:xfrm>
            <a:off x="533400" y="1752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Example 2.1:</a:t>
            </a:r>
          </a:p>
          <a:p>
            <a:pPr eaLnBrk="1" hangingPunct="1">
              <a:lnSpc>
                <a:spcPct val="90000"/>
              </a:lnSpc>
              <a:buFontTx/>
              <a:buNone/>
            </a:pPr>
            <a:r>
              <a:rPr lang="en-PH" sz="2000" b="1" dirty="0" smtClean="0">
                <a:ea typeface="MS PGothic" pitchFamily="34" charset="-128"/>
              </a:rPr>
              <a:t>Consider the experiment of tossing a die. If we are interested in the number that shows on the top face, the sample space would be</a:t>
            </a:r>
          </a:p>
          <a:p>
            <a:pPr algn="ctr" eaLnBrk="1" hangingPunct="1">
              <a:lnSpc>
                <a:spcPct val="90000"/>
              </a:lnSpc>
              <a:buFontTx/>
              <a:buNone/>
            </a:pPr>
            <a:r>
              <a:rPr lang="en-PH" sz="2000" b="1" dirty="0" smtClean="0">
                <a:ea typeface="MS PGothic" pitchFamily="34" charset="-128"/>
              </a:rPr>
              <a:t>S</a:t>
            </a:r>
            <a:r>
              <a:rPr lang="en-PH" sz="2000" b="1" baseline="-25000" dirty="0" smtClean="0">
                <a:ea typeface="MS PGothic" pitchFamily="34" charset="-128"/>
              </a:rPr>
              <a:t>1</a:t>
            </a:r>
            <a:r>
              <a:rPr lang="en-PH" sz="2000" b="1" dirty="0" smtClean="0">
                <a:ea typeface="MS PGothic" pitchFamily="34" charset="-128"/>
              </a:rPr>
              <a:t> = {1, 2, 3, 4, 5, 6},</a:t>
            </a:r>
          </a:p>
          <a:p>
            <a:pPr algn="ctr" eaLnBrk="1" hangingPunct="1">
              <a:lnSpc>
                <a:spcPct val="90000"/>
              </a:lnSpc>
              <a:buFontTx/>
              <a:buNone/>
            </a:pPr>
            <a:endParaRPr lang="en-PH" sz="2000" b="1" dirty="0">
              <a:ea typeface="MS PGothic" pitchFamily="34" charset="-128"/>
            </a:endParaRPr>
          </a:p>
          <a:p>
            <a:pPr algn="just" eaLnBrk="1" hangingPunct="1">
              <a:lnSpc>
                <a:spcPct val="90000"/>
              </a:lnSpc>
              <a:buFontTx/>
              <a:buNone/>
            </a:pPr>
            <a:r>
              <a:rPr lang="en-PH" sz="2000" b="1" dirty="0" smtClean="0">
                <a:ea typeface="MS PGothic" pitchFamily="34" charset="-128"/>
              </a:rPr>
              <a:t>If we are interested only in whether the number is even or odd, the sample space is simply</a:t>
            </a:r>
          </a:p>
          <a:p>
            <a:pPr algn="ctr" eaLnBrk="1" hangingPunct="1">
              <a:lnSpc>
                <a:spcPct val="90000"/>
              </a:lnSpc>
              <a:buFontTx/>
              <a:buNone/>
            </a:pPr>
            <a:r>
              <a:rPr lang="en-PH" sz="2000" b="1" dirty="0" smtClean="0">
                <a:ea typeface="MS PGothic" pitchFamily="34" charset="-128"/>
              </a:rPr>
              <a:t>S</a:t>
            </a:r>
            <a:r>
              <a:rPr lang="en-PH" sz="2000" b="1" baseline="-25000" dirty="0" smtClean="0">
                <a:ea typeface="MS PGothic" pitchFamily="34" charset="-128"/>
              </a:rPr>
              <a:t>2</a:t>
            </a:r>
            <a:r>
              <a:rPr lang="en-PH" sz="2000" b="1" dirty="0" smtClean="0">
                <a:ea typeface="MS PGothic" pitchFamily="34" charset="-128"/>
              </a:rPr>
              <a:t> = {even , odd}</a:t>
            </a:r>
          </a:p>
        </p:txBody>
      </p:sp>
    </p:spTree>
    <p:extLst>
      <p:ext uri="{BB962C8B-B14F-4D97-AF65-F5344CB8AC3E}">
        <p14:creationId xmlns:p14="http://schemas.microsoft.com/office/powerpoint/2010/main" val="2536316745"/>
      </p:ext>
    </p:extLst>
  </p:cSld>
  <p:clrMapOvr>
    <a:masterClrMapping/>
  </p:clrMapOvr>
  <p:transition advClick="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Tree Diagram</a:t>
            </a:r>
          </a:p>
        </p:txBody>
      </p:sp>
      <p:sp>
        <p:nvSpPr>
          <p:cNvPr id="7171" name="Rectangle 5"/>
          <p:cNvSpPr>
            <a:spLocks noGrp="1" noChangeArrowheads="1"/>
          </p:cNvSpPr>
          <p:nvPr>
            <p:ph type="body" sz="half" idx="1"/>
          </p:nvPr>
        </p:nvSpPr>
        <p:spPr bwMode="auto">
          <a:xfrm>
            <a:off x="533400" y="10668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In some experiments it is helpful to list the elements of the sample space systematically by means of a </a:t>
            </a:r>
            <a:r>
              <a:rPr lang="en-PH" sz="2000" b="1" i="1" u="sng" dirty="0" smtClean="0">
                <a:ea typeface="MS PGothic" pitchFamily="34" charset="-128"/>
              </a:rPr>
              <a:t>tree diagram</a:t>
            </a:r>
            <a:r>
              <a:rPr lang="en-PH" sz="2000" b="1" dirty="0" smtClean="0">
                <a:ea typeface="MS PGothic" pitchFamily="34" charset="-128"/>
              </a:rPr>
              <a:t>.</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r>
              <a:rPr lang="en-PH" sz="2000" b="1" dirty="0" smtClean="0">
                <a:ea typeface="MS PGothic" pitchFamily="34" charset="-128"/>
              </a:rPr>
              <a:t>Example 2.2: An experiment consists of flipping a coin and then flipping it a second time if a head occurs. If a tail occurs on the first flip, then a die is tossed one. To list the elements of the sample space providing the most information, we construct the tree diagram of Figure 2.1.</a:t>
            </a:r>
          </a:p>
        </p:txBody>
      </p:sp>
    </p:spTree>
    <p:extLst>
      <p:ext uri="{BB962C8B-B14F-4D97-AF65-F5344CB8AC3E}">
        <p14:creationId xmlns:p14="http://schemas.microsoft.com/office/powerpoint/2010/main" val="507220109"/>
      </p:ext>
    </p:extLst>
  </p:cSld>
  <p:clrMapOvr>
    <a:masterClrMapping/>
  </p:clrMapOvr>
  <p:transition advClick="0">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Tree Diagram</a:t>
            </a:r>
          </a:p>
        </p:txBody>
      </p:sp>
      <p:sp>
        <p:nvSpPr>
          <p:cNvPr id="7171" name="Rectangle 5"/>
          <p:cNvSpPr>
            <a:spLocks noGrp="1" noChangeArrowheads="1"/>
          </p:cNvSpPr>
          <p:nvPr>
            <p:ph type="body" sz="half" idx="1"/>
          </p:nvPr>
        </p:nvSpPr>
        <p:spPr bwMode="auto">
          <a:xfrm>
            <a:off x="1676400" y="4343400"/>
            <a:ext cx="6477000" cy="1689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90000"/>
              </a:lnSpc>
              <a:buFontTx/>
              <a:buNone/>
            </a:pPr>
            <a:r>
              <a:rPr lang="en-PH" sz="2000" b="1" dirty="0" smtClean="0">
                <a:ea typeface="MS PGothic" pitchFamily="34" charset="-128"/>
              </a:rPr>
              <a:t>Figure 2.1 Tree diagram for Example 2.2.</a:t>
            </a:r>
            <a:endParaRPr lang="en-PH" sz="2000" b="1" dirty="0">
              <a:ea typeface="MS PGothic" pitchFamily="34" charset="-128"/>
            </a:endParaRPr>
          </a:p>
          <a:p>
            <a:pPr algn="ctr" eaLnBrk="1" hangingPunct="1">
              <a:lnSpc>
                <a:spcPct val="90000"/>
              </a:lnSpc>
              <a:buFontTx/>
              <a:buNone/>
            </a:pPr>
            <a:endParaRPr lang="en-PH" sz="2000" b="1" dirty="0" smtClean="0">
              <a:ea typeface="MS PGothic" pitchFamily="34" charset="-128"/>
            </a:endParaRPr>
          </a:p>
          <a:p>
            <a:pPr algn="ctr" eaLnBrk="1" hangingPunct="1">
              <a:lnSpc>
                <a:spcPct val="90000"/>
              </a:lnSpc>
              <a:buFontTx/>
              <a:buNone/>
            </a:pPr>
            <a:r>
              <a:rPr lang="en-PH" sz="2000" b="1" dirty="0" smtClean="0">
                <a:ea typeface="MS PGothic" pitchFamily="34" charset="-128"/>
              </a:rPr>
              <a:t>S = {HH, HT, T1, T2, T3, T4, T5, T6}</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00150"/>
            <a:ext cx="421957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921373"/>
      </p:ext>
    </p:extLst>
  </p:cSld>
  <p:clrMapOvr>
    <a:masterClrMapping/>
  </p:clrMapOvr>
  <p:transition advClick="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Tree Diagram</a:t>
            </a:r>
          </a:p>
        </p:txBody>
      </p:sp>
      <p:sp>
        <p:nvSpPr>
          <p:cNvPr id="7171" name="Rectangle 5"/>
          <p:cNvSpPr>
            <a:spLocks noGrp="1" noChangeArrowheads="1"/>
          </p:cNvSpPr>
          <p:nvPr>
            <p:ph type="body" sz="half" idx="1"/>
          </p:nvPr>
        </p:nvSpPr>
        <p:spPr bwMode="auto">
          <a:xfrm>
            <a:off x="533400" y="10668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PH" sz="2000" b="1" dirty="0" smtClean="0">
                <a:ea typeface="MS PGothic" pitchFamily="34" charset="-128"/>
              </a:rPr>
              <a:t>Example 2.3: Suppose that three items are selected at random from a manufacturing process. Each item is inspected and classified defective, D, or </a:t>
            </a:r>
            <a:r>
              <a:rPr lang="en-PH" sz="2000" b="1" dirty="0" err="1" smtClean="0">
                <a:ea typeface="MS PGothic" pitchFamily="34" charset="-128"/>
              </a:rPr>
              <a:t>nondefective</a:t>
            </a:r>
            <a:r>
              <a:rPr lang="en-PH" sz="2000" b="1" dirty="0" smtClean="0">
                <a:ea typeface="MS PGothic" pitchFamily="34" charset="-128"/>
              </a:rPr>
              <a:t>, N. To list the elements of the sample space providing the most information, we construct the tree diagram of Figure 2.2. If we have the sample point DDD, it indicates the possibility that all three items inspected are defective.</a:t>
            </a:r>
          </a:p>
          <a:p>
            <a:pPr eaLnBrk="1" hangingPunct="1">
              <a:lnSpc>
                <a:spcPct val="90000"/>
              </a:lnSpc>
              <a:buFontTx/>
              <a:buNone/>
            </a:pPr>
            <a:endParaRPr lang="en-PH" sz="2000" b="1" dirty="0">
              <a:ea typeface="MS PGothic" pitchFamily="34" charset="-128"/>
            </a:endParaRPr>
          </a:p>
          <a:p>
            <a:pPr algn="ctr" eaLnBrk="1" hangingPunct="1">
              <a:lnSpc>
                <a:spcPct val="90000"/>
              </a:lnSpc>
              <a:buFontTx/>
              <a:buNone/>
            </a:pPr>
            <a:r>
              <a:rPr lang="en-PH" sz="2000" b="1" dirty="0" smtClean="0">
                <a:ea typeface="MS PGothic" pitchFamily="34" charset="-128"/>
              </a:rPr>
              <a:t>S = {DDD, DDN, DND, DNN, NDD, NDN, NND, NNN}</a:t>
            </a:r>
          </a:p>
          <a:p>
            <a:pPr eaLnBrk="1" hangingPunct="1">
              <a:lnSpc>
                <a:spcPct val="90000"/>
              </a:lnSpc>
              <a:buFontTx/>
              <a:buNone/>
            </a:pPr>
            <a:endParaRPr lang="en-PH" sz="2000" b="1" dirty="0">
              <a:ea typeface="MS PGothic" pitchFamily="34" charset="-128"/>
            </a:endParaRPr>
          </a:p>
          <a:p>
            <a:pPr eaLnBrk="1" hangingPunct="1">
              <a:lnSpc>
                <a:spcPct val="90000"/>
              </a:lnSpc>
              <a:buFontTx/>
              <a:buNone/>
            </a:pPr>
            <a:endParaRPr lang="en-PH" sz="2000" b="1" dirty="0" smtClean="0">
              <a:ea typeface="MS PGothic" pitchFamily="34" charset="-128"/>
            </a:endParaRPr>
          </a:p>
        </p:txBody>
      </p:sp>
    </p:spTree>
    <p:extLst>
      <p:ext uri="{BB962C8B-B14F-4D97-AF65-F5344CB8AC3E}">
        <p14:creationId xmlns:p14="http://schemas.microsoft.com/office/powerpoint/2010/main" val="686769251"/>
      </p:ext>
    </p:extLst>
  </p:cSld>
  <p:clrMapOvr>
    <a:masterClrMapping/>
  </p:clrMapOvr>
  <p:transition advClick="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Tree Diagram</a:t>
            </a:r>
          </a:p>
        </p:txBody>
      </p:sp>
      <p:sp>
        <p:nvSpPr>
          <p:cNvPr id="7171" name="Rectangle 5"/>
          <p:cNvSpPr>
            <a:spLocks noGrp="1" noChangeArrowheads="1"/>
          </p:cNvSpPr>
          <p:nvPr>
            <p:ph type="body" sz="half" idx="1"/>
          </p:nvPr>
        </p:nvSpPr>
        <p:spPr bwMode="auto">
          <a:xfrm>
            <a:off x="1524000" y="5772150"/>
            <a:ext cx="6477000" cy="55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lnSpc>
                <a:spcPct val="90000"/>
              </a:lnSpc>
              <a:buFontTx/>
              <a:buNone/>
            </a:pPr>
            <a:r>
              <a:rPr lang="en-PH" sz="2000" b="1" dirty="0" smtClean="0">
                <a:ea typeface="MS PGothic" pitchFamily="34" charset="-128"/>
              </a:rPr>
              <a:t>Figure 2.2 Tree diagram for Example 2.3.</a:t>
            </a:r>
            <a:endParaRPr lang="en-PH" sz="2000" b="1" dirty="0">
              <a:ea typeface="MS PGothic" pitchFamily="34" charset="-12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85850"/>
            <a:ext cx="50292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098869"/>
      </p:ext>
    </p:extLst>
  </p:cSld>
  <p:clrMapOvr>
    <a:masterClrMapping/>
  </p:clrMapOvr>
  <p:transition advClick="0">
    <p:randomBar dir="vert"/>
  </p:transition>
  <p:timing>
    <p:tnLst>
      <p:par>
        <p:cTn id="1" dur="indefinite" restart="never" nodeType="tmRoot"/>
      </p:par>
    </p:tnLst>
  </p:timing>
</p:sld>
</file>

<file path=ppt/theme/theme1.xml><?xml version="1.0" encoding="utf-8"?>
<a:theme xmlns:a="http://schemas.openxmlformats.org/drawingml/2006/main" name="NEW TRENDS REPORT">
  <a:themeElements>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RENDS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lnDef>
  </a:objectDefaults>
  <a:extraClrSchemeLst>
    <a:extraClrScheme>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RENDS 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RENDS 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RENDS 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RENDS 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RENDS 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RENDS 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RENDS 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RENDS 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RENDS 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RENDS 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RENDS 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TRENDS REPORT</Template>
  <TotalTime>2675</TotalTime>
  <Words>1233</Words>
  <Application>Microsoft Office PowerPoint</Application>
  <PresentationFormat>On-screen Show (4:3)</PresentationFormat>
  <Paragraphs>108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NEW TRENDS REPORT</vt:lpstr>
      <vt:lpstr>PowerPoint Presentation</vt:lpstr>
      <vt:lpstr>Observation</vt:lpstr>
      <vt:lpstr>Experiment</vt:lpstr>
      <vt:lpstr>Sample Space and Sample Point</vt:lpstr>
      <vt:lpstr>Sample Space and Sample Point</vt:lpstr>
      <vt:lpstr>Tree Diagram</vt:lpstr>
      <vt:lpstr>Tree Diagram</vt:lpstr>
      <vt:lpstr>Tree Diagram</vt:lpstr>
      <vt:lpstr>Tree Diagram</vt:lpstr>
      <vt:lpstr>Event</vt:lpstr>
      <vt:lpstr>Complement of an Event</vt:lpstr>
      <vt:lpstr>Complement of an Event</vt:lpstr>
      <vt:lpstr>Intersection of Events</vt:lpstr>
      <vt:lpstr>Mutually Exclusive Events</vt:lpstr>
      <vt:lpstr>Union of Events</vt:lpstr>
      <vt:lpstr>Venn Diagram</vt:lpstr>
      <vt:lpstr>Venn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efjay</dc:creator>
  <cp:lastModifiedBy>marianne</cp:lastModifiedBy>
  <cp:revision>209</cp:revision>
  <dcterms:created xsi:type="dcterms:W3CDTF">2007-07-23T05:02:57Z</dcterms:created>
  <dcterms:modified xsi:type="dcterms:W3CDTF">2010-10-15T10:03:48Z</dcterms:modified>
</cp:coreProperties>
</file>