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0" r:id="rId3"/>
    <p:sldId id="331" r:id="rId4"/>
    <p:sldId id="332" r:id="rId5"/>
    <p:sldId id="335" r:id="rId6"/>
    <p:sldId id="334" r:id="rId7"/>
    <p:sldId id="333" r:id="rId8"/>
    <p:sldId id="336" r:id="rId9"/>
    <p:sldId id="345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9144000" cy="6858000" type="screen4x3"/>
  <p:notesSz cx="6858000" cy="9077325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Berlin Sans FB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2B2B2"/>
    <a:srgbClr val="A50021"/>
    <a:srgbClr val="FFCC00"/>
    <a:srgbClr val="FFCC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7483" autoAdjust="0"/>
  </p:normalViewPr>
  <p:slideViewPr>
    <p:cSldViewPr>
      <p:cViewPr>
        <p:scale>
          <a:sx n="50" d="100"/>
          <a:sy n="50" d="100"/>
        </p:scale>
        <p:origin x="-9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9327C2B-74EA-471F-9E0E-D0F6771D2E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42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31AD55C-186C-4CC0-9BE4-0DC739EFB6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745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Berlin Sans FB Dem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/>
            <a:fld id="{4FD5664D-50E6-4034-A04A-2E3996A74D74}" type="slidenum">
              <a:rPr lang="en-AU" sz="1200" smtClean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AU" sz="1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11650"/>
            <a:ext cx="5486400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PH" smtClean="0"/>
              <a:t>      </a:t>
            </a: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pua3D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152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864336"/>
      </p:ext>
    </p:extLst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5132112"/>
      </p:ext>
    </p:extLst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92777"/>
      </p:ext>
    </p:extLst>
  </p:cSld>
  <p:clrMapOvr>
    <a:masterClrMapping/>
  </p:clrMapOvr>
  <p:transition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915275"/>
      </p:ext>
    </p:extLst>
  </p:cSld>
  <p:clrMapOvr>
    <a:masterClrMapping/>
  </p:clrMapOvr>
  <p:transition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PH" noProof="0" smtClean="0"/>
          </a:p>
        </p:txBody>
      </p:sp>
    </p:spTree>
    <p:extLst>
      <p:ext uri="{BB962C8B-B14F-4D97-AF65-F5344CB8AC3E}">
        <p14:creationId xmlns:p14="http://schemas.microsoft.com/office/powerpoint/2010/main" val="503890871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0051408"/>
      </p:ext>
    </p:extLst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926362"/>
      </p:ext>
    </p:extLst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9088257"/>
      </p:ext>
    </p:extLst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8085009"/>
      </p:ext>
    </p:extLst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403953"/>
      </p:ext>
    </p:extLst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19523"/>
      </p:ext>
    </p:extLst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50814"/>
      </p:ext>
    </p:extLst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337750"/>
      </p:ext>
    </p:extLst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apua3D"/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61025"/>
            <a:ext cx="10620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ransition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838200" y="2408238"/>
            <a:ext cx="7543800" cy="147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600" b="1">
                <a:latin typeface="+mj-lt"/>
              </a:rPr>
              <a:t>MATH30</a:t>
            </a:r>
            <a:endParaRPr lang="en-GB" sz="3600" b="1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GB" sz="3600" b="1" dirty="0">
                <a:latin typeface="+mj-lt"/>
              </a:rPr>
              <a:t>Probability and Statistics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  <p:transition spd="slow" advClick="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A permutation is an arrangement of all or part of a set of objects.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Consider the three letters a, b, and c. The possible permutations are </a:t>
            </a:r>
            <a:r>
              <a:rPr lang="en-PH" sz="2000" b="1" dirty="0" err="1" smtClean="0">
                <a:ea typeface="MS PGothic" pitchFamily="34" charset="-128"/>
              </a:rPr>
              <a:t>abc</a:t>
            </a:r>
            <a:r>
              <a:rPr lang="en-PH" sz="2000" b="1" dirty="0" smtClean="0">
                <a:ea typeface="MS PGothic" pitchFamily="34" charset="-128"/>
              </a:rPr>
              <a:t>, </a:t>
            </a:r>
            <a:r>
              <a:rPr lang="en-PH" sz="2000" b="1" dirty="0" err="1" smtClean="0">
                <a:ea typeface="MS PGothic" pitchFamily="34" charset="-128"/>
              </a:rPr>
              <a:t>acb</a:t>
            </a:r>
            <a:r>
              <a:rPr lang="en-PH" sz="2000" b="1" dirty="0" smtClean="0">
                <a:ea typeface="MS PGothic" pitchFamily="34" charset="-128"/>
              </a:rPr>
              <a:t>, </a:t>
            </a:r>
            <a:r>
              <a:rPr lang="en-PH" sz="2000" b="1" dirty="0" err="1" smtClean="0">
                <a:ea typeface="MS PGothic" pitchFamily="34" charset="-128"/>
              </a:rPr>
              <a:t>bac</a:t>
            </a:r>
            <a:r>
              <a:rPr lang="en-PH" sz="2000" b="1" dirty="0" smtClean="0">
                <a:ea typeface="MS PGothic" pitchFamily="34" charset="-128"/>
              </a:rPr>
              <a:t>, </a:t>
            </a:r>
            <a:r>
              <a:rPr lang="en-PH" sz="2000" b="1" dirty="0" err="1" smtClean="0">
                <a:ea typeface="MS PGothic" pitchFamily="34" charset="-128"/>
              </a:rPr>
              <a:t>bca</a:t>
            </a:r>
            <a:r>
              <a:rPr lang="en-PH" sz="2000" b="1" dirty="0" smtClean="0">
                <a:ea typeface="MS PGothic" pitchFamily="34" charset="-128"/>
              </a:rPr>
              <a:t>, cab, and </a:t>
            </a:r>
            <a:r>
              <a:rPr lang="en-PH" sz="2000" b="1" dirty="0" err="1" smtClean="0">
                <a:ea typeface="MS PGothic" pitchFamily="34" charset="-128"/>
              </a:rPr>
              <a:t>cba</a:t>
            </a:r>
            <a:r>
              <a:rPr lang="en-PH" sz="2000" b="1" dirty="0" smtClean="0">
                <a:ea typeface="MS PGothic" pitchFamily="34" charset="-128"/>
              </a:rPr>
              <a:t>. Thus we see that there are 6 distinct arrangements. Using Theorem 2.2 we could arrive at the answer 6 without actually listing the different orders. There are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 3 choices for the first position, then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2 for the second, leaving only 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= 1 choice for the last position, giving a total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= (3)(2)(1) = 6 permutations.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In general, n distinct objects can be arranged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n(n − 1)(n − 2)…(3)(2)(1) ways.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We represent this product by the symbol n!, which is read “n factorial.” Three objects can be arranged in 3! = (3)(2)(1) = 6 ways. By definition, 1! = 1. Also we define 0! = 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Theorem 2.3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 number of permutations of n distinct objects is n!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 number of permutations of the four letters a, b, c, and d will be 4! = 24.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Theorem 2.4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 number of permutations of n distinct taken r at a time is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819400"/>
            <a:ext cx="324547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Example 2.17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Three awards (research, teaching, and service) will be given one year for a class of 25 graduate students in a statistics department. If each student can receive at most one award, how many possible selections are there?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Solution: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Since the awards are distinguishable, it is a permutation problem. The total number of sample points is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baseline="-25000" dirty="0" smtClean="0">
                <a:ea typeface="MS PGothic" pitchFamily="34" charset="-128"/>
              </a:rPr>
              <a:t>25</a:t>
            </a:r>
            <a:r>
              <a:rPr lang="en-PH" sz="2000" b="1" dirty="0" smtClean="0">
                <a:ea typeface="MS PGothic" pitchFamily="34" charset="-128"/>
              </a:rPr>
              <a:t>P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= (25)(24)(23) = 13,800.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Example 2.18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A president and a treasurer are to be chosen from a student club consisting of 50 people. How many different choices of officers are possible if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there are no restrictions;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A will serve only if he is president;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B and C will serve together or not at all;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D and E will not serve together?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Solution: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baseline="-25000" dirty="0" smtClean="0">
                <a:ea typeface="MS PGothic" pitchFamily="34" charset="-128"/>
              </a:rPr>
              <a:t>50</a:t>
            </a:r>
            <a:r>
              <a:rPr lang="en-PH" sz="2000" b="1" dirty="0" smtClean="0">
                <a:ea typeface="MS PGothic" pitchFamily="34" charset="-128"/>
              </a:rPr>
              <a:t>P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(50)(49) = 2450.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endParaRPr lang="en-PH" sz="2000" b="1" dirty="0" smtClean="0">
              <a:ea typeface="MS PGothic" pitchFamily="34" charset="-128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lphaLcPeriod"/>
            </a:pPr>
            <a:r>
              <a:rPr lang="en-PH" sz="2000" b="1" dirty="0" smtClean="0">
                <a:ea typeface="MS PGothic" pitchFamily="34" charset="-128"/>
              </a:rPr>
              <a:t>Since A will serve only if he is the president, we have two situations here:</a:t>
            </a:r>
          </a:p>
          <a:p>
            <a:pPr marL="914400" lvl="1" indent="-51435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PH" sz="2000" b="1" dirty="0" smtClean="0">
                <a:ea typeface="MS PGothic" pitchFamily="34" charset="-128"/>
              </a:rPr>
              <a:t>A is selected as president, which yields 49 possible outcomes; or</a:t>
            </a:r>
          </a:p>
          <a:p>
            <a:pPr marL="914400" lvl="1" indent="-51435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PH" sz="2000" b="1" dirty="0" smtClean="0">
                <a:ea typeface="MS PGothic" pitchFamily="34" charset="-128"/>
              </a:rPr>
              <a:t>Officers are selected from the remaining 49 people which has the number of choices </a:t>
            </a:r>
            <a:r>
              <a:rPr lang="en-PH" sz="2000" b="1" baseline="-25000" dirty="0" smtClean="0">
                <a:ea typeface="MS PGothic" pitchFamily="34" charset="-128"/>
              </a:rPr>
              <a:t>49</a:t>
            </a:r>
            <a:r>
              <a:rPr lang="en-PH" sz="2000" b="1" dirty="0" smtClean="0">
                <a:ea typeface="MS PGothic" pitchFamily="34" charset="-128"/>
              </a:rPr>
              <a:t>P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(49)(48) = 2352. Therefore, the total number of choices is 49 + 2352 = 2401.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Permutation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Solution: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LcPeriod" startAt="3"/>
            </a:pPr>
            <a:r>
              <a:rPr lang="en-PH" sz="2000" b="1" dirty="0" smtClean="0">
                <a:ea typeface="MS PGothic" pitchFamily="34" charset="-128"/>
              </a:rPr>
              <a:t>The number of selections when B and C serve together is 2. The number of selections when both B and C are not chosen is </a:t>
            </a:r>
            <a:r>
              <a:rPr lang="en-PH" sz="2000" b="1" baseline="-25000" dirty="0" smtClean="0">
                <a:ea typeface="MS PGothic" pitchFamily="34" charset="-128"/>
              </a:rPr>
              <a:t>48</a:t>
            </a:r>
            <a:r>
              <a:rPr lang="en-PH" sz="2000" b="1" dirty="0" smtClean="0">
                <a:ea typeface="MS PGothic" pitchFamily="34" charset="-128"/>
              </a:rPr>
              <a:t>P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2256. Therefore, the total number of choices in this situation is 2 + 2256 = 2258.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LcPeriod" startAt="3"/>
            </a:pPr>
            <a:endParaRPr lang="en-PH" sz="2000" b="1" dirty="0" smtClean="0">
              <a:ea typeface="MS PGothic" pitchFamily="34" charset="-128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LcPeriod" startAt="3"/>
            </a:pPr>
            <a:r>
              <a:rPr lang="en-PH" sz="2000" b="1" dirty="0" smtClean="0">
                <a:ea typeface="MS PGothic" pitchFamily="34" charset="-128"/>
              </a:rPr>
              <a:t>The number of selections when D serves as an officer but not E is (2)(48) = 96, where 2 is the number of positions D can take and 48 is the number of selections of the other officer from the remaining people in the club except E. The number of selections when E serves as an officer but not D is also (2)(48) = 96. The number of selections when both D and E are not chosen is </a:t>
            </a:r>
            <a:r>
              <a:rPr lang="en-PH" sz="2000" b="1" baseline="-25000" dirty="0" smtClean="0">
                <a:ea typeface="MS PGothic" pitchFamily="34" charset="-128"/>
              </a:rPr>
              <a:t>48</a:t>
            </a:r>
            <a:r>
              <a:rPr lang="en-PH" sz="2000" b="1" dirty="0" smtClean="0">
                <a:ea typeface="MS PGothic" pitchFamily="34" charset="-128"/>
              </a:rPr>
              <a:t>P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2256. Therefore, the total number of choices is (2)(96) + 2256 = 2448. Or, since D and E can only serve together in 2 ways the answer is 2450 − 2 = </a:t>
            </a:r>
            <a:r>
              <a:rPr lang="en-PH" sz="2000" b="1" dirty="0" smtClean="0">
                <a:ea typeface="MS PGothic" pitchFamily="34" charset="-128"/>
              </a:rPr>
              <a:t>2448</a:t>
            </a:r>
            <a:r>
              <a:rPr lang="en-PH" sz="2000" b="1" dirty="0" smtClean="0">
                <a:ea typeface="MS PGothic" pitchFamily="34" charset="-128"/>
              </a:rPr>
              <a:t>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752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Theorem 2.1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If an operation can be performed in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ways, and if for each of these a second operation can be performed in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ways, then the two operations can be performed in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ways.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Example 2.13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How many sample points are in the sample space when a pair of dice is thrown once?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752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Solution: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 first die can land in any one of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 6 ways. For each of these 6 ways the second die can also land in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6 ways. Therefore, the pair of dice can land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(6)(6) = 36 possible ways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752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Example 2.14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A developer of a new subdivision offers prospective home buyers a choice of Tudor, rustic, colonial, and traditional exterior styling in ranch, two-story, and split-level floor plans. In how many different ways can a buyer order one of these  homes?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Solution: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Since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 4 and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3 a buyer must choose from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(4)(3) = 12 possible homes.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5638800"/>
            <a:ext cx="8001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Tree diagram for Example 2.14.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43000"/>
            <a:ext cx="3657600" cy="453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752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Theorem 2.2 Generalized multiplication rule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If an operation can be performed in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ways, and if for each of these a second operation can be performed in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ways, and for each of the first and two a third operation can be performed in 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ways, and so forth, then the sequence of k operations can be performed in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…</a:t>
            </a:r>
            <a:r>
              <a:rPr lang="en-PH" sz="2000" b="1" dirty="0" err="1" smtClean="0">
                <a:ea typeface="MS PGothic" pitchFamily="34" charset="-128"/>
              </a:rPr>
              <a:t>n</a:t>
            </a:r>
            <a:r>
              <a:rPr lang="en-PH" sz="2000" b="1" baseline="-25000" dirty="0" err="1" smtClean="0">
                <a:ea typeface="MS PGothic" pitchFamily="34" charset="-128"/>
              </a:rPr>
              <a:t>k</a:t>
            </a:r>
            <a:r>
              <a:rPr lang="en-PH" sz="2000" b="1" dirty="0" smtClean="0">
                <a:ea typeface="MS PGothic" pitchFamily="34" charset="-128"/>
              </a:rPr>
              <a:t> ways.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752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Example 2.15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Sam is going to assemble a computer by himself. He has the choice of ordering chips from two brands, a hard drive from four, memory from three and an accessory bundle from five local stores. How many different ways can Sam order the parts?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Solution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Since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 2,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4, 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= 3, and n</a:t>
            </a:r>
            <a:r>
              <a:rPr lang="en-PH" sz="2000" b="1" baseline="-25000" dirty="0" smtClean="0">
                <a:ea typeface="MS PGothic" pitchFamily="34" charset="-128"/>
              </a:rPr>
              <a:t>4</a:t>
            </a:r>
            <a:r>
              <a:rPr lang="en-PH" sz="2000" b="1" dirty="0" smtClean="0">
                <a:ea typeface="MS PGothic" pitchFamily="34" charset="-128"/>
              </a:rPr>
              <a:t> = 5, there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×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× 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× n</a:t>
            </a:r>
            <a:r>
              <a:rPr lang="en-PH" sz="2000" b="1" baseline="-25000" dirty="0" smtClean="0">
                <a:ea typeface="MS PGothic" pitchFamily="34" charset="-128"/>
              </a:rPr>
              <a:t>4</a:t>
            </a:r>
            <a:r>
              <a:rPr lang="en-PH" sz="2000" b="1" dirty="0" smtClean="0">
                <a:ea typeface="MS PGothic" pitchFamily="34" charset="-128"/>
              </a:rPr>
              <a:t> = 2 × 4 × 3 × 5 = 120.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Example 2.16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How many even four-digit numbers can be formed from the digits 0, 1, 2, 5, 6, and 9 if each digit can be used only once?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Since the number must be even, we have only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 3 choices for the units position. However, for a four-digit number the thousands position cannot be 0. Hence we consider the units position by two parts, 0 or not 0. If the units position is 0, i.e.,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=1, we have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5 choices for the thousands position,       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= 4 for the hundreds position and n</a:t>
            </a:r>
            <a:r>
              <a:rPr lang="en-PH" sz="2000" b="1" baseline="-25000" dirty="0" smtClean="0">
                <a:ea typeface="MS PGothic" pitchFamily="34" charset="-128"/>
              </a:rPr>
              <a:t>4</a:t>
            </a:r>
            <a:r>
              <a:rPr lang="en-PH" sz="2000" b="1" dirty="0" smtClean="0">
                <a:ea typeface="MS PGothic" pitchFamily="34" charset="-128"/>
              </a:rPr>
              <a:t> = 3 for the tens position. Therefore, in this case we have a total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4</a:t>
            </a:r>
            <a:r>
              <a:rPr lang="en-PH" sz="2000" b="1" dirty="0" smtClean="0">
                <a:ea typeface="MS PGothic" pitchFamily="34" charset="-128"/>
              </a:rPr>
              <a:t> = (1)(5)(4)(3) = 60 even four-digit numbers.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opperplate Gothic Bold" pitchFamily="34" charset="0"/>
              </a:rPr>
              <a:t>Counting Sample Points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1371600"/>
            <a:ext cx="8001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Likewise, if the units position is not 0, i.e., 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 = 2, we have 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 = 4 choices for the thousands position, 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 = 4 for the hundreds position and n</a:t>
            </a:r>
            <a:r>
              <a:rPr lang="en-PH" sz="2000" b="1" baseline="-25000" dirty="0" smtClean="0">
                <a:ea typeface="MS PGothic" pitchFamily="34" charset="-128"/>
              </a:rPr>
              <a:t>4</a:t>
            </a:r>
            <a:r>
              <a:rPr lang="en-PH" sz="2000" b="1" dirty="0" smtClean="0">
                <a:ea typeface="MS PGothic" pitchFamily="34" charset="-128"/>
              </a:rPr>
              <a:t> = 3 for the tens position. In this situation there are a total of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1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2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3</a:t>
            </a:r>
            <a:r>
              <a:rPr lang="en-PH" sz="2000" b="1" dirty="0" smtClean="0">
                <a:ea typeface="MS PGothic" pitchFamily="34" charset="-128"/>
              </a:rPr>
              <a:t>n</a:t>
            </a:r>
            <a:r>
              <a:rPr lang="en-PH" sz="2000" b="1" baseline="-25000" dirty="0" smtClean="0">
                <a:ea typeface="MS PGothic" pitchFamily="34" charset="-128"/>
              </a:rPr>
              <a:t>4</a:t>
            </a:r>
            <a:r>
              <a:rPr lang="en-PH" sz="2000" b="1" dirty="0" smtClean="0">
                <a:ea typeface="MS PGothic" pitchFamily="34" charset="-128"/>
              </a:rPr>
              <a:t> = (2)(4)(4)(3) = 96 even four-digit numbers.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PH" sz="2000" b="1" dirty="0" smtClean="0"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PH" sz="2000" b="1" dirty="0" smtClean="0">
                <a:ea typeface="MS PGothic" pitchFamily="34" charset="-128"/>
              </a:rPr>
              <a:t>Since the above two cases are mutually exclusive of each other, the total number of even four-digit numbers can be calculated by 60 + 96 = 156.</a:t>
            </a:r>
          </a:p>
        </p:txBody>
      </p:sp>
    </p:spTree>
  </p:cSld>
  <p:clrMapOvr>
    <a:masterClrMapping/>
  </p:clrMapOvr>
  <p:transition advClick="0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RENDS REPORT">
  <a:themeElements>
    <a:clrScheme name="NEW TRENDS REPO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TRENDS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erlin Sans FB Demi" pitchFamily="34" charset="0"/>
          </a:defRPr>
        </a:defPPr>
      </a:lstStyle>
    </a:lnDef>
  </a:objectDefaults>
  <a:extraClrSchemeLst>
    <a:extraClrScheme>
      <a:clrScheme name="NEW TRENDS 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TRENDS REPO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TRENDS REPO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TRENDS REPORT</Template>
  <TotalTime>3323</TotalTime>
  <Words>1282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 TRENDS REPORT</vt:lpstr>
      <vt:lpstr>PowerPoint Presentation</vt:lpstr>
      <vt:lpstr>Counting Sample Points</vt:lpstr>
      <vt:lpstr>Counting Sample Points</vt:lpstr>
      <vt:lpstr>Counting Sample Points</vt:lpstr>
      <vt:lpstr>Counting Sample Points</vt:lpstr>
      <vt:lpstr>Counting Sample Points</vt:lpstr>
      <vt:lpstr>Counting Sample Points</vt:lpstr>
      <vt:lpstr>Counting Sample Points</vt:lpstr>
      <vt:lpstr>Counting Sample Points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efjay</dc:creator>
  <cp:lastModifiedBy>ronald</cp:lastModifiedBy>
  <cp:revision>243</cp:revision>
  <dcterms:created xsi:type="dcterms:W3CDTF">2007-07-23T05:02:57Z</dcterms:created>
  <dcterms:modified xsi:type="dcterms:W3CDTF">2011-05-04T10:35:52Z</dcterms:modified>
</cp:coreProperties>
</file>