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21" r:id="rId3"/>
    <p:sldId id="322" r:id="rId4"/>
    <p:sldId id="323" r:id="rId5"/>
    <p:sldId id="324" r:id="rId6"/>
    <p:sldId id="325" r:id="rId7"/>
    <p:sldId id="328" r:id="rId8"/>
    <p:sldId id="326" r:id="rId9"/>
    <p:sldId id="329" r:id="rId10"/>
    <p:sldId id="330" r:id="rId11"/>
    <p:sldId id="332" r:id="rId12"/>
    <p:sldId id="331" r:id="rId13"/>
    <p:sldId id="333" r:id="rId14"/>
    <p:sldId id="327" r:id="rId15"/>
    <p:sldId id="334" r:id="rId16"/>
    <p:sldId id="335" r:id="rId17"/>
    <p:sldId id="336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</p:sldIdLst>
  <p:sldSz cx="9144000" cy="6858000" type="screen4x3"/>
  <p:notesSz cx="6858000" cy="9077325"/>
  <p:defaultTextStyle>
    <a:defPPr>
      <a:defRPr lang="en-AU"/>
    </a:defPPr>
    <a:lvl1pPr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B2B2B2"/>
    <a:srgbClr val="A50021"/>
    <a:srgbClr val="FFCC00"/>
    <a:srgbClr val="FFCC66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4" autoAdjust="0"/>
    <p:restoredTop sz="97500" autoAdjust="0"/>
  </p:normalViewPr>
  <p:slideViewPr>
    <p:cSldViewPr>
      <p:cViewPr>
        <p:scale>
          <a:sx n="50" d="100"/>
          <a:sy n="50" d="100"/>
        </p:scale>
        <p:origin x="-966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1404" y="-72"/>
      </p:cViewPr>
      <p:guideLst>
        <p:guide orient="horz" pos="28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CAE79FB-24CF-46AA-A126-6B0559DCEDD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5957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81038"/>
            <a:ext cx="4538662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39329CB-6861-48B7-A9D6-FCFD6015F48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0796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Berlin Sans FB Demi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Berlin Sans FB Demi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Berlin Sans FB Demi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Berlin Sans FB Demi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Berlin Sans FB Dem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Berlin Sans FB Dem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Berlin Sans FB Dem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Berlin Sans FB Dem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Berlin Sans FB Demi" pitchFamily="34" charset="0"/>
              </a:defRPr>
            </a:lvl9pPr>
          </a:lstStyle>
          <a:p>
            <a:pPr eaLnBrk="1" hangingPunct="1"/>
            <a:fld id="{9580714B-1EAF-4057-AD4B-485C1770F14E}" type="slidenum">
              <a:rPr lang="en-AU" sz="1200" smtClean="0">
                <a:solidFill>
                  <a:schemeClr val="tx1"/>
                </a:solidFill>
                <a:latin typeface="Arial" charset="0"/>
              </a:rPr>
              <a:pPr eaLnBrk="1" hangingPunct="1"/>
              <a:t>1</a:t>
            </a:fld>
            <a:endParaRPr lang="en-AU" sz="1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4311650"/>
            <a:ext cx="5486400" cy="4084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en-PH" smtClean="0"/>
              <a:t>      </a:t>
            </a:r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pua3D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661025"/>
            <a:ext cx="11525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238850"/>
      </p:ext>
    </p:extLst>
  </p:cSld>
  <p:clrMapOvr>
    <a:masterClrMapping/>
  </p:clrMapOvr>
  <p:transition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1716990"/>
      </p:ext>
    </p:extLst>
  </p:cSld>
  <p:clrMapOvr>
    <a:masterClrMapping/>
  </p:clrMapOvr>
  <p:transition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6088616"/>
      </p:ext>
    </p:extLst>
  </p:cSld>
  <p:clrMapOvr>
    <a:masterClrMapping/>
  </p:clrMapOvr>
  <p:transition>
    <p:circl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4504907"/>
      </p:ext>
    </p:extLst>
  </p:cSld>
  <p:clrMapOvr>
    <a:masterClrMapping/>
  </p:clrMapOvr>
  <p:transition>
    <p:circl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PH" noProof="0" smtClean="0"/>
          </a:p>
        </p:txBody>
      </p:sp>
    </p:spTree>
    <p:extLst>
      <p:ext uri="{BB962C8B-B14F-4D97-AF65-F5344CB8AC3E}">
        <p14:creationId xmlns:p14="http://schemas.microsoft.com/office/powerpoint/2010/main" val="1128785898"/>
      </p:ext>
    </p:extLst>
  </p:cSld>
  <p:clrMapOvr>
    <a:masterClrMapping/>
  </p:clrMapOvr>
  <p:transition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5098555"/>
      </p:ext>
    </p:extLst>
  </p:cSld>
  <p:clrMapOvr>
    <a:masterClrMapping/>
  </p:clrMapOvr>
  <p:transition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0555982"/>
      </p:ext>
    </p:extLst>
  </p:cSld>
  <p:clrMapOvr>
    <a:masterClrMapping/>
  </p:clrMapOvr>
  <p:transition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3621921"/>
      </p:ext>
    </p:extLst>
  </p:cSld>
  <p:clrMapOvr>
    <a:masterClrMapping/>
  </p:clrMapOvr>
  <p:transition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7287950"/>
      </p:ext>
    </p:extLst>
  </p:cSld>
  <p:clrMapOvr>
    <a:masterClrMapping/>
  </p:clrMapOvr>
  <p:transition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9003751"/>
      </p:ext>
    </p:extLst>
  </p:cSld>
  <p:clrMapOvr>
    <a:masterClrMapping/>
  </p:clrMapOvr>
  <p:transition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4712696"/>
      </p:ext>
    </p:extLst>
  </p:cSld>
  <p:clrMapOvr>
    <a:masterClrMapping/>
  </p:clrMapOvr>
  <p:transition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0559796"/>
      </p:ext>
    </p:extLst>
  </p:cSld>
  <p:clrMapOvr>
    <a:masterClrMapping/>
  </p:clrMapOvr>
  <p:transition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P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468824"/>
      </p:ext>
    </p:extLst>
  </p:cSld>
  <p:clrMapOvr>
    <a:masterClrMapping/>
  </p:clrMapOvr>
  <p:transition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Mapua3D"/>
          <p:cNvPicPr>
            <a:picLocks noChangeAspect="1" noChangeArrowheads="1" noCrop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661025"/>
            <a:ext cx="1062037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</p:sldLayoutIdLst>
  <p:transition>
    <p:circl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838200" y="2408238"/>
            <a:ext cx="7543800" cy="1477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3600" b="1" dirty="0" smtClean="0">
                <a:latin typeface="+mj-lt"/>
              </a:rPr>
              <a:t>MATH30-6</a:t>
            </a:r>
            <a:endParaRPr lang="en-GB" sz="3600" b="1" dirty="0">
              <a:latin typeface="+mj-lt"/>
            </a:endParaRPr>
          </a:p>
          <a:p>
            <a:pPr>
              <a:spcBef>
                <a:spcPct val="50000"/>
              </a:spcBef>
              <a:defRPr/>
            </a:pPr>
            <a:r>
              <a:rPr lang="en-GB" sz="3600" b="1" dirty="0">
                <a:latin typeface="+mj-lt"/>
              </a:rPr>
              <a:t>Probability and Statistics</a:t>
            </a:r>
            <a:endParaRPr lang="en-US" sz="3600" b="1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143000"/>
                <a:ext cx="8001000" cy="49530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𝐶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is operational, the system behaves like a parallel consisting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𝐶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𝐶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which is in series with another parallel subsystem consisting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𝐶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𝐶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. Thus if we use the shorthand notation and omit the explicit dependence on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𝑡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, the reliability of the system becomes</a:t>
                </a: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𝑋</m:t>
                          </m:r>
                        </m:sub>
                      </m:sSub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1−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/>
                              <a:ea typeface="MS PGothic" pitchFamily="34" charset="-128"/>
                            </a:rPr>
                            <m:t>1−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i="1">
                                  <a:latin typeface="Cambria Math"/>
                                  <a:ea typeface="MS PGothic" pitchFamily="34" charset="-128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PH" sz="2400" i="1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i="1">
                                      <a:latin typeface="Cambria Math"/>
                                      <a:ea typeface="MS PGothic" pitchFamily="34" charset="-128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PH" sz="2400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i="1">
                                  <a:latin typeface="Cambria Math"/>
                                  <a:ea typeface="MS PGothic" pitchFamily="34" charset="-128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PH" sz="2400" i="1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i="1">
                                      <a:latin typeface="Cambria Math"/>
                                      <a:ea typeface="MS PGothic" pitchFamily="34" charset="-128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PH" sz="2400" dirty="0" smtClean="0">
                  <a:ea typeface="MS PGothic" pitchFamily="34" charset="-128"/>
                </a:endParaRPr>
              </a:p>
            </p:txBody>
          </p:sp>
        </mc:Choice>
        <mc:Fallback xmlns="">
          <p:sp>
            <p:nvSpPr>
              <p:cNvPr id="409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143000"/>
                <a:ext cx="8001000" cy="4953000"/>
              </a:xfrm>
              <a:blipFill rotWithShape="1">
                <a:blip r:embed="rId2"/>
                <a:stretch>
                  <a:fillRect l="-1142" t="-1601" r="-220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22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143000"/>
                <a:ext cx="8001000" cy="49530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𝐶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is not operational, signal cannot flow through that component, and the system behaves as shown in Figure 1.13b. Thus, the reliability function of the system becomes</a:t>
                </a: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𝑌</m:t>
                          </m:r>
                        </m:sub>
                      </m:sSub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=1−</m:t>
                      </m:r>
                      <m:d>
                        <m:d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PH" sz="2400" dirty="0" smtClean="0">
                  <a:ea typeface="MS PGothic" pitchFamily="34" charset="-128"/>
                </a:endParaRPr>
              </a:p>
            </p:txBody>
          </p:sp>
        </mc:Choice>
        <mc:Fallback xmlns="">
          <p:sp>
            <p:nvSpPr>
              <p:cNvPr id="409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143000"/>
                <a:ext cx="8001000" cy="4953000"/>
              </a:xfrm>
              <a:blipFill rotWithShape="1">
                <a:blip r:embed="rId2"/>
                <a:stretch>
                  <a:fillRect l="-1142" t="-1601" r="-220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48000"/>
            <a:ext cx="4943475" cy="3001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156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143000"/>
                <a:ext cx="8001000" cy="49530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Let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𝑃</m:t>
                    </m:r>
                    <m:d>
                      <m:d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sSubPr>
                          <m:e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𝐶</m:t>
                            </m:r>
                          </m:e>
                          <m:sub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denote 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𝐶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is operational in the interval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(0, </m:t>
                    </m:r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𝑡</m:t>
                    </m:r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]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. Since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𝑃</m:t>
                    </m:r>
                    <m:d>
                      <m:d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sSubPr>
                          <m:e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𝐶</m:t>
                            </m:r>
                          </m:e>
                          <m:sub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=</m:t>
                    </m:r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𝑅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, we use the law of total probability to obtain the system reliability as follows:</a:t>
                </a: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𝑅</m:t>
                      </m:r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𝑋</m:t>
                          </m:r>
                        </m:sub>
                      </m:sSub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𝑃</m:t>
                      </m:r>
                      <m:d>
                        <m:d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+</m:t>
                      </m:r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𝑌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1−</m:t>
                          </m:r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𝑃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3</m:t>
                          </m:r>
                        </m:sub>
                      </m:sSub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+</m:t>
                      </m:r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PH" sz="2400" dirty="0" smtClean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1−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PH" sz="2400" i="1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i="1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i="1">
                              <a:latin typeface="Cambria Math"/>
                              <a:ea typeface="MS PGothic" pitchFamily="34" charset="-128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PH" sz="2400" i="1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/>
                              <a:ea typeface="MS PGothic" pitchFamily="34" charset="-128"/>
                            </a:rPr>
                            <m:t>1−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i="1">
                                  <a:latin typeface="Cambria Math"/>
                                  <a:ea typeface="MS PGothic" pitchFamily="34" charset="-128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PH" sz="2400" i="1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i="1">
                                      <a:latin typeface="Cambria Math"/>
                                      <a:ea typeface="MS PGothic" pitchFamily="34" charset="-128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PH" sz="2400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i="1">
                                  <a:latin typeface="Cambria Math"/>
                                  <a:ea typeface="MS PGothic" pitchFamily="34" charset="-128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PH" sz="2400" i="1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i="1">
                                      <a:latin typeface="Cambria Math"/>
                                      <a:ea typeface="MS PGothic" pitchFamily="34" charset="-128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+</m:t>
                      </m:r>
                      <m:d>
                        <m:d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1−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PH" sz="2400" dirty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4</m:t>
                          </m:r>
                        </m:sub>
                      </m:sSub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+</m:t>
                      </m:r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5</m:t>
                          </m:r>
                        </m:sub>
                      </m:sSub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+</m:t>
                      </m:r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5</m:t>
                          </m:r>
                        </m:sub>
                      </m:sSub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+</m:t>
                      </m:r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4</m:t>
                          </m:r>
                        </m:sub>
                      </m:sSub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−</m:t>
                      </m:r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4</m:t>
                          </m:r>
                        </m:sub>
                      </m:sSub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−</m:t>
                      </m:r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5</m:t>
                          </m:r>
                        </m:sub>
                      </m:sSub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−</m:t>
                      </m:r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5</m:t>
                          </m:r>
                        </m:sub>
                      </m:sSub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−</m:t>
                      </m:r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5</m:t>
                          </m:r>
                        </m:sub>
                      </m:sSub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−</m:t>
                      </m:r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5</m:t>
                          </m:r>
                        </m:sub>
                      </m:sSub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+2</m:t>
                      </m:r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𝑅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PH" sz="2400" dirty="0" smtClean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The first four positive terms represent the different ways we can pass signals between the input and output.</a:t>
                </a:r>
              </a:p>
            </p:txBody>
          </p:sp>
        </mc:Choice>
        <mc:Fallback xmlns="">
          <p:sp>
            <p:nvSpPr>
              <p:cNvPr id="409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143000"/>
                <a:ext cx="8001000" cy="4953000"/>
              </a:xfrm>
              <a:blipFill rotWithShape="1">
                <a:blip r:embed="rId2"/>
                <a:stretch>
                  <a:fillRect l="-1142" t="-1601" r="-213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84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Examples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143000"/>
            <a:ext cx="80010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PH" sz="2400" dirty="0" smtClean="0">
                <a:ea typeface="MS PGothic" pitchFamily="34" charset="-128"/>
              </a:rPr>
              <a:t>The equivalent system configuration is as shown in Figure 1.14.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PH" sz="2400" dirty="0" smtClean="0">
              <a:ea typeface="MS PGothic" pitchFamily="34" charset="-128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6723142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931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143000"/>
                <a:ext cx="8001000" cy="49530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1.37 Consider the network shown in Figure 1.15 that interconnects nodes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𝐴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and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𝐵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. The switches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𝑆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1</m:t>
                        </m:r>
                      </m:sub>
                    </m:sSub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, </m:t>
                    </m:r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𝑆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2</m:t>
                        </m:r>
                      </m:sub>
                    </m:sSub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, </m:t>
                    </m:r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𝑆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3</m:t>
                        </m:r>
                      </m:sub>
                    </m:sSub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,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𝑆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have availabilities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𝐴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1</m:t>
                        </m:r>
                      </m:sub>
                    </m:sSub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, </m:t>
                    </m:r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𝐴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2</m:t>
                        </m:r>
                      </m:sub>
                    </m:sSub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, </m:t>
                    </m:r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𝐴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𝐴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, respectively. That is, the probability that switch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𝑆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is operational at any given time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𝐴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, </a:t>
                </a:r>
                <a14:m>
                  <m:oMath xmlns:m="http://schemas.openxmlformats.org/officeDocument/2006/math">
                    <m:r>
                      <a:rPr lang="en-PH" sz="2400" b="0" i="1" dirty="0" smtClean="0">
                        <a:latin typeface="Cambria Math"/>
                        <a:ea typeface="MS PGothic" pitchFamily="34" charset="-128"/>
                      </a:rPr>
                      <m:t>𝑖</m:t>
                    </m:r>
                    <m:r>
                      <a:rPr lang="en-PH" sz="2400" b="0" i="1" dirty="0" smtClean="0">
                        <a:latin typeface="Cambria Math"/>
                        <a:ea typeface="MS PGothic" pitchFamily="34" charset="-128"/>
                      </a:rPr>
                      <m:t>=1, 2, 3, 4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. If the switches fail independently, what is the probability that a randomly selected time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𝐴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can communicate with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𝐵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(that is, at least one path can be established between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𝐴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and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𝐵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)?</a:t>
                </a:r>
              </a:p>
            </p:txBody>
          </p:sp>
        </mc:Choice>
        <mc:Fallback xmlns="">
          <p:sp>
            <p:nvSpPr>
              <p:cNvPr id="409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143000"/>
                <a:ext cx="8001000" cy="4953000"/>
              </a:xfrm>
              <a:blipFill rotWithShape="1">
                <a:blip r:embed="rId2"/>
                <a:stretch>
                  <a:fillRect l="-1142" t="-1601" r="-213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205286"/>
            <a:ext cx="627697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55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143000"/>
                <a:ext cx="8001000" cy="49530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Solution:</a:t>
                </a: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We begin by reducing the structure as shown in Figure 1.14,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𝑆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1−2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is the composite system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𝑆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𝑆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𝑆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1−2−3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is the composite system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𝑆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1−2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𝑆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.</a:t>
                </a:r>
              </a:p>
            </p:txBody>
          </p:sp>
        </mc:Choice>
        <mc:Fallback xmlns="">
          <p:sp>
            <p:nvSpPr>
              <p:cNvPr id="409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143000"/>
                <a:ext cx="8001000" cy="4953000"/>
              </a:xfrm>
              <a:blipFill rotWithShape="1">
                <a:blip r:embed="rId2"/>
                <a:stretch>
                  <a:fillRect l="-1142" t="-1601" r="-213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748707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257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143000"/>
                <a:ext cx="8001000" cy="49530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From Figure 1.16a, the availability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𝑆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1−2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𝐴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1−2</m:t>
                        </m:r>
                      </m:sub>
                    </m:sSub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=1−</m:t>
                    </m:r>
                    <m:d>
                      <m:d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1−</m:t>
                        </m:r>
                        <m:sSub>
                          <m:sSubPr>
                            <m:ctrlP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sSubPr>
                          <m:e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𝐴</m:t>
                            </m:r>
                          </m:e>
                          <m:sub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1−</m:t>
                        </m:r>
                        <m:sSub>
                          <m:sSubPr>
                            <m:ctrlP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sSubPr>
                          <m:e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𝐴</m:t>
                            </m:r>
                          </m:e>
                          <m:sub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. Similarly, the availability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𝑆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1−2−3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𝐴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1−2−3</m:t>
                        </m:r>
                      </m:sub>
                    </m:sSub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=</m:t>
                    </m:r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𝐴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1−2</m:t>
                        </m:r>
                      </m:sub>
                    </m:sSub>
                    <m:r>
                      <a:rPr lang="en-PH" sz="2400" b="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. Finally, from Figure 1.16b, the probability that a path exists between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𝐴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and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𝐵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is given by</a:t>
                </a: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𝑃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𝐴</m:t>
                          </m:r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−</m:t>
                          </m:r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=1−</m:t>
                      </m:r>
                      <m:d>
                        <m:d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1−2−3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PH" sz="2400" dirty="0" smtClean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=1−</m:t>
                      </m:r>
                      <m:d>
                        <m:d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1−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PH" sz="2400" b="0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PH" sz="2400" b="0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PH" sz="2400" b="0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PH" sz="2400" b="0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PH" sz="2400" b="0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PH" sz="2400" b="0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3</m:t>
                              </m:r>
                            </m:sub>
                          </m:s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 </m:t>
                          </m:r>
                        </m:e>
                      </m:d>
                      <m:d>
                        <m:d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PH" sz="2400" dirty="0" smtClean="0">
                  <a:ea typeface="MS PGothic" pitchFamily="34" charset="-128"/>
                </a:endParaRPr>
              </a:p>
            </p:txBody>
          </p:sp>
        </mc:Choice>
        <mc:Fallback xmlns="">
          <p:sp>
            <p:nvSpPr>
              <p:cNvPr id="409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143000"/>
                <a:ext cx="8001000" cy="4953000"/>
              </a:xfrm>
              <a:blipFill rotWithShape="1">
                <a:blip r:embed="rId2"/>
                <a:stretch>
                  <a:fillRect l="-1142" t="-1601" r="-2056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8" y="3810000"/>
            <a:ext cx="7636567" cy="219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612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The Binary Symmetric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752600"/>
                <a:ext cx="8001000" cy="43434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1.7 A discrete channel is characterized by an input alphabet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𝑋</m:t>
                    </m:r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sSubPr>
                          <m:e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1</m:t>
                            </m:r>
                          </m:sub>
                        </m:s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, </m:t>
                        </m:r>
                        <m:sSub>
                          <m:sSubPr>
                            <m:ctrlP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sSubPr>
                          <m:e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2</m:t>
                            </m:r>
                          </m:sub>
                        </m:s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,…,</m:t>
                        </m:r>
                        <m:sSub>
                          <m:sSubPr>
                            <m:ctrlP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sSubPr>
                          <m:e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; an output alphabet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𝑌</m:t>
                    </m:r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sSubPr>
                          <m:e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𝑦</m:t>
                            </m:r>
                          </m:e>
                          <m:sub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1</m:t>
                            </m:r>
                          </m:sub>
                        </m:s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, </m:t>
                        </m:r>
                        <m:sSub>
                          <m:sSubPr>
                            <m:ctrlP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sSubPr>
                          <m:e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𝑦</m:t>
                            </m:r>
                          </m:e>
                          <m:sub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2</m:t>
                            </m:r>
                          </m:sub>
                        </m:s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,…, </m:t>
                        </m:r>
                        <m:sSub>
                          <m:sSubPr>
                            <m:ctrlP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sSubPr>
                          <m:e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𝑦</m:t>
                            </m:r>
                          </m:e>
                          <m:sub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; and a set of conditional probabilities (called </a:t>
                </a:r>
                <a:r>
                  <a:rPr lang="en-PH" sz="2400" i="1" dirty="0" smtClean="0">
                    <a:ea typeface="MS PGothic" pitchFamily="34" charset="-128"/>
                  </a:rPr>
                  <a:t>transition probabilities</a:t>
                </a:r>
                <a:r>
                  <a:rPr lang="en-PH" sz="2400" dirty="0" smtClean="0">
                    <a:ea typeface="MS PGothic" pitchFamily="34" charset="-128"/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𝑃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which are defined as follows: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𝑃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𝑖𝑗</m:t>
                        </m:r>
                      </m:sub>
                    </m:sSub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=</m:t>
                    </m:r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𝑃</m:t>
                    </m:r>
                    <m:d>
                      <m:d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sSubPr>
                          <m:e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𝑦</m:t>
                            </m:r>
                          </m:e>
                          <m:sub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𝑗</m:t>
                            </m:r>
                          </m:sub>
                        </m:s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|</m:t>
                        </m:r>
                        <m:sSub>
                          <m:sSubPr>
                            <m:ctrlP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sSubPr>
                          <m:e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=</m:t>
                    </m:r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PH" sz="2400" b="0" i="0" smtClean="0">
                            <a:latin typeface="Cambria Math"/>
                            <a:ea typeface="MS PGothic" pitchFamily="34" charset="-128"/>
                          </a:rPr>
                          <m:t>receiving</m:t>
                        </m:r>
                        <m:r>
                          <a:rPr lang="en-PH" sz="2400" b="0" i="0" smtClean="0">
                            <a:latin typeface="Cambria Math"/>
                            <a:ea typeface="MS PGothic" pitchFamily="34" charset="-128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PH" sz="2400" b="0" i="0" smtClean="0">
                            <a:latin typeface="Cambria Math"/>
                            <a:ea typeface="MS PGothic" pitchFamily="34" charset="-128"/>
                          </a:rPr>
                          <m:t>symbol</m:t>
                        </m:r>
                        <m:r>
                          <a:rPr lang="en-PH" sz="2400" b="0" i="0" smtClean="0">
                            <a:latin typeface="Cambria Math"/>
                            <a:ea typeface="MS PGothic" pitchFamily="34" charset="-128"/>
                          </a:rPr>
                          <m:t> </m:t>
                        </m:r>
                        <m:sSub>
                          <m:sSubPr>
                            <m:ctrlP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sSubPr>
                          <m:e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𝑦</m:t>
                            </m:r>
                          </m:e>
                          <m:sub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𝑗</m:t>
                            </m:r>
                          </m:sub>
                        </m:sSub>
                        <m:r>
                          <a:rPr lang="en-PH" sz="2400" b="0" i="0" smtClean="0">
                            <a:latin typeface="Cambria Math"/>
                            <a:ea typeface="MS PGothic" pitchFamily="34" charset="-128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PH" sz="2400" b="0" i="0" smtClean="0">
                            <a:latin typeface="Cambria Math"/>
                            <a:ea typeface="MS PGothic" pitchFamily="34" charset="-128"/>
                          </a:rPr>
                          <m:t>symbol</m:t>
                        </m:r>
                        <m:r>
                          <a:rPr lang="en-PH" sz="2400" b="0" i="0" smtClean="0">
                            <a:latin typeface="Cambria Math"/>
                            <a:ea typeface="MS PGothic" pitchFamily="34" charset="-128"/>
                          </a:rPr>
                          <m:t> </m:t>
                        </m:r>
                        <m:sSub>
                          <m:sSubPr>
                            <m:ctrlP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sSubPr>
                          <m:e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𝑖</m:t>
                            </m:r>
                          </m:sub>
                        </m:sSub>
                        <m:r>
                          <a:rPr lang="en-PH" sz="2400" b="0" i="0" smtClean="0">
                            <a:latin typeface="Cambria Math"/>
                            <a:ea typeface="MS PGothic" pitchFamily="34" charset="-128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PH" sz="2400" b="0" i="0" smtClean="0">
                            <a:latin typeface="Cambria Math"/>
                            <a:ea typeface="MS PGothic" pitchFamily="34" charset="-128"/>
                          </a:rPr>
                          <m:t>was</m:t>
                        </m:r>
                        <m:r>
                          <a:rPr lang="en-PH" sz="2400" b="0" i="0" smtClean="0">
                            <a:latin typeface="Cambria Math"/>
                            <a:ea typeface="MS PGothic" pitchFamily="34" charset="-128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PH" sz="2400" b="0" i="0" smtClean="0">
                            <a:latin typeface="Cambria Math"/>
                            <a:ea typeface="MS PGothic" pitchFamily="34" charset="-128"/>
                          </a:rPr>
                          <m:t>transmitted</m:t>
                        </m:r>
                      </m:e>
                    </m:d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, </a:t>
                </a:r>
                <a14:m>
                  <m:oMath xmlns:m="http://schemas.openxmlformats.org/officeDocument/2006/math">
                    <m:r>
                      <a:rPr lang="en-PH" sz="2400" b="0" i="1" dirty="0" smtClean="0">
                        <a:latin typeface="Cambria Math"/>
                        <a:ea typeface="MS PGothic" pitchFamily="34" charset="-128"/>
                      </a:rPr>
                      <m:t>𝑖</m:t>
                    </m:r>
                    <m:r>
                      <a:rPr lang="en-PH" sz="2400" b="0" i="1" dirty="0" smtClean="0">
                        <a:latin typeface="Cambria Math"/>
                        <a:ea typeface="MS PGothic" pitchFamily="34" charset="-128"/>
                      </a:rPr>
                      <m:t>=1, 2,…, </m:t>
                    </m:r>
                    <m:r>
                      <a:rPr lang="en-PH" sz="2400" b="0" i="1" dirty="0" smtClean="0">
                        <a:latin typeface="Cambria Math"/>
                        <a:ea typeface="MS PGothic" pitchFamily="34" charset="-128"/>
                      </a:rPr>
                      <m:t>𝑛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;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𝑗</m:t>
                    </m:r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=1, 2,…,</m:t>
                    </m:r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𝑚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. The binary channel is a special case of the discrete channel, where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𝑛</m:t>
                    </m:r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=</m:t>
                    </m:r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𝑚</m:t>
                    </m:r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=2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. It can be represented as shown in Figure 1.5.</a:t>
                </a:r>
              </a:p>
            </p:txBody>
          </p:sp>
        </mc:Choice>
        <mc:Fallback xmlns="">
          <p:sp>
            <p:nvSpPr>
              <p:cNvPr id="409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752600"/>
                <a:ext cx="8001000" cy="4343400"/>
              </a:xfrm>
              <a:blipFill rotWithShape="1">
                <a:blip r:embed="rId2"/>
                <a:stretch>
                  <a:fillRect l="-1142" t="-1826" r="-213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73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The Binary Symmetric Channel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8053142" cy="332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75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The Binary Symmetric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752600"/>
                <a:ext cx="8001000" cy="43434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In the binary channel, an error occurs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𝑦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is received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𝑥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is transmitted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𝑦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is received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𝑥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is transmitted. Thus, the probability of error,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𝑃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, is given by</a:t>
                </a: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𝑃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𝑒</m:t>
                          </m:r>
                        </m:sub>
                      </m:sSub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𝑃</m:t>
                      </m:r>
                      <m:d>
                        <m:d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1</m:t>
                              </m:r>
                            </m:sub>
                          </m:sSub>
                          <m:r>
                            <a:rPr lang="en-PH" sz="2400" b="0" i="1" smtClean="0">
                              <a:latin typeface="Cambria Math"/>
                              <a:ea typeface="Cambria Math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+</m:t>
                      </m:r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𝑃</m:t>
                      </m:r>
                      <m:d>
                        <m:d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2</m:t>
                              </m:r>
                            </m:sub>
                          </m:sSub>
                          <m:r>
                            <a:rPr lang="en-PH" sz="2400" b="0" i="1" smtClean="0">
                              <a:latin typeface="Cambria Math"/>
                              <a:ea typeface="Cambria Math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PH" sz="2400" dirty="0" smtClean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𝑃</m:t>
                      </m:r>
                      <m:d>
                        <m:d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𝑃</m:t>
                      </m:r>
                      <m:d>
                        <m:d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2</m:t>
                              </m:r>
                            </m:sub>
                          </m:s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|</m:t>
                          </m:r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+</m:t>
                      </m:r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𝑃</m:t>
                      </m:r>
                      <m:d>
                        <m:d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𝑃</m:t>
                      </m:r>
                      <m:d>
                        <m:d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1</m:t>
                              </m:r>
                            </m:sub>
                          </m:s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|</m:t>
                          </m:r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PH" sz="2400" dirty="0" smtClean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𝑃</m:t>
                      </m:r>
                      <m:d>
                        <m:d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𝑃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12</m:t>
                          </m:r>
                        </m:sub>
                      </m:sSub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+</m:t>
                      </m:r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𝑃</m:t>
                      </m:r>
                      <m:d>
                        <m:d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𝑃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PH" sz="2400" dirty="0" smtClean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endParaRPr lang="en-PH" sz="2400" dirty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𝑃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12</m:t>
                        </m:r>
                      </m:sub>
                    </m:sSub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=</m:t>
                    </m:r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𝑃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, we say that the channel is a </a:t>
                </a:r>
                <a:r>
                  <a:rPr lang="en-PH" sz="2400" i="1" dirty="0" smtClean="0">
                    <a:ea typeface="MS PGothic" pitchFamily="34" charset="-128"/>
                  </a:rPr>
                  <a:t>binary symmetrical channel </a:t>
                </a:r>
                <a:r>
                  <a:rPr lang="en-PH" sz="2400" dirty="0" smtClean="0">
                    <a:ea typeface="MS PGothic" pitchFamily="34" charset="-128"/>
                  </a:rPr>
                  <a:t>(BSC). Also, if in the BSC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𝑃</m:t>
                    </m:r>
                    <m:d>
                      <m:d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sSubPr>
                          <m:e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=</m:t>
                    </m:r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𝑝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, then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𝑃</m:t>
                    </m:r>
                    <m:d>
                      <m:d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sSubPr>
                          <m:e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=1−</m:t>
                    </m:r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𝑝</m:t>
                    </m:r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=</m:t>
                    </m:r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𝑞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.</a:t>
                </a:r>
              </a:p>
            </p:txBody>
          </p:sp>
        </mc:Choice>
        <mc:Fallback xmlns="">
          <p:sp>
            <p:nvSpPr>
              <p:cNvPr id="409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752600"/>
                <a:ext cx="8001000" cy="4343400"/>
              </a:xfrm>
              <a:blipFill rotWithShape="1">
                <a:blip r:embed="rId2"/>
                <a:stretch>
                  <a:fillRect l="-1142" t="-1826" r="-213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05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Reliability Applications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143000"/>
            <a:ext cx="80010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PH" sz="2400" dirty="0" smtClean="0">
                <a:ea typeface="MS PGothic" pitchFamily="34" charset="-128"/>
              </a:rPr>
              <a:t>Reliability theory is concerned with the duration of the useful life of components and systems of components. That is, it is concerned with determining that a system with possibly many components will be functioning at time </a:t>
            </a:r>
            <a:r>
              <a:rPr lang="en-PH" sz="2400" i="1" dirty="0" smtClean="0">
                <a:ea typeface="MS PGothic" pitchFamily="34" charset="-128"/>
              </a:rPr>
              <a:t>t</a:t>
            </a:r>
            <a:r>
              <a:rPr lang="en-PH" sz="2400" dirty="0" smtClean="0">
                <a:ea typeface="MS PGothic" pitchFamily="34" charset="-128"/>
              </a:rPr>
              <a:t>. The components of a system can arranged in two basic configurations: </a:t>
            </a:r>
            <a:r>
              <a:rPr lang="en-PH" sz="2400" i="1" dirty="0" smtClean="0">
                <a:ea typeface="MS PGothic" pitchFamily="34" charset="-128"/>
              </a:rPr>
              <a:t>series</a:t>
            </a:r>
            <a:r>
              <a:rPr lang="en-PH" sz="2400" dirty="0" smtClean="0">
                <a:ea typeface="MS PGothic" pitchFamily="34" charset="-128"/>
              </a:rPr>
              <a:t> configuration and </a:t>
            </a:r>
            <a:r>
              <a:rPr lang="en-PH" sz="2400" i="1" dirty="0" smtClean="0">
                <a:ea typeface="MS PGothic" pitchFamily="34" charset="-128"/>
              </a:rPr>
              <a:t>parallel</a:t>
            </a:r>
            <a:r>
              <a:rPr lang="en-PH" sz="2400" dirty="0" smtClean="0">
                <a:ea typeface="MS PGothic" pitchFamily="34" charset="-128"/>
              </a:rPr>
              <a:t> configuration. A real system consists of a mixture of series and parallel components, which can sometimes be reduced to an equivalent system of series configuration or a system of parallel configuration.</a:t>
            </a:r>
            <a:endParaRPr lang="en-PH" sz="2400" b="1" dirty="0" smtClean="0"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The Binary Symmetric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752600"/>
                <a:ext cx="8001000" cy="43434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Consider the BSC shown in Figure 1.6, with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𝑃</m:t>
                    </m:r>
                    <m:d>
                      <m:d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sSubPr>
                          <m:e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=0.6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and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𝑃</m:t>
                    </m:r>
                    <m:d>
                      <m:d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sSubPr>
                          <m:e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=0.4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. Evaluate the following:</a:t>
                </a:r>
              </a:p>
              <a:p>
                <a:pPr marL="457200" indent="-457200" algn="just" eaLnBrk="1" hangingPunct="1">
                  <a:lnSpc>
                    <a:spcPct val="90000"/>
                  </a:lnSpc>
                  <a:buFont typeface="+mj-lt"/>
                  <a:buAutoNum type="alphaLcPeriod"/>
                </a:pPr>
                <a:r>
                  <a:rPr lang="en-PH" sz="2400" dirty="0" smtClean="0">
                    <a:ea typeface="MS PGothic" pitchFamily="34" charset="-128"/>
                  </a:rPr>
                  <a:t>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𝑥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was transmitted, given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𝑦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was received.</a:t>
                </a:r>
              </a:p>
              <a:p>
                <a:pPr marL="457200" indent="-457200" algn="just" eaLnBrk="1" hangingPunct="1">
                  <a:lnSpc>
                    <a:spcPct val="90000"/>
                  </a:lnSpc>
                  <a:buFont typeface="+mj-lt"/>
                  <a:buAutoNum type="alphaLcPeriod"/>
                </a:pPr>
                <a:r>
                  <a:rPr lang="en-PH" sz="2400" dirty="0" smtClean="0">
                    <a:ea typeface="MS PGothic" pitchFamily="34" charset="-128"/>
                  </a:rPr>
                  <a:t>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i="1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i="1">
                            <a:latin typeface="Cambria Math"/>
                            <a:ea typeface="MS PGothic" pitchFamily="34" charset="-128"/>
                          </a:rPr>
                          <m:t>𝑥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PH" sz="2400" dirty="0">
                    <a:ea typeface="MS PGothic" pitchFamily="34" charset="-128"/>
                  </a:rPr>
                  <a:t> was transmitted, given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i="1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i="1">
                            <a:latin typeface="Cambria Math"/>
                            <a:ea typeface="MS PGothic" pitchFamily="34" charset="-128"/>
                          </a:rPr>
                          <m:t>𝑦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PH" sz="2400" dirty="0">
                    <a:ea typeface="MS PGothic" pitchFamily="34" charset="-128"/>
                  </a:rPr>
                  <a:t> was received</a:t>
                </a:r>
                <a:r>
                  <a:rPr lang="en-PH" sz="2400" dirty="0" smtClean="0">
                    <a:ea typeface="MS PGothic" pitchFamily="34" charset="-128"/>
                  </a:rPr>
                  <a:t>.</a:t>
                </a:r>
              </a:p>
              <a:p>
                <a:pPr marL="457200" indent="-457200" algn="just" eaLnBrk="1" hangingPunct="1">
                  <a:lnSpc>
                    <a:spcPct val="90000"/>
                  </a:lnSpc>
                  <a:buFont typeface="+mj-lt"/>
                  <a:buAutoNum type="alphaLcPeriod"/>
                </a:pPr>
                <a:r>
                  <a:rPr lang="en-PH" sz="2400" dirty="0">
                    <a:ea typeface="MS PGothic" pitchFamily="34" charset="-128"/>
                  </a:rPr>
                  <a:t>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i="1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i="1">
                            <a:latin typeface="Cambria Math"/>
                            <a:ea typeface="MS PGothic" pitchFamily="34" charset="-128"/>
                          </a:rPr>
                          <m:t>𝑥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PH" sz="2400" dirty="0">
                    <a:ea typeface="MS PGothic" pitchFamily="34" charset="-128"/>
                  </a:rPr>
                  <a:t> was transmitted, given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i="1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i="1">
                            <a:latin typeface="Cambria Math"/>
                            <a:ea typeface="MS PGothic" pitchFamily="34" charset="-128"/>
                          </a:rPr>
                          <m:t>𝑦</m:t>
                        </m:r>
                      </m:e>
                      <m:sub>
                        <m:r>
                          <a:rPr lang="en-PH" sz="2400" i="1">
                            <a:latin typeface="Cambria Math"/>
                            <a:ea typeface="MS PGothic" pitchFamily="34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PH" sz="2400" dirty="0">
                    <a:ea typeface="MS PGothic" pitchFamily="34" charset="-128"/>
                  </a:rPr>
                  <a:t> was received.</a:t>
                </a:r>
              </a:p>
              <a:p>
                <a:pPr marL="457200" indent="-457200" algn="just" eaLnBrk="1" hangingPunct="1">
                  <a:lnSpc>
                    <a:spcPct val="90000"/>
                  </a:lnSpc>
                  <a:buFont typeface="+mj-lt"/>
                  <a:buAutoNum type="alphaLcPeriod"/>
                </a:pPr>
                <a:r>
                  <a:rPr lang="en-PH" sz="2400" dirty="0" smtClean="0">
                    <a:ea typeface="MS PGothic" pitchFamily="34" charset="-128"/>
                  </a:rPr>
                  <a:t>T</a:t>
                </a:r>
                <a:r>
                  <a:rPr lang="en-PH" sz="2400" dirty="0">
                    <a:ea typeface="MS PGothic" pitchFamily="34" charset="-128"/>
                  </a:rPr>
                  <a:t>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i="1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i="1">
                            <a:latin typeface="Cambria Math"/>
                            <a:ea typeface="MS PGothic" pitchFamily="34" charset="-128"/>
                          </a:rPr>
                          <m:t>𝑥</m:t>
                        </m:r>
                      </m:e>
                      <m:sub>
                        <m:r>
                          <a:rPr lang="en-PH" sz="2400" i="1">
                            <a:latin typeface="Cambria Math"/>
                            <a:ea typeface="MS PGothic" pitchFamily="34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PH" sz="2400" dirty="0">
                    <a:ea typeface="MS PGothic" pitchFamily="34" charset="-128"/>
                  </a:rPr>
                  <a:t> was transmitted, given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i="1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i="1">
                            <a:latin typeface="Cambria Math"/>
                            <a:ea typeface="MS PGothic" pitchFamily="34" charset="-128"/>
                          </a:rPr>
                          <m:t>𝑦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PH" sz="2400" dirty="0">
                    <a:ea typeface="MS PGothic" pitchFamily="34" charset="-128"/>
                  </a:rPr>
                  <a:t> was received.</a:t>
                </a:r>
              </a:p>
              <a:p>
                <a:pPr marL="457200" indent="-457200" algn="just" eaLnBrk="1" hangingPunct="1">
                  <a:lnSpc>
                    <a:spcPct val="90000"/>
                  </a:lnSpc>
                  <a:buFont typeface="+mj-lt"/>
                  <a:buAutoNum type="alphaLcPeriod"/>
                </a:pPr>
                <a:r>
                  <a:rPr lang="en-PH" sz="2400" dirty="0" smtClean="0">
                    <a:ea typeface="MS PGothic" pitchFamily="34" charset="-128"/>
                  </a:rPr>
                  <a:t>The unconditional probability of error</a:t>
                </a:r>
                <a:endParaRPr lang="en-PH" sz="2400" dirty="0">
                  <a:ea typeface="MS PGothic" pitchFamily="34" charset="-128"/>
                </a:endParaRPr>
              </a:p>
            </p:txBody>
          </p:sp>
        </mc:Choice>
        <mc:Fallback xmlns="">
          <p:sp>
            <p:nvSpPr>
              <p:cNvPr id="409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752600"/>
                <a:ext cx="8001000" cy="4343400"/>
              </a:xfrm>
              <a:blipFill rotWithShape="1">
                <a:blip r:embed="rId2"/>
                <a:stretch>
                  <a:fillRect l="-1142" t="-1826" r="-213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99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The Binary Symmetric Channel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33600"/>
            <a:ext cx="8686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145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The Binary Symmetric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752600"/>
                <a:ext cx="8001000" cy="43434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Solution:</a:t>
                </a: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Let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𝑃</m:t>
                    </m:r>
                    <m:d>
                      <m:d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sSubPr>
                          <m:e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𝑦</m:t>
                            </m:r>
                          </m:e>
                          <m:sub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denote 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𝑦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was received and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𝑃</m:t>
                    </m:r>
                    <m:d>
                      <m:d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sSubPr>
                          <m:e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𝑦</m:t>
                            </m:r>
                          </m:e>
                          <m:sub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𝑦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was received. Then</a:t>
                </a:r>
              </a:p>
              <a:p>
                <a:pPr marL="457200" indent="-457200" algn="just" eaLnBrk="1" hangingPunct="1">
                  <a:lnSpc>
                    <a:spcPct val="90000"/>
                  </a:lnSpc>
                  <a:buFontTx/>
                  <a:buAutoNum type="alphaLcParenBoth"/>
                </a:pPr>
                <a:r>
                  <a:rPr lang="en-PH" sz="2400" dirty="0" smtClean="0">
                    <a:ea typeface="MS PGothic" pitchFamily="34" charset="-128"/>
                  </a:rPr>
                  <a:t>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𝑥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was transmitted, given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𝑦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was received, is given by</a:t>
                </a: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𝑃</m:t>
                      </m:r>
                      <m:d>
                        <m:d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1</m:t>
                              </m:r>
                            </m:sub>
                          </m:s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|</m:t>
                          </m:r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𝑃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PH" sz="2400" b="0" i="1" smtClean="0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𝑃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𝑃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𝑃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𝑃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𝑃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𝑃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𝑃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PH" sz="2400" dirty="0" smtClean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0.1</m:t>
                              </m:r>
                            </m:e>
                          </m:d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0.6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0.1</m:t>
                              </m:r>
                            </m:e>
                          </m:d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0.6</m:t>
                              </m:r>
                            </m:e>
                          </m:d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0.9</m:t>
                              </m:r>
                            </m:e>
                          </m:d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0.4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PH" sz="2400" dirty="0" smtClean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=0.143</m:t>
                      </m:r>
                    </m:oMath>
                  </m:oMathPara>
                </a14:m>
                <a:endParaRPr lang="en-PH" sz="2400" dirty="0" smtClean="0">
                  <a:ea typeface="MS PGothic" pitchFamily="34" charset="-128"/>
                </a:endParaRPr>
              </a:p>
            </p:txBody>
          </p:sp>
        </mc:Choice>
        <mc:Fallback xmlns="">
          <p:sp>
            <p:nvSpPr>
              <p:cNvPr id="409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752600"/>
                <a:ext cx="8001000" cy="4343400"/>
              </a:xfrm>
              <a:blipFill rotWithShape="1">
                <a:blip r:embed="rId2"/>
                <a:stretch>
                  <a:fillRect l="-1142" t="-1826" r="-213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80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The Binary Symmetric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752600"/>
                <a:ext cx="8001000" cy="43434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(b) 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𝑥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was transmitted, given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𝑦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was received, is given by</a:t>
                </a: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𝑃</m:t>
                      </m:r>
                      <m:d>
                        <m:d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2</m:t>
                              </m:r>
                            </m:sub>
                          </m:s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|</m:t>
                          </m:r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𝑃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PH" sz="2400" b="0" i="1" smtClean="0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𝑃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𝑃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𝑃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𝑃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𝑃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𝑃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𝑃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PH" sz="2400" dirty="0" smtClean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0.1</m:t>
                              </m:r>
                            </m:e>
                          </m:d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0.4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0.9</m:t>
                              </m:r>
                            </m:e>
                          </m:d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0.6</m:t>
                              </m:r>
                            </m:e>
                          </m:d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0.1</m:t>
                              </m:r>
                            </m:e>
                          </m:d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0.4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PH" sz="2400" dirty="0" smtClean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=0.069</m:t>
                      </m:r>
                    </m:oMath>
                  </m:oMathPara>
                </a14:m>
                <a:endParaRPr lang="en-PH" sz="2400" dirty="0" smtClean="0">
                  <a:ea typeface="MS PGothic" pitchFamily="34" charset="-128"/>
                </a:endParaRPr>
              </a:p>
            </p:txBody>
          </p:sp>
        </mc:Choice>
        <mc:Fallback xmlns="">
          <p:sp>
            <p:nvSpPr>
              <p:cNvPr id="409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752600"/>
                <a:ext cx="8001000" cy="4343400"/>
              </a:xfrm>
              <a:blipFill rotWithShape="1">
                <a:blip r:embed="rId2"/>
                <a:stretch>
                  <a:fillRect l="-1142" t="-1826" r="-213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25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The Binary Symmetric Channel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9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752600"/>
                <a:ext cx="8001000" cy="43434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(c) 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𝑥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was transmitted, given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𝑦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was received, is given by</a:t>
                </a: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𝑃</m:t>
                      </m:r>
                      <m:d>
                        <m:d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1</m:t>
                              </m:r>
                            </m:sub>
                          </m:s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|</m:t>
                          </m:r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𝑃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PH" sz="2400" b="0" i="1" smtClean="0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𝑃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𝑃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𝑃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𝑃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𝑃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𝑃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𝑃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PH" sz="2400" dirty="0" smtClean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0.9</m:t>
                              </m:r>
                            </m:e>
                          </m:d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0.6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0.9</m:t>
                              </m:r>
                            </m:e>
                          </m:d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0.6</m:t>
                              </m:r>
                            </m:e>
                          </m:d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0.1</m:t>
                              </m:r>
                            </m:e>
                          </m:d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0.4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PH" sz="2400" dirty="0" smtClean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=0.931</m:t>
                      </m:r>
                    </m:oMath>
                  </m:oMathPara>
                </a14:m>
                <a:endParaRPr lang="en-PH" sz="2400" dirty="0" smtClean="0">
                  <a:ea typeface="MS PGothic" pitchFamily="34" charset="-128"/>
                </a:endParaRPr>
              </a:p>
            </p:txBody>
          </p:sp>
        </mc:Choice>
        <mc:Fallback>
          <p:sp>
            <p:nvSpPr>
              <p:cNvPr id="409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752600"/>
                <a:ext cx="8001000" cy="4343400"/>
              </a:xfrm>
              <a:blipFill rotWithShape="1">
                <a:blip r:embed="rId2"/>
                <a:stretch>
                  <a:fillRect l="-1142" t="-1826" r="-213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92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The Binary Symmetric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752600"/>
                <a:ext cx="8001000" cy="43434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(d) 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𝑥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was transmitted, given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𝑦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was received, is given by</a:t>
                </a: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𝑃</m:t>
                      </m:r>
                      <m:d>
                        <m:d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2</m:t>
                              </m:r>
                            </m:sub>
                          </m:s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|</m:t>
                          </m:r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𝑃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PH" sz="2400" b="0" i="1" smtClean="0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𝑃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𝑃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𝑃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𝑃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𝑃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𝑃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𝑃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PH" sz="2400" dirty="0" smtClean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0.9</m:t>
                              </m:r>
                            </m:e>
                          </m:d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0.4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0.1</m:t>
                              </m:r>
                            </m:e>
                          </m:d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0.6</m:t>
                              </m:r>
                            </m:e>
                          </m:d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0.9</m:t>
                              </m:r>
                            </m:e>
                          </m:d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0.4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PH" sz="2400" dirty="0" smtClean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=0.857</m:t>
                      </m:r>
                    </m:oMath>
                  </m:oMathPara>
                </a14:m>
                <a:endParaRPr lang="en-PH" sz="2400" dirty="0" smtClean="0">
                  <a:ea typeface="MS PGothic" pitchFamily="34" charset="-128"/>
                </a:endParaRPr>
              </a:p>
            </p:txBody>
          </p:sp>
        </mc:Choice>
        <mc:Fallback xmlns="">
          <p:sp>
            <p:nvSpPr>
              <p:cNvPr id="409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752600"/>
                <a:ext cx="8001000" cy="4343400"/>
              </a:xfrm>
              <a:blipFill rotWithShape="1">
                <a:blip r:embed="rId2"/>
                <a:stretch>
                  <a:fillRect l="-1142" t="-1826" r="-213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75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The Binary Symmetric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752600"/>
                <a:ext cx="8001000" cy="43434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(e) The unconditional probability of error is given by</a:t>
                </a: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endParaRPr lang="en-PH" sz="2400" dirty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𝑃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𝑒</m:t>
                          </m:r>
                        </m:sub>
                      </m:sSub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𝑃</m:t>
                      </m:r>
                      <m:d>
                        <m:d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𝑃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12</m:t>
                          </m:r>
                        </m:sub>
                      </m:sSub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+</m:t>
                      </m:r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𝑃</m:t>
                      </m:r>
                      <m:d>
                        <m:d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𝑃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PH" sz="2400" dirty="0" smtClean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d>
                        <m:d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0.6</m:t>
                          </m:r>
                        </m:e>
                      </m:d>
                      <m:d>
                        <m:d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0.1</m:t>
                          </m:r>
                        </m:e>
                      </m:d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+</m:t>
                      </m:r>
                      <m:d>
                        <m:d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0.4</m:t>
                          </m:r>
                        </m:e>
                      </m:d>
                      <m:d>
                        <m:d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0.1</m:t>
                          </m:r>
                        </m:e>
                      </m:d>
                    </m:oMath>
                  </m:oMathPara>
                </a14:m>
                <a:endParaRPr lang="en-PH" sz="2400" dirty="0" smtClean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=0.1</m:t>
                      </m:r>
                    </m:oMath>
                  </m:oMathPara>
                </a14:m>
                <a:endParaRPr lang="en-PH" sz="2400" dirty="0" smtClean="0">
                  <a:ea typeface="MS PGothic" pitchFamily="34" charset="-128"/>
                </a:endParaRPr>
              </a:p>
            </p:txBody>
          </p:sp>
        </mc:Choice>
        <mc:Fallback xmlns="">
          <p:sp>
            <p:nvSpPr>
              <p:cNvPr id="409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752600"/>
                <a:ext cx="8001000" cy="4343400"/>
              </a:xfrm>
              <a:blipFill rotWithShape="1">
                <a:blip r:embed="rId2"/>
                <a:stretch>
                  <a:fillRect l="-1142" t="-1826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93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Reliability Applications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143000"/>
            <a:ext cx="80010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PH" sz="2400" dirty="0" smtClean="0">
                <a:ea typeface="MS PGothic" pitchFamily="34" charset="-128"/>
              </a:rPr>
              <a:t>A system with series configuration will function if and only if all its components are functioning, while a system with parallel configuration will function if and only if at least one of the components is functioning. Different components fail independently.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PH" sz="2400" b="1" dirty="0" smtClean="0">
              <a:ea typeface="MS PGothic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7645921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981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Reliability Applications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143000"/>
                <a:ext cx="8001000" cy="49530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Consider a system with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𝑛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components </a:t>
                </a:r>
                <a:r>
                  <a:rPr lang="en-PH" sz="2400" dirty="0" err="1" smtClean="0">
                    <a:ea typeface="MS PGothic" pitchFamily="34" charset="-128"/>
                  </a:rPr>
                  <a:t>labeled</a:t>
                </a:r>
                <a:r>
                  <a:rPr lang="en-PH" sz="2400" dirty="0" smtClean="0">
                    <a:ea typeface="MS PGothic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𝐶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1</m:t>
                        </m:r>
                      </m:sub>
                    </m:sSub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, </m:t>
                    </m:r>
                    <m:sSub>
                      <m:sSubPr>
                        <m:ctrlPr>
                          <a:rPr lang="en-PH" sz="240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𝐶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2</m:t>
                        </m:r>
                      </m:sub>
                    </m:sSub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,…, </m:t>
                    </m:r>
                    <m:sSub>
                      <m:sSubPr>
                        <m:ctrlPr>
                          <a:rPr lang="en-PH" sz="240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𝐶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𝑅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PH" sz="2400" i="1" smtClean="0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𝑡</m:t>
                        </m:r>
                      </m:e>
                    </m:d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denote the probability that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𝐶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has not failed in the interval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(0, </m:t>
                    </m:r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𝑡</m:t>
                    </m:r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]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, where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𝑘</m:t>
                    </m:r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=1, 2, …, </m:t>
                    </m:r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𝑛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. 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i="1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i="1">
                            <a:latin typeface="Cambria Math"/>
                            <a:ea typeface="MS PGothic" pitchFamily="34" charset="-128"/>
                          </a:rPr>
                          <m:t>𝑅</m:t>
                        </m:r>
                      </m:e>
                      <m:sub>
                        <m:r>
                          <a:rPr lang="en-PH" sz="2400" i="1">
                            <a:latin typeface="Cambria Math"/>
                            <a:ea typeface="MS PGothic" pitchFamily="34" charset="-128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PH" sz="2400" i="1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r>
                          <a:rPr lang="en-PH" sz="2400" i="1">
                            <a:latin typeface="Cambria Math"/>
                            <a:ea typeface="MS PGothic" pitchFamily="34" charset="-128"/>
                          </a:rPr>
                          <m:t>𝑡</m:t>
                        </m:r>
                      </m:e>
                    </m:d>
                  </m:oMath>
                </a14:m>
                <a:r>
                  <a:rPr lang="en-PH" sz="2400" dirty="0">
                    <a:ea typeface="MS PGothic" pitchFamily="34" charset="-128"/>
                  </a:rPr>
                  <a:t> </a:t>
                </a:r>
                <a:r>
                  <a:rPr lang="en-PH" sz="2400" dirty="0" smtClean="0">
                    <a:ea typeface="MS PGothic" pitchFamily="34" charset="-128"/>
                  </a:rPr>
                  <a:t>is 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𝐶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has not failed up to time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𝑡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and is called the </a:t>
                </a:r>
                <a:r>
                  <a:rPr lang="en-PH" sz="2400" i="1" dirty="0" smtClean="0">
                    <a:ea typeface="MS PGothic" pitchFamily="34" charset="-128"/>
                  </a:rPr>
                  <a:t>reliability function </a:t>
                </a:r>
                <a:r>
                  <a:rPr lang="en-PH" sz="2400" dirty="0" smtClean="0">
                    <a:ea typeface="MS PGothic" pitchFamily="34" charset="-128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𝐶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. For a system of components in series, the system reliability function is given by</a:t>
                </a: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endParaRPr lang="en-PH" sz="2400" dirty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𝑅</m:t>
                      </m:r>
                      <m:d>
                        <m:d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𝑡</m:t>
                          </m:r>
                        </m:e>
                      </m:d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𝑘</m:t>
                          </m:r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=1</m:t>
                          </m:r>
                        </m:sub>
                        <m:sup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PH" sz="2400" dirty="0" smtClean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This follows from the fact that all components must be operational for the system to be operational.</a:t>
                </a:r>
                <a:endParaRPr lang="en-PH" sz="2400" dirty="0">
                  <a:ea typeface="MS PGothic" pitchFamily="34" charset="-128"/>
                </a:endParaRPr>
              </a:p>
            </p:txBody>
          </p:sp>
        </mc:Choice>
        <mc:Fallback xmlns="">
          <p:sp>
            <p:nvSpPr>
              <p:cNvPr id="409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143000"/>
                <a:ext cx="8001000" cy="4953000"/>
              </a:xfrm>
              <a:blipFill rotWithShape="1">
                <a:blip r:embed="rId2"/>
                <a:stretch>
                  <a:fillRect l="-1142" t="-1601" r="-220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76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Reliability Applications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9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143000"/>
                <a:ext cx="8001000" cy="49530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In the case of a system of parallel components, we need at least </a:t>
                </a:r>
                <a:r>
                  <a:rPr lang="en-PH" sz="2400" dirty="0" smtClean="0">
                    <a:ea typeface="MS PGothic" pitchFamily="34" charset="-128"/>
                  </a:rPr>
                  <a:t>one </a:t>
                </a:r>
                <a:r>
                  <a:rPr lang="en-PH" sz="2400" dirty="0" smtClean="0">
                    <a:ea typeface="MS PGothic" pitchFamily="34" charset="-128"/>
                  </a:rPr>
                  <a:t>path between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𝐴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and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𝐵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for the system to be operational. The probability that no such path exists is the probability that all the components have failed, which is given by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PH" sz="2400" i="1" smtClean="0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1−</m:t>
                        </m:r>
                        <m:sSub>
                          <m:sSubPr>
                            <m:ctrlPr>
                              <a:rPr lang="en-PH" sz="2400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sSubPr>
                          <m:e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𝑅</m:t>
                            </m:r>
                          </m:e>
                          <m:sub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PH" sz="2400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dPr>
                          <m:e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𝑡</m:t>
                            </m:r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PH" sz="2400" i="1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r>
                          <a:rPr lang="en-PH" sz="2400" b="0" i="1">
                            <a:latin typeface="Cambria Math"/>
                            <a:ea typeface="MS PGothic" pitchFamily="34" charset="-128"/>
                          </a:rPr>
                          <m:t>1−</m:t>
                        </m:r>
                        <m:sSub>
                          <m:sSubPr>
                            <m:ctrlPr>
                              <a:rPr lang="en-PH" sz="2400" i="1">
                                <a:latin typeface="Cambria Math"/>
                                <a:ea typeface="MS PGothic" pitchFamily="34" charset="-128"/>
                              </a:rPr>
                            </m:ctrlPr>
                          </m:sSubPr>
                          <m:e>
                            <m:r>
                              <a:rPr lang="en-PH" sz="2400" b="0" i="1">
                                <a:latin typeface="Cambria Math"/>
                                <a:ea typeface="MS PGothic" pitchFamily="34" charset="-128"/>
                              </a:rPr>
                              <m:t>𝑅</m:t>
                            </m:r>
                          </m:e>
                          <m:sub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PH" sz="2400" i="1">
                                <a:latin typeface="Cambria Math"/>
                                <a:ea typeface="MS PGothic" pitchFamily="34" charset="-128"/>
                              </a:rPr>
                            </m:ctrlPr>
                          </m:dPr>
                          <m:e>
                            <m:r>
                              <a:rPr lang="en-PH" sz="2400" b="0" i="1">
                                <a:latin typeface="Cambria Math"/>
                                <a:ea typeface="MS PGothic" pitchFamily="34" charset="-128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…</m:t>
                    </m:r>
                    <m:d>
                      <m:dPr>
                        <m:begChr m:val="["/>
                        <m:endChr m:val="]"/>
                        <m:ctrlPr>
                          <a:rPr lang="en-PH" sz="2400" i="1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r>
                          <a:rPr lang="en-PH" sz="2400" b="0" i="1">
                            <a:latin typeface="Cambria Math"/>
                            <a:ea typeface="MS PGothic" pitchFamily="34" charset="-128"/>
                          </a:rPr>
                          <m:t>1−</m:t>
                        </m:r>
                        <m:sSub>
                          <m:sSubPr>
                            <m:ctrlPr>
                              <a:rPr lang="en-PH" sz="2400" i="1">
                                <a:latin typeface="Cambria Math"/>
                                <a:ea typeface="MS PGothic" pitchFamily="34" charset="-128"/>
                              </a:rPr>
                            </m:ctrlPr>
                          </m:sSubPr>
                          <m:e>
                            <m:r>
                              <a:rPr lang="en-PH" sz="2400" b="0" i="1">
                                <a:latin typeface="Cambria Math"/>
                                <a:ea typeface="MS PGothic" pitchFamily="34" charset="-128"/>
                              </a:rPr>
                              <m:t>𝑅</m:t>
                            </m:r>
                          </m:e>
                          <m:sub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PH" sz="2400" i="1">
                                <a:latin typeface="Cambria Math"/>
                                <a:ea typeface="MS PGothic" pitchFamily="34" charset="-128"/>
                              </a:rPr>
                            </m:ctrlPr>
                          </m:dPr>
                          <m:e>
                            <m:r>
                              <a:rPr lang="en-PH" sz="2400" b="0" i="1">
                                <a:latin typeface="Cambria Math"/>
                                <a:ea typeface="MS PGothic" pitchFamily="34" charset="-128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. Thus, the system reliability function is the complement of this function and is given by</a:t>
                </a: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endParaRPr lang="en-PH" sz="2400" dirty="0" smtClean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𝑅</m:t>
                      </m:r>
                      <m:d>
                        <m:d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𝑡</m:t>
                          </m:r>
                        </m:e>
                      </m:d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=1−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400" i="1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/>
                              <a:ea typeface="MS PGothic" pitchFamily="34" charset="-128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PH" sz="2400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i="1">
                                  <a:latin typeface="Cambria Math"/>
                                  <a:ea typeface="MS PGothic" pitchFamily="34" charset="-128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PH" sz="2400" i="1">
                                  <a:latin typeface="Cambria Math"/>
                                  <a:ea typeface="MS PGothic" pitchFamily="34" charset="-128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PH" sz="2400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i="1">
                                  <a:latin typeface="Cambria Math"/>
                                  <a:ea typeface="MS PGothic" pitchFamily="34" charset="-128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PH" sz="2400" i="1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/>
                              <a:ea typeface="MS PGothic" pitchFamily="34" charset="-128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PH" sz="2400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i="1">
                                  <a:latin typeface="Cambria Math"/>
                                  <a:ea typeface="MS PGothic" pitchFamily="34" charset="-128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PH" sz="2400" i="1">
                                  <a:latin typeface="Cambria Math"/>
                                  <a:ea typeface="MS PGothic" pitchFamily="34" charset="-128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PH" sz="2400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i="1">
                                  <a:latin typeface="Cambria Math"/>
                                  <a:ea typeface="MS PGothic" pitchFamily="34" charset="-128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PH" sz="2400" i="1">
                          <a:latin typeface="Cambria Math"/>
                          <a:ea typeface="MS PGothic" pitchFamily="34" charset="-128"/>
                        </a:rPr>
                        <m:t>…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400" i="1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/>
                              <a:ea typeface="MS PGothic" pitchFamily="34" charset="-128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PH" sz="2400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i="1">
                                  <a:latin typeface="Cambria Math"/>
                                  <a:ea typeface="MS PGothic" pitchFamily="34" charset="-128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PH" sz="2400" i="1">
                                  <a:latin typeface="Cambria Math"/>
                                  <a:ea typeface="MS PGothic" pitchFamily="34" charset="-128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PH" sz="2400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i="1">
                                  <a:latin typeface="Cambria Math"/>
                                  <a:ea typeface="MS PGothic" pitchFamily="34" charset="-128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=1−</m:t>
                      </m:r>
                      <m:nary>
                        <m:naryPr>
                          <m:chr m:val="∏"/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𝑘</m:t>
                          </m:r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=1</m:t>
                          </m:r>
                        </m:sub>
                        <m:sup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PH" sz="2400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i="1">
                                  <a:latin typeface="Cambria Math"/>
                                  <a:ea typeface="MS PGothic" pitchFamily="34" charset="-128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PH" sz="2400" i="1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i="1">
                                      <a:latin typeface="Cambria Math"/>
                                      <a:ea typeface="MS PGothic" pitchFamily="34" charset="-128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PH" sz="2400" i="1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PH" sz="2400" i="1">
                                      <a:latin typeface="Cambria Math"/>
                                      <a:ea typeface="MS PGothic" pitchFamily="34" charset="-128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PH" sz="2400" dirty="0" smtClean="0">
                  <a:ea typeface="MS PGothic" pitchFamily="34" charset="-128"/>
                </a:endParaRPr>
              </a:p>
            </p:txBody>
          </p:sp>
        </mc:Choice>
        <mc:Fallback>
          <p:sp>
            <p:nvSpPr>
              <p:cNvPr id="409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143000"/>
                <a:ext cx="8001000" cy="4953000"/>
              </a:xfrm>
              <a:blipFill rotWithShape="1">
                <a:blip r:embed="rId2"/>
                <a:stretch>
                  <a:fillRect l="-1142" t="-1601" r="-220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54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143000"/>
                <a:ext cx="8001000" cy="49530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1.35 Find the system reliability function for the system shown in Figure 1.10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𝐶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𝐶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are in series and the two are in parallel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𝐶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.</a:t>
                </a:r>
              </a:p>
            </p:txBody>
          </p:sp>
        </mc:Choice>
        <mc:Fallback xmlns="">
          <p:sp>
            <p:nvSpPr>
              <p:cNvPr id="409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143000"/>
                <a:ext cx="8001000" cy="4953000"/>
              </a:xfrm>
              <a:blipFill rotWithShape="1">
                <a:blip r:embed="rId2"/>
                <a:stretch>
                  <a:fillRect l="-1142" t="-1601" r="-213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8180702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010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9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533400" y="990600"/>
                <a:ext cx="8001000" cy="49530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Solution:</a:t>
                </a: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We first reduce the series structure into a composite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𝐶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whose reliability function 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𝑅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𝑡</m:t>
                        </m:r>
                      </m:e>
                    </m:d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=</m:t>
                    </m:r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𝑅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𝑅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𝑡</m:t>
                        </m:r>
                      </m:e>
                    </m:d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. Thus, we obtain the new structure shown in Figure 1.11</a:t>
                </a: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Thus, we obtain two parallel components and the system reliability function is</a:t>
                </a: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𝑅</m:t>
                      </m:r>
                      <m:d>
                        <m:d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𝑡</m:t>
                          </m:r>
                        </m:e>
                      </m:d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=1−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PH" sz="2400" i="1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/>
                              <a:ea typeface="MS PGothic" pitchFamily="34" charset="-128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PH" sz="2400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i="1">
                                  <a:latin typeface="Cambria Math"/>
                                  <a:ea typeface="MS PGothic" pitchFamily="34" charset="-128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en-PH" sz="2400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i="1">
                                  <a:latin typeface="Cambria Math"/>
                                  <a:ea typeface="MS PGothic" pitchFamily="34" charset="-128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=1−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400" i="1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/>
                              <a:ea typeface="MS PGothic" pitchFamily="34" charset="-128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PH" sz="2400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i="1">
                                  <a:latin typeface="Cambria Math"/>
                                  <a:ea typeface="MS PGothic" pitchFamily="34" charset="-128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PH" sz="2400" i="1">
                                  <a:latin typeface="Cambria Math"/>
                                  <a:ea typeface="MS PGothic" pitchFamily="34" charset="-128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PH" sz="2400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i="1">
                                  <a:latin typeface="Cambria Math"/>
                                  <a:ea typeface="MS PGothic" pitchFamily="34" charset="-128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PH" sz="2400" i="1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/>
                              <a:ea typeface="MS PGothic" pitchFamily="34" charset="-128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PH" sz="2400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i="1">
                                  <a:latin typeface="Cambria Math"/>
                                  <a:ea typeface="MS PGothic" pitchFamily="34" charset="-128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PH" sz="2400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i="1">
                                  <a:latin typeface="Cambria Math"/>
                                  <a:ea typeface="MS PGothic" pitchFamily="34" charset="-128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dirty="0" smtClean="0">
                  <a:ea typeface="MS PGothic" pitchFamily="34" charset="-128"/>
                </a:endParaRPr>
              </a:p>
            </p:txBody>
          </p:sp>
        </mc:Choice>
        <mc:Fallback>
          <p:sp>
            <p:nvSpPr>
              <p:cNvPr id="409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533400" y="990600"/>
                <a:ext cx="8001000" cy="4953000"/>
              </a:xfrm>
              <a:blipFill rotWithShape="1">
                <a:blip r:embed="rId2"/>
                <a:stretch>
                  <a:fillRect l="-1220" t="-1601" r="-2287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191000"/>
            <a:ext cx="5562600" cy="2100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02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Examples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143000"/>
            <a:ext cx="80010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PH" sz="2400" dirty="0" smtClean="0">
                <a:ea typeface="MS PGothic" pitchFamily="34" charset="-128"/>
              </a:rPr>
              <a:t>1.36 Find the system reliability function for the system shown in Figure 1.12, which is called a </a:t>
            </a:r>
            <a:r>
              <a:rPr lang="en-PH" sz="2400" i="1" dirty="0" smtClean="0">
                <a:ea typeface="MS PGothic" pitchFamily="34" charset="-128"/>
              </a:rPr>
              <a:t>bridge structure</a:t>
            </a:r>
            <a:r>
              <a:rPr lang="en-PH" sz="2400" dirty="0" smtClean="0">
                <a:ea typeface="MS PGothic" pitchFamily="34" charset="-128"/>
              </a:rPr>
              <a:t>.</a:t>
            </a:r>
            <a:endParaRPr lang="en-PH" sz="2400" b="1" dirty="0" smtClean="0">
              <a:ea typeface="MS PGothic" pitchFamily="34" charset="-128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8246969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720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143000"/>
                <a:ext cx="8001000" cy="49530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Solution: We use conditional probability approach. First, we consider the reliability function of the system given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𝐶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is operational. Next we consider the reliability function of the system given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𝐶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is not operational. Figure 1.13 shows the two cases.</a:t>
                </a:r>
              </a:p>
            </p:txBody>
          </p:sp>
        </mc:Choice>
        <mc:Fallback xmlns="">
          <p:sp>
            <p:nvSpPr>
              <p:cNvPr id="409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143000"/>
                <a:ext cx="8001000" cy="4953000"/>
              </a:xfrm>
              <a:blipFill rotWithShape="1">
                <a:blip r:embed="rId2"/>
                <a:stretch>
                  <a:fillRect l="-1142" t="-1601" r="-2056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778009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75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TRENDS REPORT">
  <a:themeElements>
    <a:clrScheme name="NEW TRENDS REPO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W TRENDS RE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erlin Sans FB Dem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erlin Sans FB Demi" pitchFamily="34" charset="0"/>
          </a:defRPr>
        </a:defPPr>
      </a:lstStyle>
    </a:lnDef>
  </a:objectDefaults>
  <a:extraClrSchemeLst>
    <a:extraClrScheme>
      <a:clrScheme name="NEW TRENDS REPO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TRENDS REPOR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TRENDS REPOR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TRENDS REPOR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TRENDS REPOR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TRENDS REPOR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TRENDS REPOR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TRENDS REPOR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TRENDS REPOR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TRENDS REPOR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TRENDS REPOR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TRENDS REPOR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TRENDS REPORT</Template>
  <TotalTime>6740</TotalTime>
  <Words>2614</Words>
  <Application>Microsoft Office PowerPoint</Application>
  <PresentationFormat>On-screen Show (4:3)</PresentationFormat>
  <Paragraphs>97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NEW TRENDS REPORT</vt:lpstr>
      <vt:lpstr>PowerPoint Presentation</vt:lpstr>
      <vt:lpstr>Reliability Applications</vt:lpstr>
      <vt:lpstr>Reliability Applications</vt:lpstr>
      <vt:lpstr>Reliability Applications</vt:lpstr>
      <vt:lpstr>Reliability Applications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The Binary Symmetric Channel</vt:lpstr>
      <vt:lpstr>The Binary Symmetric Channel</vt:lpstr>
      <vt:lpstr>The Binary Symmetric Channel</vt:lpstr>
      <vt:lpstr>The Binary Symmetric Channel</vt:lpstr>
      <vt:lpstr>The Binary Symmetric Channel</vt:lpstr>
      <vt:lpstr>The Binary Symmetric Channel</vt:lpstr>
      <vt:lpstr>The Binary Symmetric Channel</vt:lpstr>
      <vt:lpstr>The Binary Symmetric Channel</vt:lpstr>
      <vt:lpstr>The Binary Symmetric Channel</vt:lpstr>
      <vt:lpstr>The Binary Symmetric Channel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and Poisson Distribution</dc:title>
  <dc:creator>Mapúa Institute of Technology</dc:creator>
  <cp:lastModifiedBy>ronald</cp:lastModifiedBy>
  <cp:revision>292</cp:revision>
  <dcterms:created xsi:type="dcterms:W3CDTF">2007-07-23T05:02:57Z</dcterms:created>
  <dcterms:modified xsi:type="dcterms:W3CDTF">2011-07-30T13:45:13Z</dcterms:modified>
</cp:coreProperties>
</file>