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18"/>
  </p:notesMasterIdLst>
  <p:sldIdLst>
    <p:sldId id="280" r:id="rId3"/>
    <p:sldId id="281" r:id="rId4"/>
    <p:sldId id="283" r:id="rId5"/>
    <p:sldId id="258" r:id="rId6"/>
    <p:sldId id="259" r:id="rId7"/>
    <p:sldId id="265" r:id="rId8"/>
    <p:sldId id="260" r:id="rId9"/>
    <p:sldId id="262" r:id="rId10"/>
    <p:sldId id="275" r:id="rId11"/>
    <p:sldId id="274" r:id="rId12"/>
    <p:sldId id="261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2" autoAdjust="0"/>
    <p:restoredTop sz="94660"/>
  </p:normalViewPr>
  <p:slideViewPr>
    <p:cSldViewPr>
      <p:cViewPr>
        <p:scale>
          <a:sx n="50" d="100"/>
          <a:sy n="50" d="100"/>
        </p:scale>
        <p:origin x="-108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5E3E25-3367-4BF6-9A6D-9E6D9FFC2B98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35F564-9468-42D9-A231-78ECF17DF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5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EE8820-5104-4019-9796-CCC57885ACE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91A807-527C-4D4B-B50E-8715E1D7A1F2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2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3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4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80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1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2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3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4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5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6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7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8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9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0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1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2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3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4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5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6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7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8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9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1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2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3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604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9605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0C77672-4922-49A5-95B8-C593EEEBCAEA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109606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60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608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609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458577-8F4A-4851-976F-230DE7107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41E035-9E1A-4108-BAA1-38E885EFFF65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FDBA-3000-4E7B-9B51-6A0BDAB3FA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CA986C-3C87-40A3-B18B-FAC78AED263B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7916D-E8F0-4B1C-A930-C18949FC6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FB7E-F270-4B8A-9332-B867514BCEAE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44F41-3C54-4BA3-B67B-F6FE97687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953D-8209-4436-824E-FB75F2229B65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F706-A19E-4978-8134-97957C5DB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16F1D-8C51-4EA1-9967-6087386BBC58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DA0D-48E6-4A08-A67F-2E99CDFBE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858B6-DFBB-4C03-964F-4D4B6F9E3397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3DB9-B85A-4F4B-A603-B7F004452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36C3-F97E-4BF8-8A6B-3B960839B3EB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54995-87D7-4C22-93CE-BCB775B93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8AD67-7093-460F-8D5F-3DE2B7A74076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27752-85AA-4CE3-B5C4-B025D48246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FF8B5-4B5A-4698-8F17-672E8CA7394C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06EE7-42FB-47F1-A75F-7ED0B1A06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0ECF10-8111-41D0-B18F-6BD3427399C5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276CE-824D-4F14-82E8-C13184779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53F65-A7DB-450E-994B-E374FC8CAA58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45DE6-E2D0-4D8A-A04B-9519C58CD2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EA847-768F-49CE-9C3F-1896C5BFAE2E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65C88-660D-4DC4-A605-B227859A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38F44-C8BA-4379-AFDE-B396846A91AA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2EBB2-E83E-4E0A-8AEE-8D788FA653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2EEC4-CCE8-464F-A0B6-CAF3A32C3983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F47B8-EBED-4C95-BF17-D55EBE47B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108547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48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49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0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1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2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3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4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5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6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7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9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0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1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2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3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4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5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6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7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8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9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0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1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2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3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4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5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6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7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8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9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80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8581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582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8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0448078-2DBA-4DD5-A506-9066839E8AE2}" type="datetimeFigureOut">
              <a:rPr lang="en-US"/>
              <a:pPr/>
              <a:t>3/5/2011</a:t>
            </a:fld>
            <a:endParaRPr lang="en-US"/>
          </a:p>
        </p:txBody>
      </p:sp>
      <p:sp>
        <p:nvSpPr>
          <p:cNvPr id="10858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858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C7AE725-C864-42D5-A5B3-530931CDB51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0F8A40-4CFD-40AC-AC34-ACB2A416DB90}" type="datetimeFigureOut">
              <a:rPr lang="en-US"/>
              <a:pPr>
                <a:defRPr/>
              </a:pPr>
              <a:t>3/5/2011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4F8C06-9805-4EB6-B1CE-17C977D9E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0"/>
            <a:ext cx="8229600" cy="3227387"/>
          </a:xfrm>
        </p:spPr>
        <p:txBody>
          <a:bodyPr/>
          <a:lstStyle/>
          <a:p>
            <a:r>
              <a:rPr lang="en-US" sz="7200" dirty="0">
                <a:latin typeface="Georgia" pitchFamily="18" charset="0"/>
              </a:rPr>
              <a:t>MEASURES</a:t>
            </a:r>
            <a:br>
              <a:rPr lang="en-US" sz="7200" dirty="0">
                <a:latin typeface="Georgia" pitchFamily="18" charset="0"/>
              </a:rPr>
            </a:br>
            <a:r>
              <a:rPr lang="en-US" sz="7200" dirty="0">
                <a:latin typeface="Georgia" pitchFamily="18" charset="0"/>
              </a:rPr>
              <a:t>OF</a:t>
            </a:r>
            <a:br>
              <a:rPr lang="en-US" sz="7200" dirty="0">
                <a:latin typeface="Georgia" pitchFamily="18" charset="0"/>
              </a:rPr>
            </a:br>
            <a:r>
              <a:rPr lang="en-US" sz="7200" dirty="0" smtClean="0">
                <a:latin typeface="Georgia" pitchFamily="18" charset="0"/>
              </a:rPr>
              <a:t>RELATIONS</a:t>
            </a:r>
            <a:br>
              <a:rPr lang="en-US" sz="7200" dirty="0" smtClean="0">
                <a:latin typeface="Georgia" pitchFamily="18" charset="0"/>
              </a:rPr>
            </a:br>
            <a:r>
              <a:rPr lang="en-US" sz="7200" dirty="0" smtClean="0">
                <a:latin typeface="Georgia" pitchFamily="18" charset="0"/>
              </a:rPr>
              <a:t>(Correlation)</a:t>
            </a:r>
            <a:endParaRPr lang="en-US" sz="7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28800" y="3338513"/>
            <a:ext cx="5181600" cy="14620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752600" y="1219200"/>
            <a:ext cx="274320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581400"/>
            <a:ext cx="27844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043" name="TextBox 12"/>
          <p:cNvSpPr txBox="1">
            <a:spLocks noChangeArrowheads="1"/>
          </p:cNvSpPr>
          <p:nvPr/>
        </p:nvSpPr>
        <p:spPr bwMode="auto">
          <a:xfrm>
            <a:off x="4648200" y="2514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No Correlation</a:t>
            </a:r>
          </a:p>
        </p:txBody>
      </p:sp>
      <p:sp>
        <p:nvSpPr>
          <p:cNvPr id="44044" name="TextBox 14"/>
          <p:cNvSpPr txBox="1">
            <a:spLocks noChangeArrowheads="1"/>
          </p:cNvSpPr>
          <p:nvPr/>
        </p:nvSpPr>
        <p:spPr bwMode="auto">
          <a:xfrm>
            <a:off x="1676400" y="52578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Strong Positive Correlation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/>
        <p:txBody>
          <a:bodyPr lIns="45720" rIns="45720"/>
          <a:lstStyle/>
          <a:p>
            <a:r>
              <a:rPr lang="en-US"/>
              <a:t>Sample..</a:t>
            </a:r>
          </a:p>
        </p:txBody>
      </p:sp>
      <p:pic>
        <p:nvPicPr>
          <p:cNvPr id="19458" name="Content Placeholder 3" descr="400px-Correlation_examples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5988" y="2446338"/>
            <a:ext cx="7405687" cy="313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Example 1.</a:t>
            </a:r>
            <a:r>
              <a:rPr lang="en-US" dirty="0"/>
              <a:t> Beauty &amp; Sociability. </a:t>
            </a:r>
            <a:br>
              <a:rPr lang="en-US" dirty="0"/>
            </a:br>
            <a:r>
              <a:rPr lang="en-US" b="1" dirty="0"/>
              <a:t>Person  Beauty     Sociability 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               3                    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B               1=most           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C               2                     1=most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D               5                    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               4                     </a:t>
            </a:r>
            <a:r>
              <a:rPr lang="en-US" dirty="0" smtClean="0"/>
              <a:t> 5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N=5</a:t>
            </a:r>
            <a:r>
              <a:rPr lang="en-US" b="1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6250">
              <a:srgbClr val="F2ECDF"/>
            </a:gs>
            <a:gs pos="0">
              <a:schemeClr val="tx1"/>
            </a:gs>
            <a:gs pos="10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5" name="Picture 5" descr="i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9342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32025" y="153511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graphicFrame>
        <p:nvGraphicFramePr>
          <p:cNvPr id="119014" name="Group 230"/>
          <p:cNvGraphicFramePr>
            <a:graphicFrameLocks noGrp="1"/>
          </p:cNvGraphicFramePr>
          <p:nvPr/>
        </p:nvGraphicFramePr>
        <p:xfrm>
          <a:off x="457200" y="228600"/>
          <a:ext cx="4679950" cy="2538416"/>
        </p:xfrm>
        <a:graphic>
          <a:graphicData uri="http://schemas.openxmlformats.org/drawingml/2006/table">
            <a:tbl>
              <a:tblPr/>
              <a:tblGrid>
                <a:gridCol w="785813"/>
                <a:gridCol w="1020762"/>
                <a:gridCol w="1316038"/>
                <a:gridCol w="736600"/>
                <a:gridCol w="8207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 Beauty  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 Sociability  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1=most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1=most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N=5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å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D=0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å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9013" name="Rectangle 229"/>
          <p:cNvSpPr>
            <a:spLocks noChangeArrowheads="1"/>
          </p:cNvSpPr>
          <p:nvPr/>
        </p:nvSpPr>
        <p:spPr bwMode="auto">
          <a:xfrm>
            <a:off x="2232025" y="4681538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119017" name="Picture 233" descr="Eq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267200"/>
            <a:ext cx="3867150" cy="2152650"/>
          </a:xfrm>
          <a:prstGeom prst="rect">
            <a:avLst/>
          </a:prstGeom>
          <a:noFill/>
        </p:spPr>
      </p:pic>
      <p:pic>
        <p:nvPicPr>
          <p:cNvPr id="119016" name="Picture 232" descr="Eq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249555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058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838200"/>
                <a:ext cx="8153400" cy="5257800"/>
              </a:xfrm>
            </p:spPr>
            <p:txBody>
              <a:bodyPr/>
              <a:lstStyle/>
              <a:p>
                <a:r>
                  <a:rPr lang="en-US" dirty="0" smtClean="0"/>
                  <a:t>Is the measures of relationships between two variables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It gets the linear relationships within the plots.</a:t>
                </a:r>
              </a:p>
              <a:p>
                <a:r>
                  <a:rPr lang="en-US" dirty="0"/>
                  <a:t>Correlation is a measure of association between two variables.</a:t>
                </a:r>
              </a:p>
              <a:p>
                <a:r>
                  <a:rPr lang="en-US" dirty="0"/>
                  <a:t>The two most popular correlation coefficients are: Spearman's correlation coefficient and Pearson's product-moment correlation coefficient.  </a:t>
                </a:r>
              </a:p>
              <a:p>
                <a:pPr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8200"/>
                <a:ext cx="8153400" cy="5257800"/>
              </a:xfrm>
              <a:blipFill rotWithShape="1">
                <a:blip r:embed="rId2"/>
                <a:stretch>
                  <a:fillRect l="-2018" t="-1740" r="-3214" b="-157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000"/>
              <a:t>Correlation Coefficient </a:t>
            </a:r>
            <a:br>
              <a:rPr lang="en-US" sz="4000"/>
            </a:br>
            <a:r>
              <a:rPr lang="en-US" sz="4000"/>
              <a:t>And</a:t>
            </a:r>
            <a:br>
              <a:rPr lang="en-US" sz="4000"/>
            </a:br>
            <a:r>
              <a:rPr lang="en-US" sz="4000"/>
              <a:t>Coefficient of Determination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133600"/>
                <a:ext cx="82296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The quantity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called the linear correlation coefficient, measures the strength and the direction of a linear relationship between two variables.  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The 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PH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  <a:r>
                  <a:rPr lang="en-US" sz="2800" i="1" dirty="0" smtClean="0"/>
                  <a:t> </a:t>
                </a:r>
                <a:r>
                  <a:rPr lang="en-US" sz="2800" dirty="0"/>
                  <a:t>it gives the proportion of the variance (fluctuation) of one variable that is predictable from the other variable. It is a measure that allows us to determine how certain one can be in making predictions from a certain model/graph.</a:t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3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133600"/>
                <a:ext cx="8229600" cy="4419600"/>
              </a:xfrm>
              <a:blipFill rotWithShape="1">
                <a:blip r:embed="rId2"/>
                <a:stretch>
                  <a:fillRect l="-593" t="-2621" r="-1185" b="-42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45720" rIns="45720">
            <a:normAutofit fontScale="90000"/>
          </a:bodyPr>
          <a:lstStyle/>
          <a:p>
            <a:r>
              <a:rPr lang="en-US" sz="4100"/>
              <a:t>Pearson's product moment correlation coefficient </a:t>
            </a:r>
            <a:endParaRPr lang="en-US" sz="3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76400"/>
                <a:ext cx="8229600" cy="4454525"/>
              </a:xfrm>
            </p:spPr>
            <p:txBody>
              <a:bodyPr/>
              <a:lstStyle/>
              <a:p>
                <a:r>
                  <a:rPr lang="en-US" sz="2600" dirty="0" smtClean="0"/>
                  <a:t> used when the data are in interval scale</a:t>
                </a:r>
              </a:p>
              <a:p>
                <a:r>
                  <a:rPr lang="en-US" sz="2600" dirty="0"/>
                  <a:t> </a:t>
                </a:r>
                <a:r>
                  <a:rPr lang="en-PH" sz="2600" dirty="0"/>
                  <a:t>The Pearson correlation coefficient is a number between -1 and +1 that measures both the strength and direction of the linear relationship between two </a:t>
                </a:r>
                <a:r>
                  <a:rPr lang="en-PH" sz="2600" dirty="0" smtClean="0"/>
                  <a:t>variables.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PH" sz="26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PH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PH" sz="26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PH" sz="26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PH" sz="2600" b="0" i="1" smtClean="0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PH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600" b="0" i="1" smtClean="0">
                                  <a:latin typeface="Cambria Math"/>
                                </a:rPr>
                                <m:t>𝑠𝑑𝑥</m:t>
                              </m:r>
                            </m:e>
                          </m:d>
                          <m:d>
                            <m:dPr>
                              <m:ctrlPr>
                                <a:rPr lang="en-PH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600" b="0" i="1" smtClean="0">
                                  <a:latin typeface="Cambria Math"/>
                                </a:rPr>
                                <m:t>𝑠𝑑𝑦</m:t>
                              </m:r>
                            </m:e>
                          </m:d>
                          <m:d>
                            <m:dPr>
                              <m:ctrlPr>
                                <a:rPr lang="en-PH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PH" sz="2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sz="2200" dirty="0" smtClean="0"/>
              </a:p>
              <a:p>
                <a:pPr marL="0" indent="0">
                  <a:buNone/>
                </a:pPr>
                <a:r>
                  <a:rPr lang="en-PH" sz="2200" dirty="0" smtClean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/>
                        </a:rPr>
                        <m:t>𝑑𝑥</m:t>
                      </m:r>
                      <m:r>
                        <a:rPr lang="en-PH" sz="2200" b="0" i="1" smtClean="0">
                          <a:latin typeface="Cambria Math"/>
                        </a:rPr>
                        <m:t>=</m:t>
                      </m:r>
                      <m:r>
                        <a:rPr lang="en-PH" sz="2200" b="0" i="1" smtClean="0">
                          <a:latin typeface="Cambria Math"/>
                        </a:rPr>
                        <m:t>𝑥</m:t>
                      </m:r>
                      <m:r>
                        <a:rPr lang="en-PH" sz="2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PH" sz="2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PH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/>
                        </a:rPr>
                        <m:t>𝑑𝑦</m:t>
                      </m:r>
                      <m:r>
                        <a:rPr lang="en-PH" sz="2200" b="0" i="1" smtClean="0">
                          <a:latin typeface="Cambria Math"/>
                        </a:rPr>
                        <m:t>=</m:t>
                      </m:r>
                      <m:r>
                        <a:rPr lang="en-PH" sz="2200" b="0" i="1" smtClean="0">
                          <a:latin typeface="Cambria Math"/>
                        </a:rPr>
                        <m:t>𝑦</m:t>
                      </m:r>
                      <m:r>
                        <a:rPr lang="en-PH" sz="2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PH" sz="2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PH" sz="2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PH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/>
                        </a:rPr>
                        <m:t>𝑠𝑑𝑥</m:t>
                      </m:r>
                      <m:r>
                        <a:rPr lang="en-PH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standard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deviation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of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a:rPr lang="en-PH" sz="2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PH" sz="2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/>
                        </a:rPr>
                        <m:t>𝑠𝑑𝑦</m:t>
                      </m:r>
                      <m:r>
                        <a:rPr lang="en-PH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standard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deviation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200" b="0" i="0" smtClean="0">
                          <a:latin typeface="Cambria Math"/>
                        </a:rPr>
                        <m:t>of</m:t>
                      </m:r>
                      <m:r>
                        <a:rPr lang="en-PH" sz="2200" b="0" i="0" smtClean="0">
                          <a:latin typeface="Cambria Math"/>
                        </a:rPr>
                        <m:t> </m:t>
                      </m:r>
                      <m:r>
                        <a:rPr lang="en-PH" sz="2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PH" sz="2200" i="1" dirty="0"/>
              </a:p>
            </p:txBody>
          </p:sp>
        </mc:Choice>
        <mc:Fallback xmlns="">
          <p:sp>
            <p:nvSpPr>
              <p:cNvPr id="153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76400"/>
                <a:ext cx="8229600" cy="4454525"/>
              </a:xfrm>
              <a:blipFill rotWithShape="1">
                <a:blip r:embed="rId2"/>
                <a:stretch>
                  <a:fillRect l="-963" t="-1368" r="-2296" b="-95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7467600" cy="942975"/>
          </a:xfrm>
        </p:spPr>
        <p:txBody>
          <a:bodyPr lIns="45720" rIns="45720">
            <a:normAutofit fontScale="90000"/>
          </a:bodyPr>
          <a:lstStyle/>
          <a:p>
            <a:r>
              <a:rPr lang="en-US" sz="3600"/>
              <a:t/>
            </a:r>
            <a:br>
              <a:rPr lang="en-US" sz="3600"/>
            </a:br>
            <a:r>
              <a:rPr lang="en-US" sz="4000"/>
              <a:t>Spearman's rank correlation coefficient</a:t>
            </a:r>
            <a:br>
              <a:rPr lang="en-US" sz="4000"/>
            </a:b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used when the data are in ordinal scale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PH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PH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PH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PH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PH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PH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PH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PH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PH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PH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PH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PH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PH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PH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PH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PH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PH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PH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= the difference between the ranks of corresponding values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PH" b="0" i="1" smtClean="0">
                        <a:latin typeface="Cambria Math"/>
                      </a:rPr>
                      <m:t>𝑛</m:t>
                    </m:r>
                    <m:r>
                      <a:rPr lang="en-PH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the number of values in each data</a:t>
                </a:r>
              </a:p>
            </p:txBody>
          </p:sp>
        </mc:Choice>
        <mc:Fallback xmlns="">
          <p:sp>
            <p:nvSpPr>
              <p:cNvPr id="1638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000" t="-2019" r="-25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85" name="Group 81"/>
          <p:cNvGraphicFramePr>
            <a:graphicFrameLocks noGrp="1"/>
          </p:cNvGraphicFramePr>
          <p:nvPr/>
        </p:nvGraphicFramePr>
        <p:xfrm>
          <a:off x="0" y="228600"/>
          <a:ext cx="5418138" cy="4780280"/>
        </p:xfrm>
        <a:graphic>
          <a:graphicData uri="http://schemas.openxmlformats.org/drawingml/2006/table">
            <a:tbl>
              <a:tblPr/>
              <a:tblGrid>
                <a:gridCol w="903288"/>
                <a:gridCol w="903287"/>
                <a:gridCol w="903288"/>
                <a:gridCol w="903287"/>
                <a:gridCol w="901700"/>
                <a:gridCol w="903288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IQ,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X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Hours of TV per week,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Y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rank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x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rank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y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73" name="Picture 1" descr="d^2_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38200"/>
            <a:ext cx="161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143000"/>
            <a:ext cx="1619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85800"/>
            <a:ext cx="962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52400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1447800" y="152400"/>
            <a:ext cx="5749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Guide in interpreting the </a:t>
            </a:r>
          </a:p>
          <a:p>
            <a:r>
              <a:rPr lang="en-US" sz="4000">
                <a:solidFill>
                  <a:schemeClr val="tx2"/>
                </a:solidFill>
              </a:rPr>
              <a:t>coefficient of correlation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93370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value of </a:t>
            </a:r>
            <a:r>
              <a:rPr lang="en-US" sz="2800" i="1" dirty="0"/>
              <a:t>r</a:t>
            </a:r>
            <a:r>
              <a:rPr lang="en-US" sz="2800" dirty="0"/>
              <a:t> is such that -1 </a:t>
            </a:r>
            <a:r>
              <a:rPr lang="en-US" sz="2800" u="sng" dirty="0"/>
              <a:t>&lt;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+1.     </a:t>
            </a:r>
            <a:endParaRPr lang="en-PH" sz="2800" dirty="0"/>
          </a:p>
          <a:p>
            <a:endParaRPr lang="en-PH" sz="2800" dirty="0"/>
          </a:p>
          <a:p>
            <a:r>
              <a:rPr lang="en-PH" sz="2800" dirty="0"/>
              <a:t> The sign </a:t>
            </a:r>
            <a:r>
              <a:rPr lang="en-PH" sz="2800" dirty="0" smtClean="0"/>
              <a:t>(</a:t>
            </a:r>
            <a:r>
              <a:rPr lang="en-PH" sz="2800" dirty="0" smtClean="0">
                <a:latin typeface="Arial"/>
                <a:cs typeface="Arial"/>
              </a:rPr>
              <a:t>±</a:t>
            </a:r>
            <a:r>
              <a:rPr lang="en-PH" sz="2800" dirty="0" smtClean="0"/>
              <a:t>) </a:t>
            </a:r>
            <a:r>
              <a:rPr lang="en-PH" sz="2800" dirty="0"/>
              <a:t>of the correlation coefficient indicates the direction of the correlation. A positive </a:t>
            </a:r>
            <a:r>
              <a:rPr lang="en-PH" sz="2800" dirty="0" smtClean="0"/>
              <a:t>(+) </a:t>
            </a:r>
            <a:r>
              <a:rPr lang="en-PH" sz="2800" dirty="0"/>
              <a:t>correlation coefficient means that as values on one variable increase, values on the other variable tend to also increase; a negative </a:t>
            </a:r>
            <a:r>
              <a:rPr lang="en-PH" sz="2800" dirty="0" smtClean="0"/>
              <a:t>(−) </a:t>
            </a:r>
            <a:r>
              <a:rPr lang="en-PH" sz="2800" dirty="0"/>
              <a:t>correlation coefficient means that as values on one variable increase, values on the other tend to decrease, that is, they tend to go in opposite directions.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28800" y="3338513"/>
            <a:ext cx="5181600" cy="14620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990600"/>
            <a:ext cx="2100263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295400"/>
            <a:ext cx="19050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886200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092" name="TextBox 16"/>
          <p:cNvSpPr txBox="1">
            <a:spLocks noChangeArrowheads="1"/>
          </p:cNvSpPr>
          <p:nvPr/>
        </p:nvSpPr>
        <p:spPr bwMode="auto">
          <a:xfrm>
            <a:off x="1371600" y="34290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Perfect Positive Correlation</a:t>
            </a:r>
          </a:p>
        </p:txBody>
      </p:sp>
      <p:sp>
        <p:nvSpPr>
          <p:cNvPr id="46093" name="TextBox 17"/>
          <p:cNvSpPr txBox="1">
            <a:spLocks noChangeArrowheads="1"/>
          </p:cNvSpPr>
          <p:nvPr/>
        </p:nvSpPr>
        <p:spPr bwMode="auto">
          <a:xfrm>
            <a:off x="4876800" y="35052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Perfect Negative Correlation</a:t>
            </a:r>
          </a:p>
        </p:txBody>
      </p:sp>
      <p:sp>
        <p:nvSpPr>
          <p:cNvPr id="46094" name="TextBox 18"/>
          <p:cNvSpPr txBox="1">
            <a:spLocks noChangeArrowheads="1"/>
          </p:cNvSpPr>
          <p:nvPr/>
        </p:nvSpPr>
        <p:spPr bwMode="auto">
          <a:xfrm>
            <a:off x="3276600" y="6488113"/>
            <a:ext cx="312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Strong Negative Correlation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aintBall.p3d 0"/>
  <p:tag name="POWER3D OPTIONS" val="Medium "/>
  <p:tag name="POWER3D IMAGE0" val="Pwrtrans.tga"/>
  <p:tag name="POWER3D SOUND" val="Paint Ba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OrbitingSphere.p3d 0"/>
  <p:tag name="POWER3D OPTIONS" val="Medium "/>
  <p:tag name="POWER3D IMAGE0" val="Pwrtrans.tga"/>
  <p:tag name="POWER3D SOUND" val="Orbiting Sphere"/>
</p:tagLst>
</file>

<file path=ppt/theme/theme1.xml><?xml version="1.0" encoding="utf-8"?>
<a:theme xmlns:a="http://schemas.openxmlformats.org/drawingml/2006/main" name="Balance">
  <a:themeElements>
    <a:clrScheme name="Balance 1">
      <a:dk1>
        <a:srgbClr val="663300"/>
      </a:dk1>
      <a:lt1>
        <a:srgbClr val="FFFFFF"/>
      </a:lt1>
      <a:dk2>
        <a:srgbClr val="996600"/>
      </a:dk2>
      <a:lt2>
        <a:srgbClr val="DBBD71"/>
      </a:lt2>
      <a:accent1>
        <a:srgbClr val="F8A500"/>
      </a:accent1>
      <a:accent2>
        <a:srgbClr val="808000"/>
      </a:accent2>
      <a:accent3>
        <a:srgbClr val="CAB8AA"/>
      </a:accent3>
      <a:accent4>
        <a:srgbClr val="DADADA"/>
      </a:accent4>
      <a:accent5>
        <a:srgbClr val="FBCFAA"/>
      </a:accent5>
      <a:accent6>
        <a:srgbClr val="737300"/>
      </a:accent6>
      <a:hlink>
        <a:srgbClr val="FFCC66"/>
      </a:hlink>
      <a:folHlink>
        <a:srgbClr val="CCA500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1504</TotalTime>
  <Words>394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Balance</vt:lpstr>
      <vt:lpstr>1_Technic</vt:lpstr>
      <vt:lpstr>MEASURES OF RELATIONS (Correlation)</vt:lpstr>
      <vt:lpstr>PowerPoint Presentation</vt:lpstr>
      <vt:lpstr>Correlation Coefficient  And Coefficient of Determination </vt:lpstr>
      <vt:lpstr>Pearson's product moment correlation coefficient </vt:lpstr>
      <vt:lpstr> Spearman's rank correlation coefficient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Sample..</vt:lpstr>
      <vt:lpstr>PowerPoint Presentation</vt:lpstr>
      <vt:lpstr>PowerPoint Presentation</vt:lpstr>
      <vt:lpstr>PowerPoint Presentation</vt:lpstr>
      <vt:lpstr>PowerPoint Presentation</vt:lpstr>
    </vt:vector>
  </TitlesOfParts>
  <Company>Your Organization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correlation</dc:title>
  <dc:creator>USER</dc:creator>
  <cp:lastModifiedBy>ronald</cp:lastModifiedBy>
  <cp:revision>24</cp:revision>
  <dcterms:created xsi:type="dcterms:W3CDTF">2009-12-07T04:36:48Z</dcterms:created>
  <dcterms:modified xsi:type="dcterms:W3CDTF">2011-03-05T09:48:01Z</dcterms:modified>
</cp:coreProperties>
</file>