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</p:sldMasterIdLst>
  <p:notesMasterIdLst>
    <p:notesMasterId r:id="rId20"/>
  </p:notesMasterIdLst>
  <p:sldIdLst>
    <p:sldId id="280" r:id="rId3"/>
    <p:sldId id="281" r:id="rId4"/>
    <p:sldId id="283" r:id="rId5"/>
    <p:sldId id="258" r:id="rId6"/>
    <p:sldId id="259" r:id="rId7"/>
    <p:sldId id="265" r:id="rId8"/>
    <p:sldId id="260" r:id="rId9"/>
    <p:sldId id="262" r:id="rId10"/>
    <p:sldId id="282" r:id="rId11"/>
    <p:sldId id="275" r:id="rId12"/>
    <p:sldId id="274" r:id="rId13"/>
    <p:sldId id="261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5E3E25-3367-4BF6-9A6D-9E6D9FFC2B98}" type="datetimeFigureOut">
              <a:rPr lang="en-US"/>
              <a:pPr>
                <a:defRPr/>
              </a:pPr>
              <a:t>12/7/2010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F35F564-9468-42D9-A231-78ECF17DF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5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6EE8820-5104-4019-9796-CCC57885ACE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91A807-527C-4D4B-B50E-8715E1D7A1F2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109571" name="Rectangle 3"/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2" name="Oval 4"/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3" name="Rectangle 5"/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4" name="Freeform 6"/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7" name="Rectangle 9"/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80" name="Freeform 12"/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1" name="Freeform 13"/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2" name="Freeform 14"/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3" name="Freeform 15"/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4" name="Freeform 16"/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5" name="Freeform 17"/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6" name="Freeform 18"/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7" name="Freeform 19"/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8" name="Freeform 20"/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89" name="Freeform 21"/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0" name="Freeform 22"/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1" name="Freeform 23"/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2" name="Freeform 24"/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3" name="Freeform 25"/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4" name="Freeform 26"/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5" name="Oval 27"/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96" name="Oval 28"/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97" name="Oval 29"/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598" name="Freeform 30"/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599" name="Freeform 31"/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601" name="Rectangle 33"/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602" name="AutoShape 34"/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9603" name="Freeform 35"/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9604" name="Freeform 36"/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09605" name="Rectangle 3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0C77672-4922-49A5-95B8-C593EEEBCAEA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109606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9607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9608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9609" name="Rectangle 4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458577-8F4A-4851-976F-230DE7107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41E035-9E1A-4108-BAA1-38E885EFFF65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FDBA-3000-4E7B-9B51-6A0BDAB3FA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CA986C-3C87-40A3-B18B-FAC78AED263B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7916D-E8F0-4B1C-A930-C18949FC6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EFB7E-F270-4B8A-9332-B867514BCEAE}" type="datetimeFigureOut">
              <a:rPr lang="en-US"/>
              <a:pPr>
                <a:defRPr/>
              </a:pPr>
              <a:t>12/7/2010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44F41-3C54-4BA3-B67B-F6FE97687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953D-8209-4436-824E-FB75F2229B65}" type="datetimeFigureOut">
              <a:rPr lang="en-US"/>
              <a:pPr>
                <a:defRPr/>
              </a:pPr>
              <a:t>12/7/2010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DF706-A19E-4978-8134-97957C5DB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16F1D-8C51-4EA1-9967-6087386BBC58}" type="datetimeFigureOut">
              <a:rPr lang="en-US"/>
              <a:pPr>
                <a:defRPr/>
              </a:pPr>
              <a:t>12/7/2010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DA0D-48E6-4A08-A67F-2E99CDFBE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858B6-DFBB-4C03-964F-4D4B6F9E3397}" type="datetimeFigureOut">
              <a:rPr lang="en-US"/>
              <a:pPr>
                <a:defRPr/>
              </a:pPr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C3DB9-B85A-4F4B-A603-B7F004452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36C3-F97E-4BF8-8A6B-3B960839B3EB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54995-87D7-4C22-93CE-BCB775B93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8AD67-7093-460F-8D5F-3DE2B7A74076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27752-85AA-4CE3-B5C4-B025D48246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FFF8B5-4B5A-4698-8F17-672E8CA7394C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06EE7-42FB-47F1-A75F-7ED0B1A06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0ECF10-8111-41D0-B18F-6BD3427399C5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276CE-824D-4F14-82E8-C13184779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53F65-A7DB-450E-994B-E374FC8CAA58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45DE6-E2D0-4D8A-A04B-9519C58CD2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EA847-768F-49CE-9C3F-1896C5BFAE2E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65C88-660D-4DC4-A605-B227859A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38F44-C8BA-4379-AFDE-B396846A91AA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2EBB2-E83E-4E0A-8AEE-8D788FA653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2EEC4-CCE8-464F-A0B6-CAF3A32C3983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F47B8-EBED-4C95-BF17-D55EBE47B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108547" name="Rectangle 3"/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48" name="Oval 4"/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49" name="Rectangle 5"/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0" name="Freeform 6"/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51" name="Rectangle 7"/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2" name="Rectangle 8"/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3" name="Rectangle 9"/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4" name="Rectangle 10"/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5" name="Rectangle 11"/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56" name="Freeform 12"/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57" name="Freeform 13"/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58" name="Freeform 14"/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59" name="Freeform 15"/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0" name="Freeform 16"/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1" name="Freeform 17"/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2" name="Freeform 18"/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3" name="Freeform 19"/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4" name="Freeform 20"/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5" name="Freeform 21"/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6" name="Freeform 22"/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7" name="Freeform 23"/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8" name="Freeform 24"/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69" name="Freeform 25"/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70" name="Freeform 26"/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71" name="Oval 27"/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2" name="Oval 28"/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3" name="Oval 29"/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4" name="Freeform 30"/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75" name="Freeform 31"/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76" name="Rectangle 32"/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7" name="Rectangle 33"/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8" name="AutoShape 34"/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PH"/>
            </a:p>
          </p:txBody>
        </p:sp>
        <p:sp>
          <p:nvSpPr>
            <p:cNvPr id="108579" name="Freeform 35"/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8580" name="Freeform 36"/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08581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8582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583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0448078-2DBA-4DD5-A506-9066839E8AE2}" type="datetimeFigureOut">
              <a:rPr lang="en-US"/>
              <a:pPr/>
              <a:t>12/7/2010</a:t>
            </a:fld>
            <a:endParaRPr lang="en-US"/>
          </a:p>
        </p:txBody>
      </p:sp>
      <p:sp>
        <p:nvSpPr>
          <p:cNvPr id="108584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858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3C7AE725-C864-42D5-A5B3-530931CDB51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0F8A40-4CFD-40AC-AC34-ACB2A416DB90}" type="datetimeFigureOut">
              <a:rPr lang="en-US"/>
              <a:pPr>
                <a:defRPr/>
              </a:pPr>
              <a:t>12/7/2010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4F8C06-9805-4EB6-B1CE-17C977D9E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227387"/>
          </a:xfrm>
        </p:spPr>
        <p:txBody>
          <a:bodyPr/>
          <a:lstStyle/>
          <a:p>
            <a:r>
              <a:rPr lang="en-US" sz="7200">
                <a:latin typeface="Georgia" pitchFamily="18" charset="0"/>
              </a:rPr>
              <a:t>MEASURES</a:t>
            </a:r>
            <a:br>
              <a:rPr lang="en-US" sz="7200">
                <a:latin typeface="Georgia" pitchFamily="18" charset="0"/>
              </a:rPr>
            </a:br>
            <a:r>
              <a:rPr lang="en-US" sz="7200">
                <a:latin typeface="Georgia" pitchFamily="18" charset="0"/>
              </a:rPr>
              <a:t>OF</a:t>
            </a:r>
            <a:br>
              <a:rPr lang="en-US" sz="7200">
                <a:latin typeface="Georgia" pitchFamily="18" charset="0"/>
              </a:rPr>
            </a:br>
            <a:r>
              <a:rPr lang="en-US" sz="7200">
                <a:latin typeface="Georgia" pitchFamily="18" charset="0"/>
              </a:rPr>
              <a:t>RELATIONS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28800" y="3338513"/>
            <a:ext cx="5181600" cy="14620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990600"/>
            <a:ext cx="2100263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295400"/>
            <a:ext cx="19050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3886200"/>
            <a:ext cx="2590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092" name="TextBox 16"/>
          <p:cNvSpPr txBox="1">
            <a:spLocks noChangeArrowheads="1"/>
          </p:cNvSpPr>
          <p:nvPr/>
        </p:nvSpPr>
        <p:spPr bwMode="auto">
          <a:xfrm>
            <a:off x="1371600" y="34290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Perfect Positive Correlation</a:t>
            </a:r>
          </a:p>
        </p:txBody>
      </p:sp>
      <p:sp>
        <p:nvSpPr>
          <p:cNvPr id="46093" name="TextBox 17"/>
          <p:cNvSpPr txBox="1">
            <a:spLocks noChangeArrowheads="1"/>
          </p:cNvSpPr>
          <p:nvPr/>
        </p:nvSpPr>
        <p:spPr bwMode="auto">
          <a:xfrm>
            <a:off x="4876800" y="350520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Perfect Negative Correlation</a:t>
            </a:r>
          </a:p>
        </p:txBody>
      </p:sp>
      <p:sp>
        <p:nvSpPr>
          <p:cNvPr id="46094" name="TextBox 18"/>
          <p:cNvSpPr txBox="1">
            <a:spLocks noChangeArrowheads="1"/>
          </p:cNvSpPr>
          <p:nvPr/>
        </p:nvSpPr>
        <p:spPr bwMode="auto">
          <a:xfrm>
            <a:off x="3276600" y="6488113"/>
            <a:ext cx="3124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Strong Negative Correlation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28800" y="3338513"/>
            <a:ext cx="5181600" cy="1462087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752600" y="1219200"/>
            <a:ext cx="2743200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581400"/>
            <a:ext cx="27844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043" name="TextBox 12"/>
          <p:cNvSpPr txBox="1">
            <a:spLocks noChangeArrowheads="1"/>
          </p:cNvSpPr>
          <p:nvPr/>
        </p:nvSpPr>
        <p:spPr bwMode="auto">
          <a:xfrm>
            <a:off x="4648200" y="2514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No Correlation</a:t>
            </a:r>
          </a:p>
        </p:txBody>
      </p:sp>
      <p:sp>
        <p:nvSpPr>
          <p:cNvPr id="44044" name="TextBox 14"/>
          <p:cNvSpPr txBox="1">
            <a:spLocks noChangeArrowheads="1"/>
          </p:cNvSpPr>
          <p:nvPr/>
        </p:nvSpPr>
        <p:spPr bwMode="auto">
          <a:xfrm>
            <a:off x="1676400" y="5257800"/>
            <a:ext cx="297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Strong Positive Correlation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/>
        <p:txBody>
          <a:bodyPr lIns="45720" rIns="45720"/>
          <a:lstStyle/>
          <a:p>
            <a:r>
              <a:rPr lang="en-US"/>
              <a:t>Sample..</a:t>
            </a:r>
          </a:p>
        </p:txBody>
      </p:sp>
      <p:pic>
        <p:nvPicPr>
          <p:cNvPr id="19458" name="Content Placeholder 3" descr="400px-Correlation_examples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5988" y="2446338"/>
            <a:ext cx="7405687" cy="3130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6" name="Picture 8" descr="normal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7" name="Picture 5" descr="z-tabl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863"/>
            <a:ext cx="9144000" cy="6943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Example 1.</a:t>
            </a:r>
            <a:r>
              <a:rPr lang="en-US"/>
              <a:t> Beauty &amp; Sociability. </a:t>
            </a:r>
            <a:br>
              <a:rPr lang="en-US"/>
            </a:br>
            <a:r>
              <a:rPr lang="en-US" b="1"/>
              <a:t>Person  Beauty     Sociability  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A               3                     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B               1=most           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C               2                     1=most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D               5                     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E               4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5</a:t>
            </a:r>
            <a:r>
              <a:rPr lang="en-US" b="1"/>
              <a:t>N=5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5" name="Picture 5" descr="i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69342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232025" y="153511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graphicFrame>
        <p:nvGraphicFramePr>
          <p:cNvPr id="119014" name="Group 230"/>
          <p:cNvGraphicFramePr>
            <a:graphicFrameLocks noGrp="1"/>
          </p:cNvGraphicFramePr>
          <p:nvPr/>
        </p:nvGraphicFramePr>
        <p:xfrm>
          <a:off x="457200" y="228600"/>
          <a:ext cx="4679950" cy="2538416"/>
        </p:xfrm>
        <a:graphic>
          <a:graphicData uri="http://schemas.openxmlformats.org/drawingml/2006/table">
            <a:tbl>
              <a:tblPr/>
              <a:tblGrid>
                <a:gridCol w="785813"/>
                <a:gridCol w="1020762"/>
                <a:gridCol w="1316038"/>
                <a:gridCol w="736600"/>
                <a:gridCol w="8207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 Beauty  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 Sociability  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1=most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1=most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N=5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å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D=0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å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=4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19013" name="Rectangle 229"/>
          <p:cNvSpPr>
            <a:spLocks noChangeArrowheads="1"/>
          </p:cNvSpPr>
          <p:nvPr/>
        </p:nvSpPr>
        <p:spPr bwMode="auto">
          <a:xfrm>
            <a:off x="2232025" y="4681538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  <a:p>
            <a:pPr eaLnBrk="0" hangingPunct="0"/>
            <a:endParaRPr lang="en-US"/>
          </a:p>
        </p:txBody>
      </p:sp>
      <p:pic>
        <p:nvPicPr>
          <p:cNvPr id="119017" name="Picture 233" descr="Eq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267200"/>
            <a:ext cx="3867150" cy="2152650"/>
          </a:xfrm>
          <a:prstGeom prst="rect">
            <a:avLst/>
          </a:prstGeom>
          <a:noFill/>
        </p:spPr>
      </p:pic>
      <p:pic>
        <p:nvPicPr>
          <p:cNvPr id="119016" name="Picture 232" descr="Eq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2495550" cy="133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r>
              <a:rPr lang="en-US"/>
              <a:t>Is the measures of relationships between two variables </a:t>
            </a:r>
            <a:r>
              <a:rPr lang="en-US" b="1" i="1"/>
              <a:t>X</a:t>
            </a:r>
            <a:r>
              <a:rPr lang="en-US"/>
              <a:t> and </a:t>
            </a:r>
            <a:r>
              <a:rPr lang="en-US" b="1" i="1"/>
              <a:t>Y</a:t>
            </a:r>
            <a:r>
              <a:rPr lang="en-US"/>
              <a:t>.</a:t>
            </a:r>
          </a:p>
          <a:p>
            <a:r>
              <a:rPr lang="en-US"/>
              <a:t>It gets the linear relationships within the plots.</a:t>
            </a:r>
          </a:p>
          <a:p>
            <a:r>
              <a:rPr lang="en-US"/>
              <a:t>Correlation is a measure of association between two variables.</a:t>
            </a:r>
          </a:p>
          <a:p>
            <a:r>
              <a:rPr lang="en-US"/>
              <a:t>The two most popular correlation coefficients are: Spearman's correlation coefficient and Pearson's product-moment correlation coefficient.  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000"/>
              <a:t>Correlation Coefficient </a:t>
            </a:r>
            <a:br>
              <a:rPr lang="en-US" sz="4000"/>
            </a:br>
            <a:r>
              <a:rPr lang="en-US" sz="4000"/>
              <a:t>And</a:t>
            </a:r>
            <a:br>
              <a:rPr lang="en-US" sz="4000"/>
            </a:br>
            <a:r>
              <a:rPr lang="en-US" sz="4000"/>
              <a:t>Coefficient of Determination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quantity </a:t>
            </a:r>
            <a:r>
              <a:rPr lang="en-US" sz="2800" i="1"/>
              <a:t>r</a:t>
            </a:r>
            <a:r>
              <a:rPr lang="en-US" sz="2800"/>
              <a:t>, called the linear correlation coefficient, measures the strength and the direction of a linear relationship between two variables.  </a:t>
            </a:r>
          </a:p>
          <a:p>
            <a:pPr>
              <a:lnSpc>
                <a:spcPct val="90000"/>
              </a:lnSpc>
            </a:pPr>
            <a:r>
              <a:rPr lang="en-US" sz="2800"/>
              <a:t>The coefficient of determination, </a:t>
            </a:r>
            <a:r>
              <a:rPr lang="en-US" sz="2800" i="1"/>
              <a:t>r</a:t>
            </a:r>
            <a:r>
              <a:rPr lang="en-US" sz="2800"/>
              <a:t> 2,</a:t>
            </a:r>
            <a:r>
              <a:rPr lang="en-US" sz="2800" i="1"/>
              <a:t> </a:t>
            </a:r>
            <a:r>
              <a:rPr lang="en-US" sz="2800"/>
              <a:t>it gives the proportion of the variance (fluctuation) of one variable that is predictable from the other variable. It is a measure that allows us to determine how certain one can be in making predictions from a certain model/graph.</a:t>
            </a:r>
            <a:br>
              <a:rPr lang="en-US" sz="2800"/>
            </a:b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lIns="45720" rIns="45720">
            <a:normAutofit fontScale="90000"/>
          </a:bodyPr>
          <a:lstStyle/>
          <a:p>
            <a:r>
              <a:rPr lang="en-US" sz="4100"/>
              <a:t>Pearson's product moment correlation coefficient </a:t>
            </a:r>
            <a:endParaRPr lang="en-US" sz="3900"/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454525"/>
          </a:xfrm>
        </p:spPr>
        <p:txBody>
          <a:bodyPr/>
          <a:lstStyle/>
          <a:p>
            <a:r>
              <a:rPr lang="en-US" sz="2600"/>
              <a:t> used when the data are in interval scale</a:t>
            </a:r>
          </a:p>
          <a:p>
            <a:r>
              <a:rPr lang="en-US" sz="2600"/>
              <a:t> </a:t>
            </a:r>
            <a:r>
              <a:rPr lang="en-PH" sz="2600"/>
              <a:t>The Pearson correlation coefficient is a number between -1 and +1 that measures both the strength and direction of the linear relationship between two variables.</a:t>
            </a:r>
            <a:r>
              <a:rPr lang="en-PH" sz="2200"/>
              <a:t> </a:t>
            </a:r>
            <a:endParaRPr lang="en-US" sz="2200"/>
          </a:p>
        </p:txBody>
      </p:sp>
      <p:sp>
        <p:nvSpPr>
          <p:cNvPr id="15363" name="TextBox 11"/>
          <p:cNvSpPr txBox="1">
            <a:spLocks noChangeArrowheads="1"/>
          </p:cNvSpPr>
          <p:nvPr/>
        </p:nvSpPr>
        <p:spPr bwMode="auto">
          <a:xfrm>
            <a:off x="3429000" y="3810000"/>
            <a:ext cx="182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∑ dxdy</a:t>
            </a:r>
            <a:endParaRPr lang="en-US" sz="3600" baseline="30000"/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1219200" y="4038600"/>
            <a:ext cx="4953000" cy="1250950"/>
            <a:chOff x="1828800" y="3657600"/>
            <a:chExt cx="3169919" cy="1251168"/>
          </a:xfrm>
        </p:grpSpPr>
        <p:grpSp>
          <p:nvGrpSpPr>
            <p:cNvPr id="15368" name="Group 3"/>
            <p:cNvGrpSpPr>
              <a:grpSpLocks/>
            </p:cNvGrpSpPr>
            <p:nvPr/>
          </p:nvGrpSpPr>
          <p:grpSpPr bwMode="auto">
            <a:xfrm>
              <a:off x="1828800" y="3657600"/>
              <a:ext cx="3023616" cy="999530"/>
              <a:chOff x="1828800" y="3657600"/>
              <a:chExt cx="3023616" cy="99953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852928" y="4191093"/>
                <a:ext cx="199948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1828800" y="3657600"/>
                <a:ext cx="460382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5400" b="1" spc="50" dirty="0">
                    <a:ln w="12700" cmpd="sng">
                      <a:solidFill>
                        <a:schemeClr val="accent6">
                          <a:satMod val="120000"/>
                          <a:shade val="8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>
                      <a:glow rad="53100">
                        <a:schemeClr val="accent6">
                          <a:satMod val="180000"/>
                          <a:alpha val="30000"/>
                        </a:schemeClr>
                      </a:glow>
                    </a:effectLst>
                    <a:latin typeface="+mn-lt"/>
                  </a:rPr>
                  <a:t>r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23995" y="4038600"/>
                <a:ext cx="490605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spc="50" dirty="0">
                    <a:ln w="12700" cmpd="sng">
                      <a:solidFill>
                        <a:schemeClr val="accent6">
                          <a:satMod val="120000"/>
                          <a:shade val="8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>
                      <a:glow rad="53100">
                        <a:schemeClr val="accent6">
                          <a:satMod val="180000"/>
                          <a:alpha val="30000"/>
                        </a:schemeClr>
                      </a:glow>
                    </a:effectLst>
                    <a:latin typeface="+mn-lt"/>
                  </a:rPr>
                  <a:t>p</a:t>
                </a:r>
              </a:p>
            </p:txBody>
          </p:sp>
          <p:sp>
            <p:nvSpPr>
              <p:cNvPr id="15373" name="TextBox 18"/>
              <p:cNvSpPr txBox="1">
                <a:spLocks noChangeArrowheads="1"/>
              </p:cNvSpPr>
              <p:nvPr/>
            </p:nvSpPr>
            <p:spPr bwMode="auto">
              <a:xfrm>
                <a:off x="2414016" y="3733800"/>
                <a:ext cx="457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5400"/>
                  <a:t>=</a:t>
                </a:r>
              </a:p>
            </p:txBody>
          </p:sp>
        </p:grpSp>
        <p:sp>
          <p:nvSpPr>
            <p:cNvPr id="15369" name="TextBox 14"/>
            <p:cNvSpPr txBox="1">
              <a:spLocks noChangeArrowheads="1"/>
            </p:cNvSpPr>
            <p:nvPr/>
          </p:nvSpPr>
          <p:spPr bwMode="auto">
            <a:xfrm>
              <a:off x="2852928" y="4267306"/>
              <a:ext cx="2145791" cy="64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dirty="0"/>
                <a:t>(</a:t>
              </a:r>
              <a:r>
                <a:rPr lang="en-US" sz="3600" dirty="0" err="1"/>
                <a:t>sdx</a:t>
              </a:r>
              <a:r>
                <a:rPr lang="en-US" sz="3600" dirty="0"/>
                <a:t>)(</a:t>
              </a:r>
              <a:r>
                <a:rPr lang="en-US" sz="3600" dirty="0" err="1"/>
                <a:t>sdy</a:t>
              </a:r>
              <a:r>
                <a:rPr lang="en-US" sz="3600" dirty="0" smtClean="0"/>
                <a:t>)(</a:t>
              </a:r>
              <a:r>
                <a:rPr lang="en-US" sz="3600" dirty="0"/>
                <a:t>n-1)</a:t>
              </a:r>
              <a:endParaRPr lang="en-US" sz="3600" baseline="30000" dirty="0"/>
            </a:p>
          </p:txBody>
        </p:sp>
      </p:grpSp>
      <p:sp>
        <p:nvSpPr>
          <p:cNvPr id="15365" name="TextBox 22"/>
          <p:cNvSpPr txBox="1">
            <a:spLocks noChangeArrowheads="1"/>
          </p:cNvSpPr>
          <p:nvPr/>
        </p:nvSpPr>
        <p:spPr bwMode="auto">
          <a:xfrm>
            <a:off x="228600" y="5562600"/>
            <a:ext cx="838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where:</a:t>
            </a:r>
          </a:p>
          <a:p>
            <a:r>
              <a:rPr lang="en-US"/>
              <a:t>     dx = x-x	sdx = standard deviation of x </a:t>
            </a:r>
          </a:p>
          <a:p>
            <a:r>
              <a:rPr lang="en-US"/>
              <a:t>     dy = y-y	sdy = standard deviation of y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295400" y="58674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95400" y="6170613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7467600" cy="942975"/>
          </a:xfrm>
        </p:spPr>
        <p:txBody>
          <a:bodyPr lIns="45720" rIns="45720">
            <a:normAutofit fontScale="90000"/>
          </a:bodyPr>
          <a:lstStyle/>
          <a:p>
            <a:r>
              <a:rPr lang="en-US" sz="3600"/>
              <a:t/>
            </a:r>
            <a:br>
              <a:rPr lang="en-US" sz="3600"/>
            </a:br>
            <a:r>
              <a:rPr lang="en-US" sz="4000"/>
              <a:t>Spearman's rank correlation coefficient</a:t>
            </a:r>
            <a:br>
              <a:rPr lang="en-US" sz="4000"/>
            </a:br>
            <a:endParaRPr lang="en-US" sz="4000"/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 used when the data are in ordinal scale</a:t>
            </a:r>
          </a:p>
        </p:txBody>
      </p:sp>
      <p:sp>
        <p:nvSpPr>
          <p:cNvPr id="16387" name="TextBox 9"/>
          <p:cNvSpPr txBox="1">
            <a:spLocks noChangeArrowheads="1"/>
          </p:cNvSpPr>
          <p:nvPr/>
        </p:nvSpPr>
        <p:spPr bwMode="auto">
          <a:xfrm>
            <a:off x="3657600" y="3429000"/>
            <a:ext cx="182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6 ∑ Di</a:t>
            </a:r>
            <a:r>
              <a:rPr lang="en-US" sz="3600" baseline="30000"/>
              <a:t>2</a:t>
            </a:r>
          </a:p>
        </p:txBody>
      </p:sp>
      <p:grpSp>
        <p:nvGrpSpPr>
          <p:cNvPr id="16388" name="Group 11"/>
          <p:cNvGrpSpPr>
            <a:grpSpLocks/>
          </p:cNvGrpSpPr>
          <p:nvPr/>
        </p:nvGrpSpPr>
        <p:grpSpPr bwMode="auto">
          <a:xfrm>
            <a:off x="1828800" y="3581400"/>
            <a:ext cx="3657600" cy="1331913"/>
            <a:chOff x="1828800" y="3657600"/>
            <a:chExt cx="3657600" cy="1332131"/>
          </a:xfrm>
        </p:grpSpPr>
        <p:grpSp>
          <p:nvGrpSpPr>
            <p:cNvPr id="16391" name="Group 3"/>
            <p:cNvGrpSpPr>
              <a:grpSpLocks/>
            </p:cNvGrpSpPr>
            <p:nvPr/>
          </p:nvGrpSpPr>
          <p:grpSpPr bwMode="auto">
            <a:xfrm>
              <a:off x="1828800" y="3657600"/>
              <a:ext cx="3657600" cy="999530"/>
              <a:chOff x="1828800" y="3657600"/>
              <a:chExt cx="3657600" cy="99953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657600" y="4191088"/>
                <a:ext cx="18288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828800" y="3657600"/>
                <a:ext cx="460382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5400" b="1" spc="50" dirty="0">
                    <a:ln w="12700" cmpd="sng">
                      <a:solidFill>
                        <a:schemeClr val="accent6">
                          <a:satMod val="120000"/>
                          <a:shade val="8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>
                      <a:glow rad="53100">
                        <a:schemeClr val="accent6">
                          <a:satMod val="180000"/>
                          <a:alpha val="30000"/>
                        </a:schemeClr>
                      </a:glow>
                    </a:effectLst>
                    <a:latin typeface="+mn-lt"/>
                  </a:rPr>
                  <a:t>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023995" y="4038600"/>
                <a:ext cx="490605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spc="50" dirty="0">
                    <a:ln w="12700" cmpd="sng">
                      <a:solidFill>
                        <a:schemeClr val="accent6">
                          <a:satMod val="120000"/>
                          <a:shade val="80000"/>
                        </a:schemeClr>
                      </a:solidFill>
                      <a:prstDash val="solid"/>
                    </a:ln>
                    <a:solidFill>
                      <a:schemeClr val="accent6">
                        <a:tint val="1000"/>
                      </a:schemeClr>
                    </a:solidFill>
                    <a:effectLst>
                      <a:glow rad="53100">
                        <a:schemeClr val="accent6">
                          <a:satMod val="180000"/>
                          <a:alpha val="30000"/>
                        </a:schemeClr>
                      </a:glow>
                    </a:effectLst>
                    <a:latin typeface="+mn-lt"/>
                  </a:rPr>
                  <a:t>s</a:t>
                </a:r>
              </a:p>
            </p:txBody>
          </p:sp>
          <p:sp>
            <p:nvSpPr>
              <p:cNvPr id="16396" name="TextBox 7"/>
              <p:cNvSpPr txBox="1">
                <a:spLocks noChangeArrowheads="1"/>
              </p:cNvSpPr>
              <p:nvPr/>
            </p:nvSpPr>
            <p:spPr bwMode="auto">
              <a:xfrm>
                <a:off x="2362200" y="3733800"/>
                <a:ext cx="457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5400"/>
                  <a:t>=</a:t>
                </a:r>
              </a:p>
            </p:txBody>
          </p:sp>
        </p:grpSp>
        <p:sp>
          <p:nvSpPr>
            <p:cNvPr id="16392" name="TextBox 10"/>
            <p:cNvSpPr txBox="1">
              <a:spLocks noChangeArrowheads="1"/>
            </p:cNvSpPr>
            <p:nvPr/>
          </p:nvSpPr>
          <p:spPr bwMode="auto">
            <a:xfrm>
              <a:off x="3657600" y="4343400"/>
              <a:ext cx="1828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/>
                <a:t>n(n</a:t>
              </a:r>
              <a:r>
                <a:rPr lang="en-US" sz="3600" baseline="30000"/>
                <a:t>2</a:t>
              </a:r>
              <a:r>
                <a:rPr lang="en-US" sz="3600"/>
                <a:t>-1)</a:t>
              </a:r>
              <a:endParaRPr lang="en-US" sz="3600" baseline="30000"/>
            </a:p>
          </p:txBody>
        </p:sp>
      </p:grpSp>
      <p:sp>
        <p:nvSpPr>
          <p:cNvPr id="16389" name="TextBox 12"/>
          <p:cNvSpPr txBox="1">
            <a:spLocks noChangeArrowheads="1"/>
          </p:cNvSpPr>
          <p:nvPr/>
        </p:nvSpPr>
        <p:spPr bwMode="auto">
          <a:xfrm>
            <a:off x="304800" y="5410200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Where:</a:t>
            </a:r>
          </a:p>
          <a:p>
            <a:r>
              <a:rPr lang="en-US"/>
              <a:t>      Di = R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− R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/>
              <a:t> = the difference between the ranks of corresponding values 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Y</a:t>
            </a:r>
            <a:r>
              <a:rPr lang="en-US" i="1" baseline="-25000"/>
              <a:t>i</a:t>
            </a:r>
            <a:endParaRPr lang="en-US"/>
          </a:p>
          <a:p>
            <a:r>
              <a:rPr lang="en-US"/>
              <a:t>       n = the number of values in each data</a:t>
            </a:r>
          </a:p>
        </p:txBody>
      </p:sp>
      <p:sp>
        <p:nvSpPr>
          <p:cNvPr id="16390" name="TextBox 13"/>
          <p:cNvSpPr txBox="1">
            <a:spLocks noChangeArrowheads="1"/>
          </p:cNvSpPr>
          <p:nvPr/>
        </p:nvSpPr>
        <p:spPr bwMode="auto">
          <a:xfrm>
            <a:off x="2743200" y="3733800"/>
            <a:ext cx="990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/>
              <a:t>1 -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85" name="Group 81"/>
          <p:cNvGraphicFramePr>
            <a:graphicFrameLocks noGrp="1"/>
          </p:cNvGraphicFramePr>
          <p:nvPr/>
        </p:nvGraphicFramePr>
        <p:xfrm>
          <a:off x="0" y="228600"/>
          <a:ext cx="5418138" cy="4780280"/>
        </p:xfrm>
        <a:graphic>
          <a:graphicData uri="http://schemas.openxmlformats.org/drawingml/2006/table">
            <a:tbl>
              <a:tblPr/>
              <a:tblGrid>
                <a:gridCol w="903288"/>
                <a:gridCol w="903287"/>
                <a:gridCol w="903288"/>
                <a:gridCol w="903287"/>
                <a:gridCol w="901700"/>
                <a:gridCol w="903288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IQ, </a:t>
                      </a: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X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Hours of TV per week, </a:t>
                      </a: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Y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rank </a:t>
                      </a: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x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rank </a:t>
                      </a: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y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d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−4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28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101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−3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110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112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113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12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36</a:t>
                      </a:r>
                    </a:p>
                  </a:txBody>
                  <a:tcPr marL="81280" marR="81280" marT="40640" marB="406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73" name="Picture 1" descr="d^2_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838200"/>
            <a:ext cx="1619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143000"/>
            <a:ext cx="1619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85800"/>
            <a:ext cx="962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52400"/>
            <a:ext cx="146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1447800" y="152400"/>
            <a:ext cx="57499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Guide in interpreting the </a:t>
            </a:r>
          </a:p>
          <a:p>
            <a:r>
              <a:rPr lang="en-US" sz="4000">
                <a:solidFill>
                  <a:schemeClr val="tx2"/>
                </a:solidFill>
              </a:rPr>
              <a:t>coefficient of correlation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93370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533400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The value of </a:t>
            </a:r>
            <a:r>
              <a:rPr lang="en-US" sz="2800" i="1"/>
              <a:t>r</a:t>
            </a:r>
            <a:r>
              <a:rPr lang="en-US" sz="2800"/>
              <a:t> is such that -1 </a:t>
            </a:r>
            <a:r>
              <a:rPr lang="en-US" sz="2800" u="sng"/>
              <a:t>&lt;</a:t>
            </a:r>
            <a:r>
              <a:rPr lang="en-US" sz="2800"/>
              <a:t> </a:t>
            </a:r>
            <a:r>
              <a:rPr lang="en-US" sz="2800" i="1"/>
              <a:t>r</a:t>
            </a:r>
            <a:r>
              <a:rPr lang="en-US" sz="2800"/>
              <a:t> </a:t>
            </a:r>
            <a:r>
              <a:rPr lang="en-US" sz="2800" u="sng"/>
              <a:t>&lt;</a:t>
            </a:r>
            <a:r>
              <a:rPr lang="en-US" sz="2800"/>
              <a:t> +1.     </a:t>
            </a:r>
            <a:endParaRPr lang="en-PH" sz="2800"/>
          </a:p>
          <a:p>
            <a:endParaRPr lang="en-PH" sz="2800"/>
          </a:p>
          <a:p>
            <a:r>
              <a:rPr lang="en-PH" sz="2800"/>
              <a:t> The sign (+/-) of the correlation coefficient indicates the direction of the correlation. A positive (+) correlation coefficient means that as values on one variable increase, values on the other variable tend to also increase; a negative (-) correlation coefficient means that as values on one variable increase, values on the other tend to decrease, that is, they tend to go in opposite directions.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229600" cy="46831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</a:t>
            </a:r>
          </a:p>
          <a:p>
            <a:pPr>
              <a:lnSpc>
                <a:spcPct val="80000"/>
              </a:lnSpc>
            </a:pPr>
            <a:endParaRPr lang="en-US" sz="1600" i="1"/>
          </a:p>
          <a:p>
            <a:pPr>
              <a:lnSpc>
                <a:spcPct val="80000"/>
              </a:lnSpc>
            </a:pPr>
            <a:r>
              <a:rPr lang="en-US" sz="1800" i="1"/>
              <a:t>Positive correlation:</a:t>
            </a:r>
            <a:r>
              <a:rPr lang="en-US" sz="1800"/>
              <a:t>   An </a:t>
            </a:r>
            <a:r>
              <a:rPr lang="en-US" sz="1800" i="1"/>
              <a:t>r</a:t>
            </a:r>
            <a:r>
              <a:rPr lang="en-US" sz="1800" b="1"/>
              <a:t> </a:t>
            </a:r>
            <a:r>
              <a:rPr lang="en-US" sz="1800"/>
              <a:t>value of exactly +1 indicates a perfect positive fit.   Positive values</a:t>
            </a:r>
            <a:br>
              <a:rPr lang="en-US" sz="1800"/>
            </a:br>
            <a:r>
              <a:rPr lang="en-US" sz="1800"/>
              <a:t>      indicate a relationship between </a:t>
            </a:r>
            <a:r>
              <a:rPr lang="en-US" sz="1800" i="1"/>
              <a:t>x</a:t>
            </a:r>
            <a:r>
              <a:rPr lang="en-US" sz="1800"/>
              <a:t> and </a:t>
            </a:r>
            <a:r>
              <a:rPr lang="en-US" sz="1800" i="1"/>
              <a:t>y</a:t>
            </a:r>
            <a:r>
              <a:rPr lang="en-US" sz="1800"/>
              <a:t> variables such that as values for </a:t>
            </a:r>
            <a:r>
              <a:rPr lang="en-US" sz="1800" i="1"/>
              <a:t>x</a:t>
            </a:r>
            <a:r>
              <a:rPr lang="en-US" sz="1800"/>
              <a:t> increases,</a:t>
            </a:r>
            <a:br>
              <a:rPr lang="en-US" sz="1800"/>
            </a:br>
            <a:r>
              <a:rPr lang="en-US" sz="1800"/>
              <a:t>      values for  </a:t>
            </a:r>
            <a:r>
              <a:rPr lang="en-US" sz="1800" i="1"/>
              <a:t>y </a:t>
            </a:r>
            <a:r>
              <a:rPr lang="en-US" sz="1800"/>
              <a:t>also increase. </a:t>
            </a:r>
            <a:br>
              <a:rPr lang="en-US" sz="1800"/>
            </a:br>
            <a:r>
              <a:rPr lang="en-US" sz="1800"/>
              <a:t>   </a:t>
            </a:r>
          </a:p>
          <a:p>
            <a:pPr>
              <a:lnSpc>
                <a:spcPct val="80000"/>
              </a:lnSpc>
            </a:pPr>
            <a:r>
              <a:rPr lang="en-US" sz="1800"/>
              <a:t> </a:t>
            </a:r>
            <a:r>
              <a:rPr lang="en-US" sz="1800" i="1"/>
              <a:t>Negative correlation:</a:t>
            </a:r>
            <a:r>
              <a:rPr lang="en-US" sz="1800"/>
              <a:t>  An </a:t>
            </a:r>
            <a:r>
              <a:rPr lang="en-US" sz="1800" i="1"/>
              <a:t>r</a:t>
            </a:r>
            <a:r>
              <a:rPr lang="en-US" sz="1800" b="1"/>
              <a:t> </a:t>
            </a:r>
            <a:r>
              <a:rPr lang="en-US" sz="1800"/>
              <a:t>value of exactly -1 indicates a perfect negative fit.   Negative values</a:t>
            </a:r>
            <a:br>
              <a:rPr lang="en-US" sz="1800"/>
            </a:br>
            <a:r>
              <a:rPr lang="en-US" sz="1800"/>
              <a:t>     indicate a relationship between </a:t>
            </a:r>
            <a:r>
              <a:rPr lang="en-US" sz="1800" i="1"/>
              <a:t>x</a:t>
            </a:r>
            <a:r>
              <a:rPr lang="en-US" sz="1800"/>
              <a:t> and </a:t>
            </a:r>
            <a:r>
              <a:rPr lang="en-US" sz="1800" i="1"/>
              <a:t>y </a:t>
            </a:r>
            <a:r>
              <a:rPr lang="en-US" sz="1800"/>
              <a:t>such that as values for </a:t>
            </a:r>
            <a:r>
              <a:rPr lang="en-US" sz="1800" i="1"/>
              <a:t>x</a:t>
            </a:r>
            <a:r>
              <a:rPr lang="en-US" sz="1800"/>
              <a:t> increase, values</a:t>
            </a:r>
            <a:br>
              <a:rPr lang="en-US" sz="1800"/>
            </a:br>
            <a:r>
              <a:rPr lang="en-US" sz="1800"/>
              <a:t>     for </a:t>
            </a:r>
            <a:r>
              <a:rPr lang="en-US" sz="1800" i="1"/>
              <a:t>y</a:t>
            </a:r>
            <a:r>
              <a:rPr lang="en-US" sz="1800"/>
              <a:t> decrease. </a:t>
            </a:r>
            <a:br>
              <a:rPr lang="en-US" sz="1800"/>
            </a:br>
            <a:r>
              <a:rPr lang="en-US" sz="1800"/>
              <a:t>   </a:t>
            </a:r>
          </a:p>
          <a:p>
            <a:pPr>
              <a:lnSpc>
                <a:spcPct val="80000"/>
              </a:lnSpc>
            </a:pPr>
            <a:r>
              <a:rPr lang="en-US" sz="1800" i="1"/>
              <a:t>No correlation:</a:t>
            </a:r>
            <a:r>
              <a:rPr lang="en-US" sz="1800"/>
              <a:t>  If there is no linear correlation or a weak linear correlation, </a:t>
            </a:r>
            <a:r>
              <a:rPr lang="en-US" sz="1800" i="1"/>
              <a:t>r</a:t>
            </a:r>
            <a:r>
              <a:rPr lang="en-US" sz="1800"/>
              <a:t> is</a:t>
            </a:r>
            <a:br>
              <a:rPr lang="en-US" sz="1800"/>
            </a:br>
            <a:r>
              <a:rPr lang="en-US" sz="1800"/>
              <a:t>     close to 0.  A value near zero means that there is a random, nonlinear relationship</a:t>
            </a:r>
            <a:br>
              <a:rPr lang="en-US" sz="1800"/>
            </a:br>
            <a:r>
              <a:rPr lang="en-US" sz="1800"/>
              <a:t>     between the two variables.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    </a:t>
            </a:r>
          </a:p>
          <a:p>
            <a:pPr>
              <a:lnSpc>
                <a:spcPct val="80000"/>
              </a:lnSpc>
            </a:pPr>
            <a:r>
              <a:rPr lang="en-US" sz="1800"/>
              <a:t>A </a:t>
            </a:r>
            <a:r>
              <a:rPr lang="en-US" sz="1800" i="1"/>
              <a:t>perfect</a:t>
            </a:r>
            <a:r>
              <a:rPr lang="en-US" sz="1800"/>
              <a:t> correlation of ± 1 occurs only when the data points all lie exactly on a</a:t>
            </a:r>
            <a:br>
              <a:rPr lang="en-US" sz="1800"/>
            </a:br>
            <a:r>
              <a:rPr lang="en-US" sz="1800"/>
              <a:t>     straight line.  If </a:t>
            </a:r>
            <a:r>
              <a:rPr lang="en-US" sz="1800" i="1"/>
              <a:t>r</a:t>
            </a:r>
            <a:r>
              <a:rPr lang="en-US" sz="1800"/>
              <a:t> = +1, the slope of this line is positive.  If </a:t>
            </a:r>
            <a:r>
              <a:rPr lang="en-US" sz="1800" i="1"/>
              <a:t>r</a:t>
            </a:r>
            <a:r>
              <a:rPr lang="en-US" sz="1800"/>
              <a:t> = -1, the slope of this</a:t>
            </a:r>
            <a:br>
              <a:rPr lang="en-US" sz="1800"/>
            </a:br>
            <a:r>
              <a:rPr lang="en-US" sz="1800"/>
              <a:t>     line is negative.  </a:t>
            </a:r>
            <a:br>
              <a:rPr lang="en-US" sz="1800"/>
            </a:br>
            <a:r>
              <a:rPr lang="en-US" sz="1800"/>
              <a:t>  </a:t>
            </a:r>
          </a:p>
          <a:p>
            <a:pPr>
              <a:lnSpc>
                <a:spcPct val="80000"/>
              </a:lnSpc>
            </a:pPr>
            <a:r>
              <a:rPr lang="en-US" sz="1800"/>
              <a:t>  A correlation greater than 0.8 is generally described as </a:t>
            </a:r>
            <a:r>
              <a:rPr lang="en-US" sz="1800" i="1"/>
              <a:t>strong</a:t>
            </a:r>
            <a:r>
              <a:rPr lang="en-US" sz="1800"/>
              <a:t>, whereas a correlation</a:t>
            </a:r>
            <a:br>
              <a:rPr lang="en-US" sz="1800"/>
            </a:br>
            <a:r>
              <a:rPr lang="en-US" sz="1800"/>
              <a:t>      less than 0.5 is generally described as </a:t>
            </a:r>
            <a:r>
              <a:rPr lang="en-US" sz="1800" i="1"/>
              <a:t>weak</a:t>
            </a:r>
            <a:r>
              <a:rPr lang="en-US" sz="1800"/>
              <a:t>. 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aintBall.p3d 0"/>
  <p:tag name="POWER3D OPTIONS" val="Medium "/>
  <p:tag name="POWER3D IMAGE0" val="Pwrtrans.tga"/>
  <p:tag name="POWER3D SOUND" val="Paint Ba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OrbitingSphere.p3d 0"/>
  <p:tag name="POWER3D OPTIONS" val="Medium "/>
  <p:tag name="POWER3D IMAGE0" val="Pwrtrans.tga"/>
  <p:tag name="POWER3D SOUND" val="Orbiting Sphere"/>
</p:tagLst>
</file>

<file path=ppt/theme/theme1.xml><?xml version="1.0" encoding="utf-8"?>
<a:theme xmlns:a="http://schemas.openxmlformats.org/drawingml/2006/main" name="Balance">
  <a:themeElements>
    <a:clrScheme name="Balance 1">
      <a:dk1>
        <a:srgbClr val="663300"/>
      </a:dk1>
      <a:lt1>
        <a:srgbClr val="FFFFFF"/>
      </a:lt1>
      <a:dk2>
        <a:srgbClr val="996600"/>
      </a:dk2>
      <a:lt2>
        <a:srgbClr val="DBBD71"/>
      </a:lt2>
      <a:accent1>
        <a:srgbClr val="F8A500"/>
      </a:accent1>
      <a:accent2>
        <a:srgbClr val="808000"/>
      </a:accent2>
      <a:accent3>
        <a:srgbClr val="CAB8AA"/>
      </a:accent3>
      <a:accent4>
        <a:srgbClr val="DADADA"/>
      </a:accent4>
      <a:accent5>
        <a:srgbClr val="FBCFAA"/>
      </a:accent5>
      <a:accent6>
        <a:srgbClr val="737300"/>
      </a:accent6>
      <a:hlink>
        <a:srgbClr val="FFCC66"/>
      </a:hlink>
      <a:folHlink>
        <a:srgbClr val="CCA500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308</TotalTime>
  <Words>349</Words>
  <Application>Microsoft Office PowerPoint</Application>
  <PresentationFormat>On-screen Show (4:3)</PresentationFormat>
  <Paragraphs>157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Balance</vt:lpstr>
      <vt:lpstr>1_Technic</vt:lpstr>
      <vt:lpstr>MEASURES OF RELATIONS</vt:lpstr>
      <vt:lpstr>PowerPoint Presentation</vt:lpstr>
      <vt:lpstr>Correlation Coefficient  And Coefficient of Determination </vt:lpstr>
      <vt:lpstr>Pearson's product moment correlation coefficient </vt:lpstr>
      <vt:lpstr> Spearman's rank correlation coefficient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Sample..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Your Organization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correlation</dc:title>
  <dc:creator>USER</dc:creator>
  <cp:lastModifiedBy>ronald</cp:lastModifiedBy>
  <cp:revision>17</cp:revision>
  <dcterms:created xsi:type="dcterms:W3CDTF">2009-12-07T04:36:48Z</dcterms:created>
  <dcterms:modified xsi:type="dcterms:W3CDTF">2010-12-06T22:03:57Z</dcterms:modified>
</cp:coreProperties>
</file>