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D5A0895-1A4E-4501-9C46-F114BF33AFC0}" type="datetimeFigureOut">
              <a:rPr lang="en-US" smtClean="0"/>
              <a:pPr/>
              <a:t>3/13/2010</a:t>
            </a:fld>
            <a:endParaRPr lang="en-PH"/>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PH"/>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38FD3AA-857B-439B-AC0C-8BCBC3705D64}" type="slidenum">
              <a:rPr lang="en-PH" smtClean="0"/>
              <a:pPr/>
              <a:t>‹#›</a:t>
            </a:fld>
            <a:endParaRPr lang="en-PH"/>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A0895-1A4E-4501-9C46-F114BF33AFC0}" type="datetimeFigureOut">
              <a:rPr lang="en-US" smtClean="0"/>
              <a:pPr/>
              <a:t>3/13/2010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38FD3AA-857B-439B-AC0C-8BCBC3705D64}"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A0895-1A4E-4501-9C46-F114BF33AFC0}" type="datetimeFigureOut">
              <a:rPr lang="en-US" smtClean="0"/>
              <a:pPr/>
              <a:t>3/13/2010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C38FD3AA-857B-439B-AC0C-8BCBC3705D64}"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D5A0895-1A4E-4501-9C46-F114BF33AFC0}" type="datetimeFigureOut">
              <a:rPr lang="en-US" smtClean="0"/>
              <a:pPr/>
              <a:t>3/13/2010</a:t>
            </a:fld>
            <a:endParaRPr lang="en-PH"/>
          </a:p>
        </p:txBody>
      </p:sp>
      <p:sp>
        <p:nvSpPr>
          <p:cNvPr id="9" name="Slide Number Placeholder 8"/>
          <p:cNvSpPr>
            <a:spLocks noGrp="1"/>
          </p:cNvSpPr>
          <p:nvPr>
            <p:ph type="sldNum" sz="quarter" idx="15"/>
          </p:nvPr>
        </p:nvSpPr>
        <p:spPr/>
        <p:txBody>
          <a:bodyPr rtlCol="0"/>
          <a:lstStyle/>
          <a:p>
            <a:fld id="{C38FD3AA-857B-439B-AC0C-8BCBC3705D64}" type="slidenum">
              <a:rPr lang="en-PH" smtClean="0"/>
              <a:pPr/>
              <a:t>‹#›</a:t>
            </a:fld>
            <a:endParaRPr lang="en-PH"/>
          </a:p>
        </p:txBody>
      </p:sp>
      <p:sp>
        <p:nvSpPr>
          <p:cNvPr id="10" name="Footer Placeholder 9"/>
          <p:cNvSpPr>
            <a:spLocks noGrp="1"/>
          </p:cNvSpPr>
          <p:nvPr>
            <p:ph type="ftr" sz="quarter" idx="16"/>
          </p:nvPr>
        </p:nvSpPr>
        <p:spPr/>
        <p:txBody>
          <a:bodyPr rtlCol="0"/>
          <a:lstStyle/>
          <a:p>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D5A0895-1A4E-4501-9C46-F114BF33AFC0}" type="datetimeFigureOut">
              <a:rPr lang="en-US" smtClean="0"/>
              <a:pPr/>
              <a:t>3/13/2010</a:t>
            </a:fld>
            <a:endParaRPr lang="en-PH"/>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PH"/>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38FD3AA-857B-439B-AC0C-8BCBC3705D64}"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D5A0895-1A4E-4501-9C46-F114BF33AFC0}" type="datetimeFigureOut">
              <a:rPr lang="en-US" smtClean="0"/>
              <a:pPr/>
              <a:t>3/13/2010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C38FD3AA-857B-439B-AC0C-8BCBC3705D64}" type="slidenum">
              <a:rPr lang="en-PH" smtClean="0"/>
              <a:pPr/>
              <a:t>‹#›</a:t>
            </a:fld>
            <a:endParaRPr lang="en-PH"/>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D5A0895-1A4E-4501-9C46-F114BF33AFC0}" type="datetimeFigureOut">
              <a:rPr lang="en-US" smtClean="0"/>
              <a:pPr/>
              <a:t>3/13/2010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C38FD3AA-857B-439B-AC0C-8BCBC3705D64}" type="slidenum">
              <a:rPr lang="en-PH" smtClean="0"/>
              <a:pPr/>
              <a:t>‹#›</a:t>
            </a:fld>
            <a:endParaRPr lang="en-PH"/>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D5A0895-1A4E-4501-9C46-F114BF33AFC0}" type="datetimeFigureOut">
              <a:rPr lang="en-US" smtClean="0"/>
              <a:pPr/>
              <a:t>3/13/2010</a:t>
            </a:fld>
            <a:endParaRPr lang="en-PH"/>
          </a:p>
        </p:txBody>
      </p:sp>
      <p:sp>
        <p:nvSpPr>
          <p:cNvPr id="7" name="Slide Number Placeholder 6"/>
          <p:cNvSpPr>
            <a:spLocks noGrp="1"/>
          </p:cNvSpPr>
          <p:nvPr>
            <p:ph type="sldNum" sz="quarter" idx="11"/>
          </p:nvPr>
        </p:nvSpPr>
        <p:spPr/>
        <p:txBody>
          <a:bodyPr rtlCol="0"/>
          <a:lstStyle/>
          <a:p>
            <a:fld id="{C38FD3AA-857B-439B-AC0C-8BCBC3705D64}" type="slidenum">
              <a:rPr lang="en-PH" smtClean="0"/>
              <a:pPr/>
              <a:t>‹#›</a:t>
            </a:fld>
            <a:endParaRPr lang="en-PH"/>
          </a:p>
        </p:txBody>
      </p:sp>
      <p:sp>
        <p:nvSpPr>
          <p:cNvPr id="8" name="Footer Placeholder 7"/>
          <p:cNvSpPr>
            <a:spLocks noGrp="1"/>
          </p:cNvSpPr>
          <p:nvPr>
            <p:ph type="ftr" sz="quarter" idx="12"/>
          </p:nvPr>
        </p:nvSpPr>
        <p:spPr/>
        <p:txBody>
          <a:bodyPr rtlCol="0"/>
          <a:lstStyle/>
          <a:p>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A0895-1A4E-4501-9C46-F114BF33AFC0}" type="datetimeFigureOut">
              <a:rPr lang="en-US" smtClean="0"/>
              <a:pPr/>
              <a:t>3/13/2010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C38FD3AA-857B-439B-AC0C-8BCBC3705D64}"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D5A0895-1A4E-4501-9C46-F114BF33AFC0}" type="datetimeFigureOut">
              <a:rPr lang="en-US" smtClean="0"/>
              <a:pPr/>
              <a:t>3/13/2010</a:t>
            </a:fld>
            <a:endParaRPr lang="en-PH"/>
          </a:p>
        </p:txBody>
      </p:sp>
      <p:sp>
        <p:nvSpPr>
          <p:cNvPr id="22" name="Slide Number Placeholder 21"/>
          <p:cNvSpPr>
            <a:spLocks noGrp="1"/>
          </p:cNvSpPr>
          <p:nvPr>
            <p:ph type="sldNum" sz="quarter" idx="15"/>
          </p:nvPr>
        </p:nvSpPr>
        <p:spPr/>
        <p:txBody>
          <a:bodyPr rtlCol="0"/>
          <a:lstStyle/>
          <a:p>
            <a:fld id="{C38FD3AA-857B-439B-AC0C-8BCBC3705D64}" type="slidenum">
              <a:rPr lang="en-PH" smtClean="0"/>
              <a:pPr/>
              <a:t>‹#›</a:t>
            </a:fld>
            <a:endParaRPr lang="en-PH"/>
          </a:p>
        </p:txBody>
      </p:sp>
      <p:sp>
        <p:nvSpPr>
          <p:cNvPr id="23" name="Footer Placeholder 22"/>
          <p:cNvSpPr>
            <a:spLocks noGrp="1"/>
          </p:cNvSpPr>
          <p:nvPr>
            <p:ph type="ftr" sz="quarter" idx="16"/>
          </p:nvPr>
        </p:nvSpPr>
        <p:spPr/>
        <p:txBody>
          <a:bodyPr rtlCol="0"/>
          <a:lstStyle/>
          <a:p>
            <a:endParaRPr lang="en-P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D5A0895-1A4E-4501-9C46-F114BF33AFC0}" type="datetimeFigureOut">
              <a:rPr lang="en-US" smtClean="0"/>
              <a:pPr/>
              <a:t>3/13/2010</a:t>
            </a:fld>
            <a:endParaRPr lang="en-PH"/>
          </a:p>
        </p:txBody>
      </p:sp>
      <p:sp>
        <p:nvSpPr>
          <p:cNvPr id="18" name="Slide Number Placeholder 17"/>
          <p:cNvSpPr>
            <a:spLocks noGrp="1"/>
          </p:cNvSpPr>
          <p:nvPr>
            <p:ph type="sldNum" sz="quarter" idx="11"/>
          </p:nvPr>
        </p:nvSpPr>
        <p:spPr/>
        <p:txBody>
          <a:bodyPr rtlCol="0"/>
          <a:lstStyle/>
          <a:p>
            <a:fld id="{C38FD3AA-857B-439B-AC0C-8BCBC3705D64}" type="slidenum">
              <a:rPr lang="en-PH" smtClean="0"/>
              <a:pPr/>
              <a:t>‹#›</a:t>
            </a:fld>
            <a:endParaRPr lang="en-PH"/>
          </a:p>
        </p:txBody>
      </p:sp>
      <p:sp>
        <p:nvSpPr>
          <p:cNvPr id="21" name="Footer Placeholder 20"/>
          <p:cNvSpPr>
            <a:spLocks noGrp="1"/>
          </p:cNvSpPr>
          <p:nvPr>
            <p:ph type="ftr" sz="quarter" idx="12"/>
          </p:nvPr>
        </p:nvSpPr>
        <p:spPr/>
        <p:txBody>
          <a:bodyPr rtlCol="0"/>
          <a:lstStyle/>
          <a:p>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D5A0895-1A4E-4501-9C46-F114BF33AFC0}" type="datetimeFigureOut">
              <a:rPr lang="en-US" smtClean="0"/>
              <a:pPr/>
              <a:t>3/13/2010</a:t>
            </a:fld>
            <a:endParaRPr lang="en-PH"/>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PH"/>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38FD3AA-857B-439B-AC0C-8BCBC3705D64}"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47800"/>
            <a:ext cx="4953000" cy="1818162"/>
          </a:xfrm>
        </p:spPr>
        <p:txBody>
          <a:bodyPr>
            <a:normAutofit/>
          </a:bodyPr>
          <a:lstStyle/>
          <a:p>
            <a:pPr algn="ctr"/>
            <a:r>
              <a:rPr lang="en-PH" sz="4800" dirty="0" smtClean="0">
                <a:solidFill>
                  <a:schemeClr val="accent3"/>
                </a:solidFill>
              </a:rPr>
              <a:t>T-Test</a:t>
            </a:r>
            <a:endParaRPr lang="en-PH" sz="4800" dirty="0">
              <a:solidFill>
                <a:schemeClr val="accent3"/>
              </a:solidFill>
            </a:endParaRPr>
          </a:p>
        </p:txBody>
      </p:sp>
      <p:sp>
        <p:nvSpPr>
          <p:cNvPr id="3" name="Subtitle 2"/>
          <p:cNvSpPr>
            <a:spLocks noGrp="1"/>
          </p:cNvSpPr>
          <p:nvPr>
            <p:ph type="subTitle" idx="1"/>
          </p:nvPr>
        </p:nvSpPr>
        <p:spPr>
          <a:xfrm>
            <a:off x="1828800" y="3505200"/>
            <a:ext cx="6172200" cy="1371600"/>
          </a:xfrm>
        </p:spPr>
        <p:txBody>
          <a:bodyPr>
            <a:normAutofit/>
          </a:bodyPr>
          <a:lstStyle/>
          <a:p>
            <a:pPr algn="ctr"/>
            <a:r>
              <a:rPr lang="en-PH" sz="2400" dirty="0" smtClean="0"/>
              <a:t>For comparing Sample mean vs. Population mean</a:t>
            </a:r>
            <a:endParaRPr lang="en-PH"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sz="quarter" idx="1"/>
          </p:nvPr>
        </p:nvSpPr>
        <p:spPr>
          <a:xfrm>
            <a:off x="457200" y="838200"/>
            <a:ext cx="7467600" cy="5635752"/>
          </a:xfrm>
        </p:spPr>
        <p:txBody>
          <a:bodyPr>
            <a:normAutofit fontScale="92500" lnSpcReduction="20000"/>
          </a:bodyPr>
          <a:lstStyle/>
          <a:p>
            <a:pPr>
              <a:buNone/>
            </a:pPr>
            <a:r>
              <a:rPr lang="en-PH" dirty="0" smtClean="0"/>
              <a:t>I. Statement of the Hypothesis</a:t>
            </a:r>
          </a:p>
          <a:p>
            <a:pPr>
              <a:buNone/>
            </a:pPr>
            <a:r>
              <a:rPr lang="en-PH" dirty="0" smtClean="0"/>
              <a:t>	 H</a:t>
            </a:r>
            <a:r>
              <a:rPr lang="en-PH" sz="1400" dirty="0" smtClean="0"/>
              <a:t>0</a:t>
            </a:r>
            <a:r>
              <a:rPr lang="en-PH" dirty="0" smtClean="0"/>
              <a:t>:	</a:t>
            </a:r>
            <a:r>
              <a:rPr lang="el-GR" dirty="0" smtClean="0">
                <a:latin typeface="Times New Roman"/>
                <a:cs typeface="Times New Roman"/>
              </a:rPr>
              <a:t>μ</a:t>
            </a:r>
            <a:r>
              <a:rPr lang="en-PH" sz="1400" dirty="0" smtClean="0">
                <a:latin typeface="Times New Roman"/>
                <a:cs typeface="Times New Roman"/>
              </a:rPr>
              <a:t>1 </a:t>
            </a:r>
            <a:r>
              <a:rPr lang="en-PH" dirty="0" smtClean="0">
                <a:latin typeface="Times New Roman"/>
                <a:cs typeface="Times New Roman"/>
              </a:rPr>
              <a:t>= </a:t>
            </a:r>
            <a:r>
              <a:rPr lang="el-GR" dirty="0" smtClean="0">
                <a:latin typeface="Times New Roman"/>
                <a:cs typeface="Times New Roman"/>
              </a:rPr>
              <a:t>μ</a:t>
            </a:r>
            <a:r>
              <a:rPr lang="en-PH" sz="1400" dirty="0" smtClean="0">
                <a:latin typeface="Times New Roman"/>
                <a:cs typeface="Times New Roman"/>
              </a:rPr>
              <a:t>2</a:t>
            </a:r>
            <a:endParaRPr lang="en-PH" dirty="0" smtClean="0">
              <a:latin typeface="Times New Roman"/>
              <a:cs typeface="Times New Roman"/>
            </a:endParaRPr>
          </a:p>
          <a:p>
            <a:pPr>
              <a:buNone/>
            </a:pPr>
            <a:r>
              <a:rPr lang="en-PH" dirty="0" smtClean="0">
                <a:latin typeface="Times New Roman"/>
                <a:cs typeface="Times New Roman"/>
              </a:rPr>
              <a:t>	</a:t>
            </a:r>
            <a:r>
              <a:rPr lang="en-PH" dirty="0" smtClean="0"/>
              <a:t> H</a:t>
            </a:r>
            <a:r>
              <a:rPr lang="en-PH" sz="1400" dirty="0" smtClean="0"/>
              <a:t>1</a:t>
            </a:r>
            <a:r>
              <a:rPr lang="en-PH" dirty="0" smtClean="0"/>
              <a:t>:	</a:t>
            </a:r>
            <a:r>
              <a:rPr lang="el-GR" dirty="0" smtClean="0">
                <a:latin typeface="Times New Roman"/>
                <a:cs typeface="Times New Roman"/>
              </a:rPr>
              <a:t> μ</a:t>
            </a:r>
            <a:r>
              <a:rPr lang="en-PH" sz="1400" dirty="0" smtClean="0">
                <a:latin typeface="Times New Roman"/>
                <a:cs typeface="Times New Roman"/>
              </a:rPr>
              <a:t>1 </a:t>
            </a:r>
            <a:r>
              <a:rPr lang="en-PH" dirty="0" smtClean="0">
                <a:latin typeface="Times New Roman"/>
                <a:cs typeface="Times New Roman"/>
              </a:rPr>
              <a:t>&gt; </a:t>
            </a:r>
            <a:r>
              <a:rPr lang="el-GR" dirty="0" smtClean="0">
                <a:latin typeface="Times New Roman"/>
                <a:cs typeface="Times New Roman"/>
              </a:rPr>
              <a:t>μ</a:t>
            </a:r>
            <a:r>
              <a:rPr lang="en-PH" sz="1400" dirty="0" smtClean="0">
                <a:latin typeface="Times New Roman"/>
                <a:cs typeface="Times New Roman"/>
              </a:rPr>
              <a:t>2</a:t>
            </a:r>
            <a:endParaRPr lang="en-PH" dirty="0" smtClean="0">
              <a:latin typeface="Times New Roman"/>
              <a:cs typeface="Times New Roman"/>
            </a:endParaRPr>
          </a:p>
          <a:p>
            <a:pPr>
              <a:buNone/>
            </a:pPr>
            <a:r>
              <a:rPr lang="en-PH" dirty="0" smtClean="0">
                <a:latin typeface="+mj-lt"/>
                <a:cs typeface="Times New Roman"/>
              </a:rPr>
              <a:t>II. Level of Significance and Critical Values</a:t>
            </a:r>
          </a:p>
          <a:p>
            <a:pPr>
              <a:buNone/>
            </a:pPr>
            <a:r>
              <a:rPr lang="en-PH" dirty="0" smtClean="0">
                <a:latin typeface="+mj-lt"/>
                <a:cs typeface="Times New Roman"/>
              </a:rPr>
              <a:t>	</a:t>
            </a:r>
            <a:r>
              <a:rPr lang="el-GR" dirty="0" smtClean="0">
                <a:latin typeface="Times New Roman"/>
                <a:cs typeface="Times New Roman"/>
              </a:rPr>
              <a:t>α</a:t>
            </a:r>
            <a:r>
              <a:rPr lang="en-PH" dirty="0" smtClean="0">
                <a:latin typeface="Times New Roman"/>
                <a:cs typeface="Times New Roman"/>
              </a:rPr>
              <a:t> = 0.05(one-tailed)</a:t>
            </a:r>
          </a:p>
          <a:p>
            <a:pPr>
              <a:buNone/>
            </a:pPr>
            <a:r>
              <a:rPr lang="en-PH" dirty="0" smtClean="0">
                <a:latin typeface="Times New Roman"/>
                <a:cs typeface="Times New Roman"/>
              </a:rPr>
              <a:t>	</a:t>
            </a:r>
            <a:r>
              <a:rPr lang="en-PH" dirty="0" err="1" smtClean="0">
                <a:latin typeface="Times New Roman"/>
                <a:cs typeface="Times New Roman"/>
              </a:rPr>
              <a:t>df</a:t>
            </a:r>
            <a:r>
              <a:rPr lang="en-PH" dirty="0" smtClean="0">
                <a:latin typeface="Times New Roman"/>
                <a:cs typeface="Times New Roman"/>
              </a:rPr>
              <a:t>= 5+4-2=7</a:t>
            </a:r>
          </a:p>
          <a:p>
            <a:pPr>
              <a:buNone/>
            </a:pPr>
            <a:r>
              <a:rPr lang="en-PH" dirty="0" smtClean="0">
                <a:latin typeface="Times New Roman"/>
                <a:cs typeface="Times New Roman"/>
              </a:rPr>
              <a:t>	CV=1.895</a:t>
            </a:r>
          </a:p>
          <a:p>
            <a:pPr>
              <a:buNone/>
            </a:pPr>
            <a:r>
              <a:rPr lang="en-PH" dirty="0" smtClean="0">
                <a:latin typeface="Times New Roman"/>
                <a:cs typeface="Times New Roman"/>
              </a:rPr>
              <a:t>	Decision Rule: Reject </a:t>
            </a:r>
            <a:r>
              <a:rPr lang="en-PH" dirty="0" smtClean="0"/>
              <a:t>H</a:t>
            </a:r>
            <a:r>
              <a:rPr lang="en-PH" sz="1400" dirty="0" smtClean="0"/>
              <a:t>0</a:t>
            </a:r>
            <a:r>
              <a:rPr lang="en-PH" dirty="0" smtClean="0"/>
              <a:t> if t computed is &gt; 1.895, otherwise do not reject H</a:t>
            </a:r>
            <a:r>
              <a:rPr lang="en-PH" sz="1400" dirty="0" smtClean="0"/>
              <a:t>0</a:t>
            </a:r>
            <a:r>
              <a:rPr lang="en-PH" dirty="0" smtClean="0"/>
              <a:t>.</a:t>
            </a:r>
          </a:p>
          <a:p>
            <a:pPr>
              <a:buNone/>
            </a:pPr>
            <a:r>
              <a:rPr lang="en-PH" dirty="0" smtClean="0">
                <a:latin typeface="+mj-lt"/>
              </a:rPr>
              <a:t>III. Computations</a:t>
            </a:r>
          </a:p>
          <a:p>
            <a:pPr>
              <a:buNone/>
            </a:pPr>
            <a:r>
              <a:rPr lang="en-PH" dirty="0" smtClean="0">
                <a:latin typeface="+mj-lt"/>
              </a:rPr>
              <a:t>	</a:t>
            </a:r>
            <a:r>
              <a:rPr lang="en-PH" dirty="0" smtClean="0"/>
              <a:t>x̄</a:t>
            </a:r>
            <a:r>
              <a:rPr lang="en-PH" sz="1400" dirty="0" smtClean="0"/>
              <a:t>1 </a:t>
            </a:r>
            <a:r>
              <a:rPr lang="en-PH" dirty="0" smtClean="0"/>
              <a:t>= 2.92		x̄</a:t>
            </a:r>
            <a:r>
              <a:rPr lang="en-PH" sz="1400" dirty="0" smtClean="0"/>
              <a:t>2</a:t>
            </a:r>
            <a:r>
              <a:rPr lang="en-PH" dirty="0" smtClean="0"/>
              <a:t>= 2.30</a:t>
            </a:r>
          </a:p>
          <a:p>
            <a:pPr>
              <a:buNone/>
            </a:pPr>
            <a:r>
              <a:rPr lang="en-PH" dirty="0" smtClean="0"/>
              <a:t>	s</a:t>
            </a:r>
            <a:r>
              <a:rPr lang="en-PH" sz="1400" dirty="0" smtClean="0"/>
              <a:t>1</a:t>
            </a:r>
            <a:r>
              <a:rPr lang="en-PH" dirty="0" smtClean="0">
                <a:latin typeface="Times New Roman"/>
                <a:cs typeface="Times New Roman"/>
              </a:rPr>
              <a:t>²</a:t>
            </a:r>
            <a:r>
              <a:rPr lang="en-PH" dirty="0" smtClean="0">
                <a:latin typeface="+mj-lt"/>
                <a:cs typeface="Times New Roman"/>
              </a:rPr>
              <a:t>= 3.79		</a:t>
            </a:r>
            <a:r>
              <a:rPr lang="en-PH" dirty="0" smtClean="0"/>
              <a:t>s</a:t>
            </a:r>
            <a:r>
              <a:rPr lang="en-PH" sz="1400" dirty="0" smtClean="0"/>
              <a:t>2</a:t>
            </a:r>
            <a:r>
              <a:rPr lang="en-PH" dirty="0" smtClean="0">
                <a:latin typeface="Times New Roman"/>
                <a:cs typeface="Times New Roman"/>
              </a:rPr>
              <a:t>²</a:t>
            </a:r>
            <a:r>
              <a:rPr lang="en-PH" dirty="0" smtClean="0">
                <a:cs typeface="Times New Roman"/>
              </a:rPr>
              <a:t>= 1.54</a:t>
            </a:r>
          </a:p>
          <a:p>
            <a:pPr>
              <a:buNone/>
            </a:pPr>
            <a:r>
              <a:rPr lang="en-PH" dirty="0" smtClean="0">
                <a:cs typeface="Times New Roman"/>
              </a:rPr>
              <a:t>	n</a:t>
            </a:r>
            <a:r>
              <a:rPr lang="en-PH" sz="1400" dirty="0" smtClean="0">
                <a:cs typeface="Times New Roman"/>
              </a:rPr>
              <a:t>1</a:t>
            </a:r>
            <a:r>
              <a:rPr lang="en-PH" dirty="0" smtClean="0">
                <a:cs typeface="Times New Roman"/>
              </a:rPr>
              <a:t>= 5		n</a:t>
            </a:r>
            <a:r>
              <a:rPr lang="en-PH" sz="1400" dirty="0" smtClean="0">
                <a:cs typeface="Times New Roman"/>
              </a:rPr>
              <a:t>2</a:t>
            </a:r>
            <a:r>
              <a:rPr lang="en-PH" dirty="0" smtClean="0">
                <a:cs typeface="Times New Roman"/>
              </a:rPr>
              <a:t>= 4</a:t>
            </a:r>
            <a:endParaRPr lang="en-PH" dirty="0" smtClean="0"/>
          </a:p>
          <a:p>
            <a:pPr>
              <a:buNone/>
            </a:pPr>
            <a:endParaRPr lang="en-PH" dirty="0" smtClean="0"/>
          </a:p>
          <a:p>
            <a:pPr>
              <a:buNone/>
            </a:pPr>
            <a:r>
              <a:rPr lang="en-PH" dirty="0" smtClean="0">
                <a:latin typeface="+mj-lt"/>
              </a:rPr>
              <a:t>	</a:t>
            </a:r>
          </a:p>
          <a:p>
            <a:pPr>
              <a:buNone/>
            </a:pPr>
            <a:r>
              <a:rPr lang="en-PH" dirty="0" smtClean="0">
                <a:latin typeface="+mj-lt"/>
              </a:rPr>
              <a:t>	</a:t>
            </a:r>
            <a:r>
              <a:rPr lang="en-PH" dirty="0" smtClean="0"/>
              <a:t> </a:t>
            </a:r>
            <a:endParaRPr lang="en-PH" dirty="0" smtClean="0">
              <a:latin typeface="+mj-lt"/>
            </a:endParaRPr>
          </a:p>
          <a:p>
            <a:pPr>
              <a:buNone/>
            </a:pPr>
            <a:endParaRPr lang="en-PH" dirty="0" smtClean="0">
              <a:latin typeface="+mj-lt"/>
            </a:endParaRPr>
          </a:p>
          <a:p>
            <a:pPr>
              <a:buNone/>
            </a:pPr>
            <a:endParaRPr lang="en-PH"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Conclusion </a:t>
            </a:r>
            <a:endParaRPr lang="en-PH" dirty="0"/>
          </a:p>
        </p:txBody>
      </p:sp>
      <p:sp>
        <p:nvSpPr>
          <p:cNvPr id="3" name="Content Placeholder 2"/>
          <p:cNvSpPr>
            <a:spLocks noGrp="1"/>
          </p:cNvSpPr>
          <p:nvPr>
            <p:ph sz="quarter" idx="1"/>
          </p:nvPr>
        </p:nvSpPr>
        <p:spPr/>
        <p:txBody>
          <a:bodyPr/>
          <a:lstStyle/>
          <a:p>
            <a:pPr>
              <a:buNone/>
            </a:pPr>
            <a:r>
              <a:rPr lang="en-PH" dirty="0" smtClean="0"/>
              <a:t>	Since 0.55&lt;1.895. do not reject the null hypothesis. This means that the evidence gathered from the study is not sufficient enough to be able to say that mice who were given the new drug survive longer than mice who do not.</a:t>
            </a:r>
            <a:endParaRPr lang="en-P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T-Distribution</a:t>
            </a:r>
            <a:endParaRPr lang="en-PH" dirty="0"/>
          </a:p>
        </p:txBody>
      </p:sp>
      <p:sp>
        <p:nvSpPr>
          <p:cNvPr id="3" name="Content Placeholder 2"/>
          <p:cNvSpPr>
            <a:spLocks noGrp="1"/>
          </p:cNvSpPr>
          <p:nvPr>
            <p:ph sz="quarter" idx="1"/>
          </p:nvPr>
        </p:nvSpPr>
        <p:spPr/>
        <p:txBody>
          <a:bodyPr/>
          <a:lstStyle/>
          <a:p>
            <a:pPr lvl="1">
              <a:buNone/>
            </a:pPr>
            <a:r>
              <a:rPr lang="en-PH" dirty="0" smtClean="0"/>
              <a:t>	The T-Distribution was developed and published by William S. </a:t>
            </a:r>
            <a:r>
              <a:rPr lang="en-PH" dirty="0" err="1" smtClean="0"/>
              <a:t>Gosset</a:t>
            </a:r>
            <a:r>
              <a:rPr lang="en-PH" dirty="0" smtClean="0"/>
              <a:t> in 1980. He was concerned with the discrepancy between “s” and “</a:t>
            </a:r>
            <a:r>
              <a:rPr lang="el-GR" dirty="0" smtClean="0">
                <a:latin typeface="Times New Roman"/>
                <a:cs typeface="Times New Roman"/>
              </a:rPr>
              <a:t>σ</a:t>
            </a:r>
            <a:r>
              <a:rPr lang="en-PH" dirty="0" smtClean="0">
                <a:latin typeface="Times New Roman"/>
                <a:cs typeface="Times New Roman"/>
              </a:rPr>
              <a:t>”</a:t>
            </a:r>
            <a:r>
              <a:rPr lang="en-PH" dirty="0" smtClean="0"/>
              <a:t> when s was used to estimate </a:t>
            </a:r>
            <a:r>
              <a:rPr lang="el-GR" dirty="0" smtClean="0">
                <a:latin typeface="Times New Roman"/>
                <a:cs typeface="Times New Roman"/>
              </a:rPr>
              <a:t>σ</a:t>
            </a:r>
            <a:r>
              <a:rPr lang="en-PH" dirty="0" smtClean="0">
                <a:latin typeface="Times New Roman"/>
                <a:cs typeface="Times New Roman"/>
              </a:rPr>
              <a:t> </a:t>
            </a:r>
            <a:r>
              <a:rPr lang="en-PH" dirty="0" smtClean="0">
                <a:latin typeface="+mj-lt"/>
                <a:cs typeface="Times New Roman"/>
              </a:rPr>
              <a:t>for sample sizes less than 30. The following characteristics of T-distribution are based on the assumption that the population of interest is normal or nearly normal.</a:t>
            </a:r>
            <a:endParaRPr lang="en-PH" dirty="0">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Properties of T-Distribution</a:t>
            </a:r>
            <a:endParaRPr lang="en-PH" dirty="0"/>
          </a:p>
        </p:txBody>
      </p:sp>
      <p:sp>
        <p:nvSpPr>
          <p:cNvPr id="3" name="Content Placeholder 2"/>
          <p:cNvSpPr>
            <a:spLocks noGrp="1"/>
          </p:cNvSpPr>
          <p:nvPr>
            <p:ph sz="quarter" idx="1"/>
          </p:nvPr>
        </p:nvSpPr>
        <p:spPr/>
        <p:txBody>
          <a:bodyPr>
            <a:normAutofit/>
          </a:bodyPr>
          <a:lstStyle/>
          <a:p>
            <a:r>
              <a:rPr lang="en-PH" sz="2000" dirty="0" smtClean="0"/>
              <a:t>It is a continuous distribution.</a:t>
            </a:r>
          </a:p>
          <a:p>
            <a:r>
              <a:rPr lang="en-PH" sz="2000" dirty="0" smtClean="0"/>
              <a:t>It is bell shaped and symmetrical. </a:t>
            </a:r>
          </a:p>
          <a:p>
            <a:r>
              <a:rPr lang="en-PH" sz="2000" dirty="0" smtClean="0"/>
              <a:t>There is a family of t-distributions depending on the sample size.</a:t>
            </a:r>
          </a:p>
          <a:p>
            <a:r>
              <a:rPr lang="en-PH" sz="2000" dirty="0" smtClean="0"/>
              <a:t>The T-distribution is more spread out and flatter than is the standard normal distribution. However, as the sample size increases, the curve representing the T-distribution approaches the standard normal distribution.</a:t>
            </a:r>
          </a:p>
          <a:p>
            <a:r>
              <a:rPr lang="en-PH" sz="2000" dirty="0" smtClean="0"/>
              <a:t>Since the population standard deviation(</a:t>
            </a:r>
            <a:r>
              <a:rPr lang="el-GR" sz="2000" dirty="0" smtClean="0">
                <a:latin typeface="Times New Roman"/>
                <a:cs typeface="Times New Roman"/>
              </a:rPr>
              <a:t>σ</a:t>
            </a:r>
            <a:r>
              <a:rPr lang="en-PH" sz="2000" dirty="0" smtClean="0"/>
              <a:t> )is unknown, then the sample standard deviation(s) is used instead. This gives rise to n-1 degrees of freedom which means that there is one less degree of freedom for the variables that are free to vary. </a:t>
            </a:r>
          </a:p>
          <a:p>
            <a:endParaRPr lang="en-PH"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 </a:t>
            </a:r>
            <a:endParaRPr lang="en-PH" dirty="0"/>
          </a:p>
        </p:txBody>
      </p:sp>
      <p:sp>
        <p:nvSpPr>
          <p:cNvPr id="3" name="Content Placeholder 2"/>
          <p:cNvSpPr>
            <a:spLocks noGrp="1"/>
          </p:cNvSpPr>
          <p:nvPr>
            <p:ph sz="quarter" idx="1"/>
          </p:nvPr>
        </p:nvSpPr>
        <p:spPr>
          <a:xfrm>
            <a:off x="381000" y="1600200"/>
            <a:ext cx="8458200" cy="4873752"/>
          </a:xfrm>
        </p:spPr>
        <p:txBody>
          <a:bodyPr>
            <a:normAutofit lnSpcReduction="10000"/>
          </a:bodyPr>
          <a:lstStyle/>
          <a:p>
            <a:r>
              <a:rPr lang="en-PH" dirty="0" smtClean="0"/>
              <a:t>A leading brand of powdered orange juice claims that the Vitamin C content of their product is 60 mg per serving on the average. To test the claim, 9 samples were analyzed at random by a group of Biochemistry students and yielded the following results.</a:t>
            </a:r>
          </a:p>
          <a:p>
            <a:pPr>
              <a:buNone/>
            </a:pPr>
            <a:endParaRPr lang="en-PH" sz="1600" dirty="0" smtClean="0"/>
          </a:p>
          <a:p>
            <a:pPr>
              <a:buNone/>
            </a:pPr>
            <a:r>
              <a:rPr lang="en-PH" sz="1600" dirty="0" smtClean="0"/>
              <a:t>Determination No.     1         2         3        4         5         6         7         8         9 </a:t>
            </a:r>
          </a:p>
          <a:p>
            <a:pPr>
              <a:buNone/>
            </a:pPr>
            <a:r>
              <a:rPr lang="en-PH" sz="1600" dirty="0" err="1" smtClean="0"/>
              <a:t>Vit</a:t>
            </a:r>
            <a:r>
              <a:rPr lang="en-PH" sz="1600" dirty="0" smtClean="0"/>
              <a:t>. C content(mg)   60.2   59.6    59.8    60.0    60.5     61      60.4     59.0     59.7</a:t>
            </a:r>
          </a:p>
          <a:p>
            <a:pPr>
              <a:buNone/>
            </a:pPr>
            <a:endParaRPr lang="en-PH" sz="1600" dirty="0" smtClean="0"/>
          </a:p>
          <a:p>
            <a:pPr>
              <a:buNone/>
            </a:pPr>
            <a:r>
              <a:rPr lang="en-PH" dirty="0" smtClean="0"/>
              <a:t>At </a:t>
            </a:r>
            <a:r>
              <a:rPr lang="en-PH" dirty="0" smtClean="0">
                <a:latin typeface="Times New Roman"/>
                <a:cs typeface="Times New Roman"/>
              </a:rPr>
              <a:t>α = 0</a:t>
            </a:r>
            <a:r>
              <a:rPr lang="en-PH" dirty="0" smtClean="0">
                <a:latin typeface="+mj-lt"/>
                <a:cs typeface="Times New Roman"/>
              </a:rPr>
              <a:t>.05 is there a significance difference in the mean vitamin C content based on the manufacturers claim against the results of the analysis done by the students?</a:t>
            </a:r>
            <a:endParaRPr lang="en-PH" dirty="0" smtClean="0"/>
          </a:p>
          <a:p>
            <a:pPr>
              <a:buNone/>
            </a:pPr>
            <a:endParaRPr lang="en-PH" sz="1600" dirty="0" smtClean="0"/>
          </a:p>
          <a:p>
            <a:pPr>
              <a:buNone/>
            </a:pPr>
            <a:r>
              <a:rPr lang="en-PH" sz="1600" dirty="0" smtClean="0"/>
              <a:t>      </a:t>
            </a:r>
          </a:p>
          <a:p>
            <a:pPr>
              <a:buNone/>
            </a:pPr>
            <a:endParaRPr lang="en-PH" dirty="0" smtClean="0"/>
          </a:p>
          <a:p>
            <a:pPr>
              <a:buNone/>
            </a:pPr>
            <a:endParaRPr lang="en-PH"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sz="quarter" idx="1"/>
          </p:nvPr>
        </p:nvSpPr>
        <p:spPr>
          <a:xfrm>
            <a:off x="457200" y="304800"/>
            <a:ext cx="7467600" cy="7010400"/>
          </a:xfrm>
        </p:spPr>
        <p:txBody>
          <a:bodyPr>
            <a:normAutofit fontScale="85000" lnSpcReduction="20000"/>
          </a:bodyPr>
          <a:lstStyle/>
          <a:p>
            <a:pPr>
              <a:buNone/>
            </a:pPr>
            <a:r>
              <a:rPr lang="en-PH" dirty="0" smtClean="0"/>
              <a:t>I. Statement of the Hypothesis</a:t>
            </a:r>
          </a:p>
          <a:p>
            <a:pPr>
              <a:buNone/>
            </a:pPr>
            <a:r>
              <a:rPr lang="en-PH" dirty="0" smtClean="0"/>
              <a:t>	H</a:t>
            </a:r>
            <a:r>
              <a:rPr lang="en-PH" sz="1400" dirty="0" smtClean="0"/>
              <a:t>0</a:t>
            </a:r>
            <a:r>
              <a:rPr lang="en-PH" dirty="0" smtClean="0"/>
              <a:t>: </a:t>
            </a:r>
            <a:r>
              <a:rPr lang="el-GR" dirty="0" smtClean="0">
                <a:latin typeface="Times New Roman"/>
                <a:cs typeface="Times New Roman"/>
              </a:rPr>
              <a:t>μ</a:t>
            </a:r>
            <a:r>
              <a:rPr lang="en-PH" dirty="0" smtClean="0">
                <a:latin typeface="Times New Roman"/>
                <a:cs typeface="Times New Roman"/>
              </a:rPr>
              <a:t>= 60mg</a:t>
            </a:r>
          </a:p>
          <a:p>
            <a:pPr>
              <a:buNone/>
            </a:pPr>
            <a:r>
              <a:rPr lang="en-PH" dirty="0" smtClean="0">
                <a:latin typeface="Times New Roman"/>
                <a:cs typeface="Times New Roman"/>
              </a:rPr>
              <a:t>	H</a:t>
            </a:r>
            <a:r>
              <a:rPr lang="en-PH" sz="1400" dirty="0" smtClean="0">
                <a:latin typeface="Times New Roman"/>
                <a:cs typeface="Times New Roman"/>
              </a:rPr>
              <a:t>1</a:t>
            </a:r>
            <a:r>
              <a:rPr lang="en-PH" dirty="0" smtClean="0">
                <a:latin typeface="Times New Roman"/>
                <a:cs typeface="Times New Roman"/>
              </a:rPr>
              <a:t>:</a:t>
            </a:r>
            <a:r>
              <a:rPr lang="el-GR" dirty="0" smtClean="0">
                <a:latin typeface="Times New Roman"/>
                <a:cs typeface="Times New Roman"/>
              </a:rPr>
              <a:t> μ</a:t>
            </a:r>
            <a:r>
              <a:rPr lang="en-PH" dirty="0" smtClean="0">
                <a:latin typeface="Times New Roman"/>
                <a:cs typeface="Times New Roman"/>
              </a:rPr>
              <a:t>&lt;&gt; 60mg</a:t>
            </a:r>
          </a:p>
          <a:p>
            <a:pPr>
              <a:buNone/>
            </a:pPr>
            <a:r>
              <a:rPr lang="en-PH" dirty="0" smtClean="0">
                <a:latin typeface="+mj-lt"/>
                <a:cs typeface="Times New Roman"/>
              </a:rPr>
              <a:t>II. Level of significance and critical value</a:t>
            </a:r>
          </a:p>
          <a:p>
            <a:pPr>
              <a:buNone/>
            </a:pPr>
            <a:r>
              <a:rPr lang="en-PH" dirty="0" smtClean="0">
                <a:latin typeface="+mj-lt"/>
                <a:cs typeface="Times New Roman"/>
              </a:rPr>
              <a:t>	</a:t>
            </a:r>
            <a:r>
              <a:rPr lang="el-GR" dirty="0" smtClean="0">
                <a:latin typeface="Times New Roman"/>
                <a:cs typeface="Times New Roman"/>
              </a:rPr>
              <a:t>α</a:t>
            </a:r>
            <a:r>
              <a:rPr lang="en-PH" dirty="0" smtClean="0">
                <a:latin typeface="Times New Roman"/>
                <a:cs typeface="Times New Roman"/>
              </a:rPr>
              <a:t>    =  0.05(two-tailed)</a:t>
            </a:r>
          </a:p>
          <a:p>
            <a:pPr>
              <a:buNone/>
            </a:pPr>
            <a:r>
              <a:rPr lang="en-PH" dirty="0" smtClean="0">
                <a:latin typeface="Times New Roman"/>
                <a:cs typeface="Times New Roman"/>
              </a:rPr>
              <a:t>  </a:t>
            </a:r>
            <a:r>
              <a:rPr lang="el-GR" dirty="0" smtClean="0">
                <a:latin typeface="Times New Roman"/>
                <a:cs typeface="Times New Roman"/>
              </a:rPr>
              <a:t>α</a:t>
            </a:r>
            <a:r>
              <a:rPr lang="en-PH" dirty="0" smtClean="0">
                <a:latin typeface="Times New Roman"/>
                <a:cs typeface="Times New Roman"/>
              </a:rPr>
              <a:t>/2   =  0.025</a:t>
            </a:r>
          </a:p>
          <a:p>
            <a:pPr>
              <a:buNone/>
            </a:pPr>
            <a:r>
              <a:rPr lang="en-PH" dirty="0" smtClean="0">
                <a:latin typeface="Times New Roman"/>
                <a:cs typeface="Times New Roman"/>
              </a:rPr>
              <a:t>	</a:t>
            </a:r>
            <a:r>
              <a:rPr lang="en-PH" dirty="0" err="1" smtClean="0">
                <a:latin typeface="Times New Roman"/>
                <a:cs typeface="Times New Roman"/>
              </a:rPr>
              <a:t>df</a:t>
            </a:r>
            <a:r>
              <a:rPr lang="en-PH" dirty="0" smtClean="0">
                <a:latin typeface="Times New Roman"/>
                <a:cs typeface="Times New Roman"/>
              </a:rPr>
              <a:t>   =  n-1</a:t>
            </a:r>
          </a:p>
          <a:p>
            <a:pPr>
              <a:buNone/>
            </a:pPr>
            <a:r>
              <a:rPr lang="en-PH" dirty="0" smtClean="0">
                <a:latin typeface="Times New Roman"/>
                <a:cs typeface="Times New Roman"/>
              </a:rPr>
              <a:t>	      =  8</a:t>
            </a:r>
          </a:p>
          <a:p>
            <a:pPr>
              <a:buNone/>
            </a:pPr>
            <a:r>
              <a:rPr lang="en-PH" dirty="0" smtClean="0">
                <a:latin typeface="Times New Roman"/>
                <a:cs typeface="Times New Roman"/>
              </a:rPr>
              <a:t>   C.V = ± 2.306</a:t>
            </a:r>
          </a:p>
          <a:p>
            <a:pPr>
              <a:buNone/>
            </a:pPr>
            <a:r>
              <a:rPr lang="en-PH" dirty="0" smtClean="0">
                <a:latin typeface="+mj-lt"/>
                <a:cs typeface="Times New Roman"/>
              </a:rPr>
              <a:t>   Decision rule:       reject </a:t>
            </a:r>
            <a:r>
              <a:rPr lang="en-PH" dirty="0" smtClean="0"/>
              <a:t>H</a:t>
            </a:r>
            <a:r>
              <a:rPr lang="en-PH" sz="1400" dirty="0" smtClean="0"/>
              <a:t>0</a:t>
            </a:r>
            <a:r>
              <a:rPr lang="en-PH" dirty="0" smtClean="0"/>
              <a:t> if t computed is &gt;2.306                                        </a:t>
            </a:r>
          </a:p>
          <a:p>
            <a:pPr>
              <a:buNone/>
            </a:pPr>
            <a:r>
              <a:rPr lang="en-PH" dirty="0" smtClean="0"/>
              <a:t>      or &lt; - 2.306. otherwise do not reject H</a:t>
            </a:r>
            <a:r>
              <a:rPr lang="en-PH" sz="1400" dirty="0" smtClean="0"/>
              <a:t>0.</a:t>
            </a:r>
          </a:p>
          <a:p>
            <a:pPr>
              <a:buNone/>
            </a:pPr>
            <a:r>
              <a:rPr lang="en-PH" dirty="0" smtClean="0"/>
              <a:t>III. Test statistics</a:t>
            </a:r>
          </a:p>
          <a:p>
            <a:pPr>
              <a:buNone/>
            </a:pPr>
            <a:r>
              <a:rPr lang="en-PH" sz="2600" dirty="0" smtClean="0"/>
              <a:t>	t =</a:t>
            </a:r>
            <a:r>
              <a:rPr lang="en-PH" sz="2800" dirty="0" smtClean="0"/>
              <a:t> [(x̄- </a:t>
            </a:r>
            <a:r>
              <a:rPr lang="el-GR" sz="2800" dirty="0" smtClean="0">
                <a:latin typeface="Times New Roman"/>
                <a:cs typeface="Times New Roman"/>
              </a:rPr>
              <a:t>μ</a:t>
            </a:r>
            <a:r>
              <a:rPr lang="en-PH" sz="2800" dirty="0" smtClean="0">
                <a:latin typeface="Times New Roman"/>
                <a:cs typeface="Times New Roman"/>
              </a:rPr>
              <a:t>)/s](SQRT(n))</a:t>
            </a:r>
          </a:p>
          <a:p>
            <a:pPr>
              <a:buNone/>
            </a:pPr>
            <a:r>
              <a:rPr lang="en-PH" dirty="0" smtClean="0">
                <a:latin typeface="+mj-lt"/>
                <a:cs typeface="Times New Roman"/>
              </a:rPr>
              <a:t>IV. Computations</a:t>
            </a:r>
          </a:p>
          <a:p>
            <a:pPr>
              <a:buNone/>
            </a:pPr>
            <a:r>
              <a:rPr lang="en-PH" sz="2800" dirty="0" smtClean="0">
                <a:latin typeface="+mj-lt"/>
                <a:cs typeface="Times New Roman"/>
              </a:rPr>
              <a:t>	</a:t>
            </a:r>
            <a:r>
              <a:rPr lang="en-PH" dirty="0" smtClean="0"/>
              <a:t> x̄=60.02	s=0.58</a:t>
            </a:r>
          </a:p>
          <a:p>
            <a:pPr>
              <a:buNone/>
            </a:pPr>
            <a:r>
              <a:rPr lang="en-PH" dirty="0" smtClean="0"/>
              <a:t>	  t=[(60.02 – 60.00)/0.58](SQRT(9))</a:t>
            </a:r>
          </a:p>
          <a:p>
            <a:pPr>
              <a:buNone/>
            </a:pPr>
            <a:r>
              <a:rPr lang="en-PH" dirty="0" smtClean="0"/>
              <a:t>	  t=0.10</a:t>
            </a:r>
          </a:p>
          <a:p>
            <a:pPr>
              <a:buNone/>
            </a:pPr>
            <a:endParaRPr lang="en-PH" sz="2800" dirty="0" smtClean="0">
              <a:latin typeface="+mj-lt"/>
            </a:endParaRPr>
          </a:p>
          <a:p>
            <a:pPr>
              <a:buNone/>
            </a:pPr>
            <a:endParaRPr lang="en-PH" dirty="0" smtClean="0">
              <a:latin typeface="Times New Roman"/>
              <a:cs typeface="Times New Roman"/>
            </a:endParaRPr>
          </a:p>
          <a:p>
            <a:pPr>
              <a:buNone/>
            </a:pPr>
            <a:endParaRPr lang="en-PH" dirty="0" smtClean="0">
              <a:latin typeface="+mj-lt"/>
              <a:cs typeface="Times New Roman"/>
            </a:endParaRPr>
          </a:p>
          <a:p>
            <a:pPr>
              <a:buNone/>
            </a:pPr>
            <a:r>
              <a:rPr lang="en-PH" dirty="0" smtClean="0">
                <a:latin typeface="+mj-lt"/>
                <a:cs typeface="Times New Roman"/>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Conclusion</a:t>
            </a:r>
            <a:endParaRPr lang="en-PH" dirty="0"/>
          </a:p>
        </p:txBody>
      </p:sp>
      <p:sp>
        <p:nvSpPr>
          <p:cNvPr id="3" name="Content Placeholder 2"/>
          <p:cNvSpPr>
            <a:spLocks noGrp="1"/>
          </p:cNvSpPr>
          <p:nvPr>
            <p:ph sz="quarter" idx="1"/>
          </p:nvPr>
        </p:nvSpPr>
        <p:spPr/>
        <p:txBody>
          <a:bodyPr/>
          <a:lstStyle/>
          <a:p>
            <a:pPr>
              <a:buNone/>
            </a:pPr>
            <a:r>
              <a:rPr lang="en-PH" dirty="0" smtClean="0"/>
              <a:t>	Since 0.10&lt;2.306 do not reject H</a:t>
            </a:r>
            <a:r>
              <a:rPr lang="en-PH" sz="1400" dirty="0" smtClean="0"/>
              <a:t>0</a:t>
            </a:r>
            <a:r>
              <a:rPr lang="en-PH" dirty="0" smtClean="0"/>
              <a:t>. There is no significant difference between the claim of the manufacturer and the result of the students’ analysis  on the Vitamin C content of a leading brand of powdered orange juice.</a:t>
            </a:r>
            <a:endParaRPr lang="en-PH"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T-test for comparing two sample means</a:t>
            </a:r>
            <a:endParaRPr lang="en-PH" dirty="0"/>
          </a:p>
        </p:txBody>
      </p:sp>
      <p:sp>
        <p:nvSpPr>
          <p:cNvPr id="3" name="Content Placeholder 2"/>
          <p:cNvSpPr>
            <a:spLocks noGrp="1"/>
          </p:cNvSpPr>
          <p:nvPr>
            <p:ph sz="quarter" idx="1"/>
          </p:nvPr>
        </p:nvSpPr>
        <p:spPr/>
        <p:txBody>
          <a:bodyPr/>
          <a:lstStyle/>
          <a:p>
            <a:pPr>
              <a:buNone/>
            </a:pPr>
            <a:r>
              <a:rPr lang="en-PH" dirty="0" smtClean="0"/>
              <a:t>		In this section the t-test can also be used to compare 2 sample means to determine is the samples were obtained from normal populations with the same means. However , certain assumptions are required.</a:t>
            </a:r>
          </a:p>
          <a:p>
            <a:pPr>
              <a:buNone/>
            </a:pPr>
            <a:endParaRPr lang="en-PH" dirty="0" smtClean="0"/>
          </a:p>
          <a:p>
            <a:pPr>
              <a:buNone/>
            </a:pPr>
            <a:r>
              <a:rPr lang="en-PH" dirty="0" smtClean="0"/>
              <a:t>	</a:t>
            </a:r>
            <a:r>
              <a:rPr lang="en-PH" sz="1800" dirty="0" smtClean="0"/>
              <a:t>1.	The population must be approximately normally distributed. </a:t>
            </a:r>
            <a:r>
              <a:rPr lang="en-PH" dirty="0" smtClean="0"/>
              <a:t> </a:t>
            </a:r>
          </a:p>
          <a:p>
            <a:pPr>
              <a:buNone/>
            </a:pPr>
            <a:r>
              <a:rPr lang="en-PH" dirty="0" smtClean="0"/>
              <a:t>	</a:t>
            </a:r>
            <a:r>
              <a:rPr lang="en-PH" sz="1800" dirty="0" smtClean="0"/>
              <a:t>2.	The populations must be independent.</a:t>
            </a:r>
          </a:p>
          <a:p>
            <a:pPr>
              <a:buNone/>
            </a:pPr>
            <a:r>
              <a:rPr lang="en-PH" sz="1800" dirty="0" smtClean="0"/>
              <a:t>	3.	The population variances must be equal. Tests for equality of 	variances are taken up in advance courses in Statistics.</a:t>
            </a:r>
            <a:endParaRPr lang="en-PH" dirty="0" smtClean="0"/>
          </a:p>
          <a:p>
            <a:pPr>
              <a:buNone/>
            </a:pPr>
            <a:r>
              <a:rPr lang="en-PH" dirty="0" smtClean="0"/>
              <a:t> 	</a:t>
            </a:r>
            <a:endParaRPr lang="en-PH"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Formulas	</a:t>
            </a:r>
            <a:endParaRPr lang="en-PH" dirty="0"/>
          </a:p>
        </p:txBody>
      </p:sp>
      <p:sp>
        <p:nvSpPr>
          <p:cNvPr id="3" name="Content Placeholder 2"/>
          <p:cNvSpPr>
            <a:spLocks noGrp="1"/>
          </p:cNvSpPr>
          <p:nvPr>
            <p:ph sz="quarter" idx="1"/>
          </p:nvPr>
        </p:nvSpPr>
        <p:spPr/>
        <p:txBody>
          <a:bodyPr/>
          <a:lstStyle/>
          <a:p>
            <a:r>
              <a:rPr lang="en-PH" dirty="0" smtClean="0"/>
              <a:t>t= (x̄</a:t>
            </a:r>
            <a:r>
              <a:rPr lang="en-PH" sz="1400" dirty="0" smtClean="0"/>
              <a:t>1</a:t>
            </a:r>
            <a:r>
              <a:rPr lang="en-PH" dirty="0" smtClean="0"/>
              <a:t>- x̄</a:t>
            </a:r>
            <a:r>
              <a:rPr lang="en-PH" sz="1400" dirty="0" smtClean="0"/>
              <a:t>2</a:t>
            </a:r>
            <a:r>
              <a:rPr lang="en-PH" dirty="0" smtClean="0"/>
              <a:t>)/[Sp(SQRT(1/n</a:t>
            </a:r>
            <a:r>
              <a:rPr lang="en-PH" sz="1400" dirty="0" smtClean="0"/>
              <a:t>1</a:t>
            </a:r>
            <a:r>
              <a:rPr lang="en-PH" dirty="0" smtClean="0"/>
              <a:t>+1/n</a:t>
            </a:r>
            <a:r>
              <a:rPr lang="en-PH" sz="1400" dirty="0" smtClean="0"/>
              <a:t>2</a:t>
            </a:r>
            <a:r>
              <a:rPr lang="en-PH" dirty="0" smtClean="0"/>
              <a:t>))]</a:t>
            </a:r>
          </a:p>
          <a:p>
            <a:endParaRPr lang="en-PH" dirty="0" smtClean="0"/>
          </a:p>
          <a:p>
            <a:r>
              <a:rPr lang="en-PH" dirty="0" smtClean="0"/>
              <a:t>Sp=SQRT[((n</a:t>
            </a:r>
            <a:r>
              <a:rPr lang="en-PH" sz="1400" dirty="0" smtClean="0"/>
              <a:t>1</a:t>
            </a:r>
            <a:r>
              <a:rPr lang="en-PH" dirty="0" smtClean="0"/>
              <a:t>-1)</a:t>
            </a:r>
            <a:r>
              <a:rPr lang="el-GR" dirty="0" smtClean="0">
                <a:latin typeface="Times New Roman"/>
                <a:cs typeface="Times New Roman"/>
              </a:rPr>
              <a:t> σ</a:t>
            </a:r>
            <a:r>
              <a:rPr lang="en-PH" sz="1400" dirty="0" smtClean="0">
                <a:latin typeface="Times New Roman"/>
                <a:cs typeface="Times New Roman"/>
              </a:rPr>
              <a:t>1</a:t>
            </a:r>
            <a:r>
              <a:rPr lang="en-PH" dirty="0" smtClean="0">
                <a:latin typeface="Times New Roman"/>
                <a:cs typeface="Times New Roman"/>
              </a:rPr>
              <a:t>²</a:t>
            </a:r>
            <a:r>
              <a:rPr lang="en-PH" dirty="0" smtClean="0">
                <a:latin typeface="+mj-lt"/>
                <a:cs typeface="Times New Roman"/>
              </a:rPr>
              <a:t>+(</a:t>
            </a:r>
            <a:r>
              <a:rPr lang="en-PH" dirty="0" smtClean="0"/>
              <a:t>n</a:t>
            </a:r>
            <a:r>
              <a:rPr lang="en-PH" sz="1400" dirty="0" smtClean="0"/>
              <a:t>2</a:t>
            </a:r>
            <a:r>
              <a:rPr lang="en-PH" dirty="0" smtClean="0">
                <a:latin typeface="+mj-lt"/>
                <a:cs typeface="Times New Roman"/>
              </a:rPr>
              <a:t>-1)</a:t>
            </a:r>
            <a:r>
              <a:rPr lang="el-GR" dirty="0" smtClean="0">
                <a:latin typeface="Times New Roman"/>
                <a:cs typeface="Times New Roman"/>
              </a:rPr>
              <a:t> σ</a:t>
            </a:r>
            <a:r>
              <a:rPr lang="en-PH" sz="1400" dirty="0" smtClean="0">
                <a:latin typeface="Times New Roman"/>
                <a:cs typeface="Times New Roman"/>
              </a:rPr>
              <a:t>2</a:t>
            </a:r>
            <a:r>
              <a:rPr lang="en-PH" dirty="0" smtClean="0">
                <a:latin typeface="Times New Roman"/>
                <a:cs typeface="Times New Roman"/>
              </a:rPr>
              <a:t>²)/</a:t>
            </a:r>
            <a:r>
              <a:rPr lang="en-PH" dirty="0" err="1" smtClean="0">
                <a:latin typeface="Times New Roman"/>
                <a:cs typeface="Times New Roman"/>
              </a:rPr>
              <a:t>df</a:t>
            </a:r>
            <a:r>
              <a:rPr lang="en-PH" dirty="0" smtClean="0">
                <a:latin typeface="Times New Roman"/>
                <a:cs typeface="Times New Roman"/>
              </a:rPr>
              <a:t>]</a:t>
            </a:r>
          </a:p>
          <a:p>
            <a:endParaRPr lang="en-PH" dirty="0" smtClean="0">
              <a:latin typeface="Times New Roman"/>
              <a:cs typeface="Times New Roman"/>
            </a:endParaRPr>
          </a:p>
          <a:p>
            <a:r>
              <a:rPr lang="en-PH" dirty="0" err="1" smtClean="0">
                <a:latin typeface="+mj-lt"/>
                <a:cs typeface="Times New Roman"/>
              </a:rPr>
              <a:t>df</a:t>
            </a:r>
            <a:r>
              <a:rPr lang="en-PH" dirty="0" smtClean="0">
                <a:latin typeface="+mj-lt"/>
                <a:cs typeface="Times New Roman"/>
              </a:rPr>
              <a:t>=(</a:t>
            </a:r>
            <a:r>
              <a:rPr lang="en-PH" dirty="0" smtClean="0"/>
              <a:t>n</a:t>
            </a:r>
            <a:r>
              <a:rPr lang="en-PH" sz="1400" dirty="0" smtClean="0"/>
              <a:t>1</a:t>
            </a:r>
            <a:r>
              <a:rPr lang="en-PH" dirty="0" smtClean="0">
                <a:latin typeface="+mj-lt"/>
                <a:cs typeface="Times New Roman"/>
              </a:rPr>
              <a:t>+</a:t>
            </a:r>
            <a:r>
              <a:rPr lang="en-PH" dirty="0" smtClean="0"/>
              <a:t>n</a:t>
            </a:r>
            <a:r>
              <a:rPr lang="en-PH" sz="1400" dirty="0" smtClean="0"/>
              <a:t>2</a:t>
            </a:r>
            <a:r>
              <a:rPr lang="en-PH" dirty="0" smtClean="0"/>
              <a:t>)-2</a:t>
            </a:r>
            <a:endParaRPr lang="en-PH"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Example</a:t>
            </a:r>
            <a:endParaRPr lang="en-PH" dirty="0"/>
          </a:p>
        </p:txBody>
      </p:sp>
      <p:sp>
        <p:nvSpPr>
          <p:cNvPr id="3" name="Content Placeholder 2"/>
          <p:cNvSpPr>
            <a:spLocks noGrp="1"/>
          </p:cNvSpPr>
          <p:nvPr>
            <p:ph sz="quarter" idx="1"/>
          </p:nvPr>
        </p:nvSpPr>
        <p:spPr/>
        <p:txBody>
          <a:bodyPr>
            <a:normAutofit lnSpcReduction="10000"/>
          </a:bodyPr>
          <a:lstStyle/>
          <a:p>
            <a:r>
              <a:rPr lang="en-PH" dirty="0" smtClean="0"/>
              <a:t>To find out whether a new drug will reduce the spread of cancer, 9 mice which have all reached an advance state of the disease are selected. 5 mice receive the treatment and four do not. The survival periods, in months from the time that the experiment commenced are as follows:</a:t>
            </a:r>
          </a:p>
          <a:p>
            <a:endParaRPr lang="en-PH" dirty="0" smtClean="0"/>
          </a:p>
          <a:p>
            <a:pPr>
              <a:buNone/>
            </a:pPr>
            <a:r>
              <a:rPr lang="en-PH" sz="1600" b="1" dirty="0" smtClean="0"/>
              <a:t>	Treatment</a:t>
            </a:r>
            <a:r>
              <a:rPr lang="en-PH" sz="1600" dirty="0" smtClean="0"/>
              <a:t>	2.4	5.3	1.4	4.6	0.9</a:t>
            </a:r>
          </a:p>
          <a:p>
            <a:pPr>
              <a:buNone/>
            </a:pPr>
            <a:r>
              <a:rPr lang="en-PH" sz="1600" b="1" dirty="0" smtClean="0"/>
              <a:t>	No Treatment	</a:t>
            </a:r>
            <a:r>
              <a:rPr lang="en-PH" sz="1600" dirty="0" smtClean="0"/>
              <a:t>1.9	0.8	2.8	3.7</a:t>
            </a:r>
          </a:p>
          <a:p>
            <a:pPr>
              <a:buNone/>
            </a:pPr>
            <a:endParaRPr lang="en-PH" sz="1600" b="1" dirty="0" smtClean="0"/>
          </a:p>
          <a:p>
            <a:pPr>
              <a:buNone/>
            </a:pPr>
            <a:r>
              <a:rPr lang="en-PH" dirty="0" smtClean="0"/>
              <a:t>	At a 0.05 level of significance, is there evidence to say that the new drug is effective? Assume the two distribution s to be normal with equal variances.</a:t>
            </a:r>
          </a:p>
          <a:p>
            <a:endParaRPr lang="en-PH" dirty="0" smtClean="0"/>
          </a:p>
          <a:p>
            <a:endParaRPr lang="en-PH"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201</TotalTime>
  <Words>335</Words>
  <Application>Microsoft Office PowerPoint</Application>
  <PresentationFormat>On-screen Show (4:3)</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T-Test</vt:lpstr>
      <vt:lpstr>T-Distribution</vt:lpstr>
      <vt:lpstr>Properties of T-Distribution</vt:lpstr>
      <vt:lpstr>Example </vt:lpstr>
      <vt:lpstr>Slide 5</vt:lpstr>
      <vt:lpstr>Conclusion</vt:lpstr>
      <vt:lpstr>T-test for comparing two sample means</vt:lpstr>
      <vt:lpstr>Formulas </vt:lpstr>
      <vt:lpstr>Example</vt:lpstr>
      <vt:lpstr>Slide 10</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T-Test</dc:title>
  <dc:creator>Baawa</dc:creator>
  <cp:lastModifiedBy>Gina</cp:lastModifiedBy>
  <cp:revision>20</cp:revision>
  <dcterms:created xsi:type="dcterms:W3CDTF">2010-03-12T15:38:08Z</dcterms:created>
  <dcterms:modified xsi:type="dcterms:W3CDTF">2010-03-13T01:38:25Z</dcterms:modified>
</cp:coreProperties>
</file>