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61" r:id="rId3"/>
    <p:sldId id="286" r:id="rId4"/>
    <p:sldId id="296" r:id="rId5"/>
    <p:sldId id="287" r:id="rId6"/>
    <p:sldId id="288" r:id="rId7"/>
    <p:sldId id="290" r:id="rId8"/>
    <p:sldId id="291" r:id="rId9"/>
    <p:sldId id="292" r:id="rId10"/>
    <p:sldId id="293" r:id="rId11"/>
    <p:sldId id="294" r:id="rId12"/>
    <p:sldId id="295"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786"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C4509F-5EA8-448A-BB5E-C6CDD48A3B2E}" type="datetimeFigureOut">
              <a:rPr lang="en-US" smtClean="0"/>
              <a:pPr/>
              <a:t>10/15/2011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16533D-B8A7-499C-8269-31718E70EA73}" type="slidenum">
              <a:rPr lang="en-US" smtClean="0"/>
              <a:pPr/>
              <a:t>‹#›</a:t>
            </a:fld>
            <a:endParaRPr lang="en-US"/>
          </a:p>
        </p:txBody>
      </p:sp>
    </p:spTree>
    <p:extLst>
      <p:ext uri="{BB962C8B-B14F-4D97-AF65-F5344CB8AC3E}">
        <p14:creationId xmlns:p14="http://schemas.microsoft.com/office/powerpoint/2010/main" val="1144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Week 5</a:t>
            </a:r>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Week 5                                                                                                    </a:t>
            </a:r>
          </a:p>
          <a:p>
            <a:endParaRPr lang="en-US" dirty="0"/>
          </a:p>
        </p:txBody>
      </p:sp>
      <p:sp>
        <p:nvSpPr>
          <p:cNvPr id="4" name="Slide Number Placeholder 3"/>
          <p:cNvSpPr>
            <a:spLocks noGrp="1"/>
          </p:cNvSpPr>
          <p:nvPr>
            <p:ph type="sldNum" sz="quarter" idx="10"/>
          </p:nvPr>
        </p:nvSpPr>
        <p:spPr/>
        <p:txBody>
          <a:bodyPr/>
          <a:lstStyle/>
          <a:p>
            <a:fld id="{3816533D-B8A7-499C-8269-31718E70EA73}"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9177E5-11FD-42E0-82E2-1ECF5A59E6F1}" type="datetimeFigureOut">
              <a:rPr lang="en-US" smtClean="0"/>
              <a:pPr/>
              <a:t>10/15/2011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E670FD-8A56-44A6-9AE4-EDFF549E90F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177E5-11FD-42E0-82E2-1ECF5A59E6F1}" type="datetimeFigureOut">
              <a:rPr lang="en-US" smtClean="0"/>
              <a:pPr/>
              <a:t>10/15/2011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670FD-8A56-44A6-9AE4-EDFF549E90F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385" y="-30480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p:cNvSpPr>
            <a:spLocks noGrp="1"/>
          </p:cNvSpPr>
          <p:nvPr>
            <p:ph type="ctrTitle"/>
          </p:nvPr>
        </p:nvSpPr>
        <p:spPr/>
        <p:txBody>
          <a:bodyPr>
            <a:normAutofit fontScale="90000"/>
          </a:bodyPr>
          <a:lstStyle/>
          <a:p>
            <a:r>
              <a:rPr lang="en-US" dirty="0" smtClean="0"/>
              <a:t>Lesson 2.1: CIRCLES</a:t>
            </a:r>
            <a:br>
              <a:rPr lang="en-US" dirty="0" smtClean="0"/>
            </a:br>
            <a:r>
              <a:rPr lang="en-US" dirty="0" smtClean="0"/>
              <a:t>Lesson 2.2 MISCELLANEOUS</a:t>
            </a:r>
            <a:br>
              <a:rPr lang="en-US" dirty="0" smtClean="0"/>
            </a:br>
            <a:r>
              <a:rPr lang="en-US" dirty="0" smtClean="0"/>
              <a:t>PLANES</a:t>
            </a:r>
            <a:endParaRPr lang="en-US" dirty="0"/>
          </a:p>
        </p:txBody>
      </p:sp>
      <p:sp>
        <p:nvSpPr>
          <p:cNvPr id="11" name="Subtitle 10"/>
          <p:cNvSpPr>
            <a:spLocks noGrp="1"/>
          </p:cNvSpPr>
          <p:nvPr>
            <p:ph type="subTitle" idx="1"/>
          </p:nvPr>
        </p:nvSpPr>
        <p:spPr/>
        <p:txBody>
          <a:bodyPr/>
          <a:lstStyle/>
          <a:p>
            <a:r>
              <a:rPr lang="en-US" dirty="0" smtClean="0"/>
              <a:t>Week 3 and Week 4</a:t>
            </a:r>
          </a:p>
          <a:p>
            <a:r>
              <a:rPr lang="en-US" dirty="0" smtClean="0"/>
              <a:t>Math 13 </a:t>
            </a:r>
          </a:p>
          <a:p>
            <a:r>
              <a:rPr lang="en-US" dirty="0" smtClean="0"/>
              <a:t>Solid </a:t>
            </a:r>
            <a:r>
              <a:rPr lang="en-US" dirty="0" err="1" smtClean="0"/>
              <a:t>Mensuration</a:t>
            </a:r>
            <a:endParaRPr lang="en-US" dirty="0" smtClean="0"/>
          </a:p>
          <a:p>
            <a:endParaRPr lang="en-US" dirty="0"/>
          </a:p>
        </p:txBody>
      </p:sp>
      <p:sp>
        <p:nvSpPr>
          <p:cNvPr id="13" name="Rectangle 12"/>
          <p:cNvSpPr/>
          <p:nvPr/>
        </p:nvSpPr>
        <p:spPr>
          <a:xfrm>
            <a:off x="914400" y="685800"/>
            <a:ext cx="7239000" cy="762000"/>
          </a:xfrm>
          <a:prstGeom prst="rect">
            <a:avLst/>
          </a:prstGeom>
          <a:solidFill>
            <a:srgbClr val="C00000"/>
          </a:solidFill>
          <a:ln>
            <a:solidFill>
              <a:schemeClr val="tx1"/>
            </a:solidFill>
          </a:ln>
          <a:effectLst>
            <a:outerShdw blurRad="50800" dist="50800" dir="5400000" algn="ctr" rotWithShape="0">
              <a:schemeClr val="tx1">
                <a:lumMod val="50000"/>
                <a:lumOff val="50000"/>
              </a:schemeClr>
            </a:outerShdw>
          </a:effectLst>
          <a:scene3d>
            <a:camera prst="orthographicFront"/>
            <a:lightRig rig="threePt" dir="t"/>
          </a:scene3d>
          <a:sp3d extrusionH="12700">
            <a:bevelT w="12700" h="88900"/>
            <a:bevelB w="101600" h="1016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4800" b="1" dirty="0">
              <a:solidFill>
                <a:srgbClr val="FF0000"/>
              </a:solidFill>
            </a:endParaRPr>
          </a:p>
        </p:txBody>
      </p:sp>
      <p:pic>
        <p:nvPicPr>
          <p:cNvPr id="14" name="Picture 13" descr="DEPARTMENT OF MATHEMATICS.PNG"/>
          <p:cNvPicPr>
            <a:picLocks noChangeAspect="1"/>
          </p:cNvPicPr>
          <p:nvPr/>
        </p:nvPicPr>
        <p:blipFill>
          <a:blip r:embed="rId3" cstate="print"/>
          <a:srcRect/>
          <a:stretch>
            <a:fillRect/>
          </a:stretch>
        </p:blipFill>
        <p:spPr bwMode="auto">
          <a:xfrm>
            <a:off x="3858485" y="457200"/>
            <a:ext cx="1447800"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If a tangent line and a secant line of a circle intersect at a point exterior to the circle, then the product of the lengths of the secant line and its external segment is equal to the square of the length of the tangent line.</a:t>
            </a:r>
          </a:p>
          <a:p>
            <a:r>
              <a:rPr lang="en-US" dirty="0"/>
              <a:t>Every tangent line of a circle is perpendicular to the radius of the circle drawn through the point of tangency.</a:t>
            </a:r>
          </a:p>
          <a:p>
            <a:r>
              <a:rPr lang="en-US" dirty="0"/>
              <a:t> </a:t>
            </a:r>
          </a:p>
          <a:p>
            <a:endParaRPr lang="en-US" dirty="0"/>
          </a:p>
        </p:txBody>
      </p:sp>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666429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diameter that is perpendicular to a chord bisects the chord and its two arcs. </a:t>
            </a:r>
          </a:p>
          <a:p>
            <a:r>
              <a:rPr lang="en-US" dirty="0"/>
              <a:t>Conversely, the diameter that bisects a chord is perpendicular to the chord.</a:t>
            </a:r>
          </a:p>
          <a:p>
            <a:pPr marL="0" indent="0">
              <a:buNone/>
            </a:pPr>
            <a:endParaRPr lang="en-US" dirty="0"/>
          </a:p>
          <a:p>
            <a:r>
              <a:rPr lang="en-US" dirty="0"/>
              <a:t>     Consequently, the perpendicular bisector </a:t>
            </a:r>
          </a:p>
          <a:p>
            <a:pPr marL="0" indent="0">
              <a:buNone/>
            </a:pPr>
            <a:r>
              <a:rPr lang="en-US" dirty="0"/>
              <a:t>of  a  chord   is   the  diameter  of  the circle </a:t>
            </a:r>
          </a:p>
          <a:p>
            <a:pPr marL="0" indent="0">
              <a:buNone/>
            </a:pPr>
            <a:r>
              <a:rPr lang="en-US" dirty="0"/>
              <a:t>which  must  pass through the center of the </a:t>
            </a:r>
          </a:p>
          <a:p>
            <a:pPr marL="0" indent="0">
              <a:buNone/>
            </a:pPr>
            <a:r>
              <a:rPr lang="en-US" dirty="0"/>
              <a:t>circle. </a:t>
            </a:r>
          </a:p>
          <a:p>
            <a:endParaRPr lang="en-US" dirty="0"/>
          </a:p>
        </p:txBody>
      </p:sp>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22943616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line of centers of two tangent circles passes through the point of tangency.</a:t>
            </a:r>
          </a:p>
          <a:p>
            <a:r>
              <a:rPr lang="en-US" dirty="0"/>
              <a:t>An inscribed angle is measured by one-half of its intercepted arc</a:t>
            </a:r>
            <a:r>
              <a:rPr lang="en-US" dirty="0" smtClean="0"/>
              <a:t>.</a:t>
            </a:r>
            <a:endParaRPr lang="en-US" dirty="0"/>
          </a:p>
          <a:p>
            <a:r>
              <a:rPr lang="en-US" dirty="0"/>
              <a:t>The angle formed by constructing lines from the ends of the diameter of a circle to a point on the circle is a right angle. </a:t>
            </a:r>
          </a:p>
        </p:txBody>
      </p:sp>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4267155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Formulas on Circles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Circu</a:t>
                </a:r>
                <a14:m>
                  <m:oMath xmlns:m="http://schemas.openxmlformats.org/officeDocument/2006/math">
                    <m:r>
                      <m:rPr>
                        <m:sty m:val="p"/>
                      </m:rPr>
                      <a:rPr lang="en-US" b="0" i="0" smtClean="0">
                        <a:latin typeface="Cambria Math"/>
                      </a:rPr>
                      <m:t>mference</m:t>
                    </m:r>
                    <m:r>
                      <a:rPr lang="en-US" b="0" i="0" smtClean="0">
                        <a:latin typeface="Cambria Math"/>
                      </a:rPr>
                      <m:t>: </m:t>
                    </m:r>
                    <m:r>
                      <a:rPr lang="en-US" i="1">
                        <a:latin typeface="Cambria Math"/>
                      </a:rPr>
                      <m:t>𝐶</m:t>
                    </m:r>
                    <m:r>
                      <a:rPr lang="en-US" i="1">
                        <a:latin typeface="Cambria Math"/>
                      </a:rPr>
                      <m:t>=2</m:t>
                    </m:r>
                    <m:r>
                      <a:rPr lang="en-US" i="1">
                        <a:latin typeface="Cambria Math"/>
                      </a:rPr>
                      <m:t>𝜋</m:t>
                    </m:r>
                    <m:r>
                      <a:rPr lang="en-US" i="1">
                        <a:latin typeface="Cambria Math"/>
                      </a:rPr>
                      <m:t>𝑟</m:t>
                    </m:r>
                  </m:oMath>
                </a14:m>
                <a:endParaRPr lang="en-US" dirty="0" smtClean="0"/>
              </a:p>
              <a:p>
                <a:r>
                  <a:rPr lang="en-US" dirty="0" smtClean="0"/>
                  <a:t>Arc length: </a:t>
                </a:r>
                <a14:m>
                  <m:oMath xmlns:m="http://schemas.openxmlformats.org/officeDocument/2006/math">
                    <m:r>
                      <a:rPr lang="en-US" i="1">
                        <a:latin typeface="Cambria Math"/>
                      </a:rPr>
                      <m:t>𝑠</m:t>
                    </m:r>
                    <m:r>
                      <a:rPr lang="en-US" i="1">
                        <a:latin typeface="Cambria Math"/>
                      </a:rPr>
                      <m:t>=</m:t>
                    </m:r>
                    <m:r>
                      <a:rPr lang="en-US" i="1">
                        <a:latin typeface="Cambria Math"/>
                      </a:rPr>
                      <m:t>𝑟</m:t>
                    </m:r>
                    <m:r>
                      <a:rPr lang="en-US" i="1">
                        <a:latin typeface="Cambria Math"/>
                      </a:rPr>
                      <m:t>𝜃</m:t>
                    </m:r>
                  </m:oMath>
                </a14:m>
                <a:endParaRPr lang="en-US" dirty="0" smtClean="0"/>
              </a:p>
              <a:p>
                <a:r>
                  <a:rPr lang="en-US" dirty="0" smtClean="0"/>
                  <a:t>Area of Circle: </a:t>
                </a:r>
                <a14:m>
                  <m:oMath xmlns:m="http://schemas.openxmlformats.org/officeDocument/2006/math">
                    <m:r>
                      <a:rPr lang="en-US" i="1">
                        <a:latin typeface="Cambria Math"/>
                      </a:rPr>
                      <m:t>𝐴</m:t>
                    </m:r>
                    <m:r>
                      <a:rPr lang="en-US" i="1">
                        <a:latin typeface="Cambria Math"/>
                      </a:rPr>
                      <m:t>=</m:t>
                    </m:r>
                    <m:r>
                      <a:rPr lang="en-US" i="1">
                        <a:latin typeface="Cambria Math"/>
                      </a:rPr>
                      <m:t>𝜋</m:t>
                    </m:r>
                    <m:sSup>
                      <m:sSupPr>
                        <m:ctrlPr>
                          <a:rPr lang="en-US" i="1">
                            <a:latin typeface="Cambria Math"/>
                          </a:rPr>
                        </m:ctrlPr>
                      </m:sSupPr>
                      <m:e>
                        <m:r>
                          <a:rPr lang="en-US" i="1">
                            <a:latin typeface="Cambria Math"/>
                          </a:rPr>
                          <m:t>𝑟</m:t>
                        </m:r>
                      </m:e>
                      <m:sup>
                        <m:r>
                          <a:rPr lang="en-US" i="1">
                            <a:latin typeface="Cambria Math"/>
                          </a:rPr>
                          <m:t>2</m:t>
                        </m:r>
                      </m:sup>
                    </m:sSup>
                  </m:oMath>
                </a14:m>
                <a:endParaRPr lang="en-US" dirty="0" smtClean="0"/>
              </a:p>
              <a:p>
                <a14:m>
                  <m:oMath xmlns:m="http://schemas.openxmlformats.org/officeDocument/2006/math">
                    <m:r>
                      <a:rPr lang="en-US" b="0" i="1" smtClean="0">
                        <a:latin typeface="Cambria Math"/>
                      </a:rPr>
                      <m:t>𝐴𝑟𝑒𝑎</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𝑠𝑒𝑐𝑡𝑜𝑟</m:t>
                    </m:r>
                    <m:r>
                      <a:rPr lang="en-US" b="0" i="1" smtClean="0">
                        <a:latin typeface="Cambria Math"/>
                      </a:rPr>
                      <m:t>:  </m:t>
                    </m:r>
                    <m:r>
                      <a:rPr lang="en-US" i="1">
                        <a:latin typeface="Cambria Math"/>
                      </a:rPr>
                      <m:t>𝐴</m:t>
                    </m:r>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sSup>
                      <m:sSupPr>
                        <m:ctrlPr>
                          <a:rPr lang="en-US" i="1">
                            <a:latin typeface="Cambria Math"/>
                          </a:rPr>
                        </m:ctrlPr>
                      </m:sSupPr>
                      <m:e>
                        <m:r>
                          <a:rPr lang="en-US" i="1">
                            <a:latin typeface="Cambria Math"/>
                          </a:rPr>
                          <m:t>𝑟</m:t>
                        </m:r>
                      </m:e>
                      <m:sup>
                        <m:r>
                          <a:rPr lang="en-US" i="1">
                            <a:latin typeface="Cambria Math"/>
                          </a:rPr>
                          <m:t>2</m:t>
                        </m:r>
                      </m:sup>
                    </m:sSup>
                    <m:r>
                      <a:rPr lang="en-US" i="1">
                        <a:latin typeface="Cambria Math"/>
                      </a:rPr>
                      <m:t>𝜃</m:t>
                    </m:r>
                  </m:oMath>
                </a14:m>
                <a:endParaRPr lang="en-US" dirty="0" smtClean="0"/>
              </a:p>
              <a:p>
                <a:r>
                  <a:rPr lang="en-US" dirty="0" smtClean="0"/>
                  <a:t>Area of Segment: </a:t>
                </a:r>
                <a14:m>
                  <m:oMath xmlns:m="http://schemas.openxmlformats.org/officeDocument/2006/math">
                    <m:r>
                      <a:rPr lang="en-US" i="1">
                        <a:latin typeface="Cambria Math"/>
                      </a:rPr>
                      <m:t>𝐴</m:t>
                    </m:r>
                    <m:r>
                      <a:rPr lang="en-US" i="1">
                        <a:latin typeface="Cambria Math"/>
                      </a:rPr>
                      <m:t>= </m:t>
                    </m:r>
                    <m:f>
                      <m:fPr>
                        <m:ctrlPr>
                          <a:rPr lang="en-US" i="1">
                            <a:latin typeface="Cambria Math"/>
                          </a:rPr>
                        </m:ctrlPr>
                      </m:fPr>
                      <m:num>
                        <m:r>
                          <a:rPr lang="en-US" i="1">
                            <a:latin typeface="Cambria Math"/>
                          </a:rPr>
                          <m:t>1</m:t>
                        </m:r>
                      </m:num>
                      <m:den>
                        <m:r>
                          <a:rPr lang="en-US" i="1">
                            <a:latin typeface="Cambria Math"/>
                          </a:rPr>
                          <m:t>2</m:t>
                        </m:r>
                      </m:den>
                    </m:f>
                    <m:sSup>
                      <m:sSupPr>
                        <m:ctrlPr>
                          <a:rPr lang="en-US" i="1">
                            <a:latin typeface="Cambria Math"/>
                          </a:rPr>
                        </m:ctrlPr>
                      </m:sSupPr>
                      <m:e>
                        <m:r>
                          <a:rPr lang="en-US" i="1">
                            <a:latin typeface="Cambria Math"/>
                          </a:rPr>
                          <m:t>𝑟</m:t>
                        </m:r>
                      </m:e>
                      <m:sup>
                        <m:r>
                          <a:rPr lang="en-US" i="1">
                            <a:latin typeface="Cambria Math"/>
                          </a:rPr>
                          <m:t>2</m:t>
                        </m:r>
                      </m:sup>
                    </m:sSup>
                    <m:r>
                      <a:rPr lang="en-US" i="1">
                        <a:latin typeface="Cambria Math"/>
                      </a:rPr>
                      <m:t>𝜃</m:t>
                    </m:r>
                    <m:r>
                      <a:rPr lang="en-US" i="1">
                        <a:latin typeface="Cambria Math"/>
                      </a:rPr>
                      <m:t>−</m:t>
                    </m:r>
                    <m:f>
                      <m:fPr>
                        <m:ctrlPr>
                          <a:rPr lang="en-US" i="1">
                            <a:latin typeface="Cambria Math"/>
                          </a:rPr>
                        </m:ctrlPr>
                      </m:fPr>
                      <m:num>
                        <m:r>
                          <a:rPr lang="en-US" i="1">
                            <a:latin typeface="Cambria Math"/>
                          </a:rPr>
                          <m:t>1</m:t>
                        </m:r>
                      </m:num>
                      <m:den>
                        <m:r>
                          <a:rPr lang="en-US" i="1">
                            <a:latin typeface="Cambria Math"/>
                          </a:rPr>
                          <m:t>2</m:t>
                        </m:r>
                      </m:den>
                    </m:f>
                    <m:sSup>
                      <m:sSupPr>
                        <m:ctrlPr>
                          <a:rPr lang="en-US" i="1">
                            <a:latin typeface="Cambria Math"/>
                          </a:rPr>
                        </m:ctrlPr>
                      </m:sSupPr>
                      <m:e>
                        <m:r>
                          <a:rPr lang="en-US" i="1">
                            <a:latin typeface="Cambria Math"/>
                          </a:rPr>
                          <m:t>𝑟</m:t>
                        </m:r>
                      </m:e>
                      <m:sup>
                        <m:r>
                          <a:rPr lang="en-US" i="1">
                            <a:latin typeface="Cambria Math"/>
                          </a:rPr>
                          <m:t>2</m:t>
                        </m:r>
                      </m:sup>
                    </m:sSup>
                    <m:r>
                      <a:rPr lang="en-US" i="1">
                        <a:latin typeface="Cambria Math"/>
                      </a:rPr>
                      <m:t>𝑠𝑖𝑛</m:t>
                    </m:r>
                    <m:r>
                      <a:rPr lang="en-US" i="1">
                        <a:latin typeface="Cambria Math"/>
                      </a:rPr>
                      <m:t>𝜃</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1513744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Area of Annulus region:  </a:t>
                </a:r>
                <a14:m>
                  <m:oMath xmlns:m="http://schemas.openxmlformats.org/officeDocument/2006/math">
                    <m:r>
                      <a:rPr lang="en-US" i="1">
                        <a:latin typeface="Cambria Math"/>
                      </a:rPr>
                      <m:t>𝐴</m:t>
                    </m:r>
                    <m:r>
                      <a:rPr lang="en-US" i="1">
                        <a:latin typeface="Cambria Math"/>
                      </a:rPr>
                      <m:t>=</m:t>
                    </m:r>
                    <m:r>
                      <a:rPr lang="en-US" i="1">
                        <a:latin typeface="Cambria Math"/>
                      </a:rPr>
                      <m:t>𝜋</m:t>
                    </m:r>
                    <m:d>
                      <m:dPr>
                        <m:ctrlPr>
                          <a:rPr lang="en-US" i="1">
                            <a:latin typeface="Cambria Math"/>
                          </a:rPr>
                        </m:ctrlPr>
                      </m:dPr>
                      <m:e>
                        <m:sSubSup>
                          <m:sSubSupPr>
                            <m:ctrlPr>
                              <a:rPr lang="en-US" i="1">
                                <a:latin typeface="Cambria Math"/>
                              </a:rPr>
                            </m:ctrlPr>
                          </m:sSubSupPr>
                          <m:e>
                            <m:r>
                              <a:rPr lang="en-US" i="1">
                                <a:latin typeface="Cambria Math"/>
                              </a:rPr>
                              <m:t>𝑟</m:t>
                            </m:r>
                          </m:e>
                          <m:sub>
                            <m:r>
                              <a:rPr lang="en-US" i="1">
                                <a:latin typeface="Cambria Math"/>
                              </a:rPr>
                              <m:t>2</m:t>
                            </m:r>
                          </m:sub>
                          <m:sup>
                            <m:r>
                              <a:rPr lang="en-US" i="1">
                                <a:latin typeface="Cambria Math"/>
                              </a:rPr>
                              <m:t>2</m:t>
                            </m:r>
                          </m:sup>
                        </m:sSubSup>
                        <m:r>
                          <a:rPr lang="en-US" i="1">
                            <a:latin typeface="Cambria Math"/>
                          </a:rPr>
                          <m:t>−</m:t>
                        </m:r>
                        <m:sSubSup>
                          <m:sSubSupPr>
                            <m:ctrlPr>
                              <a:rPr lang="en-US" i="1">
                                <a:latin typeface="Cambria Math"/>
                              </a:rPr>
                            </m:ctrlPr>
                          </m:sSubSupPr>
                          <m:e>
                            <m:r>
                              <a:rPr lang="en-US" i="1">
                                <a:latin typeface="Cambria Math"/>
                              </a:rPr>
                              <m:t>𝑟</m:t>
                            </m:r>
                          </m:e>
                          <m:sub>
                            <m:r>
                              <a:rPr lang="en-US" i="1">
                                <a:latin typeface="Cambria Math"/>
                              </a:rPr>
                              <m:t>1</m:t>
                            </m:r>
                          </m:sub>
                          <m:sup>
                            <m:r>
                              <a:rPr lang="en-US" i="1">
                                <a:latin typeface="Cambria Math"/>
                              </a:rPr>
                              <m:t>2</m:t>
                            </m:r>
                          </m:sup>
                        </m:sSubSup>
                      </m:e>
                    </m:d>
                  </m:oMath>
                </a14:m>
                <a:endParaRPr lang="en-US" dirty="0" smtClean="0"/>
              </a:p>
              <a:p>
                <a:endParaRPr lang="en-US" dirty="0"/>
              </a:p>
              <a:p>
                <a:pPr marL="0" indent="0">
                  <a:buNone/>
                </a:pPr>
                <a:r>
                  <a:rPr lang="en-US" dirty="0" smtClean="0"/>
                  <a:t>A </a:t>
                </a:r>
                <a:r>
                  <a:rPr lang="en-US" b="1" i="1" dirty="0"/>
                  <a:t>polygon is inscribed in a circle</a:t>
                </a:r>
                <a:r>
                  <a:rPr lang="en-US" dirty="0"/>
                  <a:t> if the vertices of the polygon lie on </a:t>
                </a:r>
                <a:r>
                  <a:rPr lang="en-US" dirty="0" smtClean="0"/>
                  <a:t>the </a:t>
                </a:r>
                <a:r>
                  <a:rPr lang="en-US" dirty="0"/>
                  <a:t>circle. If the polygon is regular, </a:t>
                </a:r>
                <a:r>
                  <a:rPr lang="en-US" dirty="0" smtClean="0"/>
                  <a:t>then </a:t>
                </a:r>
                <a:r>
                  <a:rPr lang="en-US" dirty="0"/>
                  <a:t>the measure of its side can </a:t>
                </a:r>
                <a:r>
                  <a:rPr lang="en-US" dirty="0" smtClean="0"/>
                  <a:t>be </a:t>
                </a:r>
                <a:r>
                  <a:rPr lang="en-US" dirty="0"/>
                  <a:t>determined by the cosine law</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𝑠</m:t>
                      </m:r>
                      <m:r>
                        <a:rPr lang="en-US" i="1">
                          <a:latin typeface="Cambria Math"/>
                        </a:rPr>
                        <m:t>= </m:t>
                      </m:r>
                      <m:r>
                        <a:rPr lang="en-US" i="1">
                          <a:latin typeface="Cambria Math"/>
                        </a:rPr>
                        <m:t>𝑟</m:t>
                      </m:r>
                      <m:rad>
                        <m:radPr>
                          <m:degHide m:val="on"/>
                          <m:ctrlPr>
                            <a:rPr lang="en-US" i="1">
                              <a:latin typeface="Cambria Math"/>
                            </a:rPr>
                          </m:ctrlPr>
                        </m:radPr>
                        <m:deg/>
                        <m:e>
                          <m:r>
                            <a:rPr lang="en-US" i="1">
                              <a:latin typeface="Cambria Math"/>
                            </a:rPr>
                            <m:t>2</m:t>
                          </m:r>
                          <m:d>
                            <m:dPr>
                              <m:ctrlPr>
                                <a:rPr lang="en-US" i="1">
                                  <a:latin typeface="Cambria Math"/>
                                </a:rPr>
                              </m:ctrlPr>
                            </m:dPr>
                            <m:e>
                              <m:r>
                                <a:rPr lang="en-US" i="1">
                                  <a:latin typeface="Cambria Math"/>
                                </a:rPr>
                                <m:t>1−</m:t>
                              </m:r>
                              <m:r>
                                <a:rPr lang="en-US" i="1">
                                  <a:latin typeface="Cambria Math"/>
                                </a:rPr>
                                <m:t>𝑐𝑜𝑠</m:t>
                              </m:r>
                              <m:r>
                                <a:rPr lang="en-US" i="1">
                                  <a:latin typeface="Cambria Math"/>
                                </a:rPr>
                                <m:t>𝜃</m:t>
                              </m:r>
                            </m:e>
                          </m:d>
                        </m:e>
                      </m:rad>
                    </m:oMath>
                  </m:oMathPara>
                </a14:m>
                <a:endParaRPr lang="en-US" dirty="0" smtClean="0"/>
              </a:p>
              <a:p>
                <a:pPr marL="0" indent="0">
                  <a:buNone/>
                </a:pPr>
                <a:r>
                  <a:rPr lang="en-US" dirty="0" smtClean="0"/>
                  <a:t>r=radius, s=side of polygon, </a:t>
                </a:r>
                <a:r>
                  <a:rPr lang="el-GR" i="1" dirty="0" smtClean="0"/>
                  <a:t>ϴ</a:t>
                </a:r>
                <a:r>
                  <a:rPr lang="en-US" i="1" dirty="0" smtClean="0"/>
                  <a:t> </a:t>
                </a:r>
                <a:r>
                  <a:rPr lang="en-US" dirty="0" smtClean="0"/>
                  <a:t>= central angle</a:t>
                </a:r>
                <a:endParaRPr lang="en-US" dirty="0"/>
              </a:p>
              <a:p>
                <a:pPr marL="0" indent="0">
                  <a:buNone/>
                </a:pPr>
                <a:endParaRPr lang="en-US" dirty="0"/>
              </a:p>
              <a:p>
                <a:pPr marL="0" indent="0">
                  <a:buNone/>
                </a:pP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809" r="-222" b="-2830"/>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3627095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The</a:t>
                </a:r>
                <a:r>
                  <a:rPr lang="en-US" b="1" dirty="0" smtClean="0"/>
                  <a:t> </a:t>
                </a:r>
                <a:r>
                  <a:rPr lang="en-US" b="1" i="1" dirty="0"/>
                  <a:t>polygon is circumscribed about the </a:t>
                </a:r>
                <a:r>
                  <a:rPr lang="en-US" b="1" i="1" dirty="0" smtClean="0"/>
                  <a:t>circle</a:t>
                </a:r>
                <a:r>
                  <a:rPr lang="en-US" b="1" dirty="0"/>
                  <a:t> </a:t>
                </a:r>
                <a:r>
                  <a:rPr lang="en-US" dirty="0" smtClean="0"/>
                  <a:t>if </a:t>
                </a:r>
                <a:r>
                  <a:rPr lang="en-US" dirty="0"/>
                  <a:t>each side of the polygon is tangent to the </a:t>
                </a:r>
                <a:r>
                  <a:rPr lang="en-US" dirty="0" smtClean="0"/>
                  <a:t>circle.</a:t>
                </a:r>
                <a:endParaRPr lang="en-US" dirty="0"/>
              </a:p>
              <a:p>
                <a:r>
                  <a:rPr lang="en-US" dirty="0"/>
                  <a:t>if the </a:t>
                </a:r>
                <a:r>
                  <a:rPr lang="en-US" dirty="0" smtClean="0"/>
                  <a:t>polygon </a:t>
                </a:r>
                <a:r>
                  <a:rPr lang="en-US" dirty="0"/>
                  <a:t>is regular, then the </a:t>
                </a:r>
                <a:r>
                  <a:rPr lang="en-US" b="1" dirty="0"/>
                  <a:t>radius of the circle </a:t>
                </a:r>
                <a:r>
                  <a:rPr lang="en-US" b="1" dirty="0" smtClean="0"/>
                  <a:t>is equal to </a:t>
                </a:r>
                <a:r>
                  <a:rPr lang="en-US" b="1" dirty="0"/>
                  <a:t>the apothem </a:t>
                </a:r>
                <a14:m>
                  <m:oMath xmlns:m="http://schemas.openxmlformats.org/officeDocument/2006/math">
                    <m:r>
                      <a:rPr lang="en-US" b="1" i="1">
                        <a:latin typeface="Cambria Math"/>
                      </a:rPr>
                      <m:t>𝒂</m:t>
                    </m:r>
                  </m:oMath>
                </a14:m>
                <a:r>
                  <a:rPr lang="en-US" b="1" dirty="0"/>
                  <a:t> </a:t>
                </a:r>
                <a:r>
                  <a:rPr lang="en-US" dirty="0"/>
                  <a:t>of the polygon.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593"/>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252221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525963"/>
              </a:xfrm>
            </p:spPr>
            <p:txBody>
              <a:bodyPr/>
              <a:lstStyle/>
              <a:p>
                <a:pPr marL="0" indent="0">
                  <a:buNone/>
                </a:pPr>
                <a:r>
                  <a:rPr lang="en-US" b="1" dirty="0" smtClean="0"/>
                  <a:t>Radius </a:t>
                </a:r>
                <a:r>
                  <a:rPr lang="en-US" b="1" dirty="0"/>
                  <a:t>of the Circle Circumscribing a Triangle </a:t>
                </a:r>
                <a:endParaRPr lang="en-US" b="1"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𝑟</m:t>
                      </m:r>
                      <m:r>
                        <a:rPr lang="en-US" i="1">
                          <a:latin typeface="Cambria Math"/>
                        </a:rPr>
                        <m:t>= </m:t>
                      </m:r>
                      <m:f>
                        <m:fPr>
                          <m:ctrlPr>
                            <a:rPr lang="en-US" i="1">
                              <a:latin typeface="Cambria Math"/>
                            </a:rPr>
                          </m:ctrlPr>
                        </m:fPr>
                        <m:num>
                          <m:r>
                            <a:rPr lang="en-US" i="1">
                              <a:latin typeface="Cambria Math"/>
                            </a:rPr>
                            <m:t>𝑎𝑏𝑐</m:t>
                          </m:r>
                        </m:num>
                        <m:den>
                          <m:r>
                            <a:rPr lang="en-US" i="1">
                              <a:latin typeface="Cambria Math"/>
                            </a:rPr>
                            <m:t>4</m:t>
                          </m:r>
                          <m:r>
                            <a:rPr lang="en-US" i="1">
                              <a:latin typeface="Cambria Math"/>
                            </a:rPr>
                            <m:t>𝐴</m:t>
                          </m:r>
                        </m:den>
                      </m:f>
                    </m:oMath>
                  </m:oMathPara>
                </a14:m>
                <a:endParaRPr lang="en-US" dirty="0" smtClean="0"/>
              </a:p>
              <a:p>
                <a:pPr marL="0" indent="0">
                  <a:buNone/>
                </a:pPr>
                <a:r>
                  <a:rPr lang="en-US" dirty="0"/>
                  <a:t>where A is the area of the triangle and </a:t>
                </a:r>
                <a14:m>
                  <m:oMath xmlns:m="http://schemas.openxmlformats.org/officeDocument/2006/math">
                    <m:r>
                      <a:rPr lang="en-US" i="1">
                        <a:latin typeface="Cambria Math"/>
                      </a:rPr>
                      <m:t>𝑠</m:t>
                    </m:r>
                    <m:r>
                      <a:rPr lang="en-US" i="1">
                        <a:latin typeface="Cambria Math"/>
                      </a:rPr>
                      <m:t>= </m:t>
                    </m:r>
                    <m:f>
                      <m:fPr>
                        <m:ctrlPr>
                          <a:rPr lang="en-US" i="1">
                            <a:latin typeface="Cambria Math"/>
                          </a:rPr>
                        </m:ctrlPr>
                      </m:fPr>
                      <m:num>
                        <m:r>
                          <a:rPr lang="en-US" i="1">
                            <a:latin typeface="Cambria Math"/>
                          </a:rPr>
                          <m:t>𝑎</m:t>
                        </m:r>
                        <m:r>
                          <a:rPr lang="en-US" i="1">
                            <a:latin typeface="Cambria Math"/>
                          </a:rPr>
                          <m:t>+</m:t>
                        </m:r>
                        <m:r>
                          <a:rPr lang="en-US" i="1">
                            <a:latin typeface="Cambria Math"/>
                          </a:rPr>
                          <m:t>𝑏</m:t>
                        </m:r>
                        <m:r>
                          <a:rPr lang="en-US" i="1">
                            <a:latin typeface="Cambria Math"/>
                          </a:rPr>
                          <m:t>+</m:t>
                        </m:r>
                        <m:r>
                          <a:rPr lang="en-US" i="1">
                            <a:latin typeface="Cambria Math"/>
                          </a:rPr>
                          <m:t>𝑐</m:t>
                        </m:r>
                      </m:num>
                      <m:den>
                        <m:r>
                          <a:rPr lang="en-US" i="1">
                            <a:latin typeface="Cambria Math"/>
                          </a:rPr>
                          <m:t>2</m:t>
                        </m:r>
                      </m:den>
                    </m:f>
                  </m:oMath>
                </a14:m>
                <a:r>
                  <a:rPr lang="en-US" dirty="0"/>
                  <a:t> </a:t>
                </a:r>
                <a:r>
                  <a:rPr lang="en-US" dirty="0" smtClean="0"/>
                  <a:t>.</a:t>
                </a:r>
              </a:p>
              <a:p>
                <a:pPr marL="0" indent="0">
                  <a:buNone/>
                </a:pPr>
                <a:r>
                  <a:rPr lang="en-US" b="1" dirty="0"/>
                  <a:t>Radius of the Circle Inscribed in a </a:t>
                </a:r>
                <a:r>
                  <a:rPr lang="en-US" b="1" dirty="0" err="1" smtClean="0"/>
                  <a:t>Trinagle</a:t>
                </a:r>
                <a:endParaRPr lang="en-US" b="1"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𝑟</m:t>
                      </m:r>
                      <m:r>
                        <a:rPr lang="en-US" i="1">
                          <a:latin typeface="Cambria Math"/>
                        </a:rPr>
                        <m:t>=</m:t>
                      </m:r>
                      <m:f>
                        <m:fPr>
                          <m:ctrlPr>
                            <a:rPr lang="en-US" i="1">
                              <a:latin typeface="Cambria Math"/>
                            </a:rPr>
                          </m:ctrlPr>
                        </m:fPr>
                        <m:num>
                          <m:r>
                            <a:rPr lang="en-US" i="1">
                              <a:latin typeface="Cambria Math"/>
                            </a:rPr>
                            <m:t>𝐴</m:t>
                          </m:r>
                        </m:num>
                        <m:den>
                          <m:r>
                            <a:rPr lang="en-US" i="1">
                              <a:latin typeface="Cambria Math"/>
                            </a:rPr>
                            <m:t>𝑠</m:t>
                          </m:r>
                        </m:den>
                      </m:f>
                    </m:oMath>
                  </m:oMathPara>
                </a14:m>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525963"/>
              </a:xfrm>
              <a:blipFill rotWithShape="1">
                <a:blip r:embed="rId2"/>
                <a:stretch>
                  <a:fillRect l="-1852" t="-1752"/>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10738491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a:t>Area of a Cyclic Quadrilateral </a:t>
            </a:r>
            <a:r>
              <a:rPr lang="en-US" dirty="0"/>
              <a:t/>
            </a:r>
            <a:br>
              <a:rPr lang="en-US" dirty="0"/>
            </a:br>
            <a:r>
              <a:rPr lang="en-US" b="1" dirty="0"/>
              <a:t> </a:t>
            </a:r>
            <a:r>
              <a:rPr lang="en-US" dirty="0"/>
              <a:t/>
            </a: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a:rPr>
                        <m:t>𝐴</m:t>
                      </m:r>
                      <m:r>
                        <a:rPr lang="en-US" i="1" smtClean="0">
                          <a:latin typeface="Cambria Math"/>
                        </a:rPr>
                        <m:t>=</m:t>
                      </m:r>
                      <m:rad>
                        <m:radPr>
                          <m:degHide m:val="on"/>
                          <m:ctrlPr>
                            <a:rPr lang="en-US" i="1">
                              <a:latin typeface="Cambria Math"/>
                            </a:rPr>
                          </m:ctrlPr>
                        </m:radPr>
                        <m:deg/>
                        <m:e>
                          <m:d>
                            <m:dPr>
                              <m:ctrlPr>
                                <a:rPr lang="en-US" i="1">
                                  <a:latin typeface="Cambria Math"/>
                                </a:rPr>
                              </m:ctrlPr>
                            </m:dPr>
                            <m:e>
                              <m:r>
                                <a:rPr lang="en-US" i="1">
                                  <a:latin typeface="Cambria Math"/>
                                </a:rPr>
                                <m:t>𝑠</m:t>
                              </m:r>
                              <m:r>
                                <a:rPr lang="en-US" i="1">
                                  <a:latin typeface="Cambria Math"/>
                                </a:rPr>
                                <m:t>−</m:t>
                              </m:r>
                              <m:r>
                                <a:rPr lang="en-US" i="1">
                                  <a:latin typeface="Cambria Math"/>
                                </a:rPr>
                                <m:t>𝑎</m:t>
                              </m:r>
                            </m:e>
                          </m:d>
                          <m:d>
                            <m:dPr>
                              <m:ctrlPr>
                                <a:rPr lang="en-US" i="1">
                                  <a:latin typeface="Cambria Math"/>
                                </a:rPr>
                              </m:ctrlPr>
                            </m:dPr>
                            <m:e>
                              <m:r>
                                <a:rPr lang="en-US" i="1">
                                  <a:latin typeface="Cambria Math"/>
                                </a:rPr>
                                <m:t>𝑠</m:t>
                              </m:r>
                              <m:r>
                                <a:rPr lang="en-US" i="1">
                                  <a:latin typeface="Cambria Math"/>
                                </a:rPr>
                                <m:t>−</m:t>
                              </m:r>
                              <m:r>
                                <a:rPr lang="en-US" i="1">
                                  <a:latin typeface="Cambria Math"/>
                                </a:rPr>
                                <m:t>𝑏</m:t>
                              </m:r>
                            </m:e>
                          </m:d>
                          <m:d>
                            <m:dPr>
                              <m:ctrlPr>
                                <a:rPr lang="en-US" i="1">
                                  <a:latin typeface="Cambria Math"/>
                                </a:rPr>
                              </m:ctrlPr>
                            </m:dPr>
                            <m:e>
                              <m:r>
                                <a:rPr lang="en-US" i="1">
                                  <a:latin typeface="Cambria Math"/>
                                </a:rPr>
                                <m:t>𝑠</m:t>
                              </m:r>
                              <m:r>
                                <a:rPr lang="en-US" i="1">
                                  <a:latin typeface="Cambria Math"/>
                                </a:rPr>
                                <m:t>−</m:t>
                              </m:r>
                              <m:r>
                                <a:rPr lang="en-US" i="1">
                                  <a:latin typeface="Cambria Math"/>
                                </a:rPr>
                                <m:t>𝑐</m:t>
                              </m:r>
                            </m:e>
                          </m:d>
                          <m:d>
                            <m:dPr>
                              <m:ctrlPr>
                                <a:rPr lang="en-US" i="1">
                                  <a:latin typeface="Cambria Math"/>
                                </a:rPr>
                              </m:ctrlPr>
                            </m:dPr>
                            <m:e>
                              <m:r>
                                <a:rPr lang="en-US" i="1">
                                  <a:latin typeface="Cambria Math"/>
                                </a:rPr>
                                <m:t>𝑠</m:t>
                              </m:r>
                              <m:r>
                                <a:rPr lang="en-US" i="1">
                                  <a:latin typeface="Cambria Math"/>
                                </a:rPr>
                                <m:t>−</m:t>
                              </m:r>
                              <m:r>
                                <a:rPr lang="en-US" i="1">
                                  <a:latin typeface="Cambria Math"/>
                                </a:rPr>
                                <m:t>𝑑</m:t>
                              </m:r>
                            </m:e>
                          </m:d>
                        </m:e>
                      </m:rad>
                      <m:r>
                        <a:rPr lang="en-US" i="1">
                          <a:latin typeface="Cambria Math"/>
                        </a:rPr>
                        <m:t>.</m:t>
                      </m:r>
                    </m:oMath>
                  </m:oMathPara>
                </a14:m>
                <a:endParaRPr lang="en-US" dirty="0" smtClean="0"/>
              </a:p>
              <a:p>
                <a:pPr marL="0" indent="0">
                  <a:buNone/>
                </a:pPr>
                <a:r>
                  <a:rPr lang="en-US" dirty="0" smtClean="0"/>
                  <a:t>Where </a:t>
                </a:r>
                <a14:m>
                  <m:oMath xmlns:m="http://schemas.openxmlformats.org/officeDocument/2006/math">
                    <m:r>
                      <a:rPr lang="en-US" i="1">
                        <a:latin typeface="Cambria Math"/>
                      </a:rPr>
                      <m:t>𝑠</m:t>
                    </m:r>
                    <m:r>
                      <a:rPr lang="en-US" i="1">
                        <a:latin typeface="Cambria Math"/>
                      </a:rPr>
                      <m:t>= </m:t>
                    </m:r>
                    <m:f>
                      <m:fPr>
                        <m:ctrlPr>
                          <a:rPr lang="en-US" i="1">
                            <a:latin typeface="Cambria Math"/>
                          </a:rPr>
                        </m:ctrlPr>
                      </m:fPr>
                      <m:num>
                        <m:r>
                          <a:rPr lang="en-US" i="1">
                            <a:latin typeface="Cambria Math"/>
                          </a:rPr>
                          <m:t>𝑎</m:t>
                        </m:r>
                        <m:r>
                          <a:rPr lang="en-US" i="1">
                            <a:latin typeface="Cambria Math"/>
                          </a:rPr>
                          <m:t>+</m:t>
                        </m:r>
                        <m:r>
                          <a:rPr lang="en-US" i="1">
                            <a:latin typeface="Cambria Math"/>
                          </a:rPr>
                          <m:t>𝑏</m:t>
                        </m:r>
                        <m:r>
                          <a:rPr lang="en-US" i="1">
                            <a:latin typeface="Cambria Math"/>
                          </a:rPr>
                          <m:t>+</m:t>
                        </m:r>
                        <m:r>
                          <a:rPr lang="en-US" i="1">
                            <a:latin typeface="Cambria Math"/>
                          </a:rPr>
                          <m:t>𝑐</m:t>
                        </m:r>
                        <m:r>
                          <a:rPr lang="en-US" b="0" i="1" smtClean="0">
                            <a:latin typeface="Cambria Math"/>
                          </a:rPr>
                          <m:t>+</m:t>
                        </m:r>
                        <m:r>
                          <a:rPr lang="en-US" b="0" i="1" smtClean="0">
                            <a:latin typeface="Cambria Math"/>
                          </a:rPr>
                          <m:t>𝑑</m:t>
                        </m:r>
                      </m:num>
                      <m:den>
                        <m:r>
                          <a:rPr lang="en-US" i="1">
                            <a:latin typeface="Cambria Math"/>
                          </a:rPr>
                          <m:t>2</m:t>
                        </m:r>
                      </m:den>
                    </m:f>
                  </m:oMath>
                </a14:m>
                <a:r>
                  <a:rPr lang="en-US" dirty="0" smtClean="0"/>
                  <a:t> , semi-perimeter of the quadrilateral.</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926"/>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198400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AutoNum type="arabicPeriod"/>
                </a:pPr>
                <a:r>
                  <a:rPr lang="en-US" dirty="0" smtClean="0"/>
                  <a:t>p54: What </a:t>
                </a:r>
                <a:r>
                  <a:rPr lang="en-US" dirty="0"/>
                  <a:t>is the area of a circle with a circumference of </a:t>
                </a:r>
                <a14:m>
                  <m:oMath xmlns:m="http://schemas.openxmlformats.org/officeDocument/2006/math">
                    <m:r>
                      <a:rPr lang="en-US" i="1">
                        <a:latin typeface="Cambria Math"/>
                      </a:rPr>
                      <m:t>18</m:t>
                    </m:r>
                    <m:r>
                      <a:rPr lang="en-US" i="1">
                        <a:latin typeface="Cambria Math"/>
                      </a:rPr>
                      <m:t>𝜋</m:t>
                    </m:r>
                  </m:oMath>
                </a14:m>
                <a:r>
                  <a:rPr lang="en-US" dirty="0"/>
                  <a:t> cm</a:t>
                </a:r>
                <a:r>
                  <a:rPr lang="en-US" dirty="0" smtClean="0"/>
                  <a:t>?   ANS.  254.47 sq.cm.</a:t>
                </a:r>
              </a:p>
              <a:p>
                <a:pPr marL="0" indent="0">
                  <a:buNone/>
                </a:pPr>
                <a:endParaRPr lang="en-US" dirty="0" smtClean="0"/>
              </a:p>
              <a:p>
                <a:pPr marL="0" indent="0">
                  <a:buNone/>
                </a:pPr>
                <a:r>
                  <a:rPr lang="en-US" dirty="0" smtClean="0"/>
                  <a:t>3. p55. A </a:t>
                </a:r>
                <a:r>
                  <a:rPr lang="en-US" dirty="0"/>
                  <a:t>circle which has an area of 144π cm</a:t>
                </a:r>
                <a:r>
                  <a:rPr lang="en-US" baseline="30000" dirty="0"/>
                  <a:t>2 </a:t>
                </a:r>
                <a:r>
                  <a:rPr lang="en-US" dirty="0"/>
                  <a:t>is cut into two segments by a chord that is 6 cm from the center of the circle. </a:t>
                </a:r>
                <a:r>
                  <a:rPr lang="en-US" dirty="0" smtClean="0"/>
                  <a:t>What </a:t>
                </a:r>
                <a:r>
                  <a:rPr lang="en-US" dirty="0"/>
                  <a:t>is the area of the smaller segment</a:t>
                </a:r>
                <a:r>
                  <a:rPr lang="en-US" dirty="0" smtClean="0"/>
                  <a:t>? ANS. 88.45 sq.cm.</a:t>
                </a: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926" t="-2022" r="-2000"/>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3898109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2900" y="304800"/>
            <a:ext cx="8229600" cy="4525963"/>
          </a:xfrm>
        </p:spPr>
        <p:txBody>
          <a:bodyPr/>
          <a:lstStyle/>
          <a:p>
            <a:r>
              <a:rPr lang="en-US" dirty="0" smtClean="0"/>
              <a:t>4.p55 : </a:t>
            </a:r>
            <a:r>
              <a:rPr lang="en-US" dirty="0"/>
              <a:t>The tangent AB and the secant BCD are drawn to a circle from the same exterior point B. If the length of the tangent is 8 inches and the external segment of the secant is 4 inches, then what is the length of the secant</a:t>
            </a:r>
            <a:r>
              <a:rPr lang="en-US" dirty="0" smtClean="0"/>
              <a:t>?</a:t>
            </a:r>
          </a:p>
          <a:p>
            <a:r>
              <a:rPr lang="en-US" dirty="0" smtClean="0"/>
              <a:t>ANS. 16 in.</a:t>
            </a: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895600"/>
            <a:ext cx="52578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1593938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PH" dirty="0" smtClean="0"/>
              <a:t>2.1 CIRCLES</a:t>
            </a:r>
            <a:endParaRPr lang="en-PH" dirty="0"/>
          </a:p>
        </p:txBody>
      </p:sp>
      <p:sp>
        <p:nvSpPr>
          <p:cNvPr id="5" name="TextBox 4"/>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
        <p:nvSpPr>
          <p:cNvPr id="2" name="Content Placeholder 1"/>
          <p:cNvSpPr>
            <a:spLocks noGrp="1"/>
          </p:cNvSpPr>
          <p:nvPr>
            <p:ph idx="1"/>
          </p:nvPr>
        </p:nvSpPr>
        <p:spPr/>
        <p:txBody>
          <a:bodyPr/>
          <a:lstStyle/>
          <a:p>
            <a:r>
              <a:rPr lang="en-US" dirty="0"/>
              <a:t> A </a:t>
            </a:r>
            <a:r>
              <a:rPr lang="en-US" b="1" i="1" dirty="0"/>
              <a:t>circle</a:t>
            </a:r>
            <a:r>
              <a:rPr lang="en-US" dirty="0"/>
              <a:t> is a set of points, each of which is equidistant from a fixed point called the </a:t>
            </a:r>
            <a:r>
              <a:rPr lang="en-US" b="1" i="1" dirty="0" smtClean="0"/>
              <a:t>center</a:t>
            </a:r>
            <a:r>
              <a:rPr lang="en-US" dirty="0"/>
              <a:t>. </a:t>
            </a:r>
            <a:endParaRPr lang="en-US" dirty="0" smtClean="0"/>
          </a:p>
          <a:p>
            <a:r>
              <a:rPr lang="en-US" dirty="0"/>
              <a:t>The line joining the center of a circle to any points on the circle is known as the </a:t>
            </a:r>
            <a:r>
              <a:rPr lang="en-US" b="1" i="1" dirty="0"/>
              <a:t>radius</a:t>
            </a:r>
            <a:r>
              <a:rPr lang="en-US" dirty="0"/>
              <a:t>. </a:t>
            </a:r>
            <a:endParaRPr lang="en-US" dirty="0" smtClean="0"/>
          </a:p>
          <a:p>
            <a:r>
              <a:rPr lang="en-US" dirty="0"/>
              <a:t>An </a:t>
            </a:r>
            <a:r>
              <a:rPr lang="en-US" b="1" i="1" dirty="0"/>
              <a:t>arc</a:t>
            </a:r>
            <a:r>
              <a:rPr lang="en-US" dirty="0"/>
              <a:t> is a portion of a circle that contains two endpoints and all the points on the circle between the endpoints.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90600"/>
                <a:ext cx="8229600" cy="5105400"/>
              </a:xfrm>
            </p:spPr>
            <p:txBody>
              <a:bodyPr>
                <a:normAutofit lnSpcReduction="10000"/>
              </a:bodyPr>
              <a:lstStyle/>
              <a:p>
                <a:r>
                  <a:rPr lang="en-US" dirty="0" smtClean="0"/>
                  <a:t>6, p56: </a:t>
                </a:r>
                <a:r>
                  <a:rPr lang="en-US" dirty="0"/>
                  <a:t>An equilateral triangle is inscribed in a circle with an area equal to </a:t>
                </a:r>
                <a14:m>
                  <m:oMath xmlns:m="http://schemas.openxmlformats.org/officeDocument/2006/math">
                    <m:r>
                      <a:rPr lang="en-US" i="1">
                        <a:latin typeface="Cambria Math"/>
                      </a:rPr>
                      <m:t>81</m:t>
                    </m:r>
                    <m:r>
                      <a:rPr lang="en-US" i="1">
                        <a:latin typeface="Cambria Math"/>
                      </a:rPr>
                      <m:t>𝜋</m:t>
                    </m:r>
                  </m:oMath>
                </a14:m>
                <a:r>
                  <a:rPr lang="en-US" dirty="0"/>
                  <a:t> square units. Find the area of the triangle</a:t>
                </a:r>
                <a:r>
                  <a:rPr lang="en-US" dirty="0" smtClean="0"/>
                  <a:t>.  ANS. 105 sq.cm</a:t>
                </a:r>
              </a:p>
              <a:p>
                <a:endParaRPr lang="en-US" dirty="0"/>
              </a:p>
              <a:p>
                <a:pPr marL="0" lvl="0" indent="0">
                  <a:buNone/>
                </a:pPr>
                <a:r>
                  <a:rPr lang="en-US" dirty="0" smtClean="0"/>
                  <a:t>Exercise 2.1, #27, p62:  A </a:t>
                </a:r>
                <a:r>
                  <a:rPr lang="en-US" dirty="0"/>
                  <a:t>circle has an area equal to </a:t>
                </a:r>
                <a14:m>
                  <m:oMath xmlns:m="http://schemas.openxmlformats.org/officeDocument/2006/math">
                    <m:r>
                      <a:rPr lang="en-US" i="1">
                        <a:latin typeface="Cambria Math"/>
                      </a:rPr>
                      <m:t>25</m:t>
                    </m:r>
                    <m:r>
                      <a:rPr lang="en-US" i="1">
                        <a:latin typeface="Cambria Math"/>
                      </a:rPr>
                      <m:t>𝜋</m:t>
                    </m:r>
                  </m:oMath>
                </a14:m>
                <a:r>
                  <a:rPr lang="en-US" dirty="0"/>
                  <a:t> cm</a:t>
                </a:r>
                <a:r>
                  <a:rPr lang="en-US" baseline="30000" dirty="0"/>
                  <a:t>2</a:t>
                </a:r>
                <a:r>
                  <a:rPr lang="en-US" dirty="0"/>
                  <a:t>. Its diameter AB coincides with one of the sides of triangle ACB in which the vertex C lies on the circle. If the triangle has an area equal to 11 cm</a:t>
                </a:r>
                <a:r>
                  <a:rPr lang="en-US" baseline="30000" dirty="0"/>
                  <a:t>2</a:t>
                </a:r>
                <a:r>
                  <a:rPr lang="en-US" dirty="0"/>
                  <a:t>, find its perimeter</a:t>
                </a:r>
                <a:r>
                  <a:rPr lang="en-US" dirty="0" smtClean="0"/>
                  <a:t>.</a:t>
                </a:r>
              </a:p>
              <a:p>
                <a:pPr marL="0" lvl="0" indent="0">
                  <a:buNone/>
                </a:pPr>
                <a:r>
                  <a:rPr lang="en-US" dirty="0" smtClean="0"/>
                  <a:t>ANS: 22 cm</a:t>
                </a:r>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90600"/>
                <a:ext cx="8229600" cy="5105400"/>
              </a:xfrm>
              <a:blipFill rotWithShape="1">
                <a:blip r:embed="rId2"/>
                <a:stretch>
                  <a:fillRect l="-1926" t="-2509" r="-741"/>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3597983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 2.1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buNone/>
                </a:pPr>
                <a:r>
                  <a:rPr lang="en-US" dirty="0" smtClean="0"/>
                  <a:t>#9, p60: An </a:t>
                </a:r>
                <a:r>
                  <a:rPr lang="en-US" dirty="0"/>
                  <a:t>equilateral triangle is circumscribed about a circle of radius 10 </a:t>
                </a:r>
                <a14:m>
                  <m:oMath xmlns:m="http://schemas.openxmlformats.org/officeDocument/2006/math">
                    <m:rad>
                      <m:radPr>
                        <m:degHide m:val="on"/>
                        <m:ctrlPr>
                          <a:rPr lang="en-US" i="1">
                            <a:latin typeface="Cambria Math"/>
                          </a:rPr>
                        </m:ctrlPr>
                      </m:radPr>
                      <m:deg/>
                      <m:e>
                        <m:r>
                          <a:rPr lang="en-US" i="1">
                            <a:latin typeface="Cambria Math"/>
                          </a:rPr>
                          <m:t>3</m:t>
                        </m:r>
                      </m:e>
                    </m:rad>
                  </m:oMath>
                </a14:m>
                <a:r>
                  <a:rPr lang="en-US" dirty="0"/>
                  <a:t>  cm. What is the perimeter of the triangle</a:t>
                </a:r>
                <a:r>
                  <a:rPr lang="en-US" dirty="0" smtClean="0"/>
                  <a:t>?  ANS 180 cm</a:t>
                </a:r>
                <a:endParaRPr lang="en-US" dirty="0" smtClean="0"/>
              </a:p>
              <a:p>
                <a:endParaRPr lang="en-US" dirty="0"/>
              </a:p>
              <a:p>
                <a:pPr marL="0" lvl="0" indent="0">
                  <a:buNone/>
                </a:pPr>
                <a:r>
                  <a:rPr lang="en-US" dirty="0" smtClean="0"/>
                  <a:t>#13: Determine </a:t>
                </a:r>
                <a:r>
                  <a:rPr lang="en-US" dirty="0"/>
                  <a:t>the area of the segment of a circle if the length of the chord is 15 inches and located 5 inches from the center of the circle</a:t>
                </a:r>
                <a:r>
                  <a:rPr lang="en-US" dirty="0" smtClean="0"/>
                  <a:t>.</a:t>
                </a:r>
              </a:p>
              <a:p>
                <a:pPr marL="0" lvl="0" indent="0">
                  <a:buNone/>
                </a:pPr>
                <a:r>
                  <a:rPr lang="en-US" dirty="0" smtClean="0"/>
                  <a:t>ANS. 42.2 sq.in.</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752" r="-519" b="-135"/>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1699772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14400" y="152400"/>
                <a:ext cx="8229600" cy="6705600"/>
              </a:xfrm>
            </p:spPr>
            <p:txBody>
              <a:bodyPr>
                <a:normAutofit lnSpcReduction="10000"/>
              </a:bodyPr>
              <a:lstStyle/>
              <a:p>
                <a:pPr marL="0" lvl="0" indent="0">
                  <a:buNone/>
                </a:pPr>
                <a:r>
                  <a:rPr lang="en-US" dirty="0" smtClean="0"/>
                  <a:t>   #</a:t>
                </a:r>
                <a:r>
                  <a:rPr lang="en-US" dirty="0" smtClean="0"/>
                  <a:t>16: Given </a:t>
                </a:r>
                <a:r>
                  <a:rPr lang="en-US" dirty="0"/>
                  <a:t>a circle in which the diameter AB </a:t>
                </a:r>
                <a:r>
                  <a:rPr lang="en-US" dirty="0" smtClean="0"/>
                  <a:t>   equals </a:t>
                </a:r>
                <a:r>
                  <a:rPr lang="en-US" dirty="0"/>
                  <a:t>4cm.  If  two points  C and D lie on the circle and</a:t>
                </a:r>
                <a14:m>
                  <m:oMath xmlns:m="http://schemas.openxmlformats.org/officeDocument/2006/math">
                    <m:r>
                      <a:rPr lang="en-US" i="1">
                        <a:latin typeface="Cambria Math"/>
                      </a:rPr>
                      <m:t> ∠</m:t>
                    </m:r>
                    <m:r>
                      <a:rPr lang="en-US" i="1">
                        <a:latin typeface="Cambria Math"/>
                      </a:rPr>
                      <m:t>𝐴𝐵𝐶</m:t>
                    </m:r>
                    <m:r>
                      <a:rPr lang="en-US" i="1">
                        <a:latin typeface="Cambria Math"/>
                      </a:rPr>
                      <m:t>=18°</m:t>
                    </m:r>
                  </m:oMath>
                </a14:m>
                <a:r>
                  <a:rPr lang="en-US" dirty="0"/>
                  <a:t> and  </a:t>
                </a:r>
                <a14:m>
                  <m:oMath xmlns:m="http://schemas.openxmlformats.org/officeDocument/2006/math">
                    <m:r>
                      <a:rPr lang="en-US" i="1">
                        <a:latin typeface="Cambria Math"/>
                      </a:rPr>
                      <m:t>∠</m:t>
                    </m:r>
                    <m:r>
                      <a:rPr lang="en-US" i="1">
                        <a:latin typeface="Cambria Math"/>
                      </a:rPr>
                      <m:t>𝐵𝐴𝐷</m:t>
                    </m:r>
                    <m:r>
                      <a:rPr lang="en-US" i="1">
                        <a:latin typeface="Cambria Math"/>
                      </a:rPr>
                      <m:t>=36°</m:t>
                    </m:r>
                  </m:oMath>
                </a14:m>
                <a:r>
                  <a:rPr lang="en-US" dirty="0"/>
                  <a:t>, find the length of the major arc CD.</a:t>
                </a:r>
              </a:p>
              <a:p>
                <a:r>
                  <a:rPr lang="en-US" dirty="0"/>
                  <a:t> </a:t>
                </a:r>
              </a:p>
              <a:p>
                <a:endParaRPr lang="en-US" dirty="0" smtClean="0"/>
              </a:p>
              <a:p>
                <a:endParaRPr lang="en-US" dirty="0"/>
              </a:p>
              <a:p>
                <a:endParaRPr lang="en-US" dirty="0" smtClean="0"/>
              </a:p>
              <a:p>
                <a:endParaRPr lang="en-US" dirty="0"/>
              </a:p>
              <a:p>
                <a:r>
                  <a:rPr lang="en-US" dirty="0" smtClean="0"/>
                  <a:t>NS</a:t>
                </a:r>
              </a:p>
              <a:p>
                <a:endParaRPr lang="en-US" dirty="0"/>
              </a:p>
              <a:p>
                <a:pPr marL="0" indent="0">
                  <a:buNone/>
                </a:pPr>
                <a:r>
                  <a:rPr lang="en-US" dirty="0" smtClean="0"/>
                  <a:t>ANS. 5.53 sq.cm.</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14400" y="152400"/>
                <a:ext cx="8229600" cy="6705600"/>
              </a:xfrm>
              <a:blipFill rotWithShape="1">
                <a:blip r:embed="rId2"/>
                <a:stretch>
                  <a:fillRect l="-1852" t="-1909" r="-148"/>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133600"/>
            <a:ext cx="816871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6552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normAutofit/>
              </a:bodyPr>
              <a:lstStyle/>
              <a:p>
                <a:pPr marL="0" lvl="0" indent="0">
                  <a:buNone/>
                </a:pPr>
                <a:r>
                  <a:rPr lang="en-US" dirty="0" smtClean="0"/>
                  <a:t>27. p62: A </a:t>
                </a:r>
                <a:r>
                  <a:rPr lang="en-US" dirty="0"/>
                  <a:t>circle has an area equal to </a:t>
                </a:r>
                <a14:m>
                  <m:oMath xmlns:m="http://schemas.openxmlformats.org/officeDocument/2006/math">
                    <m:r>
                      <a:rPr lang="en-US" i="1">
                        <a:latin typeface="Cambria Math"/>
                      </a:rPr>
                      <m:t>25</m:t>
                    </m:r>
                    <m:r>
                      <a:rPr lang="en-US" i="1">
                        <a:latin typeface="Cambria Math"/>
                      </a:rPr>
                      <m:t>𝜋</m:t>
                    </m:r>
                  </m:oMath>
                </a14:m>
                <a:r>
                  <a:rPr lang="en-US" dirty="0"/>
                  <a:t> cm</a:t>
                </a:r>
                <a:r>
                  <a:rPr lang="en-US" baseline="30000" dirty="0"/>
                  <a:t>2</a:t>
                </a:r>
                <a:r>
                  <a:rPr lang="en-US" dirty="0"/>
                  <a:t>. Its diameter AB coincides with one of the sides of triangle ACB in which the vertex C lies on the circle. If the triangle has an area equal to 11 cm</a:t>
                </a:r>
                <a:r>
                  <a:rPr lang="en-US" baseline="30000" dirty="0"/>
                  <a:t>2</a:t>
                </a:r>
                <a:r>
                  <a:rPr lang="en-US" dirty="0"/>
                  <a:t>, find its perimeter</a:t>
                </a:r>
                <a:r>
                  <a:rPr lang="en-US" dirty="0" smtClean="0"/>
                  <a:t>.</a:t>
                </a:r>
              </a:p>
              <a:p>
                <a:pPr marL="0" lvl="0" indent="0">
                  <a:buNone/>
                </a:pPr>
                <a:r>
                  <a:rPr lang="en-US" dirty="0" smtClean="0"/>
                  <a:t>32., p63 : Find </a:t>
                </a:r>
                <a:r>
                  <a:rPr lang="en-US" dirty="0"/>
                  <a:t>the area of a cyclic quadrilateral with two sides that measure </a:t>
                </a:r>
                <a14:m>
                  <m:oMath xmlns:m="http://schemas.openxmlformats.org/officeDocument/2006/math">
                    <m:r>
                      <a:rPr lang="en-US" i="1">
                        <a:latin typeface="Cambria Math"/>
                      </a:rPr>
                      <m:t>4</m:t>
                    </m:r>
                  </m:oMath>
                </a14:m>
                <a:r>
                  <a:rPr lang="en-US" dirty="0"/>
                  <a:t> and  </a:t>
                </a:r>
                <a14:m>
                  <m:oMath xmlns:m="http://schemas.openxmlformats.org/officeDocument/2006/math">
                    <m:r>
                      <a:rPr lang="en-US" i="1">
                        <a:latin typeface="Cambria Math"/>
                      </a:rPr>
                      <m:t>5</m:t>
                    </m:r>
                  </m:oMath>
                </a14:m>
                <a:r>
                  <a:rPr lang="en-US" dirty="0"/>
                  <a:t> units and one diagonal coincides with a diameter of the circle, the radius of which is </a:t>
                </a:r>
                <a14:m>
                  <m:oMath xmlns:m="http://schemas.openxmlformats.org/officeDocument/2006/math">
                    <m:r>
                      <a:rPr lang="en-US" i="1">
                        <a:latin typeface="Cambria Math"/>
                      </a:rPr>
                      <m:t>2</m:t>
                    </m:r>
                    <m:rad>
                      <m:radPr>
                        <m:degHide m:val="on"/>
                        <m:ctrlPr>
                          <a:rPr lang="en-US" i="1">
                            <a:latin typeface="Cambria Math"/>
                          </a:rPr>
                        </m:ctrlPr>
                      </m:radPr>
                      <m:deg/>
                      <m:e>
                        <m:r>
                          <a:rPr lang="en-US" i="1">
                            <a:latin typeface="Cambria Math"/>
                          </a:rPr>
                          <m:t>3</m:t>
                        </m:r>
                      </m:e>
                    </m:rad>
                  </m:oMath>
                </a14:m>
                <a:r>
                  <a:rPr lang="en-US" dirty="0"/>
                  <a:t> units.</a:t>
                </a:r>
              </a:p>
              <a:p>
                <a:r>
                  <a:rPr lang="en-US" dirty="0"/>
                  <a:t> </a:t>
                </a:r>
              </a:p>
              <a:p>
                <a:pPr marL="0" lv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1852" t="-1404" r="-148" b="-3041"/>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4108038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90600"/>
            <a:ext cx="8229600" cy="5135563"/>
          </a:xfrm>
        </p:spPr>
        <p:txBody>
          <a:bodyPr>
            <a:normAutofit/>
          </a:bodyPr>
          <a:lstStyle/>
          <a:p>
            <a:r>
              <a:rPr lang="en-US" dirty="0"/>
              <a:t>A </a:t>
            </a:r>
            <a:r>
              <a:rPr lang="en-US" b="1" dirty="0"/>
              <a:t>star</a:t>
            </a:r>
            <a:r>
              <a:rPr lang="en-US" dirty="0"/>
              <a:t> is a star-like figure which generally consists of a polygon with triangles on its sides. </a:t>
            </a:r>
            <a:endParaRPr lang="en-US" dirty="0" smtClean="0"/>
          </a:p>
          <a:p>
            <a:r>
              <a:rPr lang="en-US" dirty="0" smtClean="0"/>
              <a:t>It </a:t>
            </a:r>
            <a:r>
              <a:rPr lang="en-US" dirty="0"/>
              <a:t>is a </a:t>
            </a:r>
            <a:r>
              <a:rPr lang="en-US" b="1" i="1" dirty="0"/>
              <a:t>regular star</a:t>
            </a:r>
            <a:r>
              <a:rPr lang="en-US" dirty="0"/>
              <a:t> if the polygon involved is a regular </a:t>
            </a:r>
            <a:r>
              <a:rPr lang="en-US" dirty="0" smtClean="0"/>
              <a:t>polygon</a:t>
            </a:r>
          </a:p>
          <a:p>
            <a:r>
              <a:rPr lang="en-US" dirty="0"/>
              <a:t>The </a:t>
            </a:r>
            <a:r>
              <a:rPr lang="en-US" b="1" i="1" dirty="0"/>
              <a:t>pentagram</a:t>
            </a:r>
            <a:r>
              <a:rPr lang="en-US" dirty="0"/>
              <a:t>, also known as </a:t>
            </a:r>
            <a:r>
              <a:rPr lang="en-US" i="1" dirty="0"/>
              <a:t>German </a:t>
            </a:r>
            <a:r>
              <a:rPr lang="en-US" dirty="0"/>
              <a:t>or</a:t>
            </a:r>
            <a:r>
              <a:rPr lang="en-US" i="1" dirty="0"/>
              <a:t> witch star,</a:t>
            </a:r>
            <a:r>
              <a:rPr lang="en-US" dirty="0"/>
              <a:t> is a five-pointed regular star. The </a:t>
            </a:r>
            <a:r>
              <a:rPr lang="en-US" b="1" i="1" dirty="0"/>
              <a:t>hexagram</a:t>
            </a:r>
            <a:r>
              <a:rPr lang="en-US" dirty="0"/>
              <a:t> which is also known as </a:t>
            </a:r>
            <a:r>
              <a:rPr lang="en-US" i="1" dirty="0"/>
              <a:t>David’s star</a:t>
            </a:r>
            <a:r>
              <a:rPr lang="en-US" dirty="0"/>
              <a:t> or </a:t>
            </a:r>
            <a:r>
              <a:rPr lang="en-US" i="1" dirty="0"/>
              <a:t>Solomon’s seal</a:t>
            </a:r>
            <a:r>
              <a:rPr lang="en-US" dirty="0"/>
              <a:t> is a six-pointed regular star. </a:t>
            </a:r>
          </a:p>
          <a:p>
            <a:endParaRPr lang="en-US" dirty="0"/>
          </a:p>
        </p:txBody>
      </p:sp>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3664706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b="1" dirty="0" smtClean="0"/>
                  <a:t>Area of Ellipse</a:t>
                </a:r>
                <a:r>
                  <a:rPr lang="en-US" dirty="0" smtClean="0"/>
                  <a:t>:  </a:t>
                </a:r>
                <a14:m>
                  <m:oMath xmlns:m="http://schemas.openxmlformats.org/officeDocument/2006/math">
                    <m:r>
                      <a:rPr lang="en-US" i="1">
                        <a:latin typeface="Cambria Math"/>
                      </a:rPr>
                      <m:t>𝐴</m:t>
                    </m:r>
                    <m:r>
                      <a:rPr lang="en-US" i="1">
                        <a:latin typeface="Cambria Math"/>
                      </a:rPr>
                      <m:t>=</m:t>
                    </m:r>
                    <m:r>
                      <a:rPr lang="en-US" i="1">
                        <a:latin typeface="Cambria Math"/>
                      </a:rPr>
                      <m:t>𝜋</m:t>
                    </m:r>
                    <m:r>
                      <a:rPr lang="en-US" i="1">
                        <a:latin typeface="Cambria Math"/>
                      </a:rPr>
                      <m:t>𝑎𝑏</m:t>
                    </m:r>
                  </m:oMath>
                </a14:m>
                <a:endParaRPr lang="en-US" dirty="0" smtClean="0"/>
              </a:p>
              <a:p>
                <a:pPr marL="0" indent="0">
                  <a:buNone/>
                </a:pPr>
                <a:r>
                  <a:rPr lang="en-US" dirty="0" smtClean="0"/>
                  <a:t>a=major segment, b=minor segment</a:t>
                </a:r>
              </a:p>
              <a:p>
                <a:pPr marL="0" indent="0">
                  <a:buNone/>
                </a:pPr>
                <a:endParaRPr lang="en-US" dirty="0"/>
              </a:p>
              <a:p>
                <a:pPr marL="0" indent="0">
                  <a:buNone/>
                </a:pPr>
                <a:r>
                  <a:rPr lang="en-US" b="1" dirty="0" smtClean="0"/>
                  <a:t>Area of Parabola:  </a:t>
                </a:r>
                <a14:m>
                  <m:oMath xmlns:m="http://schemas.openxmlformats.org/officeDocument/2006/math">
                    <m:r>
                      <a:rPr lang="en-US" i="1">
                        <a:latin typeface="Cambria Math"/>
                      </a:rPr>
                      <m:t>𝐴</m:t>
                    </m:r>
                    <m:r>
                      <a:rPr lang="en-US" i="1">
                        <a:latin typeface="Cambria Math"/>
                      </a:rPr>
                      <m:t>=</m:t>
                    </m:r>
                    <m:f>
                      <m:fPr>
                        <m:ctrlPr>
                          <a:rPr lang="en-US" i="1">
                            <a:latin typeface="Cambria Math"/>
                          </a:rPr>
                        </m:ctrlPr>
                      </m:fPr>
                      <m:num>
                        <m:r>
                          <a:rPr lang="en-US" i="1">
                            <a:latin typeface="Cambria Math"/>
                          </a:rPr>
                          <m:t>2</m:t>
                        </m:r>
                      </m:num>
                      <m:den>
                        <m:r>
                          <a:rPr lang="en-US" i="1">
                            <a:latin typeface="Cambria Math"/>
                          </a:rPr>
                          <m:t>3</m:t>
                        </m:r>
                      </m:den>
                    </m:f>
                    <m:r>
                      <a:rPr lang="en-US" i="1">
                        <a:latin typeface="Cambria Math"/>
                      </a:rPr>
                      <m:t>𝑏h</m:t>
                    </m:r>
                  </m:oMath>
                </a14:m>
                <a:endParaRPr lang="en-US" dirty="0" smtClean="0"/>
              </a:p>
              <a:p>
                <a:pPr marL="0" indent="0">
                  <a:buNone/>
                </a:pPr>
                <a:r>
                  <a:rPr lang="en-US" dirty="0"/>
                  <a:t>b</a:t>
                </a:r>
                <a:r>
                  <a:rPr lang="en-US" dirty="0" smtClean="0"/>
                  <a:t>=base, a=altitude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t="-1617"/>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1307312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14400"/>
                <a:ext cx="8229600" cy="5211763"/>
              </a:xfrm>
            </p:spPr>
            <p:txBody>
              <a:bodyPr>
                <a:normAutofit fontScale="70000" lnSpcReduction="20000"/>
              </a:bodyPr>
              <a:lstStyle/>
              <a:p>
                <a:r>
                  <a:rPr lang="en-US" b="1" dirty="0"/>
                  <a:t>Simpson’s </a:t>
                </a:r>
                <a:r>
                  <a:rPr lang="en-US" b="1" dirty="0" smtClean="0"/>
                  <a:t>Rule For Irregular shaped figure.</a:t>
                </a:r>
                <a:endParaRPr lang="en-US" dirty="0"/>
              </a:p>
              <a:p>
                <a:pPr marL="0" indent="0">
                  <a:buNone/>
                </a:pPr>
                <a:r>
                  <a:rPr lang="en-US" dirty="0"/>
                  <a:t>     If </a:t>
                </a:r>
                <a14:m>
                  <m:oMath xmlns:m="http://schemas.openxmlformats.org/officeDocument/2006/math">
                    <m:sSub>
                      <m:sSubPr>
                        <m:ctrlPr>
                          <a:rPr lang="en-US" i="1">
                            <a:latin typeface="Cambria Math"/>
                          </a:rPr>
                        </m:ctrlPr>
                      </m:sSubPr>
                      <m:e>
                        <m:r>
                          <a:rPr lang="en-US" i="1">
                            <a:latin typeface="Cambria Math"/>
                          </a:rPr>
                          <m:t>𝑦</m:t>
                        </m:r>
                      </m:e>
                      <m:sub>
                        <m:r>
                          <a:rPr lang="en-US" i="1">
                            <a:latin typeface="Cambria Math"/>
                          </a:rPr>
                          <m:t>𝑜</m:t>
                        </m:r>
                      </m:sub>
                    </m:sSub>
                    <m:r>
                      <a:rPr lang="en-US" i="1">
                        <a:latin typeface="Cambria Math"/>
                      </a:rPr>
                      <m:t>, </m:t>
                    </m:r>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r>
                      <a:rPr lang="en-US" i="1">
                        <a:latin typeface="Cambria Math"/>
                      </a:rPr>
                      <m:t> </m:t>
                    </m:r>
                  </m:oMath>
                </a14:m>
                <a:r>
                  <a:rPr lang="en-US" dirty="0"/>
                  <a:t>(</a:t>
                </a:r>
                <a14:m>
                  <m:oMath xmlns:m="http://schemas.openxmlformats.org/officeDocument/2006/math">
                    <m:r>
                      <a:rPr lang="en-US" i="1">
                        <a:latin typeface="Cambria Math"/>
                      </a:rPr>
                      <m:t>𝑛</m:t>
                    </m:r>
                  </m:oMath>
                </a14:m>
                <a:r>
                  <a:rPr lang="en-US" dirty="0"/>
                  <a:t> is even) are the lengths of a series of parallel chords of uniform interval  </a:t>
                </a:r>
                <a:r>
                  <a:rPr lang="en-US" i="1" dirty="0"/>
                  <a:t>d</a:t>
                </a:r>
                <a:r>
                  <a:rPr lang="en-US" dirty="0"/>
                  <a:t>  then the area of the figure enclosed above is given approximately by the following formula.</a:t>
                </a:r>
              </a:p>
              <a:p>
                <a:pPr marL="0" indent="0">
                  <a:buNone/>
                </a:pPr>
                <a14:m>
                  <m:oMath xmlns:m="http://schemas.openxmlformats.org/officeDocument/2006/math">
                    <m:r>
                      <a:rPr lang="en-US" i="1">
                        <a:latin typeface="Cambria Math"/>
                      </a:rPr>
                      <m:t>𝐴</m:t>
                    </m:r>
                    <m:r>
                      <a:rPr lang="en-US" i="1">
                        <a:latin typeface="Cambria Math"/>
                      </a:rPr>
                      <m:t>=</m:t>
                    </m:r>
                    <m:f>
                      <m:fPr>
                        <m:ctrlPr>
                          <a:rPr lang="en-US" i="1">
                            <a:latin typeface="Cambria Math"/>
                          </a:rPr>
                        </m:ctrlPr>
                      </m:fPr>
                      <m:num>
                        <m:r>
                          <a:rPr lang="en-US" i="1">
                            <a:latin typeface="Cambria Math"/>
                          </a:rPr>
                          <m:t>1</m:t>
                        </m:r>
                      </m:num>
                      <m:den>
                        <m:r>
                          <a:rPr lang="en-US" i="1">
                            <a:latin typeface="Cambria Math"/>
                          </a:rPr>
                          <m:t>3</m:t>
                        </m:r>
                      </m:den>
                    </m:f>
                    <m:r>
                      <a:rPr lang="en-US" i="1">
                        <a:latin typeface="Cambria Math"/>
                      </a:rPr>
                      <m:t>𝑑</m:t>
                    </m:r>
                    <m:d>
                      <m:dPr>
                        <m:begChr m:val="["/>
                        <m:endChr m:val="]"/>
                        <m:ctrlPr>
                          <a:rPr lang="en-US" i="1">
                            <a:latin typeface="Cambria Math"/>
                          </a:rPr>
                        </m:ctrlPr>
                      </m:dPr>
                      <m:e>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0</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sub>
                            </m:sSub>
                          </m:e>
                        </m:d>
                        <m:r>
                          <a:rPr lang="en-US" i="1">
                            <a:latin typeface="Cambria Math"/>
                          </a:rPr>
                          <m:t>+4</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1</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3</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−1</m:t>
                                </m:r>
                              </m:sub>
                            </m:sSub>
                          </m:e>
                        </m:d>
                        <m:r>
                          <a:rPr lang="en-US" i="1">
                            <a:latin typeface="Cambria Math"/>
                          </a:rPr>
                          <m:t>+2</m:t>
                        </m:r>
                        <m:d>
                          <m:dPr>
                            <m:ctrlPr>
                              <a:rPr lang="en-US" i="1">
                                <a:latin typeface="Cambria Math"/>
                              </a:rPr>
                            </m:ctrlPr>
                          </m:dPr>
                          <m:e>
                            <m:sSub>
                              <m:sSubPr>
                                <m:ctrlPr>
                                  <a:rPr lang="en-US" i="1">
                                    <a:latin typeface="Cambria Math"/>
                                  </a:rPr>
                                </m:ctrlPr>
                              </m:sSubPr>
                              <m:e>
                                <m:r>
                                  <a:rPr lang="en-US" i="1">
                                    <a:latin typeface="Cambria Math"/>
                                  </a:rPr>
                                  <m:t>𝑦</m:t>
                                </m:r>
                              </m:e>
                              <m:sub>
                                <m:r>
                                  <a:rPr lang="en-US" i="1">
                                    <a:latin typeface="Cambria Math"/>
                                  </a:rPr>
                                  <m:t>2</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4</m:t>
                                </m:r>
                              </m:sub>
                            </m:sSub>
                            <m:r>
                              <a:rPr lang="en-US" i="1">
                                <a:latin typeface="Cambria Math"/>
                              </a:rPr>
                              <m:t>+…+</m:t>
                            </m:r>
                            <m:sSub>
                              <m:sSubPr>
                                <m:ctrlPr>
                                  <a:rPr lang="en-US" i="1">
                                    <a:latin typeface="Cambria Math"/>
                                  </a:rPr>
                                </m:ctrlPr>
                              </m:sSubPr>
                              <m:e>
                                <m:r>
                                  <a:rPr lang="en-US" i="1">
                                    <a:latin typeface="Cambria Math"/>
                                  </a:rPr>
                                  <m:t>𝑦</m:t>
                                </m:r>
                              </m:e>
                              <m:sub>
                                <m:r>
                                  <a:rPr lang="en-US" i="1">
                                    <a:latin typeface="Cambria Math"/>
                                  </a:rPr>
                                  <m:t>𝑛</m:t>
                                </m:r>
                                <m:r>
                                  <a:rPr lang="en-US" i="1">
                                    <a:latin typeface="Cambria Math"/>
                                  </a:rPr>
                                  <m:t>−2</m:t>
                                </m:r>
                              </m:sub>
                            </m:sSub>
                          </m:e>
                        </m:d>
                      </m:e>
                    </m:d>
                  </m:oMath>
                </a14:m>
                <a:r>
                  <a:rPr lang="en-US" i="1" dirty="0"/>
                  <a:t>.</a:t>
                </a:r>
                <a:endParaRPr lang="en-US" i="1" dirty="0" smtClean="0"/>
              </a:p>
              <a:p>
                <a:pPr marL="0" indent="0">
                  <a:buNone/>
                </a:pPr>
                <a:r>
                  <a:rPr lang="en-US" dirty="0">
                    <a:effectLst/>
                  </a:rPr>
                  <a:t/>
                </a:r>
                <a:br>
                  <a:rPr lang="en-US" dirty="0">
                    <a:effectLst/>
                  </a:rPr>
                </a:br>
                <a:r>
                  <a:rPr lang="en-US" dirty="0" smtClean="0"/>
                  <a:t>I</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14400"/>
                <a:ext cx="8229600" cy="5211763"/>
              </a:xfrm>
              <a:blipFill rotWithShape="1">
                <a:blip r:embed="rId2"/>
                <a:stretch>
                  <a:fillRect l="-889" t="-1871"/>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276600"/>
            <a:ext cx="82296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89690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lvl="0"/>
            <a:r>
              <a:rPr lang="en-US" dirty="0"/>
              <a:t>In a circle with diameter of 20 cm, a regular five-pointed star touching its circumference is inscribed. Find the area of the star</a:t>
            </a:r>
            <a:r>
              <a:rPr lang="en-US" dirty="0" smtClean="0"/>
              <a:t>.</a:t>
            </a:r>
            <a:endParaRPr lang="en-US" dirty="0"/>
          </a:p>
          <a:p>
            <a:pPr lvl="0"/>
            <a:r>
              <a:rPr lang="en-US" dirty="0"/>
              <a:t>What is the area of a section bounded by a closed elliptical figure in which the major and minor segments measure 60 cm and 45 cm respectively</a:t>
            </a:r>
            <a:r>
              <a:rPr lang="en-US" dirty="0" smtClean="0"/>
              <a:t>?</a:t>
            </a:r>
          </a:p>
          <a:p>
            <a:r>
              <a:rPr lang="en-US" dirty="0"/>
              <a:t>What is the area of a parabola inscribed in a rectangle 30 cm long and 22 cm wide?</a:t>
            </a:r>
          </a:p>
          <a:p>
            <a:pPr lvl="0"/>
            <a:endParaRPr lang="en-US" dirty="0"/>
          </a:p>
          <a:p>
            <a:endParaRPr lang="en-US" dirty="0"/>
          </a:p>
        </p:txBody>
      </p:sp>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575570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7772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8526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No.2</a:t>
            </a:r>
            <a:endParaRPr lang="en-US" dirty="0"/>
          </a:p>
        </p:txBody>
      </p:sp>
      <p:sp>
        <p:nvSpPr>
          <p:cNvPr id="3" name="Content Placeholder 2"/>
          <p:cNvSpPr>
            <a:spLocks noGrp="1"/>
          </p:cNvSpPr>
          <p:nvPr>
            <p:ph idx="1"/>
          </p:nvPr>
        </p:nvSpPr>
        <p:spPr/>
        <p:txBody>
          <a:bodyPr/>
          <a:lstStyle/>
          <a:p>
            <a:pPr marL="0" indent="0">
              <a:buNone/>
            </a:pPr>
            <a:r>
              <a:rPr lang="en-US" dirty="0" smtClean="0"/>
              <a:t>Exercise 2.1:   #5, 7, 15, 23, 29, 33 pp. 59-63</a:t>
            </a:r>
          </a:p>
          <a:p>
            <a:pPr marL="0" indent="0">
              <a:buNone/>
            </a:pPr>
            <a:endParaRPr lang="en-US" dirty="0"/>
          </a:p>
          <a:p>
            <a:pPr marL="0" indent="0">
              <a:buNone/>
            </a:pPr>
            <a:r>
              <a:rPr lang="en-US" dirty="0" smtClean="0"/>
              <a:t>Exercise 2.2: # 8, 10 &amp; 12  pp. 71-72</a:t>
            </a:r>
          </a:p>
          <a:p>
            <a:endParaRPr lang="en-US" dirty="0"/>
          </a:p>
        </p:txBody>
      </p:sp>
    </p:spTree>
    <p:extLst>
      <p:ext uri="{BB962C8B-B14F-4D97-AF65-F5344CB8AC3E}">
        <p14:creationId xmlns:p14="http://schemas.microsoft.com/office/powerpoint/2010/main" val="272735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By choosing any two points on the circle, two arcs will be formed; a</a:t>
            </a:r>
            <a:r>
              <a:rPr lang="en-US" b="1" dirty="0"/>
              <a:t> </a:t>
            </a:r>
            <a:r>
              <a:rPr lang="en-US" b="1" i="1" dirty="0"/>
              <a:t>major arc</a:t>
            </a:r>
            <a:r>
              <a:rPr lang="en-US" dirty="0"/>
              <a:t> (the longer arc), and a </a:t>
            </a:r>
            <a:r>
              <a:rPr lang="en-US" b="1" i="1" dirty="0"/>
              <a:t>minor arc</a:t>
            </a:r>
            <a:r>
              <a:rPr lang="en-US" dirty="0"/>
              <a:t> (the shorter one).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276600"/>
            <a:ext cx="716280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078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b="1" i="1" dirty="0"/>
              <a:t>chord </a:t>
            </a:r>
            <a:r>
              <a:rPr lang="en-US" dirty="0"/>
              <a:t>is a line segment joining any two points on the circle. The chord that passes through the center of the circle is called the </a:t>
            </a:r>
            <a:r>
              <a:rPr lang="en-US" b="1" i="1" dirty="0"/>
              <a:t>diameter </a:t>
            </a:r>
            <a:r>
              <a:rPr lang="en-US" dirty="0"/>
              <a:t>of a circle. </a:t>
            </a:r>
            <a:endParaRPr lang="en-US" dirty="0" smtClean="0"/>
          </a:p>
          <a:p>
            <a:r>
              <a:rPr lang="en-US" dirty="0"/>
              <a:t>A chord divides the circle into two regions, the </a:t>
            </a:r>
            <a:r>
              <a:rPr lang="en-US" b="1" i="1" dirty="0"/>
              <a:t>major segment</a:t>
            </a:r>
            <a:r>
              <a:rPr lang="en-US" dirty="0"/>
              <a:t> and the </a:t>
            </a:r>
            <a:r>
              <a:rPr lang="en-US" b="1" i="1" dirty="0"/>
              <a:t>minor segment</a:t>
            </a:r>
            <a:r>
              <a:rPr lang="en-US" dirty="0"/>
              <a:t>. </a:t>
            </a:r>
          </a:p>
          <a:p>
            <a:endParaRPr lang="en-US" dirty="0"/>
          </a:p>
          <a:p>
            <a:endParaRPr lang="en-US" dirty="0"/>
          </a:p>
        </p:txBody>
      </p:sp>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3290834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a:t>
            </a:r>
            <a:r>
              <a:rPr lang="en-US" b="1" i="1" dirty="0"/>
              <a:t>sector</a:t>
            </a:r>
            <a:r>
              <a:rPr lang="en-US" b="1" dirty="0"/>
              <a:t> </a:t>
            </a:r>
            <a:r>
              <a:rPr lang="en-US" dirty="0"/>
              <a:t>is the figure formed by two radii and an included arc. The</a:t>
            </a:r>
            <a:r>
              <a:rPr lang="en-US" b="1" i="1" dirty="0"/>
              <a:t> central angle</a:t>
            </a:r>
            <a:r>
              <a:rPr lang="en-US" dirty="0"/>
              <a:t> is the angle in which the vertex lies at the center of the circle and which sides are the two radii. </a:t>
            </a:r>
            <a:endParaRPr lang="en-US" dirty="0" smtClean="0"/>
          </a:p>
          <a:p>
            <a:r>
              <a:rPr lang="en-US" dirty="0"/>
              <a:t>The</a:t>
            </a:r>
            <a:r>
              <a:rPr lang="en-US" b="1" i="1" dirty="0"/>
              <a:t> inscribed angle</a:t>
            </a:r>
            <a:r>
              <a:rPr lang="en-US" dirty="0"/>
              <a:t> is the angle in which the vertex lies on the circle and which two sides are chords of the circle.</a:t>
            </a:r>
          </a:p>
          <a:p>
            <a:endParaRPr lang="en-US" dirty="0"/>
          </a:p>
        </p:txBody>
      </p:sp>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516957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924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9018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914400"/>
            <a:ext cx="8229600" cy="5486400"/>
          </a:xfrm>
        </p:spPr>
        <p:txBody>
          <a:bodyPr>
            <a:normAutofit/>
          </a:bodyPr>
          <a:lstStyle/>
          <a:p>
            <a:pPr marL="0" indent="0" algn="just">
              <a:buNone/>
            </a:pPr>
            <a:r>
              <a:rPr lang="en-US" dirty="0" smtClean="0"/>
              <a:t>	 If   </a:t>
            </a:r>
            <a:r>
              <a:rPr lang="en-US" dirty="0"/>
              <a:t>circles  of  different  radii  have </a:t>
            </a:r>
            <a:r>
              <a:rPr lang="en-US" dirty="0" smtClean="0"/>
              <a:t>common </a:t>
            </a:r>
            <a:r>
              <a:rPr lang="en-US" dirty="0"/>
              <a:t>center then they are referred </a:t>
            </a:r>
            <a:r>
              <a:rPr lang="en-US" dirty="0" smtClean="0"/>
              <a:t>to  </a:t>
            </a:r>
            <a:r>
              <a:rPr lang="en-US" dirty="0"/>
              <a:t>as   </a:t>
            </a:r>
            <a:r>
              <a:rPr lang="en-US" b="1" i="1" dirty="0"/>
              <a:t>concentric circles</a:t>
            </a:r>
            <a:r>
              <a:rPr lang="en-US" dirty="0"/>
              <a:t>.    </a:t>
            </a:r>
            <a:endParaRPr lang="en-US" dirty="0" smtClean="0"/>
          </a:p>
          <a:p>
            <a:pPr marL="0" indent="0" algn="just">
              <a:buNone/>
            </a:pPr>
            <a:r>
              <a:rPr lang="en-US" dirty="0" smtClean="0"/>
              <a:t>	The  </a:t>
            </a:r>
            <a:r>
              <a:rPr lang="en-US" dirty="0"/>
              <a:t>region </a:t>
            </a:r>
            <a:r>
              <a:rPr lang="en-US" dirty="0" smtClean="0"/>
              <a:t>bounded </a:t>
            </a:r>
            <a:r>
              <a:rPr lang="en-US" dirty="0"/>
              <a:t>by any two concentric </a:t>
            </a:r>
            <a:r>
              <a:rPr lang="en-US" dirty="0" smtClean="0"/>
              <a:t>circles is </a:t>
            </a:r>
            <a:r>
              <a:rPr lang="en-US" dirty="0"/>
              <a:t>known as the </a:t>
            </a:r>
            <a:r>
              <a:rPr lang="en-US" b="1" i="1" dirty="0"/>
              <a:t>annulus</a:t>
            </a:r>
            <a:r>
              <a:rPr lang="en-US" dirty="0"/>
              <a:t>. </a:t>
            </a:r>
            <a:endParaRPr lang="en-US" dirty="0" smtClean="0"/>
          </a:p>
          <a:p>
            <a:pPr marL="0" indent="0" algn="just">
              <a:buNone/>
            </a:pPr>
            <a:r>
              <a:rPr lang="en-US" dirty="0"/>
              <a:t>	</a:t>
            </a:r>
            <a:r>
              <a:rPr lang="en-US" dirty="0" smtClean="0"/>
              <a:t>A </a:t>
            </a:r>
            <a:r>
              <a:rPr lang="en-US" dirty="0"/>
              <a:t>line in the same plane as the circle is a </a:t>
            </a:r>
            <a:r>
              <a:rPr lang="en-US" b="1" i="1" dirty="0"/>
              <a:t>tangent line</a:t>
            </a:r>
            <a:r>
              <a:rPr lang="en-US" dirty="0"/>
              <a:t> of the circle if it intersects the circle at exactly one point on the circle. </a:t>
            </a:r>
            <a:endParaRPr lang="en-US" dirty="0" smtClean="0"/>
          </a:p>
          <a:p>
            <a:pPr marL="0" indent="0" algn="just">
              <a:buNone/>
            </a:pPr>
            <a:r>
              <a:rPr lang="en-US" dirty="0" smtClean="0"/>
              <a:t>	A </a:t>
            </a:r>
            <a:r>
              <a:rPr lang="en-US" dirty="0"/>
              <a:t>line is called a </a:t>
            </a:r>
            <a:r>
              <a:rPr lang="en-US" b="1" i="1" dirty="0"/>
              <a:t>secant line</a:t>
            </a:r>
            <a:r>
              <a:rPr lang="en-US" dirty="0"/>
              <a:t> if it intersects the circle at two points on the circle. </a:t>
            </a:r>
          </a:p>
        </p:txBody>
      </p:sp>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225642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229600" cy="4525963"/>
              </a:xfrm>
            </p:spPr>
            <p:txBody>
              <a:bodyPr/>
              <a:lstStyle/>
              <a:p>
                <a:r>
                  <a:rPr lang="en-US" dirty="0"/>
                  <a:t>A </a:t>
                </a:r>
                <a:r>
                  <a:rPr lang="en-US" b="1" i="1" dirty="0"/>
                  <a:t>cyclic quadrilateral</a:t>
                </a:r>
                <a:r>
                  <a:rPr lang="en-US" dirty="0"/>
                  <a:t> is a four-sided figure inscribed in a circle, with each vertex (corner) of the quadrilateral touching the circumference of the circle</a:t>
                </a:r>
                <a:r>
                  <a:rPr lang="en-US" dirty="0" smtClean="0"/>
                  <a:t>.</a:t>
                </a:r>
                <a:endParaRPr lang="en-US" dirty="0"/>
              </a:p>
              <a:p>
                <a:r>
                  <a:rPr lang="en-US" dirty="0"/>
                  <a:t>The sum of the opposite angles of such a quadrilateral is </a:t>
                </a:r>
                <a14:m>
                  <m:oMath xmlns:m="http://schemas.openxmlformats.org/officeDocument/2006/math">
                    <m:r>
                      <a:rPr lang="en-US" i="1">
                        <a:latin typeface="Cambria Math"/>
                      </a:rPr>
                      <m:t>180°</m:t>
                    </m:r>
                  </m:oMath>
                </a14:m>
                <a:r>
                  <a:rPr lang="en-US" dirty="0"/>
                  <a: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229600" cy="4525963"/>
              </a:xfrm>
              <a:blipFill rotWithShape="1">
                <a:blip r:embed="rId2"/>
                <a:stretch>
                  <a:fillRect l="-1704" t="-1752" r="-370"/>
                </a:stretch>
              </a:blipFill>
            </p:spPr>
            <p:txBody>
              <a:bodyPr/>
              <a:lstStyle/>
              <a:p>
                <a:r>
                  <a:rPr lang="en-US">
                    <a:noFill/>
                  </a:rPr>
                  <a:t> </a:t>
                </a:r>
              </a:p>
            </p:txBody>
          </p:sp>
        </mc:Fallback>
      </mc:AlternateContent>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3143257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Theorems on Circles</a:t>
            </a:r>
            <a:endParaRPr lang="en-US" dirty="0"/>
          </a:p>
        </p:txBody>
      </p:sp>
      <p:sp>
        <p:nvSpPr>
          <p:cNvPr id="3" name="Content Placeholder 2"/>
          <p:cNvSpPr>
            <a:spLocks noGrp="1"/>
          </p:cNvSpPr>
          <p:nvPr>
            <p:ph idx="1"/>
          </p:nvPr>
        </p:nvSpPr>
        <p:spPr/>
        <p:txBody>
          <a:bodyPr>
            <a:normAutofit lnSpcReduction="10000"/>
          </a:bodyPr>
          <a:lstStyle/>
          <a:p>
            <a:r>
              <a:rPr lang="en-US" dirty="0"/>
              <a:t> If two chords intersect at a point inside the circle, then the product of the segments of one chord is equal to the product of the segments of the other chord</a:t>
            </a:r>
            <a:r>
              <a:rPr lang="en-US" dirty="0" smtClean="0"/>
              <a:t>.</a:t>
            </a:r>
          </a:p>
          <a:p>
            <a:r>
              <a:rPr lang="en-US" dirty="0"/>
              <a:t> If two secant lines of a circle intersect at an exterior point, then the product of lengths of the entire secant line and its external segment is equal to the product of the lengths of the other secant line and its external segment.</a:t>
            </a:r>
          </a:p>
        </p:txBody>
      </p:sp>
      <p:sp>
        <p:nvSpPr>
          <p:cNvPr id="4" name="TextBox 3"/>
          <p:cNvSpPr txBox="1"/>
          <p:nvPr/>
        </p:nvSpPr>
        <p:spPr>
          <a:xfrm>
            <a:off x="685800" y="6248400"/>
            <a:ext cx="6096000" cy="381000"/>
          </a:xfrm>
          <a:prstGeom prst="rect">
            <a:avLst/>
          </a:prstGeom>
          <a:noFill/>
        </p:spPr>
        <p:txBody>
          <a:bodyPr wrap="square" rtlCol="0">
            <a:spAutoFit/>
          </a:bodyPr>
          <a:lstStyle/>
          <a:p>
            <a:r>
              <a:rPr lang="en-PH" dirty="0" smtClean="0"/>
              <a:t>Reference:  Solid </a:t>
            </a:r>
            <a:r>
              <a:rPr lang="en-PH" dirty="0" err="1" smtClean="0"/>
              <a:t>Mensuration</a:t>
            </a:r>
            <a:r>
              <a:rPr lang="en-PH" dirty="0" smtClean="0"/>
              <a:t> by Richard </a:t>
            </a:r>
            <a:r>
              <a:rPr lang="en-PH" dirty="0" err="1" smtClean="0"/>
              <a:t>Earnhart</a:t>
            </a:r>
            <a:endParaRPr lang="en-PH" dirty="0"/>
          </a:p>
        </p:txBody>
      </p:sp>
    </p:spTree>
    <p:extLst>
      <p:ext uri="{BB962C8B-B14F-4D97-AF65-F5344CB8AC3E}">
        <p14:creationId xmlns:p14="http://schemas.microsoft.com/office/powerpoint/2010/main" val="2121466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OP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TOPIC</Template>
  <TotalTime>2962</TotalTime>
  <Words>1704</Words>
  <Application>Microsoft Office PowerPoint</Application>
  <PresentationFormat>On-screen Show (4:3)</PresentationFormat>
  <Paragraphs>131</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TOPIC</vt:lpstr>
      <vt:lpstr>Lesson 2.1: CIRCLES Lesson 2.2 MISCELLANEOUS PLANES</vt:lpstr>
      <vt:lpstr>2.1 CIRCLES</vt:lpstr>
      <vt:lpstr>PowerPoint Presentation</vt:lpstr>
      <vt:lpstr>PowerPoint Presentation</vt:lpstr>
      <vt:lpstr>PowerPoint Presentation</vt:lpstr>
      <vt:lpstr>PowerPoint Presentation</vt:lpstr>
      <vt:lpstr>PowerPoint Presentation</vt:lpstr>
      <vt:lpstr>PowerPoint Presentation</vt:lpstr>
      <vt:lpstr>Theorems on Circles</vt:lpstr>
      <vt:lpstr>PowerPoint Presentation</vt:lpstr>
      <vt:lpstr>PowerPoint Presentation</vt:lpstr>
      <vt:lpstr>PowerPoint Presentation</vt:lpstr>
      <vt:lpstr>Formulas on Circles</vt:lpstr>
      <vt:lpstr>PowerPoint Presentation</vt:lpstr>
      <vt:lpstr>PowerPoint Presentation</vt:lpstr>
      <vt:lpstr>PowerPoint Presentation</vt:lpstr>
      <vt:lpstr>Area of a Cyclic Quadrilateral    </vt:lpstr>
      <vt:lpstr>Examples</vt:lpstr>
      <vt:lpstr>PowerPoint Presentation</vt:lpstr>
      <vt:lpstr>PowerPoint Presentation</vt:lpstr>
      <vt:lpstr>Exercises 2.1</vt:lpstr>
      <vt:lpstr>PowerPoint Presentation</vt:lpstr>
      <vt:lpstr>PowerPoint Presentation</vt:lpstr>
      <vt:lpstr>PowerPoint Presentation</vt:lpstr>
      <vt:lpstr>PowerPoint Presentation</vt:lpstr>
      <vt:lpstr>PowerPoint Presentation</vt:lpstr>
      <vt:lpstr>EXERCISES</vt:lpstr>
      <vt:lpstr>PowerPoint Presentation</vt:lpstr>
      <vt:lpstr>HOMEWORK No.2</vt:lpstr>
    </vt:vector>
  </TitlesOfParts>
  <Company>Mapua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Trigonometric Identities</dc:title>
  <dc:creator>rbteodoro</dc:creator>
  <cp:lastModifiedBy>Richard T. Earnhart</cp:lastModifiedBy>
  <cp:revision>223</cp:revision>
  <dcterms:created xsi:type="dcterms:W3CDTF">2011-05-31T05:35:10Z</dcterms:created>
  <dcterms:modified xsi:type="dcterms:W3CDTF">2011-10-15T09:32:52Z</dcterms:modified>
</cp:coreProperties>
</file>