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57" r:id="rId2"/>
    <p:sldId id="261" r:id="rId3"/>
    <p:sldId id="286" r:id="rId4"/>
    <p:sldId id="287" r:id="rId5"/>
    <p:sldId id="288" r:id="rId6"/>
    <p:sldId id="299" r:id="rId7"/>
    <p:sldId id="289" r:id="rId8"/>
    <p:sldId id="290" r:id="rId9"/>
    <p:sldId id="291" r:id="rId10"/>
    <p:sldId id="292" r:id="rId11"/>
    <p:sldId id="293" r:id="rId12"/>
    <p:sldId id="294" r:id="rId13"/>
    <p:sldId id="295" r:id="rId14"/>
    <p:sldId id="296" r:id="rId15"/>
    <p:sldId id="297" r:id="rId16"/>
    <p:sldId id="298" r:id="rId17"/>
    <p:sldId id="300" r:id="rId18"/>
    <p:sldId id="301" r:id="rId19"/>
    <p:sldId id="302" r:id="rId20"/>
    <p:sldId id="303" r:id="rId21"/>
    <p:sldId id="30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780" y="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A702837-B4BF-41A0-8C3A-65AEC956D5C6}" type="datetimeFigureOut">
              <a:rPr lang="en-US" smtClean="0"/>
              <a:t>11/8/2011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Solid Mensuration by R.T.Earnhart</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7F5666-87E3-493A-A4CF-5AABFF5F0DF5}" type="slidenum">
              <a:rPr lang="en-US" smtClean="0"/>
              <a:t>‹#›</a:t>
            </a:fld>
            <a:endParaRPr lang="en-US"/>
          </a:p>
        </p:txBody>
      </p:sp>
    </p:spTree>
    <p:extLst>
      <p:ext uri="{BB962C8B-B14F-4D97-AF65-F5344CB8AC3E}">
        <p14:creationId xmlns:p14="http://schemas.microsoft.com/office/powerpoint/2010/main" val="165643536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C4509F-5EA8-448A-BB5E-C6CDD48A3B2E}" type="datetimeFigureOut">
              <a:rPr lang="en-US" smtClean="0"/>
              <a:pPr/>
              <a:t>11/8/2011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Solid Mensuration by R.T.Earnhart</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16533D-B8A7-499C-8269-31718E70EA73}" type="slidenum">
              <a:rPr lang="en-US" smtClean="0"/>
              <a:pPr/>
              <a:t>‹#›</a:t>
            </a:fld>
            <a:endParaRPr lang="en-US"/>
          </a:p>
        </p:txBody>
      </p:sp>
    </p:spTree>
    <p:extLst>
      <p:ext uri="{BB962C8B-B14F-4D97-AF65-F5344CB8AC3E}">
        <p14:creationId xmlns:p14="http://schemas.microsoft.com/office/powerpoint/2010/main" val="1144539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Week 5</a:t>
            </a:r>
            <a:endParaRPr lang="en-US" dirty="0"/>
          </a:p>
        </p:txBody>
      </p:sp>
      <p:sp>
        <p:nvSpPr>
          <p:cNvPr id="4" name="Slide Number Placeholder 3"/>
          <p:cNvSpPr>
            <a:spLocks noGrp="1"/>
          </p:cNvSpPr>
          <p:nvPr>
            <p:ph type="sldNum" sz="quarter" idx="10"/>
          </p:nvPr>
        </p:nvSpPr>
        <p:spPr/>
        <p:txBody>
          <a:bodyPr/>
          <a:lstStyle/>
          <a:p>
            <a:fld id="{3816533D-B8A7-499C-8269-31718E70EA73}"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Solid Mensuration by R.T.Earnhart</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Week 5                                                                                                    </a:t>
            </a:r>
          </a:p>
          <a:p>
            <a:endParaRPr lang="en-US" dirty="0"/>
          </a:p>
        </p:txBody>
      </p:sp>
      <p:sp>
        <p:nvSpPr>
          <p:cNvPr id="4" name="Slide Number Placeholder 3"/>
          <p:cNvSpPr>
            <a:spLocks noGrp="1"/>
          </p:cNvSpPr>
          <p:nvPr>
            <p:ph type="sldNum" sz="quarter" idx="10"/>
          </p:nvPr>
        </p:nvSpPr>
        <p:spPr/>
        <p:txBody>
          <a:bodyPr/>
          <a:lstStyle/>
          <a:p>
            <a:fld id="{3816533D-B8A7-499C-8269-31718E70EA73}"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Solid Mensuration by R.T.Earnhart</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16533D-B8A7-499C-8269-31718E70EA73}"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Solid Mensuration by R.T.Earnhart</a:t>
            </a:r>
            <a:endParaRPr lang="en-US"/>
          </a:p>
        </p:txBody>
      </p:sp>
    </p:spTree>
    <p:extLst>
      <p:ext uri="{BB962C8B-B14F-4D97-AF65-F5344CB8AC3E}">
        <p14:creationId xmlns:p14="http://schemas.microsoft.com/office/powerpoint/2010/main" val="3479524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9C7AAD-82EC-4BFB-983D-FCC20C65E9D6}" type="datetime1">
              <a:rPr lang="en-US" smtClean="0"/>
              <a:t>11/8/2011</a:t>
            </a:fld>
            <a:endParaRPr lang="en-US"/>
          </a:p>
        </p:txBody>
      </p:sp>
      <p:sp>
        <p:nvSpPr>
          <p:cNvPr id="5" name="Footer Placeholder 4"/>
          <p:cNvSpPr>
            <a:spLocks noGrp="1"/>
          </p:cNvSpPr>
          <p:nvPr>
            <p:ph type="ftr" sz="quarter" idx="11"/>
          </p:nvPr>
        </p:nvSpPr>
        <p:spPr/>
        <p:txBody>
          <a:bodyPr/>
          <a:lstStyle/>
          <a:p>
            <a:r>
              <a:rPr lang="en-US" smtClean="0"/>
              <a:t>Solid Mensuration by Earnhart</a:t>
            </a:r>
            <a:endParaRPr lang="en-US"/>
          </a:p>
        </p:txBody>
      </p:sp>
      <p:sp>
        <p:nvSpPr>
          <p:cNvPr id="6" name="Slide Number Placeholder 5"/>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C86E66-08D1-4FC5-B738-223204B4389D}" type="datetime1">
              <a:rPr lang="en-US" smtClean="0"/>
              <a:t>11/8/2011</a:t>
            </a:fld>
            <a:endParaRPr lang="en-US"/>
          </a:p>
        </p:txBody>
      </p:sp>
      <p:sp>
        <p:nvSpPr>
          <p:cNvPr id="5" name="Footer Placeholder 4"/>
          <p:cNvSpPr>
            <a:spLocks noGrp="1"/>
          </p:cNvSpPr>
          <p:nvPr>
            <p:ph type="ftr" sz="quarter" idx="11"/>
          </p:nvPr>
        </p:nvSpPr>
        <p:spPr/>
        <p:txBody>
          <a:bodyPr/>
          <a:lstStyle/>
          <a:p>
            <a:r>
              <a:rPr lang="en-US" smtClean="0"/>
              <a:t>Solid Mensuration by Earnhart</a:t>
            </a:r>
            <a:endParaRPr lang="en-US"/>
          </a:p>
        </p:txBody>
      </p:sp>
      <p:sp>
        <p:nvSpPr>
          <p:cNvPr id="6" name="Slide Number Placeholder 5"/>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A20DE-D830-42FE-9682-3233CC2EFA39}" type="datetime1">
              <a:rPr lang="en-US" smtClean="0"/>
              <a:t>11/8/2011</a:t>
            </a:fld>
            <a:endParaRPr lang="en-US"/>
          </a:p>
        </p:txBody>
      </p:sp>
      <p:sp>
        <p:nvSpPr>
          <p:cNvPr id="5" name="Footer Placeholder 4"/>
          <p:cNvSpPr>
            <a:spLocks noGrp="1"/>
          </p:cNvSpPr>
          <p:nvPr>
            <p:ph type="ftr" sz="quarter" idx="11"/>
          </p:nvPr>
        </p:nvSpPr>
        <p:spPr/>
        <p:txBody>
          <a:bodyPr/>
          <a:lstStyle/>
          <a:p>
            <a:r>
              <a:rPr lang="en-US" smtClean="0"/>
              <a:t>Solid Mensuration by Earnhart</a:t>
            </a:r>
            <a:endParaRPr lang="en-US"/>
          </a:p>
        </p:txBody>
      </p:sp>
      <p:sp>
        <p:nvSpPr>
          <p:cNvPr id="6" name="Slide Number Placeholder 5"/>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4BC488-E954-4DFA-A213-C0DF52ADDFF2}" type="datetime1">
              <a:rPr lang="en-US" smtClean="0"/>
              <a:t>11/8/2011</a:t>
            </a:fld>
            <a:endParaRPr lang="en-US"/>
          </a:p>
        </p:txBody>
      </p:sp>
      <p:sp>
        <p:nvSpPr>
          <p:cNvPr id="5" name="Footer Placeholder 4"/>
          <p:cNvSpPr>
            <a:spLocks noGrp="1"/>
          </p:cNvSpPr>
          <p:nvPr>
            <p:ph type="ftr" sz="quarter" idx="11"/>
          </p:nvPr>
        </p:nvSpPr>
        <p:spPr/>
        <p:txBody>
          <a:bodyPr/>
          <a:lstStyle/>
          <a:p>
            <a:r>
              <a:rPr lang="en-US" smtClean="0"/>
              <a:t>Solid Mensuration by Earnhart</a:t>
            </a:r>
            <a:endParaRPr lang="en-US"/>
          </a:p>
        </p:txBody>
      </p:sp>
      <p:sp>
        <p:nvSpPr>
          <p:cNvPr id="6" name="Slide Number Placeholder 5"/>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9F07B5-09E8-4F84-8CF1-238B898F83FD}" type="datetime1">
              <a:rPr lang="en-US" smtClean="0"/>
              <a:t>11/8/2011</a:t>
            </a:fld>
            <a:endParaRPr lang="en-US"/>
          </a:p>
        </p:txBody>
      </p:sp>
      <p:sp>
        <p:nvSpPr>
          <p:cNvPr id="5" name="Footer Placeholder 4"/>
          <p:cNvSpPr>
            <a:spLocks noGrp="1"/>
          </p:cNvSpPr>
          <p:nvPr>
            <p:ph type="ftr" sz="quarter" idx="11"/>
          </p:nvPr>
        </p:nvSpPr>
        <p:spPr/>
        <p:txBody>
          <a:bodyPr/>
          <a:lstStyle/>
          <a:p>
            <a:r>
              <a:rPr lang="en-US" smtClean="0"/>
              <a:t>Solid Mensuration by Earnhart</a:t>
            </a:r>
            <a:endParaRPr lang="en-US"/>
          </a:p>
        </p:txBody>
      </p:sp>
      <p:sp>
        <p:nvSpPr>
          <p:cNvPr id="6" name="Slide Number Placeholder 5"/>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4C2777-5EDA-4847-BE7E-1ED90D64FB99}" type="datetime1">
              <a:rPr lang="en-US" smtClean="0"/>
              <a:t>11/8/2011</a:t>
            </a:fld>
            <a:endParaRPr lang="en-US"/>
          </a:p>
        </p:txBody>
      </p:sp>
      <p:sp>
        <p:nvSpPr>
          <p:cNvPr id="6" name="Footer Placeholder 5"/>
          <p:cNvSpPr>
            <a:spLocks noGrp="1"/>
          </p:cNvSpPr>
          <p:nvPr>
            <p:ph type="ftr" sz="quarter" idx="11"/>
          </p:nvPr>
        </p:nvSpPr>
        <p:spPr/>
        <p:txBody>
          <a:bodyPr/>
          <a:lstStyle/>
          <a:p>
            <a:r>
              <a:rPr lang="en-US" smtClean="0"/>
              <a:t>Solid Mensuration by Earnhart</a:t>
            </a:r>
            <a:endParaRPr lang="en-US"/>
          </a:p>
        </p:txBody>
      </p:sp>
      <p:sp>
        <p:nvSpPr>
          <p:cNvPr id="7" name="Slide Number Placeholder 6"/>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6A37C5-FEAE-49A0-9242-93FBA1C8938D}" type="datetime1">
              <a:rPr lang="en-US" smtClean="0"/>
              <a:t>11/8/2011</a:t>
            </a:fld>
            <a:endParaRPr lang="en-US"/>
          </a:p>
        </p:txBody>
      </p:sp>
      <p:sp>
        <p:nvSpPr>
          <p:cNvPr id="8" name="Footer Placeholder 7"/>
          <p:cNvSpPr>
            <a:spLocks noGrp="1"/>
          </p:cNvSpPr>
          <p:nvPr>
            <p:ph type="ftr" sz="quarter" idx="11"/>
          </p:nvPr>
        </p:nvSpPr>
        <p:spPr/>
        <p:txBody>
          <a:bodyPr/>
          <a:lstStyle/>
          <a:p>
            <a:r>
              <a:rPr lang="en-US" smtClean="0"/>
              <a:t>Solid Mensuration by Earnhart</a:t>
            </a:r>
            <a:endParaRPr lang="en-US"/>
          </a:p>
        </p:txBody>
      </p:sp>
      <p:sp>
        <p:nvSpPr>
          <p:cNvPr id="9" name="Slide Number Placeholder 8"/>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E02594-E42F-49EC-95F7-703EF23CD53D}" type="datetime1">
              <a:rPr lang="en-US" smtClean="0"/>
              <a:t>11/8/2011</a:t>
            </a:fld>
            <a:endParaRPr lang="en-US"/>
          </a:p>
        </p:txBody>
      </p:sp>
      <p:sp>
        <p:nvSpPr>
          <p:cNvPr id="4" name="Footer Placeholder 3"/>
          <p:cNvSpPr>
            <a:spLocks noGrp="1"/>
          </p:cNvSpPr>
          <p:nvPr>
            <p:ph type="ftr" sz="quarter" idx="11"/>
          </p:nvPr>
        </p:nvSpPr>
        <p:spPr/>
        <p:txBody>
          <a:bodyPr/>
          <a:lstStyle/>
          <a:p>
            <a:r>
              <a:rPr lang="en-US" smtClean="0"/>
              <a:t>Solid Mensuration by Earnhart</a:t>
            </a:r>
            <a:endParaRPr lang="en-US"/>
          </a:p>
        </p:txBody>
      </p:sp>
      <p:sp>
        <p:nvSpPr>
          <p:cNvPr id="5" name="Slide Number Placeholder 4"/>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CE66BD-6EDD-4760-9169-D7EF4831E899}" type="datetime1">
              <a:rPr lang="en-US" smtClean="0"/>
              <a:t>11/8/2011</a:t>
            </a:fld>
            <a:endParaRPr lang="en-US"/>
          </a:p>
        </p:txBody>
      </p:sp>
      <p:sp>
        <p:nvSpPr>
          <p:cNvPr id="3" name="Footer Placeholder 2"/>
          <p:cNvSpPr>
            <a:spLocks noGrp="1"/>
          </p:cNvSpPr>
          <p:nvPr>
            <p:ph type="ftr" sz="quarter" idx="11"/>
          </p:nvPr>
        </p:nvSpPr>
        <p:spPr/>
        <p:txBody>
          <a:bodyPr/>
          <a:lstStyle/>
          <a:p>
            <a:r>
              <a:rPr lang="en-US" smtClean="0"/>
              <a:t>Solid Mensuration by Earnhart</a:t>
            </a:r>
            <a:endParaRPr lang="en-US"/>
          </a:p>
        </p:txBody>
      </p:sp>
      <p:sp>
        <p:nvSpPr>
          <p:cNvPr id="4" name="Slide Number Placeholder 3"/>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E39A5-B46E-42B9-AEE2-640C55B0221B}" type="datetime1">
              <a:rPr lang="en-US" smtClean="0"/>
              <a:t>11/8/2011</a:t>
            </a:fld>
            <a:endParaRPr lang="en-US"/>
          </a:p>
        </p:txBody>
      </p:sp>
      <p:sp>
        <p:nvSpPr>
          <p:cNvPr id="6" name="Footer Placeholder 5"/>
          <p:cNvSpPr>
            <a:spLocks noGrp="1"/>
          </p:cNvSpPr>
          <p:nvPr>
            <p:ph type="ftr" sz="quarter" idx="11"/>
          </p:nvPr>
        </p:nvSpPr>
        <p:spPr/>
        <p:txBody>
          <a:bodyPr/>
          <a:lstStyle/>
          <a:p>
            <a:r>
              <a:rPr lang="en-US" smtClean="0"/>
              <a:t>Solid Mensuration by Earnhart</a:t>
            </a:r>
            <a:endParaRPr lang="en-US"/>
          </a:p>
        </p:txBody>
      </p:sp>
      <p:sp>
        <p:nvSpPr>
          <p:cNvPr id="7" name="Slide Number Placeholder 6"/>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167DDB-A07B-4175-A26B-A9AEDD2CC40A}" type="datetime1">
              <a:rPr lang="en-US" smtClean="0"/>
              <a:t>11/8/2011</a:t>
            </a:fld>
            <a:endParaRPr lang="en-US"/>
          </a:p>
        </p:txBody>
      </p:sp>
      <p:sp>
        <p:nvSpPr>
          <p:cNvPr id="6" name="Footer Placeholder 5"/>
          <p:cNvSpPr>
            <a:spLocks noGrp="1"/>
          </p:cNvSpPr>
          <p:nvPr>
            <p:ph type="ftr" sz="quarter" idx="11"/>
          </p:nvPr>
        </p:nvSpPr>
        <p:spPr/>
        <p:txBody>
          <a:bodyPr/>
          <a:lstStyle/>
          <a:p>
            <a:r>
              <a:rPr lang="en-US" smtClean="0"/>
              <a:t>Solid Mensuration by Earnhart</a:t>
            </a:r>
            <a:endParaRPr lang="en-US"/>
          </a:p>
        </p:txBody>
      </p:sp>
      <p:sp>
        <p:nvSpPr>
          <p:cNvPr id="7" name="Slide Number Placeholder 6"/>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6BA8C6-8E0B-4E0B-B785-C8C5C31AE3FB}" type="datetime1">
              <a:rPr lang="en-US" smtClean="0"/>
              <a:t>11/8/2011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Solid Mensuration by Earnhart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E670FD-8A56-44A6-9AE4-EDFF549E90F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3.wmf"/><Relationship Id="rId5" Type="http://schemas.openxmlformats.org/officeDocument/2006/relationships/oleObject" Target="../embeddings/oleObject2.bin"/><Relationship Id="rId4" Type="http://schemas.openxmlformats.org/officeDocument/2006/relationships/image" Target="../media/image12.wmf"/><Relationship Id="rId9"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0385" y="-30480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p:cNvSpPr>
            <a:spLocks noGrp="1"/>
          </p:cNvSpPr>
          <p:nvPr>
            <p:ph type="ctrTitle"/>
          </p:nvPr>
        </p:nvSpPr>
        <p:spPr>
          <a:xfrm>
            <a:off x="685800" y="1905000"/>
            <a:ext cx="7772400" cy="1470025"/>
          </a:xfrm>
        </p:spPr>
        <p:txBody>
          <a:bodyPr>
            <a:normAutofit/>
          </a:bodyPr>
          <a:lstStyle/>
          <a:p>
            <a:r>
              <a:rPr lang="en-US" dirty="0" smtClean="0"/>
              <a:t/>
            </a:r>
            <a:br>
              <a:rPr lang="en-US" dirty="0" smtClean="0"/>
            </a:br>
            <a:r>
              <a:rPr lang="en-US" dirty="0" smtClean="0"/>
              <a:t>Lesson </a:t>
            </a:r>
            <a:r>
              <a:rPr lang="en-US" dirty="0"/>
              <a:t>3</a:t>
            </a:r>
            <a:r>
              <a:rPr lang="en-US" dirty="0" smtClean="0"/>
              <a:t>  POLYHEDRONS</a:t>
            </a:r>
            <a:endParaRPr lang="en-US" dirty="0"/>
          </a:p>
        </p:txBody>
      </p:sp>
      <p:sp>
        <p:nvSpPr>
          <p:cNvPr id="11" name="Subtitle 10"/>
          <p:cNvSpPr>
            <a:spLocks noGrp="1"/>
          </p:cNvSpPr>
          <p:nvPr>
            <p:ph type="subTitle" idx="1"/>
          </p:nvPr>
        </p:nvSpPr>
        <p:spPr/>
        <p:txBody>
          <a:bodyPr/>
          <a:lstStyle/>
          <a:p>
            <a:r>
              <a:rPr lang="en-US" dirty="0" smtClean="0"/>
              <a:t>Week </a:t>
            </a:r>
            <a:r>
              <a:rPr lang="en-US" dirty="0"/>
              <a:t>5</a:t>
            </a:r>
            <a:endParaRPr lang="en-US" dirty="0" smtClean="0"/>
          </a:p>
          <a:p>
            <a:r>
              <a:rPr lang="en-US" dirty="0" smtClean="0"/>
              <a:t>Math 13 </a:t>
            </a:r>
          </a:p>
          <a:p>
            <a:r>
              <a:rPr lang="en-US" dirty="0" smtClean="0"/>
              <a:t>Solid </a:t>
            </a:r>
            <a:r>
              <a:rPr lang="en-US" dirty="0" err="1" smtClean="0"/>
              <a:t>Mensuration</a:t>
            </a:r>
            <a:endParaRPr lang="en-US" dirty="0" smtClean="0"/>
          </a:p>
          <a:p>
            <a:endParaRPr lang="en-US" dirty="0"/>
          </a:p>
        </p:txBody>
      </p:sp>
      <p:sp>
        <p:nvSpPr>
          <p:cNvPr id="13" name="Rectangle 12"/>
          <p:cNvSpPr/>
          <p:nvPr/>
        </p:nvSpPr>
        <p:spPr>
          <a:xfrm>
            <a:off x="914400" y="685800"/>
            <a:ext cx="7239000" cy="762000"/>
          </a:xfrm>
          <a:prstGeom prst="rect">
            <a:avLst/>
          </a:prstGeom>
          <a:solidFill>
            <a:srgbClr val="C00000"/>
          </a:solidFill>
          <a:ln>
            <a:solidFill>
              <a:schemeClr val="tx1"/>
            </a:solidFill>
          </a:ln>
          <a:effectLst>
            <a:outerShdw blurRad="50800" dist="50800" dir="5400000" algn="ctr" rotWithShape="0">
              <a:schemeClr val="tx1">
                <a:lumMod val="50000"/>
                <a:lumOff val="50000"/>
              </a:schemeClr>
            </a:outerShdw>
          </a:effectLst>
          <a:scene3d>
            <a:camera prst="orthographicFront"/>
            <a:lightRig rig="threePt" dir="t"/>
          </a:scene3d>
          <a:sp3d extrusionH="12700">
            <a:bevelT w="12700" h="88900"/>
            <a:bevelB w="101600" h="101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4800" b="1" dirty="0">
              <a:solidFill>
                <a:srgbClr val="FF0000"/>
              </a:solidFill>
            </a:endParaRPr>
          </a:p>
        </p:txBody>
      </p:sp>
      <p:pic>
        <p:nvPicPr>
          <p:cNvPr id="14" name="Picture 13" descr="DEPARTMENT OF MATHEMATICS.PNG"/>
          <p:cNvPicPr>
            <a:picLocks noChangeAspect="1"/>
          </p:cNvPicPr>
          <p:nvPr/>
        </p:nvPicPr>
        <p:blipFill>
          <a:blip r:embed="rId3" cstate="print"/>
          <a:srcRect/>
          <a:stretch>
            <a:fillRect/>
          </a:stretch>
        </p:blipFill>
        <p:spPr bwMode="auto">
          <a:xfrm>
            <a:off x="3858485" y="457200"/>
            <a:ext cx="1447800" cy="1447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par>
                          <p:cTn id="8" fill="hold">
                            <p:stCondLst>
                              <p:cond delay="2000"/>
                            </p:stCondLst>
                            <p:childTnLst>
                              <p:par>
                                <p:cTn id="9" presetID="1"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33400" y="533400"/>
            <a:ext cx="8229600" cy="4525963"/>
          </a:xfrm>
        </p:spPr>
        <p:txBody>
          <a:bodyPr/>
          <a:lstStyle/>
          <a:p>
            <a:r>
              <a:rPr lang="en-US" b="1" dirty="0"/>
              <a:t>The </a:t>
            </a:r>
            <a:r>
              <a:rPr lang="en-US" b="1" dirty="0" err="1"/>
              <a:t>Cavalieri’s</a:t>
            </a:r>
            <a:r>
              <a:rPr lang="en-US" b="1" dirty="0"/>
              <a:t> Principle</a:t>
            </a:r>
            <a:endParaRPr lang="en-US" dirty="0"/>
          </a:p>
          <a:p>
            <a:r>
              <a:rPr lang="en-US" i="1" dirty="0"/>
              <a:t>     Given any two solids included between parallel horizontal planes; if every right section has the same area in both solids, then the volume of the solids are equal.</a:t>
            </a:r>
            <a:endParaRPr lang="en-US" dirty="0"/>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429000"/>
            <a:ext cx="76962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smtClean="0"/>
              <a:t>Solid Mensuration by Earnhart</a:t>
            </a:r>
            <a:endParaRPr lang="en-US"/>
          </a:p>
        </p:txBody>
      </p:sp>
    </p:spTree>
    <p:extLst>
      <p:ext uri="{BB962C8B-B14F-4D97-AF65-F5344CB8AC3E}">
        <p14:creationId xmlns:p14="http://schemas.microsoft.com/office/powerpoint/2010/main" val="28652483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The Volume Addition Theorem</a:t>
            </a:r>
            <a:endParaRPr lang="en-US" dirty="0"/>
          </a:p>
          <a:p>
            <a:r>
              <a:rPr lang="en-US" b="1" dirty="0"/>
              <a:t>   </a:t>
            </a:r>
            <a:r>
              <a:rPr lang="en-US" b="1" i="1" dirty="0"/>
              <a:t>  </a:t>
            </a:r>
            <a:r>
              <a:rPr lang="en-US" i="1" dirty="0"/>
              <a:t>The volume of the region enclosed by a solid may be divided into non-overlapping smaller regions so that the sum of the volumes of these smaller regions is equal to the volume of the solid.</a:t>
            </a:r>
            <a:endParaRPr lang="en-US" dirty="0"/>
          </a:p>
          <a:p>
            <a:endParaRPr lang="en-US" dirty="0"/>
          </a:p>
        </p:txBody>
      </p:sp>
      <p:sp>
        <p:nvSpPr>
          <p:cNvPr id="4" name="Footer Placeholder 3"/>
          <p:cNvSpPr>
            <a:spLocks noGrp="1"/>
          </p:cNvSpPr>
          <p:nvPr>
            <p:ph type="ftr" sz="quarter" idx="11"/>
          </p:nvPr>
        </p:nvSpPr>
        <p:spPr/>
        <p:txBody>
          <a:bodyPr/>
          <a:lstStyle/>
          <a:p>
            <a:r>
              <a:rPr lang="en-US" smtClean="0"/>
              <a:t>Solid Mensuration by Earnhart</a:t>
            </a:r>
            <a:endParaRPr lang="en-US"/>
          </a:p>
        </p:txBody>
      </p:sp>
    </p:spTree>
    <p:extLst>
      <p:ext uri="{BB962C8B-B14F-4D97-AF65-F5344CB8AC3E}">
        <p14:creationId xmlns:p14="http://schemas.microsoft.com/office/powerpoint/2010/main" val="882210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609600"/>
            <a:ext cx="8229600" cy="5638800"/>
          </a:xfrm>
        </p:spPr>
        <p:txBody>
          <a:bodyPr/>
          <a:lstStyle/>
          <a:p>
            <a:r>
              <a:rPr lang="en-US" dirty="0" smtClean="0"/>
              <a:t>       A </a:t>
            </a:r>
            <a:r>
              <a:rPr lang="en-US" b="1" i="1" dirty="0"/>
              <a:t>polyhedron</a:t>
            </a:r>
            <a:r>
              <a:rPr lang="en-US" b="1" dirty="0"/>
              <a:t> </a:t>
            </a:r>
            <a:r>
              <a:rPr lang="en-US" dirty="0"/>
              <a:t>(plural </a:t>
            </a:r>
            <a:r>
              <a:rPr lang="en-US" dirty="0" err="1"/>
              <a:t>polyhedra</a:t>
            </a:r>
            <a:r>
              <a:rPr lang="en-US" dirty="0"/>
              <a:t> or polyhedrons)</a:t>
            </a:r>
            <a:r>
              <a:rPr lang="en-US" b="1" dirty="0"/>
              <a:t> </a:t>
            </a:r>
            <a:r>
              <a:rPr lang="en-US" dirty="0"/>
              <a:t>is a solid which is bounded by polygons joined at their edges.</a:t>
            </a: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47900"/>
            <a:ext cx="7467600"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smtClean="0"/>
              <a:t>Solid Mensuration by Earnhart</a:t>
            </a:r>
            <a:endParaRPr lang="en-US"/>
          </a:p>
        </p:txBody>
      </p:sp>
    </p:spTree>
    <p:extLst>
      <p:ext uri="{BB962C8B-B14F-4D97-AF65-F5344CB8AC3E}">
        <p14:creationId xmlns:p14="http://schemas.microsoft.com/office/powerpoint/2010/main" val="2726734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Polyhedrons are called </a:t>
            </a:r>
            <a:r>
              <a:rPr lang="en-US" b="1" i="1" dirty="0"/>
              <a:t>regular </a:t>
            </a:r>
            <a:r>
              <a:rPr lang="en-US" b="1" i="1" dirty="0" err="1"/>
              <a:t>polyhedra</a:t>
            </a:r>
            <a:r>
              <a:rPr lang="en-US" dirty="0"/>
              <a:t> or </a:t>
            </a:r>
            <a:r>
              <a:rPr lang="en-US" b="1" i="1" dirty="0"/>
              <a:t>platonic solids</a:t>
            </a:r>
            <a:r>
              <a:rPr lang="en-US" dirty="0"/>
              <a:t> if their faces are congruent regular polygons and their polyhedral angles are equal. </a:t>
            </a:r>
          </a:p>
        </p:txBody>
      </p:sp>
      <p:sp>
        <p:nvSpPr>
          <p:cNvPr id="4" name="Footer Placeholder 3"/>
          <p:cNvSpPr>
            <a:spLocks noGrp="1"/>
          </p:cNvSpPr>
          <p:nvPr>
            <p:ph type="ftr" sz="quarter" idx="11"/>
          </p:nvPr>
        </p:nvSpPr>
        <p:spPr/>
        <p:txBody>
          <a:bodyPr/>
          <a:lstStyle/>
          <a:p>
            <a:r>
              <a:rPr lang="en-US" smtClean="0"/>
              <a:t>Solid Mensuration by Earnhart</a:t>
            </a:r>
            <a:endParaRPr lang="en-US"/>
          </a:p>
        </p:txBody>
      </p:sp>
    </p:spTree>
    <p:extLst>
      <p:ext uri="{BB962C8B-B14F-4D97-AF65-F5344CB8AC3E}">
        <p14:creationId xmlns:p14="http://schemas.microsoft.com/office/powerpoint/2010/main" val="1018132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571500"/>
            <a:ext cx="79248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smtClean="0"/>
              <a:t>Solid Mensuration by Earnhart</a:t>
            </a:r>
            <a:endParaRPr lang="en-US"/>
          </a:p>
        </p:txBody>
      </p:sp>
    </p:spTree>
    <p:extLst>
      <p:ext uri="{BB962C8B-B14F-4D97-AF65-F5344CB8AC3E}">
        <p14:creationId xmlns:p14="http://schemas.microsoft.com/office/powerpoint/2010/main" val="1397044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Similar Figures</a:t>
            </a:r>
            <a:endParaRPr lang="en-US" dirty="0"/>
          </a:p>
          <a:p>
            <a:r>
              <a:rPr lang="en-US" dirty="0"/>
              <a:t>     Two </a:t>
            </a:r>
            <a:r>
              <a:rPr lang="en-US" dirty="0" err="1"/>
              <a:t>polyhedra</a:t>
            </a:r>
            <a:r>
              <a:rPr lang="en-US" dirty="0"/>
              <a:t> are said to be </a:t>
            </a:r>
            <a:r>
              <a:rPr lang="en-US" b="1" i="1" dirty="0"/>
              <a:t>similar</a:t>
            </a:r>
            <a:r>
              <a:rPr lang="en-US" dirty="0"/>
              <a:t> if they have the same number of faces that are similarly placed, and which corresponding polyhedral angles are congruent. Corresponding dimensions (lengths of lines such as edge, height, </a:t>
            </a:r>
            <a:r>
              <a:rPr lang="en-US" dirty="0" err="1"/>
              <a:t>etc</a:t>
            </a:r>
            <a:r>
              <a:rPr lang="en-US" dirty="0"/>
              <a:t>) of similar figures are also proportional. </a:t>
            </a:r>
            <a:endParaRPr lang="en-US" dirty="0" smtClean="0"/>
          </a:p>
          <a:p>
            <a:endParaRPr lang="en-US" dirty="0"/>
          </a:p>
          <a:p>
            <a:endParaRPr lang="en-US" dirty="0"/>
          </a:p>
        </p:txBody>
      </p:sp>
      <p:sp>
        <p:nvSpPr>
          <p:cNvPr id="4" name="Footer Placeholder 3"/>
          <p:cNvSpPr>
            <a:spLocks noGrp="1"/>
          </p:cNvSpPr>
          <p:nvPr>
            <p:ph type="ftr" sz="quarter" idx="11"/>
          </p:nvPr>
        </p:nvSpPr>
        <p:spPr/>
        <p:txBody>
          <a:bodyPr/>
          <a:lstStyle/>
          <a:p>
            <a:r>
              <a:rPr lang="en-US" smtClean="0"/>
              <a:t>Solid Mensuration by Earnhart</a:t>
            </a:r>
            <a:endParaRPr lang="en-US"/>
          </a:p>
        </p:txBody>
      </p:sp>
    </p:spTree>
    <p:extLst>
      <p:ext uri="{BB962C8B-B14F-4D97-AF65-F5344CB8AC3E}">
        <p14:creationId xmlns:p14="http://schemas.microsoft.com/office/powerpoint/2010/main" val="16377393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 Figures</a:t>
            </a:r>
            <a:endParaRPr lang="en-US" dirty="0"/>
          </a:p>
        </p:txBody>
      </p:sp>
      <p:sp>
        <p:nvSpPr>
          <p:cNvPr id="3" name="Content Placeholder 2"/>
          <p:cNvSpPr>
            <a:spLocks noGrp="1"/>
          </p:cNvSpPr>
          <p:nvPr>
            <p:ph idx="1"/>
          </p:nvPr>
        </p:nvSpPr>
        <p:spPr/>
        <p:txBody>
          <a:bodyPr/>
          <a:lstStyle/>
          <a:p>
            <a:endParaRPr lang="en-US" b="1"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301470465"/>
              </p:ext>
            </p:extLst>
          </p:nvPr>
        </p:nvGraphicFramePr>
        <p:xfrm>
          <a:off x="1066800" y="1752600"/>
          <a:ext cx="1828800" cy="1057275"/>
        </p:xfrm>
        <a:graphic>
          <a:graphicData uri="http://schemas.openxmlformats.org/presentationml/2006/ole">
            <mc:AlternateContent xmlns:mc="http://schemas.openxmlformats.org/markup-compatibility/2006">
              <mc:Choice xmlns:v="urn:schemas-microsoft-com:vml" Requires="v">
                <p:oleObj spid="_x0000_s1037" name="Equation" r:id="rId3" imgW="495085" imgH="368140" progId="Equation.3">
                  <p:embed/>
                </p:oleObj>
              </mc:Choice>
              <mc:Fallback>
                <p:oleObj name="Equation" r:id="rId3" imgW="495085" imgH="36814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752600"/>
                        <a:ext cx="1828800" cy="1057275"/>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974717188"/>
              </p:ext>
            </p:extLst>
          </p:nvPr>
        </p:nvGraphicFramePr>
        <p:xfrm>
          <a:off x="1143000" y="3124200"/>
          <a:ext cx="1600200" cy="1066800"/>
        </p:xfrm>
        <a:graphic>
          <a:graphicData uri="http://schemas.openxmlformats.org/presentationml/2006/ole">
            <mc:AlternateContent xmlns:mc="http://schemas.openxmlformats.org/markup-compatibility/2006">
              <mc:Choice xmlns:v="urn:schemas-microsoft-com:vml" Requires="v">
                <p:oleObj spid="_x0000_s1038" name="Equation" r:id="rId5" imgW="685800" imgH="457200" progId="Equation.3">
                  <p:embed/>
                </p:oleObj>
              </mc:Choice>
              <mc:Fallback>
                <p:oleObj name="Equation" r:id="rId5" imgW="685800" imgH="457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3124200"/>
                        <a:ext cx="1600200" cy="1066800"/>
                      </a:xfrm>
                      <a:prstGeom prst="rect">
                        <a:avLst/>
                      </a:prstGeom>
                      <a:noFill/>
                    </p:spPr>
                  </p:pic>
                </p:oleObj>
              </mc:Fallback>
            </mc:AlternateContent>
          </a:graphicData>
        </a:graphic>
      </p:graphicFrame>
      <p:sp>
        <p:nvSpPr>
          <p:cNvPr id="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4167674948"/>
              </p:ext>
            </p:extLst>
          </p:nvPr>
        </p:nvGraphicFramePr>
        <p:xfrm>
          <a:off x="1143000" y="4666593"/>
          <a:ext cx="1828800" cy="990600"/>
        </p:xfrm>
        <a:graphic>
          <a:graphicData uri="http://schemas.openxmlformats.org/presentationml/2006/ole">
            <mc:AlternateContent xmlns:mc="http://schemas.openxmlformats.org/markup-compatibility/2006">
              <mc:Choice xmlns:v="urn:schemas-microsoft-com:vml" Requires="v">
                <p:oleObj spid="_x0000_s1039" name="Equation" r:id="rId7" imgW="672808" imgH="457002" progId="Equation.3">
                  <p:embed/>
                </p:oleObj>
              </mc:Choice>
              <mc:Fallback>
                <p:oleObj name="Equation" r:id="rId7" imgW="672808" imgH="457002"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4666593"/>
                        <a:ext cx="1828800" cy="990600"/>
                      </a:xfrm>
                      <a:prstGeom prst="rect">
                        <a:avLst/>
                      </a:prstGeom>
                      <a:noFill/>
                    </p:spPr>
                  </p:pic>
                </p:oleObj>
              </mc:Fallback>
            </mc:AlternateContent>
          </a:graphicData>
        </a:graphic>
      </p:graphicFrame>
      <p:pic>
        <p:nvPicPr>
          <p:cNvPr id="1033"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2800" y="1371600"/>
            <a:ext cx="5084379"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ooter Placeholder 9"/>
          <p:cNvSpPr>
            <a:spLocks noGrp="1"/>
          </p:cNvSpPr>
          <p:nvPr>
            <p:ph type="ftr" sz="quarter" idx="11"/>
          </p:nvPr>
        </p:nvSpPr>
        <p:spPr/>
        <p:txBody>
          <a:bodyPr/>
          <a:lstStyle/>
          <a:p>
            <a:r>
              <a:rPr lang="en-US" smtClean="0"/>
              <a:t>Solid Mensuration by Earnhart</a:t>
            </a:r>
            <a:endParaRPr lang="en-US"/>
          </a:p>
        </p:txBody>
      </p:sp>
    </p:spTree>
    <p:extLst>
      <p:ext uri="{BB962C8B-B14F-4D97-AF65-F5344CB8AC3E}">
        <p14:creationId xmlns:p14="http://schemas.microsoft.com/office/powerpoint/2010/main" val="35648656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Facts About Regular Polyhedrons</a:t>
            </a:r>
            <a:r>
              <a:rPr lang="en-US" dirty="0"/>
              <a:t/>
            </a:r>
            <a:br>
              <a:rPr lang="en-US" dirty="0"/>
            </a:b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066800"/>
                <a:ext cx="8229600" cy="5059363"/>
              </a:xfrm>
            </p:spPr>
            <p:txBody>
              <a:bodyPr>
                <a:normAutofit/>
              </a:bodyPr>
              <a:lstStyle/>
              <a:p>
                <a:pPr lvl="0"/>
                <a:r>
                  <a:rPr lang="en-US" dirty="0"/>
                  <a:t>Regular Polyhedrons of the same number of faces are similar</a:t>
                </a:r>
                <a:r>
                  <a:rPr lang="en-US" dirty="0" smtClean="0"/>
                  <a:t>.</a:t>
                </a:r>
                <a:endParaRPr lang="en-US" dirty="0"/>
              </a:p>
              <a:p>
                <a:r>
                  <a:rPr lang="en-US" dirty="0" smtClean="0"/>
                  <a:t>Number of edges:  </a:t>
                </a:r>
                <a14:m>
                  <m:oMath xmlns:m="http://schemas.openxmlformats.org/officeDocument/2006/math">
                    <m:r>
                      <a:rPr lang="en-US" i="1"/>
                      <m:t>𝑒</m:t>
                    </m:r>
                    <m:r>
                      <a:rPr lang="en-US" i="1"/>
                      <m:t>=</m:t>
                    </m:r>
                    <m:f>
                      <m:fPr>
                        <m:ctrlPr>
                          <a:rPr lang="en-US" i="1"/>
                        </m:ctrlPr>
                      </m:fPr>
                      <m:num>
                        <m:r>
                          <a:rPr lang="en-US" i="1"/>
                          <m:t>1</m:t>
                        </m:r>
                      </m:num>
                      <m:den>
                        <m:r>
                          <a:rPr lang="en-US" i="1"/>
                          <m:t>2</m:t>
                        </m:r>
                      </m:den>
                    </m:f>
                    <m:r>
                      <a:rPr lang="en-US" i="1"/>
                      <m:t>𝑛𝑝</m:t>
                    </m:r>
                  </m:oMath>
                </a14:m>
                <a:r>
                  <a:rPr lang="en-US" dirty="0"/>
                  <a:t>		</a:t>
                </a:r>
                <a:r>
                  <a:rPr lang="en-US" dirty="0">
                    <a:effectLst/>
                  </a:rPr>
                  <a:t> </a:t>
                </a:r>
                <a:r>
                  <a:rPr lang="en-US" dirty="0"/>
                  <a:t>.</a:t>
                </a:r>
              </a:p>
              <a:p>
                <a:pPr marL="0" indent="0">
                  <a:buNone/>
                </a:pPr>
                <a:r>
                  <a:rPr lang="en-US" dirty="0" smtClean="0"/>
                  <a:t>where </a:t>
                </a:r>
                <a14:m>
                  <m:oMath xmlns:m="http://schemas.openxmlformats.org/officeDocument/2006/math">
                    <m:r>
                      <a:rPr lang="en-US" i="1"/>
                      <m:t>𝑝</m:t>
                    </m:r>
                  </m:oMath>
                </a14:m>
                <a:r>
                  <a:rPr lang="en-US" dirty="0"/>
                  <a:t> the number of polygons enclosing the polyhedron and </a:t>
                </a:r>
                <a14:m>
                  <m:oMath xmlns:m="http://schemas.openxmlformats.org/officeDocument/2006/math">
                    <m:r>
                      <a:rPr lang="en-US" i="1"/>
                      <m:t>𝑛</m:t>
                    </m:r>
                  </m:oMath>
                </a14:m>
                <a:r>
                  <a:rPr lang="en-US" dirty="0"/>
                  <a:t> the number of sides in each polygon</a:t>
                </a:r>
                <a:r>
                  <a:rPr lang="en-US" dirty="0" smtClean="0"/>
                  <a:t>.</a:t>
                </a:r>
              </a:p>
              <a:p>
                <a:pPr marL="0" indent="0">
                  <a:buNone/>
                </a:pPr>
                <a:r>
                  <a:rPr lang="en-US" dirty="0" smtClean="0"/>
                  <a:t>Number of vertices:    </a:t>
                </a:r>
                <a14:m>
                  <m:oMath xmlns:m="http://schemas.openxmlformats.org/officeDocument/2006/math">
                    <m:r>
                      <a:rPr lang="en-US" i="1"/>
                      <m:t>𝑣</m:t>
                    </m:r>
                    <m:r>
                      <a:rPr lang="en-US" i="1"/>
                      <m:t>=</m:t>
                    </m:r>
                    <m:r>
                      <a:rPr lang="en-US" i="1"/>
                      <m:t>𝑒</m:t>
                    </m:r>
                    <m:r>
                      <a:rPr lang="en-US" i="1"/>
                      <m:t>−</m:t>
                    </m:r>
                    <m:r>
                      <a:rPr lang="en-US" i="1"/>
                      <m:t>𝑝</m:t>
                    </m:r>
                    <m:r>
                      <a:rPr lang="en-US" i="1"/>
                      <m:t>+2</m:t>
                    </m:r>
                  </m:oMath>
                </a14:m>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066800"/>
                <a:ext cx="8229600" cy="5059363"/>
              </a:xfrm>
              <a:blipFill rotWithShape="1">
                <a:blip r:embed="rId3"/>
                <a:stretch>
                  <a:fillRect l="-1852" t="-1566"/>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Solid Mensuration by Earnhart</a:t>
            </a:r>
            <a:endParaRPr lang="en-US"/>
          </a:p>
        </p:txBody>
      </p:sp>
    </p:spTree>
    <p:extLst>
      <p:ext uri="{BB962C8B-B14F-4D97-AF65-F5344CB8AC3E}">
        <p14:creationId xmlns:p14="http://schemas.microsoft.com/office/powerpoint/2010/main" val="42239491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609600"/>
                <a:ext cx="8229600" cy="5516563"/>
              </a:xfrm>
            </p:spPr>
            <p:txBody>
              <a:bodyPr>
                <a:normAutofit lnSpcReduction="10000"/>
              </a:bodyPr>
              <a:lstStyle/>
              <a:p>
                <a:pPr marL="0" indent="0">
                  <a:buNone/>
                </a:pPr>
                <a:r>
                  <a:rPr lang="en-US" dirty="0" smtClean="0"/>
                  <a:t>Total Area:    </a:t>
                </a:r>
                <a14:m>
                  <m:oMath xmlns:m="http://schemas.openxmlformats.org/officeDocument/2006/math">
                    <m:r>
                      <a:rPr lang="en-US" i="1"/>
                      <m:t>𝑇𝑆𝐴</m:t>
                    </m:r>
                    <m:r>
                      <a:rPr lang="en-US" i="1"/>
                      <m:t>=</m:t>
                    </m:r>
                    <m:f>
                      <m:fPr>
                        <m:ctrlPr>
                          <a:rPr lang="en-US" i="1"/>
                        </m:ctrlPr>
                      </m:fPr>
                      <m:num>
                        <m:r>
                          <a:rPr lang="en-US" i="1"/>
                          <m:t>𝑛𝑝</m:t>
                        </m:r>
                        <m:sSup>
                          <m:sSupPr>
                            <m:ctrlPr>
                              <a:rPr lang="en-US" i="1"/>
                            </m:ctrlPr>
                          </m:sSupPr>
                          <m:e>
                            <m:r>
                              <a:rPr lang="en-US" i="1"/>
                              <m:t>𝑠</m:t>
                            </m:r>
                          </m:e>
                          <m:sup>
                            <m:r>
                              <a:rPr lang="en-US" i="1"/>
                              <m:t>2</m:t>
                            </m:r>
                          </m:sup>
                        </m:sSup>
                      </m:num>
                      <m:den>
                        <m:r>
                          <a:rPr lang="en-US" i="1"/>
                          <m:t>4</m:t>
                        </m:r>
                        <m:r>
                          <a:rPr lang="en-US" i="1"/>
                          <m:t>𝑡𝑎𝑛</m:t>
                        </m:r>
                        <m:r>
                          <a:rPr lang="en-US" i="1"/>
                          <m:t>(180°/</m:t>
                        </m:r>
                        <m:r>
                          <a:rPr lang="en-US" i="1"/>
                          <m:t>𝑛</m:t>
                        </m:r>
                        <m:r>
                          <a:rPr lang="en-US" i="1"/>
                          <m:t>)</m:t>
                        </m:r>
                      </m:den>
                    </m:f>
                  </m:oMath>
                </a14:m>
                <a:endParaRPr lang="en-US" b="1" dirty="0" smtClean="0"/>
              </a:p>
              <a:p>
                <a:pPr marL="0" indent="0">
                  <a:buNone/>
                </a:pPr>
                <a:r>
                  <a:rPr lang="en-US" b="1" dirty="0" smtClean="0"/>
                  <a:t>Volume </a:t>
                </a:r>
                <a:r>
                  <a:rPr lang="en-US" b="1" dirty="0"/>
                  <a:t>of a Regular Polyhedron</a:t>
                </a:r>
                <a:endParaRPr lang="en-US" dirty="0"/>
              </a:p>
              <a:p>
                <a:pPr marL="0" indent="0">
                  <a:buNone/>
                </a:pPr>
                <a:r>
                  <a:rPr lang="en-US" dirty="0"/>
                  <a:t>     </a:t>
                </a:r>
                <a:r>
                  <a:rPr lang="en-US" sz="2600" dirty="0"/>
                  <a:t>In any regular polyhedron, where </a:t>
                </a:r>
                <a14:m>
                  <m:oMath xmlns:m="http://schemas.openxmlformats.org/officeDocument/2006/math">
                    <m:r>
                      <a:rPr lang="en-US" sz="2600" i="1"/>
                      <m:t>𝑑</m:t>
                    </m:r>
                  </m:oMath>
                </a14:m>
                <a:r>
                  <a:rPr lang="en-US" sz="2600" dirty="0"/>
                  <a:t> denotes the dihedral angle between any two adjacent faces, </a:t>
                </a:r>
                <a14:m>
                  <m:oMath xmlns:m="http://schemas.openxmlformats.org/officeDocument/2006/math">
                    <m:r>
                      <a:rPr lang="en-US" sz="2600" i="1"/>
                      <m:t>𝑓</m:t>
                    </m:r>
                  </m:oMath>
                </a14:m>
                <a:r>
                  <a:rPr lang="en-US" sz="2600" dirty="0"/>
                  <a:t> the number of faces at one vertex, and </a:t>
                </a:r>
                <a14:m>
                  <m:oMath xmlns:m="http://schemas.openxmlformats.org/officeDocument/2006/math">
                    <m:r>
                      <a:rPr lang="en-US" sz="2600" i="1"/>
                      <m:t> </m:t>
                    </m:r>
                    <m:r>
                      <a:rPr lang="en-US" sz="2600" i="1"/>
                      <m:t>𝑛</m:t>
                    </m:r>
                  </m:oMath>
                </a14:m>
                <a:r>
                  <a:rPr lang="en-US" sz="2600" dirty="0"/>
                  <a:t>  the number of sides in each polygon,</a:t>
                </a:r>
              </a:p>
              <a:p>
                <a:pPr marL="0" indent="0">
                  <a:buNone/>
                </a:pPr>
                <a:r>
                  <a:rPr lang="en-US" dirty="0" smtClean="0"/>
                  <a:t>	</a:t>
                </a:r>
                <a14:m>
                  <m:oMath xmlns:m="http://schemas.openxmlformats.org/officeDocument/2006/math">
                    <m:r>
                      <a:rPr lang="en-US" i="1"/>
                      <m:t>𝑑</m:t>
                    </m:r>
                    <m:r>
                      <a:rPr lang="en-US" i="1"/>
                      <m:t>=2</m:t>
                    </m:r>
                    <m:func>
                      <m:funcPr>
                        <m:ctrlPr>
                          <a:rPr lang="en-US" i="1"/>
                        </m:ctrlPr>
                      </m:funcPr>
                      <m:fName>
                        <m:sSup>
                          <m:sSupPr>
                            <m:ctrlPr>
                              <a:rPr lang="en-US" i="1"/>
                            </m:ctrlPr>
                          </m:sSupPr>
                          <m:e>
                            <m:r>
                              <a:rPr lang="en-US" i="1"/>
                              <m:t>𝑠𝑖𝑛</m:t>
                            </m:r>
                          </m:e>
                          <m:sup>
                            <m:r>
                              <a:rPr lang="en-US" i="1"/>
                              <m:t>−1</m:t>
                            </m:r>
                          </m:sup>
                        </m:sSup>
                      </m:fName>
                      <m:e>
                        <m:d>
                          <m:dPr>
                            <m:ctrlPr>
                              <a:rPr lang="en-US" i="1"/>
                            </m:ctrlPr>
                          </m:dPr>
                          <m:e>
                            <m:f>
                              <m:fPr>
                                <m:ctrlPr>
                                  <a:rPr lang="en-US" i="1"/>
                                </m:ctrlPr>
                              </m:fPr>
                              <m:num>
                                <m:r>
                                  <a:rPr lang="en-US" i="1"/>
                                  <m:t>𝑐𝑜𝑠</m:t>
                                </m:r>
                                <m:r>
                                  <a:rPr lang="en-US" i="1"/>
                                  <m:t>(180°/</m:t>
                                </m:r>
                                <m:r>
                                  <a:rPr lang="en-US" i="1"/>
                                  <m:t>𝑓</m:t>
                                </m:r>
                                <m:r>
                                  <a:rPr lang="en-US" i="1"/>
                                  <m:t>)</m:t>
                                </m:r>
                              </m:num>
                              <m:den>
                                <m:r>
                                  <a:rPr lang="en-US" i="1"/>
                                  <m:t>𝑠𝑖𝑛</m:t>
                                </m:r>
                                <m:r>
                                  <a:rPr lang="en-US" i="1"/>
                                  <m:t>(180°/</m:t>
                                </m:r>
                                <m:r>
                                  <a:rPr lang="en-US" i="1"/>
                                  <m:t>𝑛</m:t>
                                </m:r>
                                <m:r>
                                  <a:rPr lang="en-US" i="1"/>
                                  <m:t>)</m:t>
                                </m:r>
                              </m:den>
                            </m:f>
                          </m:e>
                        </m:d>
                      </m:e>
                    </m:func>
                  </m:oMath>
                </a14:m>
                <a:r>
                  <a:rPr lang="en-US" dirty="0"/>
                  <a:t>.</a:t>
                </a:r>
                <a:endParaRPr lang="en-US" dirty="0" smtClean="0"/>
              </a:p>
              <a:p>
                <a:pPr marL="0" indent="0">
                  <a:buNone/>
                </a:pPr>
                <a14:m>
                  <m:oMath xmlns:m="http://schemas.openxmlformats.org/officeDocument/2006/math">
                    <m:r>
                      <a:rPr lang="en-US" b="0" i="1" smtClean="0">
                        <a:latin typeface="Cambria Math"/>
                      </a:rPr>
                      <m:t>          </m:t>
                    </m:r>
                    <m:r>
                      <a:rPr lang="en-US" i="1"/>
                      <m:t>𝑉</m:t>
                    </m:r>
                    <m:r>
                      <a:rPr lang="en-US" i="1"/>
                      <m:t>=</m:t>
                    </m:r>
                    <m:f>
                      <m:fPr>
                        <m:ctrlPr>
                          <a:rPr lang="en-US" i="1"/>
                        </m:ctrlPr>
                      </m:fPr>
                      <m:num>
                        <m:r>
                          <a:rPr lang="en-US" i="1"/>
                          <m:t>𝑛𝑝</m:t>
                        </m:r>
                        <m:sSup>
                          <m:sSupPr>
                            <m:ctrlPr>
                              <a:rPr lang="en-US" i="1"/>
                            </m:ctrlPr>
                          </m:sSupPr>
                          <m:e>
                            <m:r>
                              <a:rPr lang="en-US" i="1"/>
                              <m:t>𝑠</m:t>
                            </m:r>
                          </m:e>
                          <m:sup>
                            <m:r>
                              <a:rPr lang="en-US" i="1"/>
                              <m:t>3</m:t>
                            </m:r>
                          </m:sup>
                        </m:sSup>
                        <m:func>
                          <m:funcPr>
                            <m:ctrlPr>
                              <a:rPr lang="en-US" i="1"/>
                            </m:ctrlPr>
                          </m:funcPr>
                          <m:fName>
                            <m:r>
                              <a:rPr lang="en-US" i="1"/>
                              <m:t>𝑡𝑎𝑛</m:t>
                            </m:r>
                          </m:fName>
                          <m:e>
                            <m:d>
                              <m:dPr>
                                <m:ctrlPr>
                                  <a:rPr lang="en-US" i="1"/>
                                </m:ctrlPr>
                              </m:dPr>
                              <m:e>
                                <m:r>
                                  <a:rPr lang="en-US" i="1"/>
                                  <m:t>𝑑</m:t>
                                </m:r>
                                <m:r>
                                  <a:rPr lang="en-US" i="1"/>
                                  <m:t>/2</m:t>
                                </m:r>
                              </m:e>
                            </m:d>
                          </m:e>
                        </m:func>
                      </m:num>
                      <m:den>
                        <m:r>
                          <a:rPr lang="en-US" i="1"/>
                          <m:t>24</m:t>
                        </m:r>
                        <m:func>
                          <m:funcPr>
                            <m:ctrlPr>
                              <a:rPr lang="en-US" i="1"/>
                            </m:ctrlPr>
                          </m:funcPr>
                          <m:fName>
                            <m:sSup>
                              <m:sSupPr>
                                <m:ctrlPr>
                                  <a:rPr lang="en-US" i="1"/>
                                </m:ctrlPr>
                              </m:sSupPr>
                              <m:e>
                                <m:r>
                                  <a:rPr lang="en-US" i="1"/>
                                  <m:t>𝑡𝑎𝑛</m:t>
                                </m:r>
                              </m:e>
                              <m:sup>
                                <m:r>
                                  <a:rPr lang="en-US" i="1"/>
                                  <m:t>2</m:t>
                                </m:r>
                              </m:sup>
                            </m:sSup>
                          </m:fName>
                          <m:e>
                            <m:r>
                              <a:rPr lang="en-US" i="1"/>
                              <m:t>(180°/</m:t>
                            </m:r>
                            <m:r>
                              <a:rPr lang="en-US" i="1"/>
                              <m:t>𝑛</m:t>
                            </m:r>
                            <m:r>
                              <a:rPr lang="en-US" i="1"/>
                              <m:t>)</m:t>
                            </m:r>
                          </m:e>
                        </m:func>
                      </m:den>
                    </m:f>
                    <m:r>
                      <a:rPr lang="en-US" b="0" i="1" smtClean="0">
                        <a:latin typeface="Cambria Math"/>
                      </a:rPr>
                      <m:t>  </m:t>
                    </m:r>
                  </m:oMath>
                </a14:m>
                <a:r>
                  <a:rPr lang="en-US" dirty="0"/>
                  <a:t>,</a:t>
                </a:r>
                <a:r>
                  <a:rPr lang="en-US" dirty="0">
                    <a:effectLst/>
                  </a:rPr>
                  <a:t/>
                </a:r>
                <a:br>
                  <a:rPr lang="en-US" dirty="0">
                    <a:effectLst/>
                  </a:rPr>
                </a:br>
                <a:r>
                  <a:rPr lang="en-US" sz="2400" dirty="0"/>
                  <a:t>where </a:t>
                </a:r>
                <a14:m>
                  <m:oMath xmlns:m="http://schemas.openxmlformats.org/officeDocument/2006/math">
                    <m:r>
                      <a:rPr lang="en-US" sz="2400" i="1"/>
                      <m:t>𝑝</m:t>
                    </m:r>
                  </m:oMath>
                </a14:m>
                <a:r>
                  <a:rPr lang="en-US" sz="2400" dirty="0"/>
                  <a:t> denotes the number of polygons, and </a:t>
                </a:r>
                <a14:m>
                  <m:oMath xmlns:m="http://schemas.openxmlformats.org/officeDocument/2006/math">
                    <m:r>
                      <a:rPr lang="en-US" sz="2400" i="1"/>
                      <m:t>𝑠</m:t>
                    </m:r>
                  </m:oMath>
                </a14:m>
                <a:r>
                  <a:rPr lang="en-US" sz="2400" dirty="0"/>
                  <a:t> the length of an edge.</a:t>
                </a:r>
              </a:p>
              <a:p>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609600"/>
                <a:ext cx="8229600" cy="5516563"/>
              </a:xfrm>
              <a:blipFill rotWithShape="1">
                <a:blip r:embed="rId2"/>
                <a:stretch>
                  <a:fillRect l="-1852" r="-2222" b="-994"/>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Solid Mensuration by Earnhart</a:t>
            </a:r>
            <a:endParaRPr lang="en-US"/>
          </a:p>
        </p:txBody>
      </p:sp>
    </p:spTree>
    <p:extLst>
      <p:ext uri="{BB962C8B-B14F-4D97-AF65-F5344CB8AC3E}">
        <p14:creationId xmlns:p14="http://schemas.microsoft.com/office/powerpoint/2010/main" val="29901003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7</a:t>
            </a:r>
            <a:endParaRPr lang="en-US" dirty="0"/>
          </a:p>
        </p:txBody>
      </p:sp>
      <p:sp>
        <p:nvSpPr>
          <p:cNvPr id="3" name="Content Placeholder 2"/>
          <p:cNvSpPr>
            <a:spLocks noGrp="1"/>
          </p:cNvSpPr>
          <p:nvPr>
            <p:ph idx="1"/>
          </p:nvPr>
        </p:nvSpPr>
        <p:spPr/>
        <p:txBody>
          <a:bodyPr/>
          <a:lstStyle/>
          <a:p>
            <a:r>
              <a:rPr lang="en-US" dirty="0"/>
              <a:t>Find the dihedral angle  formed by any two adjacent faces,  the total area and the volume of a regular tetrahedron if the measure of one edge is 10 inches. </a:t>
            </a:r>
            <a:endParaRPr lang="en-US" dirty="0" smtClean="0"/>
          </a:p>
          <a:p>
            <a:r>
              <a:rPr lang="en-US" dirty="0" smtClean="0"/>
              <a:t>ANS: TSA=173.2 sq.in.</a:t>
            </a:r>
          </a:p>
          <a:p>
            <a:r>
              <a:rPr lang="en-US" dirty="0"/>
              <a:t> </a:t>
            </a:r>
            <a:r>
              <a:rPr lang="en-US" dirty="0" smtClean="0"/>
              <a:t>         V=117.85 cu.in.</a:t>
            </a:r>
            <a:endParaRPr lang="en-US" dirty="0"/>
          </a:p>
          <a:p>
            <a:endParaRPr lang="en-US" dirty="0"/>
          </a:p>
        </p:txBody>
      </p:sp>
      <p:sp>
        <p:nvSpPr>
          <p:cNvPr id="4" name="Footer Placeholder 3"/>
          <p:cNvSpPr>
            <a:spLocks noGrp="1"/>
          </p:cNvSpPr>
          <p:nvPr>
            <p:ph type="ftr" sz="quarter" idx="11"/>
          </p:nvPr>
        </p:nvSpPr>
        <p:spPr/>
        <p:txBody>
          <a:bodyPr/>
          <a:lstStyle/>
          <a:p>
            <a:r>
              <a:rPr lang="en-US" smtClean="0"/>
              <a:t>Solid Mensuration by Earnhart</a:t>
            </a:r>
            <a:endParaRPr lang="en-US"/>
          </a:p>
        </p:txBody>
      </p:sp>
    </p:spTree>
    <p:extLst>
      <p:ext uri="{BB962C8B-B14F-4D97-AF65-F5344CB8AC3E}">
        <p14:creationId xmlns:p14="http://schemas.microsoft.com/office/powerpoint/2010/main" val="42452024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6248400"/>
            <a:ext cx="6096000" cy="381000"/>
          </a:xfrm>
          <a:prstGeom prst="rect">
            <a:avLst/>
          </a:prstGeom>
          <a:noFill/>
        </p:spPr>
        <p:txBody>
          <a:bodyPr wrap="square" rtlCol="0">
            <a:spAutoFit/>
          </a:bodyPr>
          <a:lstStyle/>
          <a:p>
            <a:r>
              <a:rPr lang="en-PH" dirty="0" smtClean="0"/>
              <a:t>Reference:  Solid </a:t>
            </a:r>
            <a:r>
              <a:rPr lang="en-PH" dirty="0" err="1" smtClean="0"/>
              <a:t>Mensuration</a:t>
            </a:r>
            <a:r>
              <a:rPr lang="en-PH" dirty="0" smtClean="0"/>
              <a:t> by Richard </a:t>
            </a:r>
            <a:r>
              <a:rPr lang="en-PH" dirty="0" err="1" smtClean="0"/>
              <a:t>Earnhart</a:t>
            </a:r>
            <a:endParaRPr lang="en-PH" dirty="0"/>
          </a:p>
        </p:txBody>
      </p:sp>
      <p:sp>
        <p:nvSpPr>
          <p:cNvPr id="3" name="Content Placeholder 2"/>
          <p:cNvSpPr>
            <a:spLocks noGrp="1"/>
          </p:cNvSpPr>
          <p:nvPr>
            <p:ph idx="1"/>
          </p:nvPr>
        </p:nvSpPr>
        <p:spPr>
          <a:xfrm>
            <a:off x="457200" y="304800"/>
            <a:ext cx="8229600" cy="4525963"/>
          </a:xfrm>
        </p:spPr>
        <p:txBody>
          <a:bodyPr/>
          <a:lstStyle/>
          <a:p>
            <a:r>
              <a:rPr lang="en-US" b="1" dirty="0" smtClean="0"/>
              <a:t>     Dihedral </a:t>
            </a:r>
            <a:r>
              <a:rPr lang="en-US" b="1" dirty="0"/>
              <a:t>Angles</a:t>
            </a:r>
            <a:endParaRPr lang="en-US" dirty="0"/>
          </a:p>
          <a:p>
            <a:r>
              <a:rPr lang="en-US" dirty="0"/>
              <a:t>     The </a:t>
            </a:r>
            <a:r>
              <a:rPr lang="en-US" b="1" i="1" dirty="0"/>
              <a:t>dihedral angle</a:t>
            </a:r>
            <a:r>
              <a:rPr lang="en-US" dirty="0"/>
              <a:t> is the angle formed between two intersecting planes. In the figure shown, the two planes are called </a:t>
            </a:r>
            <a:r>
              <a:rPr lang="en-US" b="1" i="1" dirty="0"/>
              <a:t>faces</a:t>
            </a:r>
            <a:r>
              <a:rPr lang="en-US" dirty="0"/>
              <a:t> of the dihedral angle, and the line of intersection between the planes is called the </a:t>
            </a:r>
            <a:r>
              <a:rPr lang="en-US" b="1" i="1" dirty="0"/>
              <a:t>edge</a:t>
            </a:r>
            <a:r>
              <a:rPr lang="en-US" dirty="0"/>
              <a:t> of the angle.</a:t>
            </a:r>
          </a:p>
          <a:p>
            <a:endParaRPr lang="en-US" dirty="0"/>
          </a:p>
        </p:txBody>
      </p:sp>
      <p:sp>
        <p:nvSpPr>
          <p:cNvPr id="6" name="Title 5"/>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810000"/>
            <a:ext cx="7239000" cy="2602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lang="en-US" smtClean="0"/>
              <a:t>Solid Mensuration by Earnhart</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t>#7 Page 84: The </a:t>
            </a:r>
            <a:r>
              <a:rPr lang="en-US" dirty="0"/>
              <a:t>sides of an equilateral triangle are 6 cm </a:t>
            </a:r>
            <a:r>
              <a:rPr lang="en-US" dirty="0" smtClean="0"/>
              <a:t>each</a:t>
            </a:r>
            <a:r>
              <a:rPr lang="en-US" dirty="0"/>
              <a:t>. Find the distance between the plane of the triangle and a point P which is 13 cm from each vertex of the triangle.</a:t>
            </a:r>
          </a:p>
          <a:p>
            <a:pPr lvl="0"/>
            <a:endParaRPr lang="en-US" dirty="0" smtClean="0"/>
          </a:p>
          <a:p>
            <a:pPr lvl="0"/>
            <a:r>
              <a:rPr lang="en-US" dirty="0" smtClean="0"/>
              <a:t>#9 Page 92: Find </a:t>
            </a:r>
            <a:r>
              <a:rPr lang="en-US" dirty="0"/>
              <a:t>the volume of a regular dodecahedron if the total area is 2498 ft</a:t>
            </a:r>
            <a:r>
              <a:rPr lang="en-US" baseline="30000" dirty="0"/>
              <a:t>2</a:t>
            </a:r>
            <a:r>
              <a:rPr lang="en-US" dirty="0"/>
              <a:t>.</a:t>
            </a:r>
          </a:p>
          <a:p>
            <a:endParaRPr lang="en-US" dirty="0"/>
          </a:p>
        </p:txBody>
      </p:sp>
      <p:sp>
        <p:nvSpPr>
          <p:cNvPr id="4" name="Footer Placeholder 3"/>
          <p:cNvSpPr>
            <a:spLocks noGrp="1"/>
          </p:cNvSpPr>
          <p:nvPr>
            <p:ph type="ftr" sz="quarter" idx="11"/>
          </p:nvPr>
        </p:nvSpPr>
        <p:spPr/>
        <p:txBody>
          <a:bodyPr/>
          <a:lstStyle/>
          <a:p>
            <a:r>
              <a:rPr lang="en-US" smtClean="0"/>
              <a:t>Solid Mensuration by Earnhart</a:t>
            </a:r>
            <a:endParaRPr lang="en-US"/>
          </a:p>
        </p:txBody>
      </p:sp>
    </p:spTree>
    <p:extLst>
      <p:ext uri="{BB962C8B-B14F-4D97-AF65-F5344CB8AC3E}">
        <p14:creationId xmlns:p14="http://schemas.microsoft.com/office/powerpoint/2010/main" val="9097187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normAutofit/>
          </a:bodyPr>
          <a:lstStyle/>
          <a:p>
            <a:r>
              <a:rPr lang="en-US" sz="4800" dirty="0" smtClean="0"/>
              <a:t>#3, 9 Pages 83-84</a:t>
            </a:r>
          </a:p>
          <a:p>
            <a:r>
              <a:rPr lang="en-US" sz="4800" dirty="0" smtClean="0"/>
              <a:t>#3, 5, 7 &amp; 11 Page 92</a:t>
            </a:r>
          </a:p>
          <a:p>
            <a:endParaRPr lang="en-US" sz="4800" dirty="0"/>
          </a:p>
        </p:txBody>
      </p:sp>
      <p:sp>
        <p:nvSpPr>
          <p:cNvPr id="4" name="Footer Placeholder 3"/>
          <p:cNvSpPr>
            <a:spLocks noGrp="1"/>
          </p:cNvSpPr>
          <p:nvPr>
            <p:ph type="ftr" sz="quarter" idx="11"/>
          </p:nvPr>
        </p:nvSpPr>
        <p:spPr/>
        <p:txBody>
          <a:bodyPr/>
          <a:lstStyle/>
          <a:p>
            <a:r>
              <a:rPr lang="en-US" smtClean="0"/>
              <a:t>Solid Mensuration by Earnhart</a:t>
            </a:r>
            <a:endParaRPr lang="en-US"/>
          </a:p>
        </p:txBody>
      </p:sp>
    </p:spTree>
    <p:extLst>
      <p:ext uri="{BB962C8B-B14F-4D97-AF65-F5344CB8AC3E}">
        <p14:creationId xmlns:p14="http://schemas.microsoft.com/office/powerpoint/2010/main" val="18190477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Polyhedral Angles</a:t>
            </a:r>
            <a:endParaRPr lang="en-US" dirty="0"/>
          </a:p>
        </p:txBody>
      </p:sp>
      <p:sp>
        <p:nvSpPr>
          <p:cNvPr id="4" name="Content Placeholder 3"/>
          <p:cNvSpPr>
            <a:spLocks noGrp="1"/>
          </p:cNvSpPr>
          <p:nvPr>
            <p:ph idx="1"/>
          </p:nvPr>
        </p:nvSpPr>
        <p:spPr>
          <a:xfrm>
            <a:off x="457200" y="1066800"/>
            <a:ext cx="8229600" cy="5059363"/>
          </a:xfrm>
        </p:spPr>
        <p:txBody>
          <a:bodyPr>
            <a:normAutofit fontScale="85000" lnSpcReduction="20000"/>
          </a:bodyPr>
          <a:lstStyle/>
          <a:p>
            <a:pPr marL="0" indent="0">
              <a:buNone/>
            </a:pPr>
            <a:endParaRPr lang="en-US" dirty="0"/>
          </a:p>
          <a:p>
            <a:r>
              <a:rPr lang="en-US" dirty="0"/>
              <a:t>     A </a:t>
            </a:r>
            <a:r>
              <a:rPr lang="en-US" b="1" i="1" dirty="0"/>
              <a:t>polyhedral angle</a:t>
            </a:r>
            <a:r>
              <a:rPr lang="en-US" dirty="0"/>
              <a:t> is the angle formed by three or more planes which meet at a common point. </a:t>
            </a:r>
          </a:p>
          <a:p>
            <a:r>
              <a:rPr lang="en-US" dirty="0"/>
              <a:t>     The common point is called the </a:t>
            </a:r>
            <a:r>
              <a:rPr lang="en-US" b="1" i="1" dirty="0"/>
              <a:t>vertex</a:t>
            </a:r>
            <a:r>
              <a:rPr lang="en-US" dirty="0"/>
              <a:t> of the angle. The intersecting planes are the </a:t>
            </a:r>
            <a:r>
              <a:rPr lang="en-US" b="1" i="1" dirty="0"/>
              <a:t>faces</a:t>
            </a:r>
            <a:r>
              <a:rPr lang="en-US" dirty="0"/>
              <a:t> of the polyhedral angle. The lines of intersection of these faces are called the </a:t>
            </a:r>
            <a:r>
              <a:rPr lang="en-US" b="1" i="1" dirty="0"/>
              <a:t>edges</a:t>
            </a:r>
            <a:r>
              <a:rPr lang="en-US" dirty="0"/>
              <a:t>. A plane which cuts all the faces of a polyhedral angle (except at the vertex) is called a </a:t>
            </a:r>
            <a:r>
              <a:rPr lang="en-US" b="1" i="1" dirty="0"/>
              <a:t>section</a:t>
            </a:r>
            <a:r>
              <a:rPr lang="en-US" dirty="0"/>
              <a:t>.</a:t>
            </a:r>
          </a:p>
          <a:p>
            <a:r>
              <a:rPr lang="en-US" dirty="0"/>
              <a:t>     A </a:t>
            </a:r>
            <a:r>
              <a:rPr lang="en-US" b="1" i="1" dirty="0"/>
              <a:t>face angle</a:t>
            </a:r>
            <a:r>
              <a:rPr lang="en-US" dirty="0"/>
              <a:t> is the angle at the vertex and formed by any two adjacent edges. A </a:t>
            </a:r>
            <a:r>
              <a:rPr lang="en-US" b="1" i="1" dirty="0"/>
              <a:t>dihedral angle of the polyhedral angle</a:t>
            </a:r>
            <a:r>
              <a:rPr lang="en-US" dirty="0"/>
              <a:t> is the dihedral angle formed by any two intersecting faces.</a:t>
            </a:r>
          </a:p>
          <a:p>
            <a:endParaRPr lang="en-US" dirty="0"/>
          </a:p>
        </p:txBody>
      </p:sp>
      <p:sp>
        <p:nvSpPr>
          <p:cNvPr id="3" name="Footer Placeholder 2"/>
          <p:cNvSpPr>
            <a:spLocks noGrp="1"/>
          </p:cNvSpPr>
          <p:nvPr>
            <p:ph type="ftr" sz="quarter" idx="11"/>
          </p:nvPr>
        </p:nvSpPr>
        <p:spPr/>
        <p:txBody>
          <a:bodyPr/>
          <a:lstStyle/>
          <a:p>
            <a:r>
              <a:rPr lang="en-US" smtClean="0"/>
              <a:t>Solid Mensuration by Earnhart</a:t>
            </a:r>
            <a:endParaRPr lang="en-US"/>
          </a:p>
        </p:txBody>
      </p:sp>
    </p:spTree>
    <p:extLst>
      <p:ext uri="{BB962C8B-B14F-4D97-AF65-F5344CB8AC3E}">
        <p14:creationId xmlns:p14="http://schemas.microsoft.com/office/powerpoint/2010/main" val="1181078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62000"/>
            <a:ext cx="83058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smtClean="0"/>
              <a:t>Solid Mensuration by Earnhart</a:t>
            </a:r>
            <a:endParaRPr lang="en-US"/>
          </a:p>
        </p:txBody>
      </p:sp>
    </p:spTree>
    <p:extLst>
      <p:ext uri="{BB962C8B-B14F-4D97-AF65-F5344CB8AC3E}">
        <p14:creationId xmlns:p14="http://schemas.microsoft.com/office/powerpoint/2010/main" val="40756255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62000"/>
                <a:ext cx="8229600" cy="5334000"/>
              </a:xfrm>
            </p:spPr>
            <p:txBody>
              <a:bodyPr/>
              <a:lstStyle/>
              <a:p>
                <a:r>
                  <a:rPr lang="en-US" dirty="0"/>
                  <a:t>A </a:t>
                </a:r>
                <a:r>
                  <a:rPr lang="en-US" b="1" i="1" dirty="0"/>
                  <a:t>convex polyhedral angle</a:t>
                </a:r>
                <a:r>
                  <a:rPr lang="en-US" dirty="0"/>
                  <a:t> is a polyhedral angle in which any section is a convex polygon</a:t>
                </a:r>
                <a:r>
                  <a:rPr lang="en-US" dirty="0" smtClean="0"/>
                  <a:t>.</a:t>
                </a:r>
              </a:p>
              <a:p>
                <a:endParaRPr lang="en-US" dirty="0" smtClean="0"/>
              </a:p>
              <a:p>
                <a:pPr marL="0" indent="0">
                  <a:buNone/>
                </a:pPr>
                <a:r>
                  <a:rPr lang="en-US" b="1" dirty="0"/>
                  <a:t>Important Facts:</a:t>
                </a:r>
                <a:endParaRPr lang="en-US" dirty="0"/>
              </a:p>
              <a:p>
                <a:pPr lvl="0"/>
                <a:r>
                  <a:rPr lang="en-US" dirty="0"/>
                  <a:t>The sum of any two face angles of a trihedral angle is greater than the third face angle.</a:t>
                </a:r>
              </a:p>
              <a:p>
                <a:pPr lvl="0"/>
                <a:r>
                  <a:rPr lang="en-US" dirty="0"/>
                  <a:t>The sum of the face angles of any convex polyhedral angle is less than </a:t>
                </a:r>
                <a14:m>
                  <m:oMath xmlns:m="http://schemas.openxmlformats.org/officeDocument/2006/math">
                    <m:r>
                      <a:rPr lang="en-US" i="1">
                        <a:latin typeface="Cambria Math"/>
                      </a:rPr>
                      <m:t>360°</m:t>
                    </m:r>
                  </m:oMath>
                </a14:m>
                <a:r>
                  <a:rPr lang="en-US" dirty="0"/>
                  <a:t>. </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62000"/>
                <a:ext cx="8229600" cy="5334000"/>
              </a:xfrm>
              <a:blipFill rotWithShape="1">
                <a:blip r:embed="rId2"/>
                <a:stretch>
                  <a:fillRect l="-1852" t="-1486"/>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Solid Mensuration by Earnhart</a:t>
            </a:r>
            <a:endParaRPr lang="en-US"/>
          </a:p>
        </p:txBody>
      </p:sp>
    </p:spTree>
    <p:extLst>
      <p:ext uri="{BB962C8B-B14F-4D97-AF65-F5344CB8AC3E}">
        <p14:creationId xmlns:p14="http://schemas.microsoft.com/office/powerpoint/2010/main" val="774847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14400"/>
            <a:ext cx="8229600" cy="5211763"/>
          </a:xfrm>
        </p:spPr>
        <p:txBody>
          <a:bodyPr>
            <a:normAutofit/>
          </a:bodyPr>
          <a:lstStyle/>
          <a:p>
            <a:pPr lvl="0"/>
            <a:r>
              <a:rPr lang="en-US" sz="3600" dirty="0"/>
              <a:t>The </a:t>
            </a:r>
            <a:r>
              <a:rPr lang="en-US" sz="3600" b="1" i="1" dirty="0"/>
              <a:t>projection</a:t>
            </a:r>
            <a:r>
              <a:rPr lang="en-US" sz="3600" dirty="0"/>
              <a:t> of a straight line upon a plane, not perpendicular to the line, is also a straight line</a:t>
            </a:r>
            <a:r>
              <a:rPr lang="en-US" sz="3600" dirty="0" smtClean="0"/>
              <a:t>.</a:t>
            </a:r>
          </a:p>
          <a:p>
            <a:pPr lvl="0"/>
            <a:endParaRPr lang="en-US" sz="3600" dirty="0"/>
          </a:p>
          <a:p>
            <a:pPr lvl="0"/>
            <a:r>
              <a:rPr lang="en-US" sz="3600" dirty="0"/>
              <a:t>The angle that the line makes with its projection on a plane is called the </a:t>
            </a:r>
            <a:r>
              <a:rPr lang="en-US" sz="3600" b="1" i="1" dirty="0"/>
              <a:t>angle of inclination</a:t>
            </a:r>
            <a:r>
              <a:rPr lang="en-US" sz="3600" dirty="0"/>
              <a:t> of a line to a plane.</a:t>
            </a:r>
          </a:p>
          <a:p>
            <a:endParaRPr lang="en-US" sz="3600" dirty="0"/>
          </a:p>
        </p:txBody>
      </p:sp>
      <p:sp>
        <p:nvSpPr>
          <p:cNvPr id="4" name="Footer Placeholder 3"/>
          <p:cNvSpPr>
            <a:spLocks noGrp="1"/>
          </p:cNvSpPr>
          <p:nvPr>
            <p:ph type="ftr" sz="quarter" idx="11"/>
          </p:nvPr>
        </p:nvSpPr>
        <p:spPr/>
        <p:txBody>
          <a:bodyPr/>
          <a:lstStyle/>
          <a:p>
            <a:r>
              <a:rPr lang="en-US" smtClean="0"/>
              <a:t>Solid Mensuration by Earnhart</a:t>
            </a:r>
            <a:endParaRPr lang="en-US"/>
          </a:p>
        </p:txBody>
      </p:sp>
    </p:spTree>
    <p:extLst>
      <p:ext uri="{BB962C8B-B14F-4D97-AF65-F5344CB8AC3E}">
        <p14:creationId xmlns:p14="http://schemas.microsoft.com/office/powerpoint/2010/main" val="8818886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Example 1, p78</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60437"/>
                <a:ext cx="8229600" cy="4525963"/>
              </a:xfrm>
            </p:spPr>
            <p:txBody>
              <a:bodyPr/>
              <a:lstStyle/>
              <a:p>
                <a14:m>
                  <m:oMath xmlns:m="http://schemas.openxmlformats.org/officeDocument/2006/math">
                    <m:r>
                      <a:rPr lang="en-US" i="1">
                        <a:latin typeface="Cambria Math"/>
                      </a:rPr>
                      <m:t>𝐴𝐵𝐶𝐷</m:t>
                    </m:r>
                  </m:oMath>
                </a14:m>
                <a:r>
                  <a:rPr lang="en-US" dirty="0"/>
                  <a:t> is a rectangle, with </a:t>
                </a:r>
                <a14:m>
                  <m:oMath xmlns:m="http://schemas.openxmlformats.org/officeDocument/2006/math">
                    <m:r>
                      <a:rPr lang="en-US" i="1">
                        <a:latin typeface="Cambria Math"/>
                      </a:rPr>
                      <m:t>𝐴𝐵</m:t>
                    </m:r>
                    <m:r>
                      <a:rPr lang="en-US" i="1">
                        <a:latin typeface="Cambria Math"/>
                      </a:rPr>
                      <m:t>=8 </m:t>
                    </m:r>
                    <m:r>
                      <a:rPr lang="en-US" i="1">
                        <a:latin typeface="Cambria Math"/>
                      </a:rPr>
                      <m:t>𝑖𝑛</m:t>
                    </m:r>
                  </m:oMath>
                </a14:m>
                <a:r>
                  <a:rPr lang="en-US" dirty="0"/>
                  <a:t> and  </a:t>
                </a:r>
                <a14:m>
                  <m:oMath xmlns:m="http://schemas.openxmlformats.org/officeDocument/2006/math">
                    <m:r>
                      <a:rPr lang="en-US" i="1">
                        <a:latin typeface="Cambria Math"/>
                      </a:rPr>
                      <m:t>𝐵𝐶</m:t>
                    </m:r>
                    <m:r>
                      <a:rPr lang="en-US" i="1">
                        <a:latin typeface="Cambria Math"/>
                      </a:rPr>
                      <m:t>=6 </m:t>
                    </m:r>
                    <m:r>
                      <a:rPr lang="en-US" i="1">
                        <a:latin typeface="Cambria Math"/>
                      </a:rPr>
                      <m:t>𝑖𝑛</m:t>
                    </m:r>
                  </m:oMath>
                </a14:m>
                <a:r>
                  <a:rPr lang="en-US" dirty="0"/>
                  <a:t>. </a:t>
                </a:r>
                <a14:m>
                  <m:oMath xmlns:m="http://schemas.openxmlformats.org/officeDocument/2006/math">
                    <m:r>
                      <a:rPr lang="en-US" i="1">
                        <a:latin typeface="Cambria Math"/>
                      </a:rPr>
                      <m:t>𝐶𝐸</m:t>
                    </m:r>
                  </m:oMath>
                </a14:m>
                <a:r>
                  <a:rPr lang="en-US" dirty="0"/>
                  <a:t> is drawn perpendicular to both </a:t>
                </a:r>
                <a14:m>
                  <m:oMath xmlns:m="http://schemas.openxmlformats.org/officeDocument/2006/math">
                    <m:r>
                      <a:rPr lang="en-US" i="1">
                        <a:latin typeface="Cambria Math"/>
                      </a:rPr>
                      <m:t>𝐶𝐷</m:t>
                    </m:r>
                  </m:oMath>
                </a14:m>
                <a:r>
                  <a:rPr lang="en-US" dirty="0"/>
                  <a:t> and </a:t>
                </a:r>
                <a14:m>
                  <m:oMath xmlns:m="http://schemas.openxmlformats.org/officeDocument/2006/math">
                    <m:r>
                      <a:rPr lang="en-US" i="1">
                        <a:latin typeface="Cambria Math"/>
                      </a:rPr>
                      <m:t>𝐵𝐶</m:t>
                    </m:r>
                  </m:oMath>
                </a14:m>
                <a:r>
                  <a:rPr lang="en-US" dirty="0"/>
                  <a:t> at </a:t>
                </a:r>
                <a14:m>
                  <m:oMath xmlns:m="http://schemas.openxmlformats.org/officeDocument/2006/math">
                    <m:r>
                      <a:rPr lang="en-US" i="1">
                        <a:latin typeface="Cambria Math"/>
                      </a:rPr>
                      <m:t>𝐶</m:t>
                    </m:r>
                  </m:oMath>
                </a14:m>
                <a:r>
                  <a:rPr lang="en-US" dirty="0"/>
                  <a:t>. If </a:t>
                </a:r>
                <a14:m>
                  <m:oMath xmlns:m="http://schemas.openxmlformats.org/officeDocument/2006/math">
                    <m:r>
                      <a:rPr lang="en-US" i="1">
                        <a:latin typeface="Cambria Math"/>
                      </a:rPr>
                      <m:t>𝐸𝐶</m:t>
                    </m:r>
                    <m:r>
                      <a:rPr lang="en-US" i="1">
                        <a:latin typeface="Cambria Math"/>
                      </a:rPr>
                      <m:t>=4 </m:t>
                    </m:r>
                    <m:r>
                      <a:rPr lang="en-US" i="1">
                        <a:latin typeface="Cambria Math"/>
                      </a:rPr>
                      <m:t>𝑖𝑛</m:t>
                    </m:r>
                    <m:r>
                      <a:rPr lang="en-US" i="1">
                        <a:latin typeface="Cambria Math"/>
                      </a:rPr>
                      <m:t>.</m:t>
                    </m:r>
                  </m:oMath>
                </a14:m>
                <a:r>
                  <a:rPr lang="en-US" dirty="0"/>
                  <a:t>, find the length of </a:t>
                </a:r>
                <a14:m>
                  <m:oMath xmlns:m="http://schemas.openxmlformats.org/officeDocument/2006/math">
                    <m:r>
                      <a:rPr lang="en-US" i="1">
                        <a:latin typeface="Cambria Math"/>
                      </a:rPr>
                      <m:t>𝐴𝐸</m:t>
                    </m:r>
                  </m:oMath>
                </a14:m>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60437"/>
                <a:ext cx="8229600" cy="4525963"/>
              </a:xfrm>
              <a:blipFill rotWithShape="1">
                <a:blip r:embed="rId2"/>
                <a:stretch>
                  <a:fillRect l="-1630" t="-1617" r="-1704"/>
                </a:stretch>
              </a:blipFill>
            </p:spPr>
            <p:txBody>
              <a:bodyPr/>
              <a:lstStyle/>
              <a:p>
                <a:r>
                  <a:rPr lang="en-US">
                    <a:noFill/>
                  </a:rPr>
                  <a:t> </a:t>
                </a:r>
              </a:p>
            </p:txBody>
          </p:sp>
        </mc:Fallback>
      </mc:AlternateContent>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743200"/>
            <a:ext cx="6553200"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smtClean="0"/>
              <a:t>Solid Mensuration by Earnhart</a:t>
            </a:r>
            <a:endParaRPr lang="en-US"/>
          </a:p>
        </p:txBody>
      </p:sp>
    </p:spTree>
    <p:extLst>
      <p:ext uri="{BB962C8B-B14F-4D97-AF65-F5344CB8AC3E}">
        <p14:creationId xmlns:p14="http://schemas.microsoft.com/office/powerpoint/2010/main" val="4066694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457200"/>
            <a:ext cx="8229600" cy="4525963"/>
          </a:xfrm>
        </p:spPr>
        <p:txBody>
          <a:bodyPr/>
          <a:lstStyle/>
          <a:p>
            <a:r>
              <a:rPr lang="en-US" dirty="0"/>
              <a:t>	A </a:t>
            </a:r>
            <a:r>
              <a:rPr lang="en-US" b="1" i="1" dirty="0"/>
              <a:t>solid</a:t>
            </a:r>
            <a:r>
              <a:rPr lang="en-US" dirty="0"/>
              <a:t> is any limited portion of space bounded by surfaces or plane figures.</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33600"/>
            <a:ext cx="7772400"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smtClean="0"/>
              <a:t>Solid Mensuration by Earnhart</a:t>
            </a:r>
            <a:endParaRPr lang="en-US"/>
          </a:p>
        </p:txBody>
      </p:sp>
    </p:spTree>
    <p:extLst>
      <p:ext uri="{BB962C8B-B14F-4D97-AF65-F5344CB8AC3E}">
        <p14:creationId xmlns:p14="http://schemas.microsoft.com/office/powerpoint/2010/main" val="3946318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Volume and Surface Area of Solids</a:t>
            </a:r>
            <a:r>
              <a:rPr lang="en-US" dirty="0"/>
              <a:t/>
            </a:r>
            <a:br>
              <a:rPr lang="en-US" dirty="0"/>
            </a:br>
            <a:endParaRPr lang="en-US" dirty="0"/>
          </a:p>
        </p:txBody>
      </p:sp>
      <p:sp>
        <p:nvSpPr>
          <p:cNvPr id="3" name="Content Placeholder 2"/>
          <p:cNvSpPr>
            <a:spLocks noGrp="1"/>
          </p:cNvSpPr>
          <p:nvPr>
            <p:ph idx="1"/>
          </p:nvPr>
        </p:nvSpPr>
        <p:spPr>
          <a:xfrm>
            <a:off x="457200" y="914400"/>
            <a:ext cx="8229600" cy="5715000"/>
          </a:xfrm>
        </p:spPr>
        <p:txBody>
          <a:bodyPr>
            <a:normAutofit fontScale="92500" lnSpcReduction="10000"/>
          </a:bodyPr>
          <a:lstStyle/>
          <a:p>
            <a:r>
              <a:rPr lang="en-US" dirty="0"/>
              <a:t>The </a:t>
            </a:r>
            <a:r>
              <a:rPr lang="en-US" b="1" i="1" dirty="0"/>
              <a:t>volume of a solid</a:t>
            </a:r>
            <a:r>
              <a:rPr lang="en-US" dirty="0"/>
              <a:t> is the amount of space it occupies. It has units of cubic length (i.e., cm</a:t>
            </a:r>
            <a:r>
              <a:rPr lang="en-US" baseline="30000" dirty="0"/>
              <a:t>3</a:t>
            </a:r>
            <a:r>
              <a:rPr lang="en-US" dirty="0"/>
              <a:t>, m</a:t>
            </a:r>
            <a:r>
              <a:rPr lang="en-US" baseline="30000" dirty="0"/>
              <a:t>3</a:t>
            </a:r>
            <a:r>
              <a:rPr lang="en-US" dirty="0"/>
              <a:t>, in</a:t>
            </a:r>
            <a:r>
              <a:rPr lang="en-US" baseline="30000" dirty="0"/>
              <a:t>3</a:t>
            </a:r>
            <a:r>
              <a:rPr lang="en-US" dirty="0"/>
              <a:t>, ft</a:t>
            </a:r>
            <a:r>
              <a:rPr lang="en-US" baseline="30000" dirty="0"/>
              <a:t>3</a:t>
            </a:r>
            <a:r>
              <a:rPr lang="en-US" dirty="0"/>
              <a:t>, etc.). </a:t>
            </a:r>
            <a:endParaRPr lang="en-US" dirty="0" smtClean="0"/>
          </a:p>
          <a:p>
            <a:r>
              <a:rPr lang="en-US" dirty="0"/>
              <a:t> The </a:t>
            </a:r>
            <a:r>
              <a:rPr lang="en-US" b="1" i="1" dirty="0"/>
              <a:t>surface area</a:t>
            </a:r>
            <a:r>
              <a:rPr lang="en-US" dirty="0"/>
              <a:t> is the area of a three-dimensional surface. </a:t>
            </a:r>
            <a:endParaRPr lang="en-US" dirty="0" smtClean="0"/>
          </a:p>
          <a:p>
            <a:r>
              <a:rPr lang="en-US" dirty="0" smtClean="0"/>
              <a:t>The </a:t>
            </a:r>
            <a:r>
              <a:rPr lang="en-US" b="1" i="1" dirty="0"/>
              <a:t>lateral area</a:t>
            </a:r>
            <a:r>
              <a:rPr lang="en-US" dirty="0"/>
              <a:t> of a solid considers only the areas of the lateral or the side surfaces. </a:t>
            </a:r>
            <a:endParaRPr lang="en-US" dirty="0"/>
          </a:p>
          <a:p>
            <a:r>
              <a:rPr lang="en-US" dirty="0" smtClean="0"/>
              <a:t>The </a:t>
            </a:r>
            <a:r>
              <a:rPr lang="en-US" b="1" i="1" dirty="0"/>
              <a:t>total surface area</a:t>
            </a:r>
            <a:r>
              <a:rPr lang="en-US" dirty="0"/>
              <a:t> includes both the lateral area and the area of the bases (top and bottom). Thus, the total surface area may be defined as the total area of all surfaces that bound the solid.</a:t>
            </a:r>
          </a:p>
          <a:p>
            <a:r>
              <a:rPr lang="en-US" dirty="0"/>
              <a:t> </a:t>
            </a:r>
          </a:p>
        </p:txBody>
      </p:sp>
      <p:sp>
        <p:nvSpPr>
          <p:cNvPr id="4" name="Footer Placeholder 3"/>
          <p:cNvSpPr>
            <a:spLocks noGrp="1"/>
          </p:cNvSpPr>
          <p:nvPr>
            <p:ph type="ftr" sz="quarter" idx="11"/>
          </p:nvPr>
        </p:nvSpPr>
        <p:spPr/>
        <p:txBody>
          <a:bodyPr/>
          <a:lstStyle/>
          <a:p>
            <a:r>
              <a:rPr lang="en-US" smtClean="0"/>
              <a:t>Solid Mensuration by Earnhart</a:t>
            </a:r>
            <a:endParaRPr lang="en-US"/>
          </a:p>
        </p:txBody>
      </p:sp>
    </p:spTree>
    <p:extLst>
      <p:ext uri="{BB962C8B-B14F-4D97-AF65-F5344CB8AC3E}">
        <p14:creationId xmlns:p14="http://schemas.microsoft.com/office/powerpoint/2010/main" val="2850307921"/>
      </p:ext>
    </p:extLst>
  </p:cSld>
  <p:clrMapOvr>
    <a:masterClrMapping/>
  </p:clrMapOvr>
  <p:timing>
    <p:tnLst>
      <p:par>
        <p:cTn id="1" dur="indefinite" restart="never" nodeType="tmRoot"/>
      </p:par>
    </p:tnLst>
  </p:timing>
</p:sld>
</file>

<file path=ppt/theme/theme1.xml><?xml version="1.0" encoding="utf-8"?>
<a:theme xmlns:a="http://schemas.openxmlformats.org/drawingml/2006/main" name="TOPI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TOPIC</Template>
  <TotalTime>3146</TotalTime>
  <Words>910</Words>
  <Application>Microsoft Office PowerPoint</Application>
  <PresentationFormat>On-screen Show (4:3)</PresentationFormat>
  <Paragraphs>87</Paragraphs>
  <Slides>21</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TOPIC</vt:lpstr>
      <vt:lpstr>Microsoft Equation 3.0</vt:lpstr>
      <vt:lpstr> Lesson 3  POLYHEDRONS</vt:lpstr>
      <vt:lpstr>PowerPoint Presentation</vt:lpstr>
      <vt:lpstr>Polyhedral Angles</vt:lpstr>
      <vt:lpstr>PowerPoint Presentation</vt:lpstr>
      <vt:lpstr>PowerPoint Presentation</vt:lpstr>
      <vt:lpstr>PowerPoint Presentation</vt:lpstr>
      <vt:lpstr>Example 1, p78</vt:lpstr>
      <vt:lpstr>PowerPoint Presentation</vt:lpstr>
      <vt:lpstr>Volume and Surface Area of Solids </vt:lpstr>
      <vt:lpstr>PowerPoint Presentation</vt:lpstr>
      <vt:lpstr>PowerPoint Presentation</vt:lpstr>
      <vt:lpstr>PowerPoint Presentation</vt:lpstr>
      <vt:lpstr>PowerPoint Presentation</vt:lpstr>
      <vt:lpstr>PowerPoint Presentation</vt:lpstr>
      <vt:lpstr>PowerPoint Presentation</vt:lpstr>
      <vt:lpstr>Similar Figures</vt:lpstr>
      <vt:lpstr>Facts About Regular Polyhedrons </vt:lpstr>
      <vt:lpstr>PowerPoint Presentation</vt:lpstr>
      <vt:lpstr>Example 7</vt:lpstr>
      <vt:lpstr>Problems</vt:lpstr>
      <vt:lpstr>Homework</vt:lpstr>
    </vt:vector>
  </TitlesOfParts>
  <Company>Mapua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Trigonometric Identities</dc:title>
  <dc:creator>rbteodoro</dc:creator>
  <cp:lastModifiedBy>Richard T. Earnhart</cp:lastModifiedBy>
  <cp:revision>235</cp:revision>
  <dcterms:created xsi:type="dcterms:W3CDTF">2011-05-31T05:35:10Z</dcterms:created>
  <dcterms:modified xsi:type="dcterms:W3CDTF">2011-11-08T12:20:13Z</dcterms:modified>
</cp:coreProperties>
</file>