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7" r:id="rId2"/>
    <p:sldId id="305" r:id="rId3"/>
    <p:sldId id="306" r:id="rId4"/>
    <p:sldId id="307" r:id="rId5"/>
    <p:sldId id="308" r:id="rId6"/>
    <p:sldId id="309" r:id="rId7"/>
    <p:sldId id="317" r:id="rId8"/>
    <p:sldId id="318" r:id="rId9"/>
    <p:sldId id="319" r:id="rId10"/>
    <p:sldId id="320" r:id="rId11"/>
    <p:sldId id="310" r:id="rId12"/>
    <p:sldId id="311" r:id="rId13"/>
    <p:sldId id="312" r:id="rId14"/>
    <p:sldId id="313" r:id="rId15"/>
    <p:sldId id="314" r:id="rId16"/>
    <p:sldId id="315" r:id="rId17"/>
    <p:sldId id="316" r:id="rId18"/>
    <p:sldId id="321" r:id="rId19"/>
    <p:sldId id="322" r:id="rId20"/>
    <p:sldId id="323" r:id="rId21"/>
    <p:sldId id="324" r:id="rId22"/>
    <p:sldId id="32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21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702837-B4BF-41A0-8C3A-65AEC956D5C6}" type="datetimeFigureOut">
              <a:rPr lang="en-US" smtClean="0"/>
              <a:t>11/9/2011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Solid Mensuration by R.T.Earnhart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7F5666-87E3-493A-A4CF-5AABFF5F0DF5}" type="slidenum">
              <a:rPr lang="en-US" smtClean="0"/>
              <a:t>‹#›</a:t>
            </a:fld>
            <a:endParaRPr lang="en-US"/>
          </a:p>
        </p:txBody>
      </p:sp>
    </p:spTree>
    <p:extLst>
      <p:ext uri="{BB962C8B-B14F-4D97-AF65-F5344CB8AC3E}">
        <p14:creationId xmlns:p14="http://schemas.microsoft.com/office/powerpoint/2010/main" val="16564353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4509F-5EA8-448A-BB5E-C6CDD48A3B2E}" type="datetimeFigureOut">
              <a:rPr lang="en-US" smtClean="0"/>
              <a:pPr/>
              <a:t>11/9/2011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Solid Mensuration by R.T.Earnhart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16533D-B8A7-499C-8269-31718E70EA73}" type="slidenum">
              <a:rPr lang="en-US" smtClean="0"/>
              <a:pPr/>
              <a:t>‹#›</a:t>
            </a:fld>
            <a:endParaRPr lang="en-US"/>
          </a:p>
        </p:txBody>
      </p:sp>
    </p:spTree>
    <p:extLst>
      <p:ext uri="{BB962C8B-B14F-4D97-AF65-F5344CB8AC3E}">
        <p14:creationId xmlns:p14="http://schemas.microsoft.com/office/powerpoint/2010/main" val="114453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Week 6</a:t>
            </a:r>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Solid Mensuration by R.T.Earnhart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9C7AAD-82EC-4BFB-983D-FCC20C65E9D6}" type="datetime1">
              <a:rPr lang="en-US" smtClean="0"/>
              <a:t>11/9/2011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86E66-08D1-4FC5-B738-223204B4389D}" type="datetime1">
              <a:rPr lang="en-US" smtClean="0"/>
              <a:t>11/9/2011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A20DE-D830-42FE-9682-3233CC2EFA39}" type="datetime1">
              <a:rPr lang="en-US" smtClean="0"/>
              <a:t>11/9/2011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BC488-E954-4DFA-A213-C0DF52ADDFF2}" type="datetime1">
              <a:rPr lang="en-US" smtClean="0"/>
              <a:t>11/9/2011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9F07B5-09E8-4F84-8CF1-238B898F83FD}" type="datetime1">
              <a:rPr lang="en-US" smtClean="0"/>
              <a:t>11/9/2011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4C2777-5EDA-4847-BE7E-1ED90D64FB99}" type="datetime1">
              <a:rPr lang="en-US" smtClean="0"/>
              <a:t>11/9/2011</a:t>
            </a:fld>
            <a:endParaRPr lang="en-US"/>
          </a:p>
        </p:txBody>
      </p:sp>
      <p:sp>
        <p:nvSpPr>
          <p:cNvPr id="6" name="Footer Placeholder 5"/>
          <p:cNvSpPr>
            <a:spLocks noGrp="1"/>
          </p:cNvSpPr>
          <p:nvPr>
            <p:ph type="ftr" sz="quarter" idx="11"/>
          </p:nvPr>
        </p:nvSpPr>
        <p:spPr/>
        <p:txBody>
          <a:bodyPr/>
          <a:lstStyle/>
          <a:p>
            <a:r>
              <a:rPr lang="en-US" smtClean="0"/>
              <a:t>Solid Mensuration by Earnhart</a:t>
            </a:r>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6A37C5-FEAE-49A0-9242-93FBA1C8938D}" type="datetime1">
              <a:rPr lang="en-US" smtClean="0"/>
              <a:t>11/9/2011</a:t>
            </a:fld>
            <a:endParaRPr lang="en-US"/>
          </a:p>
        </p:txBody>
      </p:sp>
      <p:sp>
        <p:nvSpPr>
          <p:cNvPr id="8" name="Footer Placeholder 7"/>
          <p:cNvSpPr>
            <a:spLocks noGrp="1"/>
          </p:cNvSpPr>
          <p:nvPr>
            <p:ph type="ftr" sz="quarter" idx="11"/>
          </p:nvPr>
        </p:nvSpPr>
        <p:spPr/>
        <p:txBody>
          <a:bodyPr/>
          <a:lstStyle/>
          <a:p>
            <a:r>
              <a:rPr lang="en-US" smtClean="0"/>
              <a:t>Solid Mensuration by Earnhart</a:t>
            </a:r>
            <a:endParaRPr lang="en-US"/>
          </a:p>
        </p:txBody>
      </p:sp>
      <p:sp>
        <p:nvSpPr>
          <p:cNvPr id="9" name="Slide Number Placeholder 8"/>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02594-E42F-49EC-95F7-703EF23CD53D}" type="datetime1">
              <a:rPr lang="en-US" smtClean="0"/>
              <a:t>11/9/2011</a:t>
            </a:fld>
            <a:endParaRPr lang="en-US"/>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
        <p:nvSpPr>
          <p:cNvPr id="5" name="Slide Number Placeholder 4"/>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E66BD-6EDD-4760-9169-D7EF4831E899}" type="datetime1">
              <a:rPr lang="en-US" smtClean="0"/>
              <a:t>11/9/2011</a:t>
            </a:fld>
            <a:endParaRPr lang="en-US"/>
          </a:p>
        </p:txBody>
      </p:sp>
      <p:sp>
        <p:nvSpPr>
          <p:cNvPr id="3" name="Footer Placeholder 2"/>
          <p:cNvSpPr>
            <a:spLocks noGrp="1"/>
          </p:cNvSpPr>
          <p:nvPr>
            <p:ph type="ftr" sz="quarter" idx="11"/>
          </p:nvPr>
        </p:nvSpPr>
        <p:spPr/>
        <p:txBody>
          <a:bodyPr/>
          <a:lstStyle/>
          <a:p>
            <a:r>
              <a:rPr lang="en-US" smtClean="0"/>
              <a:t>Solid Mensuration by Earnhart</a:t>
            </a:r>
            <a:endParaRPr lang="en-US"/>
          </a:p>
        </p:txBody>
      </p:sp>
      <p:sp>
        <p:nvSpPr>
          <p:cNvPr id="4" name="Slide Number Placeholder 3"/>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E39A5-B46E-42B9-AEE2-640C55B0221B}" type="datetime1">
              <a:rPr lang="en-US" smtClean="0"/>
              <a:t>11/9/2011</a:t>
            </a:fld>
            <a:endParaRPr lang="en-US"/>
          </a:p>
        </p:txBody>
      </p:sp>
      <p:sp>
        <p:nvSpPr>
          <p:cNvPr id="6" name="Footer Placeholder 5"/>
          <p:cNvSpPr>
            <a:spLocks noGrp="1"/>
          </p:cNvSpPr>
          <p:nvPr>
            <p:ph type="ftr" sz="quarter" idx="11"/>
          </p:nvPr>
        </p:nvSpPr>
        <p:spPr/>
        <p:txBody>
          <a:bodyPr/>
          <a:lstStyle/>
          <a:p>
            <a:r>
              <a:rPr lang="en-US" smtClean="0"/>
              <a:t>Solid Mensuration by Earnhart</a:t>
            </a:r>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67DDB-A07B-4175-A26B-A9AEDD2CC40A}" type="datetime1">
              <a:rPr lang="en-US" smtClean="0"/>
              <a:t>11/9/2011</a:t>
            </a:fld>
            <a:endParaRPr lang="en-US"/>
          </a:p>
        </p:txBody>
      </p:sp>
      <p:sp>
        <p:nvSpPr>
          <p:cNvPr id="6" name="Footer Placeholder 5"/>
          <p:cNvSpPr>
            <a:spLocks noGrp="1"/>
          </p:cNvSpPr>
          <p:nvPr>
            <p:ph type="ftr" sz="quarter" idx="11"/>
          </p:nvPr>
        </p:nvSpPr>
        <p:spPr/>
        <p:txBody>
          <a:bodyPr/>
          <a:lstStyle/>
          <a:p>
            <a:r>
              <a:rPr lang="en-US" smtClean="0"/>
              <a:t>Solid Mensuration by Earnhart</a:t>
            </a:r>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BA8C6-8E0B-4E0B-B785-C8C5C31AE3FB}" type="datetime1">
              <a:rPr lang="en-US" smtClean="0"/>
              <a:t>11/9/2011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Solid Mensuration by Earnhart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670FD-8A56-44A6-9AE4-EDFF549E90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385" y="-30480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ctrTitle"/>
          </p:nvPr>
        </p:nvSpPr>
        <p:spPr>
          <a:xfrm>
            <a:off x="685800" y="1905000"/>
            <a:ext cx="7772400" cy="1470025"/>
          </a:xfrm>
        </p:spPr>
        <p:txBody>
          <a:bodyPr>
            <a:normAutofit fontScale="90000"/>
          </a:bodyPr>
          <a:lstStyle/>
          <a:p>
            <a:r>
              <a:rPr lang="en-US" dirty="0" smtClean="0"/>
              <a:t/>
            </a:r>
            <a:br>
              <a:rPr lang="en-US" dirty="0" smtClean="0"/>
            </a:br>
            <a:r>
              <a:rPr lang="en-US" dirty="0" smtClean="0"/>
              <a:t>Lesson </a:t>
            </a:r>
            <a:r>
              <a:rPr lang="en-US" dirty="0"/>
              <a:t>4</a:t>
            </a:r>
            <a:r>
              <a:rPr lang="en-US" dirty="0" smtClean="0"/>
              <a:t>: PRISMS AND CYLINDERS</a:t>
            </a:r>
            <a:br>
              <a:rPr lang="en-US" dirty="0" smtClean="0"/>
            </a:br>
            <a:r>
              <a:rPr lang="en-US" dirty="0" smtClean="0"/>
              <a:t>Solids for which V=</a:t>
            </a:r>
            <a:r>
              <a:rPr lang="en-US" dirty="0" err="1" smtClean="0"/>
              <a:t>Bh</a:t>
            </a:r>
            <a:endParaRPr lang="en-US" dirty="0"/>
          </a:p>
        </p:txBody>
      </p:sp>
      <p:sp>
        <p:nvSpPr>
          <p:cNvPr id="11" name="Subtitle 10"/>
          <p:cNvSpPr>
            <a:spLocks noGrp="1"/>
          </p:cNvSpPr>
          <p:nvPr>
            <p:ph type="subTitle" idx="1"/>
          </p:nvPr>
        </p:nvSpPr>
        <p:spPr/>
        <p:txBody>
          <a:bodyPr/>
          <a:lstStyle/>
          <a:p>
            <a:r>
              <a:rPr lang="en-US" dirty="0" smtClean="0"/>
              <a:t>Week </a:t>
            </a:r>
            <a:r>
              <a:rPr lang="en-US" dirty="0"/>
              <a:t>6</a:t>
            </a:r>
            <a:endParaRPr lang="en-US" dirty="0" smtClean="0"/>
          </a:p>
          <a:p>
            <a:r>
              <a:rPr lang="en-US" dirty="0" smtClean="0"/>
              <a:t>Math 13 </a:t>
            </a:r>
          </a:p>
          <a:p>
            <a:r>
              <a:rPr lang="en-US" dirty="0" smtClean="0"/>
              <a:t>Solid </a:t>
            </a:r>
            <a:r>
              <a:rPr lang="en-US" dirty="0" err="1" smtClean="0"/>
              <a:t>Mensuration</a:t>
            </a:r>
            <a:endParaRPr lang="en-US" dirty="0" smtClean="0"/>
          </a:p>
          <a:p>
            <a:endParaRPr lang="en-US" dirty="0"/>
          </a:p>
        </p:txBody>
      </p:sp>
      <p:sp>
        <p:nvSpPr>
          <p:cNvPr id="13" name="Rectangle 12"/>
          <p:cNvSpPr/>
          <p:nvPr/>
        </p:nvSpPr>
        <p:spPr>
          <a:xfrm>
            <a:off x="914400" y="685800"/>
            <a:ext cx="7239000" cy="762000"/>
          </a:xfrm>
          <a:prstGeom prst="rect">
            <a:avLst/>
          </a:prstGeom>
          <a:solidFill>
            <a:srgbClr val="C000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cstate="print"/>
          <a:srcRect/>
          <a:stretch>
            <a:fillRect/>
          </a:stretch>
        </p:blipFill>
        <p:spPr bwMode="auto">
          <a:xfrm>
            <a:off x="3858485" y="457200"/>
            <a:ext cx="1447800"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Diagonal:</a:t>
                </a:r>
                <a14:m>
                  <m:oMath xmlns:m="http://schemas.openxmlformats.org/officeDocument/2006/math">
                    <m:r>
                      <a:rPr lang="en-US" i="1">
                        <a:latin typeface="Cambria Math"/>
                      </a:rPr>
                      <m:t>𝑑</m:t>
                    </m:r>
                    <m:r>
                      <a:rPr lang="en-US" i="1">
                        <a:latin typeface="Cambria Math"/>
                      </a:rPr>
                      <m:t>=</m:t>
                    </m:r>
                    <m:rad>
                      <m:radPr>
                        <m:degHide m:val="on"/>
                        <m:ctrlPr>
                          <a:rPr lang="en-US" i="1">
                            <a:latin typeface="Cambria Math"/>
                          </a:rPr>
                        </m:ctrlPr>
                      </m:radPr>
                      <m:deg/>
                      <m:e>
                        <m:r>
                          <a:rPr lang="en-US" i="1">
                            <a:latin typeface="Cambria Math"/>
                          </a:rPr>
                          <m:t>3</m:t>
                        </m:r>
                      </m:e>
                    </m:rad>
                    <m:r>
                      <a:rPr lang="en-US" i="1">
                        <a:latin typeface="Cambria Math"/>
                      </a:rPr>
                      <m:t>𝑠</m:t>
                    </m:r>
                  </m:oMath>
                </a14:m>
                <a:endParaRPr lang="en-US" dirty="0" smtClean="0"/>
              </a:p>
              <a:p>
                <a:endParaRPr lang="en-US" dirty="0" smtClean="0"/>
              </a:p>
              <a:p>
                <a:r>
                  <a:rPr lang="en-US" dirty="0" smtClean="0"/>
                  <a:t>Surface Area:   </a:t>
                </a:r>
                <a14:m>
                  <m:oMath xmlns:m="http://schemas.openxmlformats.org/officeDocument/2006/math">
                    <m:r>
                      <a:rPr lang="en-US" i="1">
                        <a:latin typeface="Cambria Math"/>
                      </a:rPr>
                      <m:t>𝑇𝑆𝐴</m:t>
                    </m:r>
                    <m:r>
                      <a:rPr lang="en-US" i="1">
                        <a:latin typeface="Cambria Math"/>
                      </a:rPr>
                      <m:t>=6</m:t>
                    </m:r>
                    <m:sSup>
                      <m:sSupPr>
                        <m:ctrlPr>
                          <a:rPr lang="en-US" i="1">
                            <a:latin typeface="Cambria Math"/>
                          </a:rPr>
                        </m:ctrlPr>
                      </m:sSupPr>
                      <m:e>
                        <m:r>
                          <a:rPr lang="en-US" i="1">
                            <a:latin typeface="Cambria Math"/>
                          </a:rPr>
                          <m:t>𝑠</m:t>
                        </m:r>
                      </m:e>
                      <m:sup>
                        <m:r>
                          <a:rPr lang="en-US" i="1">
                            <a:latin typeface="Cambria Math"/>
                          </a:rPr>
                          <m:t>2</m:t>
                        </m:r>
                      </m:sup>
                    </m:sSup>
                  </m:oMath>
                </a14:m>
                <a:endParaRPr lang="en-US" dirty="0" smtClean="0"/>
              </a:p>
              <a:p>
                <a:endParaRPr lang="en-US" dirty="0" smtClean="0"/>
              </a:p>
              <a:p>
                <a:r>
                  <a:rPr lang="en-US" dirty="0" smtClean="0"/>
                  <a:t>Volume:  </a:t>
                </a:r>
                <a14:m>
                  <m:oMath xmlns:m="http://schemas.openxmlformats.org/officeDocument/2006/math">
                    <m:r>
                      <a:rPr lang="en-US" i="1">
                        <a:latin typeface="Cambria Math"/>
                      </a:rPr>
                      <m:t>𝑉</m:t>
                    </m:r>
                    <m:r>
                      <a:rPr lang="en-US" i="1">
                        <a:latin typeface="Cambria Math"/>
                      </a:rPr>
                      <m:t>=</m:t>
                    </m:r>
                    <m:sSup>
                      <m:sSupPr>
                        <m:ctrlPr>
                          <a:rPr lang="en-US" i="1">
                            <a:latin typeface="Cambria Math"/>
                          </a:rPr>
                        </m:ctrlPr>
                      </m:sSupPr>
                      <m:e>
                        <m:r>
                          <a:rPr lang="en-US" i="1">
                            <a:latin typeface="Cambria Math"/>
                          </a:rPr>
                          <m:t>𝑠</m:t>
                        </m:r>
                      </m:e>
                      <m:sup>
                        <m:r>
                          <a:rPr lang="en-US" i="1">
                            <a:latin typeface="Cambria Math"/>
                          </a:rPr>
                          <m:t>3</m:t>
                        </m:r>
                      </m:sup>
                    </m:sSup>
                  </m:oMath>
                </a14:m>
                <a:r>
                  <a:rPr lang="en-US" dirty="0"/>
                  <a:t>.</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67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2666838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381000"/>
            <a:ext cx="8229600" cy="5943600"/>
          </a:xfrm>
        </p:spPr>
        <p:txBody>
          <a:bodyPr>
            <a:normAutofit/>
          </a:bodyPr>
          <a:lstStyle/>
          <a:p>
            <a:r>
              <a:rPr lang="en-US" dirty="0"/>
              <a:t>A </a:t>
            </a:r>
            <a:r>
              <a:rPr lang="en-US" b="1" dirty="0">
                <a:solidFill>
                  <a:srgbClr val="FF0000"/>
                </a:solidFill>
              </a:rPr>
              <a:t>cylinder</a:t>
            </a:r>
            <a:r>
              <a:rPr lang="en-US" dirty="0"/>
              <a:t> is the solid bounded by a closed cylindrical surface and two parallel planes cutting all the elements of the surface</a:t>
            </a:r>
            <a:r>
              <a:rPr lang="en-US" dirty="0" smtClean="0"/>
              <a:t>.</a:t>
            </a:r>
          </a:p>
          <a:p>
            <a:r>
              <a:rPr lang="en-US" dirty="0"/>
              <a:t>A</a:t>
            </a:r>
            <a:r>
              <a:rPr lang="en-US" i="1" dirty="0"/>
              <a:t> </a:t>
            </a:r>
            <a:r>
              <a:rPr lang="en-US" i="1" dirty="0">
                <a:solidFill>
                  <a:srgbClr val="FF0000"/>
                </a:solidFill>
              </a:rPr>
              <a:t>circular cylinder</a:t>
            </a:r>
            <a:r>
              <a:rPr lang="en-US" dirty="0">
                <a:solidFill>
                  <a:srgbClr val="FF0000"/>
                </a:solidFill>
              </a:rPr>
              <a:t> </a:t>
            </a:r>
            <a:r>
              <a:rPr lang="en-US" dirty="0"/>
              <a:t>is one whose bases are circles. It may also be thought of as a prism with two equal circular bases. </a:t>
            </a:r>
            <a:endParaRPr lang="en-US" dirty="0" smtClean="0"/>
          </a:p>
          <a:p>
            <a:r>
              <a:rPr lang="en-US" dirty="0"/>
              <a:t>A circular cylinder is a </a:t>
            </a:r>
            <a:r>
              <a:rPr lang="en-US" i="1" dirty="0">
                <a:solidFill>
                  <a:srgbClr val="FF0000"/>
                </a:solidFill>
              </a:rPr>
              <a:t>right circular cylinder</a:t>
            </a:r>
            <a:r>
              <a:rPr lang="en-US" dirty="0"/>
              <a:t>, if the height or the line segment drawn through the center of the bottom base connects the center of the top base. Otherwise, the cylinder is said to be </a:t>
            </a:r>
            <a:r>
              <a:rPr lang="en-US" i="1" dirty="0">
                <a:solidFill>
                  <a:srgbClr val="FF0000"/>
                </a:solidFill>
              </a:rPr>
              <a:t>oblique</a:t>
            </a:r>
            <a:r>
              <a:rPr lang="en-US" dirty="0"/>
              <a:t>. </a:t>
            </a:r>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1708925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Surface Areas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43048"/>
            <a:ext cx="70104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544754931"/>
              </p:ext>
            </p:extLst>
          </p:nvPr>
        </p:nvGraphicFramePr>
        <p:xfrm>
          <a:off x="1219200" y="1828800"/>
          <a:ext cx="2209800" cy="466725"/>
        </p:xfrm>
        <a:graphic>
          <a:graphicData uri="http://schemas.openxmlformats.org/presentationml/2006/ole">
            <mc:AlternateContent xmlns:mc="http://schemas.openxmlformats.org/markup-compatibility/2006">
              <mc:Choice xmlns:v="urn:schemas-microsoft-com:vml" Requires="v">
                <p:oleObj spid="_x0000_s6171" name="Equation" r:id="rId4" imgW="710891" imgH="165028" progId="Equation.3">
                  <p:embed/>
                </p:oleObj>
              </mc:Choice>
              <mc:Fallback>
                <p:oleObj name="Equation" r:id="rId4" imgW="710891" imgH="165028"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2209800" cy="466725"/>
                      </a:xfrm>
                      <a:prstGeom prst="rect">
                        <a:avLst/>
                      </a:prstGeom>
                      <a:solidFill>
                        <a:srgbClr val="C0C0C0"/>
                      </a:solidFill>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356365690"/>
              </p:ext>
            </p:extLst>
          </p:nvPr>
        </p:nvGraphicFramePr>
        <p:xfrm>
          <a:off x="4038600" y="1752600"/>
          <a:ext cx="3276600" cy="542925"/>
        </p:xfrm>
        <a:graphic>
          <a:graphicData uri="http://schemas.openxmlformats.org/presentationml/2006/ole">
            <mc:AlternateContent xmlns:mc="http://schemas.openxmlformats.org/markup-compatibility/2006">
              <mc:Choice xmlns:v="urn:schemas-microsoft-com:vml" Requires="v">
                <p:oleObj spid="_x0000_s6172" name="Equation" r:id="rId6" imgW="964781" imgH="165028" progId="Equation.3">
                  <p:embed/>
                </p:oleObj>
              </mc:Choice>
              <mc:Fallback>
                <p:oleObj name="Equation" r:id="rId6" imgW="964781" imgH="165028"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1752600"/>
                        <a:ext cx="3276600" cy="542925"/>
                      </a:xfrm>
                      <a:prstGeom prst="rect">
                        <a:avLst/>
                      </a:prstGeom>
                      <a:solidFill>
                        <a:srgbClr val="C0C0C0"/>
                      </a:solidFill>
                    </p:spPr>
                  </p:pic>
                </p:oleObj>
              </mc:Fallback>
            </mc:AlternateContent>
          </a:graphicData>
        </a:graphic>
      </p:graphicFrame>
    </p:spTree>
    <p:extLst>
      <p:ext uri="{BB962C8B-B14F-4D97-AF65-F5344CB8AC3E}">
        <p14:creationId xmlns:p14="http://schemas.microsoft.com/office/powerpoint/2010/main" val="2843799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of Cylinder</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62026508"/>
              </p:ext>
            </p:extLst>
          </p:nvPr>
        </p:nvGraphicFramePr>
        <p:xfrm>
          <a:off x="609600" y="2362200"/>
          <a:ext cx="3352800" cy="876300"/>
        </p:xfrm>
        <a:graphic>
          <a:graphicData uri="http://schemas.openxmlformats.org/presentationml/2006/ole">
            <mc:AlternateContent xmlns:mc="http://schemas.openxmlformats.org/markup-compatibility/2006">
              <mc:Choice xmlns:v="urn:schemas-microsoft-com:vml" Requires="v">
                <p:oleObj spid="_x0000_s7194" name="Equation" r:id="rId3" imgW="533169" imgH="190417" progId="Equation.3">
                  <p:embed/>
                </p:oleObj>
              </mc:Choice>
              <mc:Fallback>
                <p:oleObj name="Equation" r:id="rId3" imgW="533169" imgH="190417"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362200"/>
                        <a:ext cx="3352800" cy="876300"/>
                      </a:xfrm>
                      <a:prstGeom prst="rect">
                        <a:avLst/>
                      </a:prstGeom>
                      <a:solidFill>
                        <a:srgbClr val="C0C0C0"/>
                      </a:solid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613002855"/>
              </p:ext>
            </p:extLst>
          </p:nvPr>
        </p:nvGraphicFramePr>
        <p:xfrm>
          <a:off x="838200" y="3768616"/>
          <a:ext cx="2943225" cy="695325"/>
        </p:xfrm>
        <a:graphic>
          <a:graphicData uri="http://schemas.openxmlformats.org/presentationml/2006/ole">
            <mc:AlternateContent xmlns:mc="http://schemas.openxmlformats.org/markup-compatibility/2006">
              <mc:Choice xmlns:v="urn:schemas-microsoft-com:vml" Requires="v">
                <p:oleObj spid="_x0000_s7195" name="Equation" r:id="rId5" imgW="736280" imgH="165028" progId="Equation.3">
                  <p:embed/>
                </p:oleObj>
              </mc:Choice>
              <mc:Fallback>
                <p:oleObj name="Equation" r:id="rId5" imgW="736280" imgH="16502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68616"/>
                        <a:ext cx="2943225" cy="695325"/>
                      </a:xfrm>
                      <a:prstGeom prst="rect">
                        <a:avLst/>
                      </a:prstGeom>
                      <a:solidFill>
                        <a:srgbClr val="C0C0C0"/>
                      </a:solidFill>
                    </p:spPr>
                  </p:pic>
                </p:oleObj>
              </mc:Fallback>
            </mc:AlternateContent>
          </a:graphicData>
        </a:graphic>
      </p:graphicFrame>
      <p:pic>
        <p:nvPicPr>
          <p:cNvPr id="717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6234" y="1347952"/>
            <a:ext cx="44196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12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a:xfrm>
            <a:off x="609600" y="1295400"/>
            <a:ext cx="8229600" cy="5135563"/>
          </a:xfrm>
        </p:spPr>
        <p:txBody>
          <a:bodyPr/>
          <a:lstStyle/>
          <a:p>
            <a:pPr marL="0" lvl="0" indent="0">
              <a:buNone/>
            </a:pPr>
            <a:r>
              <a:rPr lang="en-US" dirty="0" smtClean="0"/>
              <a:t>EXAMPLE 2 Page 99: The </a:t>
            </a:r>
            <a:r>
              <a:rPr lang="en-US" dirty="0"/>
              <a:t>trough </a:t>
            </a:r>
            <a:r>
              <a:rPr lang="en-US" dirty="0" smtClean="0"/>
              <a:t>in the figure has </a:t>
            </a:r>
            <a:r>
              <a:rPr lang="en-US" dirty="0"/>
              <a:t>trapezoidal ends which lie in parallel planes. The top of the trough is a horizontal rectangle 6 </a:t>
            </a:r>
            <a:r>
              <a:rPr lang="en-US" dirty="0" err="1"/>
              <a:t>ft</a:t>
            </a:r>
            <a:r>
              <a:rPr lang="en-US" dirty="0"/>
              <a:t> by 16 </a:t>
            </a:r>
            <a:r>
              <a:rPr lang="en-US" dirty="0" err="1"/>
              <a:t>ft</a:t>
            </a:r>
            <a:r>
              <a:rPr lang="en-US" dirty="0"/>
              <a:t> and the depth of the trough is 4 ft.</a:t>
            </a:r>
          </a:p>
          <a:p>
            <a:pPr lvl="1"/>
            <a:r>
              <a:rPr lang="en-US" dirty="0"/>
              <a:t>How many cubic feet of water can it hold?</a:t>
            </a:r>
            <a:endParaRPr lang="en-US" sz="4000" dirty="0"/>
          </a:p>
          <a:p>
            <a:pPr lvl="1"/>
            <a:r>
              <a:rPr lang="en-US" dirty="0"/>
              <a:t>How many cubic feet of water does it contain when the depth of the water is 3 </a:t>
            </a:r>
            <a:r>
              <a:rPr lang="en-US" dirty="0" err="1"/>
              <a:t>ft</a:t>
            </a:r>
            <a:r>
              <a:rPr lang="en-US" dirty="0"/>
              <a:t>? </a:t>
            </a:r>
            <a:endParaRPr lang="en-US" sz="4000" dirty="0"/>
          </a:p>
          <a:p>
            <a:pPr lvl="1"/>
            <a:r>
              <a:rPr lang="en-US" dirty="0"/>
              <a:t>What is the area covered by water (wet portion of the container) with this height?</a:t>
            </a:r>
            <a:endParaRPr lang="en-US" sz="4000" dirty="0"/>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443701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7010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539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pPr marL="0" lvl="0" indent="0">
              <a:buNone/>
            </a:pPr>
            <a:r>
              <a:rPr lang="en-US" dirty="0" smtClean="0"/>
              <a:t>EXAMPLE: The </a:t>
            </a:r>
            <a:r>
              <a:rPr lang="en-US" dirty="0"/>
              <a:t>right section of a prism is in the form of a regular hexagon whose apothem measures 5 cm. If the lateral area is 360cm</a:t>
            </a:r>
            <a:r>
              <a:rPr lang="en-US" baseline="30000" dirty="0"/>
              <a:t>2</a:t>
            </a:r>
            <a:r>
              <a:rPr lang="en-US" dirty="0"/>
              <a:t>, what is the length of the lateral edge of the prism?</a:t>
            </a:r>
          </a:p>
          <a:p>
            <a:r>
              <a:rPr lang="en-US" dirty="0" smtClean="0"/>
              <a:t>ANS. 10.39 cm.</a:t>
            </a:r>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4214100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838200"/>
            <a:ext cx="8229600" cy="5287963"/>
          </a:xfrm>
        </p:spPr>
        <p:txBody>
          <a:bodyPr/>
          <a:lstStyle/>
          <a:p>
            <a:pPr marL="0" lvl="0" indent="0">
              <a:buNone/>
            </a:pPr>
            <a:r>
              <a:rPr lang="en-US" dirty="0" smtClean="0"/>
              <a:t>EXAMPLE 10: A </a:t>
            </a:r>
            <a:r>
              <a:rPr lang="en-US" dirty="0"/>
              <a:t>cylinder with a volume of </a:t>
            </a:r>
            <a:r>
              <a:rPr lang="en-US" dirty="0" smtClean="0"/>
              <a:t>576pi m</a:t>
            </a:r>
            <a:r>
              <a:rPr lang="en-US" baseline="30000" dirty="0" smtClean="0"/>
              <a:t>3</a:t>
            </a:r>
            <a:r>
              <a:rPr lang="en-US" dirty="0" smtClean="0"/>
              <a:t> </a:t>
            </a:r>
            <a:r>
              <a:rPr lang="en-US" dirty="0"/>
              <a:t>is circumscribed about a square prism which has one side of the base that measures 8m. What is the altitude of the cylinder</a:t>
            </a:r>
            <a:r>
              <a:rPr lang="en-US" dirty="0" smtClean="0"/>
              <a:t>?</a:t>
            </a:r>
          </a:p>
          <a:p>
            <a:pPr marL="0" lvl="0" indent="0">
              <a:buNone/>
            </a:pPr>
            <a:r>
              <a:rPr lang="en-US" smtClean="0"/>
              <a:t>ANS: 18 m</a:t>
            </a:r>
            <a:endParaRPr lang="en-US" dirty="0"/>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3930468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EXAMPLE: The </a:t>
            </a:r>
            <a:r>
              <a:rPr lang="en-US" dirty="0"/>
              <a:t>length of a rectangular solid is three times the width and the height is twice the width. Find the volume and the length of its diagonal if the total surface area is 198 in</a:t>
            </a:r>
            <a:r>
              <a:rPr lang="en-US" baseline="30000" dirty="0"/>
              <a:t>2</a:t>
            </a:r>
            <a:r>
              <a:rPr lang="en-US" dirty="0"/>
              <a:t>. </a:t>
            </a:r>
            <a:endParaRPr lang="en-US" dirty="0" smtClean="0"/>
          </a:p>
          <a:p>
            <a:pPr marL="0" indent="0">
              <a:buNone/>
            </a:pPr>
            <a:r>
              <a:rPr lang="en-US" dirty="0" smtClean="0"/>
              <a:t>ANS: V=162 cu.in,  d=11.22 in</a:t>
            </a:r>
            <a:endParaRPr lang="en-US" dirty="0"/>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91456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830763"/>
              </a:xfrm>
            </p:spPr>
            <p:txBody>
              <a:bodyPr>
                <a:normAutofit lnSpcReduction="10000"/>
              </a:bodyPr>
              <a:lstStyle/>
              <a:p>
                <a:pPr lvl="0"/>
                <a:r>
                  <a:rPr lang="en-US" dirty="0" smtClean="0"/>
                  <a:t>EXAMPLE:   Find </a:t>
                </a:r>
                <a:r>
                  <a:rPr lang="en-US" dirty="0"/>
                  <a:t>the volume of a regular hexahedron if one of the diagonals of its faces is </a:t>
                </a:r>
                <a14:m>
                  <m:oMath xmlns:m="http://schemas.openxmlformats.org/officeDocument/2006/math">
                    <m:r>
                      <a:rPr lang="en-US" i="1">
                        <a:latin typeface="Cambria Math"/>
                      </a:rPr>
                      <m:t>8</m:t>
                    </m:r>
                    <m:rad>
                      <m:radPr>
                        <m:degHide m:val="on"/>
                        <m:ctrlPr>
                          <a:rPr lang="en-US" i="1">
                            <a:latin typeface="Cambria Math"/>
                          </a:rPr>
                        </m:ctrlPr>
                      </m:radPr>
                      <m:deg/>
                      <m:e>
                        <m:r>
                          <a:rPr lang="en-US" i="1">
                            <a:latin typeface="Cambria Math"/>
                          </a:rPr>
                          <m:t>2</m:t>
                        </m:r>
                      </m:e>
                    </m:rad>
                  </m:oMath>
                </a14:m>
                <a:r>
                  <a:rPr lang="en-US" dirty="0"/>
                  <a:t> inches</a:t>
                </a:r>
                <a:r>
                  <a:rPr lang="en-US" dirty="0" smtClean="0"/>
                  <a:t>.</a:t>
                </a:r>
              </a:p>
              <a:p>
                <a:r>
                  <a:rPr lang="en-US" dirty="0" smtClean="0"/>
                  <a:t>EXAMPLE:  </a:t>
                </a:r>
                <a:r>
                  <a:rPr lang="en-US" dirty="0"/>
                  <a:t>A cylindrical gas bottle has internal dimensions of 18 cm in diameter and 49 cm in height. It is designed to contain compressed oxygen gas. The bottle has a mass of 1.75 kg when empty and 3.15 kg when full of oxygen gas. What is the density of the oxygen gas in a full bottle in kg/m</a:t>
                </a:r>
                <a:r>
                  <a:rPr lang="en-US" baseline="30000" dirty="0"/>
                  <a:t>3</a:t>
                </a:r>
                <a:r>
                  <a:rPr lang="en-US" dirty="0"/>
                  <a:t>?</a:t>
                </a:r>
              </a:p>
              <a:p>
                <a:pPr lvl="0"/>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1630" t="-2652" r="-192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3782881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304800"/>
            <a:ext cx="8229600" cy="4906963"/>
          </a:xfrm>
        </p:spPr>
        <p:txBody>
          <a:bodyPr/>
          <a:lstStyle/>
          <a:p>
            <a:r>
              <a:rPr lang="en-US" dirty="0"/>
              <a:t>A</a:t>
            </a:r>
            <a:r>
              <a:rPr lang="en-US" b="1" dirty="0"/>
              <a:t> </a:t>
            </a:r>
            <a:r>
              <a:rPr lang="en-US" b="1" dirty="0">
                <a:solidFill>
                  <a:srgbClr val="FF0000"/>
                </a:solidFill>
              </a:rPr>
              <a:t>prism</a:t>
            </a:r>
            <a:r>
              <a:rPr lang="en-US" dirty="0"/>
              <a:t> is defined as a polyhedron with two congruent bases that lie in parallel planes, and whose every section that is parallel to a base has the same area as that of the base. </a:t>
            </a:r>
          </a:p>
        </p:txBody>
      </p:sp>
      <p:sp>
        <p:nvSpPr>
          <p:cNvPr id="4" name="Footer Placeholder 3"/>
          <p:cNvSpPr>
            <a:spLocks noGrp="1"/>
          </p:cNvSpPr>
          <p:nvPr>
            <p:ph type="ftr" sz="quarter" idx="11"/>
          </p:nvPr>
        </p:nvSpPr>
        <p:spPr/>
        <p:txBody>
          <a:bodyPr/>
          <a:lstStyle/>
          <a:p>
            <a:r>
              <a:rPr lang="en-US" dirty="0" smtClean="0"/>
              <a:t>Solid Mensuration by </a:t>
            </a:r>
            <a:r>
              <a:rPr lang="en-US" dirty="0" err="1" smtClean="0"/>
              <a:t>Earnhart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90800"/>
            <a:ext cx="66294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702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457200" y="1371600"/>
            <a:ext cx="8229600" cy="4754563"/>
          </a:xfrm>
        </p:spPr>
        <p:txBody>
          <a:bodyPr/>
          <a:lstStyle/>
          <a:p>
            <a:pPr marL="514350" lvl="0" indent="-514350">
              <a:buAutoNum type="arabicPeriod"/>
            </a:pPr>
            <a:r>
              <a:rPr lang="en-US" dirty="0" smtClean="0"/>
              <a:t>A </a:t>
            </a:r>
            <a:r>
              <a:rPr lang="en-US" dirty="0"/>
              <a:t>cylindrical tank has a lateral surface area of </a:t>
            </a:r>
            <a:r>
              <a:rPr lang="en-US" dirty="0" smtClean="0"/>
              <a:t>88 </a:t>
            </a:r>
            <a:r>
              <a:rPr lang="en-US" dirty="0" smtClean="0"/>
              <a:t>π cm</a:t>
            </a:r>
            <a:r>
              <a:rPr lang="en-US" baseline="30000" dirty="0" smtClean="0"/>
              <a:t>2</a:t>
            </a:r>
            <a:r>
              <a:rPr lang="en-US" dirty="0" smtClean="0"/>
              <a:t> </a:t>
            </a:r>
            <a:r>
              <a:rPr lang="en-US" dirty="0" smtClean="0"/>
              <a:t>(</a:t>
            </a:r>
            <a:r>
              <a:rPr lang="en-US" dirty="0"/>
              <a:t>not 8 </a:t>
            </a:r>
            <a:r>
              <a:rPr lang="en-US" dirty="0" smtClean="0"/>
              <a:t>π as what printed in the book) and </a:t>
            </a:r>
            <a:r>
              <a:rPr lang="en-US" dirty="0"/>
              <a:t>a volume of 176π cm</a:t>
            </a:r>
            <a:r>
              <a:rPr lang="en-US" baseline="30000" dirty="0"/>
              <a:t>3</a:t>
            </a:r>
            <a:r>
              <a:rPr lang="en-US" dirty="0"/>
              <a:t>. Find the base area</a:t>
            </a:r>
            <a:r>
              <a:rPr lang="en-US" dirty="0" smtClean="0"/>
              <a:t>. (#15 4.3 page 118)</a:t>
            </a:r>
          </a:p>
          <a:p>
            <a:pPr marL="0" lvl="0" indent="0">
              <a:buNone/>
            </a:pPr>
            <a:endParaRPr lang="en-US" dirty="0"/>
          </a:p>
          <a:p>
            <a:pPr marL="0" lvl="0" indent="0">
              <a:buNone/>
            </a:pPr>
            <a:r>
              <a:rPr lang="en-US" dirty="0" smtClean="0"/>
              <a:t>2. What </a:t>
            </a:r>
            <a:r>
              <a:rPr lang="en-US" dirty="0"/>
              <a:t>dimensions of a tin can of volume 54π cm</a:t>
            </a:r>
            <a:r>
              <a:rPr lang="en-US" baseline="30000" dirty="0"/>
              <a:t>3</a:t>
            </a:r>
            <a:r>
              <a:rPr lang="en-US" dirty="0"/>
              <a:t> should be produced if it is required that its height be equal to the diameter of its base?</a:t>
            </a:r>
          </a:p>
          <a:p>
            <a:endParaRPr lang="en-US" dirty="0"/>
          </a:p>
        </p:txBody>
      </p:sp>
      <p:sp>
        <p:nvSpPr>
          <p:cNvPr id="4" name="Footer Placeholder 3"/>
          <p:cNvSpPr>
            <a:spLocks noGrp="1"/>
          </p:cNvSpPr>
          <p:nvPr>
            <p:ph type="ftr" sz="quarter" idx="11"/>
          </p:nvPr>
        </p:nvSpPr>
        <p:spPr/>
        <p:txBody>
          <a:bodyPr/>
          <a:lstStyle/>
          <a:p>
            <a:r>
              <a:rPr lang="en-US" dirty="0" smtClean="0"/>
              <a:t>Solid Mensuration by </a:t>
            </a:r>
            <a:r>
              <a:rPr lang="en-US" dirty="0" err="1" smtClean="0"/>
              <a:t>Earnhart</a:t>
            </a:r>
            <a:endParaRPr lang="en-US" dirty="0"/>
          </a:p>
        </p:txBody>
      </p:sp>
    </p:spTree>
    <p:extLst>
      <p:ext uri="{BB962C8B-B14F-4D97-AF65-F5344CB8AC3E}">
        <p14:creationId xmlns:p14="http://schemas.microsoft.com/office/powerpoint/2010/main" val="1943627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dirty="0" smtClean="0"/>
              <a:t>3. One </a:t>
            </a:r>
            <a:r>
              <a:rPr lang="en-US" dirty="0"/>
              <a:t>edge of an oblique prism forms an angle of 30</a:t>
            </a:r>
            <a:r>
              <a:rPr lang="en-US" baseline="30000" dirty="0"/>
              <a:t>0</a:t>
            </a:r>
            <a:r>
              <a:rPr lang="en-US" dirty="0"/>
              <a:t> with its projection on the plane of one base. If the lateral edge is 15 cm long and the base area is 20 cm</a:t>
            </a:r>
            <a:r>
              <a:rPr lang="en-US" baseline="30000" dirty="0"/>
              <a:t>2</a:t>
            </a:r>
            <a:r>
              <a:rPr lang="en-US" dirty="0"/>
              <a:t>, find the volume of the prism.</a:t>
            </a:r>
          </a:p>
          <a:p>
            <a:pPr marL="0" lvl="0" indent="0">
              <a:buNone/>
            </a:pPr>
            <a:r>
              <a:rPr lang="en-US" dirty="0" smtClean="0"/>
              <a:t>4. Each </a:t>
            </a:r>
            <a:r>
              <a:rPr lang="en-US" dirty="0"/>
              <a:t>base of a right prism is a rhombus. The diagonals of a base are 12 and 6, and the altitude of the prism is 18. Find the volume and the lateral area.</a:t>
            </a:r>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3364440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t>
            </a:r>
            <a:endParaRPr lang="en-US" dirty="0"/>
          </a:p>
        </p:txBody>
      </p:sp>
      <p:sp>
        <p:nvSpPr>
          <p:cNvPr id="3" name="Content Placeholder 2"/>
          <p:cNvSpPr>
            <a:spLocks noGrp="1"/>
          </p:cNvSpPr>
          <p:nvPr>
            <p:ph idx="1"/>
          </p:nvPr>
        </p:nvSpPr>
        <p:spPr/>
        <p:txBody>
          <a:bodyPr/>
          <a:lstStyle/>
          <a:p>
            <a:r>
              <a:rPr lang="en-US" dirty="0" smtClean="0"/>
              <a:t>EXERCISE 4.1:  #1, 9, 17 pp. 102-104</a:t>
            </a:r>
          </a:p>
          <a:p>
            <a:endParaRPr lang="en-US" dirty="0" smtClean="0"/>
          </a:p>
          <a:p>
            <a:r>
              <a:rPr lang="en-US" dirty="0" smtClean="0"/>
              <a:t>EXERCISE 4.2:  #7, 23 pp. 110-111</a:t>
            </a:r>
          </a:p>
          <a:p>
            <a:endParaRPr lang="en-US" dirty="0" smtClean="0"/>
          </a:p>
          <a:p>
            <a:r>
              <a:rPr lang="en-US" dirty="0" smtClean="0"/>
              <a:t>EXERCISES 4.3: #1-a, 13, 25, pp. 118-121</a:t>
            </a:r>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3483426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dirty="0"/>
              <a:t>A</a:t>
            </a:r>
            <a:r>
              <a:rPr lang="en-US" b="1" dirty="0"/>
              <a:t> </a:t>
            </a:r>
            <a:r>
              <a:rPr lang="en-US" i="1" dirty="0">
                <a:solidFill>
                  <a:srgbClr val="FF0000"/>
                </a:solidFill>
              </a:rPr>
              <a:t>right prism</a:t>
            </a:r>
            <a:r>
              <a:rPr lang="en-US" b="1" dirty="0">
                <a:solidFill>
                  <a:srgbClr val="FF0000"/>
                </a:solidFill>
              </a:rPr>
              <a:t> </a:t>
            </a:r>
            <a:r>
              <a:rPr lang="en-US" dirty="0"/>
              <a:t>is a prism whose lateral faces or lateral edges are perpendicular to the two bases. </a:t>
            </a:r>
            <a:endParaRPr lang="en-US" dirty="0" smtClean="0"/>
          </a:p>
          <a:p>
            <a:r>
              <a:rPr lang="en-US" dirty="0"/>
              <a:t>A </a:t>
            </a:r>
            <a:r>
              <a:rPr lang="en-US" i="1" dirty="0">
                <a:solidFill>
                  <a:srgbClr val="FF0000"/>
                </a:solidFill>
              </a:rPr>
              <a:t>regular prism</a:t>
            </a:r>
            <a:r>
              <a:rPr lang="en-US" dirty="0">
                <a:solidFill>
                  <a:srgbClr val="FF0000"/>
                </a:solidFill>
              </a:rPr>
              <a:t> </a:t>
            </a:r>
            <a:r>
              <a:rPr lang="en-US" dirty="0"/>
              <a:t>is a right prism whose bases are regular polygons. If the base is a regular polygon of </a:t>
            </a:r>
            <a:r>
              <a:rPr lang="en-US" i="1" dirty="0"/>
              <a:t>n</a:t>
            </a:r>
            <a:r>
              <a:rPr lang="en-US" dirty="0"/>
              <a:t> sides then the prism contains </a:t>
            </a:r>
            <a:r>
              <a:rPr lang="en-US" i="1" dirty="0"/>
              <a:t>n</a:t>
            </a:r>
            <a:r>
              <a:rPr lang="en-US" dirty="0"/>
              <a:t> number of congruent lateral faces which are rectangles.</a:t>
            </a:r>
          </a:p>
          <a:p>
            <a:r>
              <a:rPr lang="en-US" dirty="0"/>
              <a:t>An</a:t>
            </a:r>
            <a:r>
              <a:rPr lang="en-US" b="1" dirty="0"/>
              <a:t> </a:t>
            </a:r>
            <a:r>
              <a:rPr lang="en-US" i="1" dirty="0">
                <a:solidFill>
                  <a:srgbClr val="FF0000"/>
                </a:solidFill>
              </a:rPr>
              <a:t>oblique prism</a:t>
            </a:r>
            <a:r>
              <a:rPr lang="en-US" dirty="0">
                <a:solidFill>
                  <a:srgbClr val="FF0000"/>
                </a:solidFill>
              </a:rPr>
              <a:t> </a:t>
            </a:r>
            <a:r>
              <a:rPr lang="en-US" dirty="0"/>
              <a:t>is a prism whose lateral faces or lateral edges are not perpendicular to its bases. </a:t>
            </a:r>
            <a:r>
              <a:rPr lang="en-US" dirty="0" smtClean="0"/>
              <a:t>Its </a:t>
            </a:r>
            <a:r>
              <a:rPr lang="en-US" dirty="0"/>
              <a:t>lateral faces are parallelograms.</a:t>
            </a:r>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3944024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364163"/>
          </a:xfrm>
        </p:spPr>
        <p:txBody>
          <a:bodyPr/>
          <a:lstStyle/>
          <a:p>
            <a:r>
              <a:rPr lang="en-US" dirty="0" smtClean="0"/>
              <a:t>   A </a:t>
            </a:r>
            <a:r>
              <a:rPr lang="en-US" i="1" dirty="0">
                <a:solidFill>
                  <a:srgbClr val="FF0000"/>
                </a:solidFill>
              </a:rPr>
              <a:t>right section</a:t>
            </a:r>
            <a:r>
              <a:rPr lang="en-US" dirty="0">
                <a:solidFill>
                  <a:srgbClr val="FF0000"/>
                </a:solidFill>
              </a:rPr>
              <a:t> </a:t>
            </a:r>
            <a:r>
              <a:rPr lang="en-US" dirty="0"/>
              <a:t>of a prism is a section made by a plane perpendicular to one of the lateral edges. </a:t>
            </a:r>
            <a:endParaRPr lang="en-US" dirty="0" smtClean="0"/>
          </a:p>
          <a:p>
            <a:r>
              <a:rPr lang="en-US" dirty="0" smtClean="0"/>
              <a:t>An </a:t>
            </a:r>
            <a:r>
              <a:rPr lang="en-US" i="1" dirty="0">
                <a:solidFill>
                  <a:srgbClr val="FF0000"/>
                </a:solidFill>
              </a:rPr>
              <a:t>oblique section</a:t>
            </a:r>
            <a:r>
              <a:rPr lang="en-US" dirty="0">
                <a:solidFill>
                  <a:srgbClr val="FF0000"/>
                </a:solidFill>
              </a:rPr>
              <a:t> </a:t>
            </a:r>
            <a:r>
              <a:rPr lang="en-US" dirty="0"/>
              <a:t>is made by a plane oblique to one of the lateral edges.</a:t>
            </a:r>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95600"/>
            <a:ext cx="6019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65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Surface Areas</a:t>
            </a:r>
            <a:endParaRPr lang="en-US" dirty="0"/>
          </a:p>
        </p:txBody>
      </p:sp>
      <p:sp>
        <p:nvSpPr>
          <p:cNvPr id="3" name="Content Placeholder 2"/>
          <p:cNvSpPr>
            <a:spLocks noGrp="1"/>
          </p:cNvSpPr>
          <p:nvPr>
            <p:ph idx="1"/>
          </p:nvPr>
        </p:nvSpPr>
        <p:spPr>
          <a:xfrm>
            <a:off x="457200" y="1722437"/>
            <a:ext cx="8229600" cy="5211763"/>
          </a:xfrm>
        </p:spPr>
        <p:txBody>
          <a:bodyPr/>
          <a:lstStyle/>
          <a:p>
            <a:r>
              <a:rPr lang="en-US" dirty="0"/>
              <a:t>T</a:t>
            </a:r>
            <a:r>
              <a:rPr lang="en-US" dirty="0" smtClean="0"/>
              <a:t>he </a:t>
            </a:r>
            <a:r>
              <a:rPr lang="en-US" i="1" dirty="0">
                <a:solidFill>
                  <a:srgbClr val="FF0000"/>
                </a:solidFill>
              </a:rPr>
              <a:t>lateral area of a prism</a:t>
            </a:r>
            <a:r>
              <a:rPr lang="en-US" dirty="0">
                <a:solidFill>
                  <a:srgbClr val="FF0000"/>
                </a:solidFill>
              </a:rPr>
              <a:t> </a:t>
            </a:r>
            <a:r>
              <a:rPr lang="en-US" dirty="0"/>
              <a:t>is the product of the perimeter </a:t>
            </a:r>
            <a:r>
              <a:rPr lang="en-US" i="1" dirty="0"/>
              <a:t>P</a:t>
            </a:r>
            <a:r>
              <a:rPr lang="en-US" dirty="0"/>
              <a:t> of a right section and the length </a:t>
            </a:r>
            <a:r>
              <a:rPr lang="en-US" i="1" dirty="0"/>
              <a:t>e</a:t>
            </a:r>
            <a:r>
              <a:rPr lang="en-US" dirty="0"/>
              <a:t> of a lateral edge. </a:t>
            </a:r>
          </a:p>
          <a:p>
            <a:pPr marL="0" indent="0">
              <a:buNone/>
            </a:pPr>
            <a:endParaRPr lang="en-US" dirty="0" smtClean="0"/>
          </a:p>
          <a:p>
            <a:pPr marL="0" indent="0">
              <a:buNone/>
            </a:pPr>
            <a:endParaRPr lang="en-US" dirty="0"/>
          </a:p>
          <a:p>
            <a:pPr marL="0" indent="0">
              <a:buNone/>
            </a:pPr>
            <a:r>
              <a:rPr lang="en-US" i="1" dirty="0"/>
              <a:t>Total Surface Area: </a:t>
            </a:r>
            <a:endParaRPr lang="en-US" dirty="0"/>
          </a:p>
          <a:p>
            <a:pPr marL="0" indent="0">
              <a:buNone/>
            </a:pPr>
            <a:r>
              <a:rPr lang="en-US" i="1" dirty="0"/>
              <a:t>	        </a:t>
            </a:r>
            <a:endParaRPr lang="en-US" i="1" dirty="0" smtClean="0"/>
          </a:p>
          <a:p>
            <a:pPr marL="0" indent="0">
              <a:buNone/>
            </a:pPr>
            <a:r>
              <a:rPr lang="en-US" dirty="0" smtClean="0"/>
              <a:t>where </a:t>
            </a:r>
            <a:r>
              <a:rPr lang="en-US" dirty="0"/>
              <a:t>B is the area of one base.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25998760"/>
              </p:ext>
            </p:extLst>
          </p:nvPr>
        </p:nvGraphicFramePr>
        <p:xfrm>
          <a:off x="3200400" y="3419475"/>
          <a:ext cx="2286000" cy="542925"/>
        </p:xfrm>
        <a:graphic>
          <a:graphicData uri="http://schemas.openxmlformats.org/presentationml/2006/ole">
            <mc:AlternateContent xmlns:mc="http://schemas.openxmlformats.org/markup-compatibility/2006">
              <mc:Choice xmlns:v="urn:schemas-microsoft-com:vml" Requires="v">
                <p:oleObj spid="_x0000_s4124" name="Equation" r:id="rId3" imgW="571252" imgH="165028" progId="Equation.3">
                  <p:embed/>
                </p:oleObj>
              </mc:Choice>
              <mc:Fallback>
                <p:oleObj name="Equation" r:id="rId3" imgW="571252" imgH="165028"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419475"/>
                        <a:ext cx="2286000" cy="542925"/>
                      </a:xfrm>
                      <a:prstGeom prst="rect">
                        <a:avLst/>
                      </a:prstGeom>
                      <a:solidFill>
                        <a:srgbClr val="C0C0C0"/>
                      </a:solidFill>
                    </p:spPr>
                  </p:pic>
                </p:oleObj>
              </mc:Fallback>
            </mc:AlternateContent>
          </a:graphicData>
        </a:graphic>
      </p:graphicFrame>
      <p:sp>
        <p:nvSpPr>
          <p:cNvPr id="10"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241248074"/>
              </p:ext>
            </p:extLst>
          </p:nvPr>
        </p:nvGraphicFramePr>
        <p:xfrm>
          <a:off x="2819400" y="5029200"/>
          <a:ext cx="3200400" cy="457200"/>
        </p:xfrm>
        <a:graphic>
          <a:graphicData uri="http://schemas.openxmlformats.org/presentationml/2006/ole">
            <mc:AlternateContent xmlns:mc="http://schemas.openxmlformats.org/markup-compatibility/2006">
              <mc:Choice xmlns:v="urn:schemas-microsoft-com:vml" Requires="v">
                <p:oleObj spid="_x0000_s4125" name="Equation" r:id="rId5" imgW="964781" imgH="165028" progId="Equation.3">
                  <p:embed/>
                </p:oleObj>
              </mc:Choice>
              <mc:Fallback>
                <p:oleObj name="Equation" r:id="rId5" imgW="964781" imgH="16502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029200"/>
                        <a:ext cx="3200400" cy="457200"/>
                      </a:xfrm>
                      <a:prstGeom prst="rect">
                        <a:avLst/>
                      </a:prstGeom>
                      <a:solidFill>
                        <a:srgbClr val="C0C0C0"/>
                      </a:solidFill>
                    </p:spPr>
                  </p:pic>
                </p:oleObj>
              </mc:Fallback>
            </mc:AlternateContent>
          </a:graphicData>
        </a:graphic>
      </p:graphicFrame>
    </p:spTree>
    <p:extLst>
      <p:ext uri="{BB962C8B-B14F-4D97-AF65-F5344CB8AC3E}">
        <p14:creationId xmlns:p14="http://schemas.microsoft.com/office/powerpoint/2010/main" val="427583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Volume of Prism</a:t>
            </a:r>
            <a:endParaRPr lang="en-US" dirty="0">
              <a:solidFill>
                <a:srgbClr val="FF0000"/>
              </a:solidFill>
            </a:endParaRPr>
          </a:p>
        </p:txBody>
      </p:sp>
      <p:sp>
        <p:nvSpPr>
          <p:cNvPr id="3" name="Content Placeholder 2"/>
          <p:cNvSpPr>
            <a:spLocks noGrp="1"/>
          </p:cNvSpPr>
          <p:nvPr>
            <p:ph idx="1"/>
          </p:nvPr>
        </p:nvSpPr>
        <p:spPr>
          <a:xfrm>
            <a:off x="685800" y="1143000"/>
            <a:ext cx="8229600" cy="4525963"/>
          </a:xfrm>
          <a:solidFill>
            <a:schemeClr val="bg1"/>
          </a:solidFill>
        </p:spPr>
        <p:txBody>
          <a:bodyPr>
            <a:normAutofit/>
          </a:bodyPr>
          <a:lstStyle/>
          <a:p>
            <a:pPr marL="0" indent="0">
              <a:buNone/>
            </a:pPr>
            <a:endParaRPr lang="en-US" sz="5400" dirty="0" smtClean="0"/>
          </a:p>
          <a:p>
            <a:pPr marL="0" indent="0">
              <a:buNone/>
            </a:pPr>
            <a:r>
              <a:rPr lang="en-US" sz="5400" dirty="0"/>
              <a:t> </a:t>
            </a:r>
            <a:r>
              <a:rPr lang="en-US" sz="5400" dirty="0" smtClean="0"/>
              <a:t>   V = </a:t>
            </a:r>
            <a:r>
              <a:rPr lang="en-US" sz="5400" dirty="0" err="1" smtClean="0"/>
              <a:t>Bh</a:t>
            </a:r>
            <a:endParaRPr lang="en-US" sz="5400" dirty="0" smtClean="0"/>
          </a:p>
          <a:p>
            <a:endParaRPr lang="en-US" sz="5400" dirty="0" smtClean="0"/>
          </a:p>
          <a:p>
            <a:endParaRPr lang="en-US" sz="5400"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468821"/>
            <a:ext cx="4267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220825939"/>
              </p:ext>
            </p:extLst>
          </p:nvPr>
        </p:nvGraphicFramePr>
        <p:xfrm>
          <a:off x="1371600" y="3310102"/>
          <a:ext cx="2286000" cy="533400"/>
        </p:xfrm>
        <a:graphic>
          <a:graphicData uri="http://schemas.openxmlformats.org/presentationml/2006/ole">
            <mc:AlternateContent xmlns:mc="http://schemas.openxmlformats.org/markup-compatibility/2006">
              <mc:Choice xmlns:v="urn:schemas-microsoft-com:vml" Requires="v">
                <p:oleObj spid="_x0000_s5147" name="Equation" r:id="rId4" imgW="736280" imgH="165028" progId="Equation.3">
                  <p:embed/>
                </p:oleObj>
              </mc:Choice>
              <mc:Fallback>
                <p:oleObj name="Equation" r:id="rId4" imgW="736280" imgH="165028"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310102"/>
                        <a:ext cx="2286000" cy="533400"/>
                      </a:xfrm>
                      <a:prstGeom prst="rect">
                        <a:avLst/>
                      </a:prstGeom>
                      <a:solidFill>
                        <a:srgbClr val="C0C0C0"/>
                      </a:solidFill>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267951534"/>
              </p:ext>
            </p:extLst>
          </p:nvPr>
        </p:nvGraphicFramePr>
        <p:xfrm>
          <a:off x="1447800" y="4572000"/>
          <a:ext cx="2133600" cy="542925"/>
        </p:xfrm>
        <a:graphic>
          <a:graphicData uri="http://schemas.openxmlformats.org/presentationml/2006/ole">
            <mc:AlternateContent xmlns:mc="http://schemas.openxmlformats.org/markup-compatibility/2006">
              <mc:Choice xmlns:v="urn:schemas-microsoft-com:vml" Requires="v">
                <p:oleObj spid="_x0000_s5148" name="Equation" r:id="rId6" imgW="634449" imgH="164957" progId="Equation.3">
                  <p:embed/>
                </p:oleObj>
              </mc:Choice>
              <mc:Fallback>
                <p:oleObj name="Equation" r:id="rId6" imgW="634449" imgH="16495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572000"/>
                        <a:ext cx="2133600" cy="542925"/>
                      </a:xfrm>
                      <a:prstGeom prst="rect">
                        <a:avLst/>
                      </a:prstGeom>
                      <a:solidFill>
                        <a:srgbClr val="C0C0C0"/>
                      </a:solidFill>
                    </p:spPr>
                  </p:pic>
                </p:oleObj>
              </mc:Fallback>
            </mc:AlternateContent>
          </a:graphicData>
        </a:graphic>
      </p:graphicFrame>
    </p:spTree>
    <p:extLst>
      <p:ext uri="{BB962C8B-B14F-4D97-AF65-F5344CB8AC3E}">
        <p14:creationId xmlns:p14="http://schemas.microsoft.com/office/powerpoint/2010/main" val="2219980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066800"/>
            <a:ext cx="8229600" cy="4525963"/>
          </a:xfrm>
        </p:spPr>
        <p:txBody>
          <a:bodyPr/>
          <a:lstStyle/>
          <a:p>
            <a:r>
              <a:rPr lang="en-US" dirty="0"/>
              <a:t>A </a:t>
            </a:r>
            <a:r>
              <a:rPr lang="en-US" b="1" i="1" dirty="0">
                <a:solidFill>
                  <a:srgbClr val="FF0000"/>
                </a:solidFill>
              </a:rPr>
              <a:t>rectangular solid</a:t>
            </a:r>
            <a:r>
              <a:rPr lang="en-US" b="1" dirty="0"/>
              <a:t>, </a:t>
            </a:r>
            <a:r>
              <a:rPr lang="en-US" dirty="0"/>
              <a:t>also known as </a:t>
            </a:r>
            <a:r>
              <a:rPr lang="en-US" b="1" i="1" dirty="0">
                <a:solidFill>
                  <a:srgbClr val="FF0000"/>
                </a:solidFill>
              </a:rPr>
              <a:t>rectangular parallelepiped</a:t>
            </a:r>
            <a:r>
              <a:rPr lang="en-US" dirty="0">
                <a:solidFill>
                  <a:srgbClr val="FF0000"/>
                </a:solidFill>
              </a:rPr>
              <a:t> </a:t>
            </a:r>
            <a:r>
              <a:rPr lang="en-US" dirty="0"/>
              <a:t>is a polyhedron with two rectangular bases and lateral edges that are perpendicular to the bases. </a:t>
            </a:r>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grpSp>
        <p:nvGrpSpPr>
          <p:cNvPr id="5" name="Group 2"/>
          <p:cNvGrpSpPr>
            <a:grpSpLocks/>
          </p:cNvGrpSpPr>
          <p:nvPr/>
        </p:nvGrpSpPr>
        <p:grpSpPr bwMode="auto">
          <a:xfrm>
            <a:off x="2662055" y="3624940"/>
            <a:ext cx="3979865" cy="1997076"/>
            <a:chOff x="2497" y="10024"/>
            <a:chExt cx="3090" cy="1794"/>
          </a:xfrm>
        </p:grpSpPr>
        <p:grpSp>
          <p:nvGrpSpPr>
            <p:cNvPr id="6" name="Group 3"/>
            <p:cNvGrpSpPr>
              <a:grpSpLocks/>
            </p:cNvGrpSpPr>
            <p:nvPr/>
          </p:nvGrpSpPr>
          <p:grpSpPr bwMode="auto">
            <a:xfrm>
              <a:off x="2497" y="10024"/>
              <a:ext cx="2524" cy="1515"/>
              <a:chOff x="2497" y="10024"/>
              <a:chExt cx="2524" cy="1515"/>
            </a:xfrm>
          </p:grpSpPr>
          <p:sp>
            <p:nvSpPr>
              <p:cNvPr id="10" name="AutoShape 4" descr="Dark upward diagonal"/>
              <p:cNvSpPr>
                <a:spLocks noChangeArrowheads="1"/>
              </p:cNvSpPr>
              <p:nvPr/>
            </p:nvSpPr>
            <p:spPr bwMode="auto">
              <a:xfrm>
                <a:off x="2506" y="10033"/>
                <a:ext cx="2515" cy="1506"/>
              </a:xfrm>
              <a:prstGeom prst="cube">
                <a:avLst>
                  <a:gd name="adj" fmla="val 25000"/>
                </a:avLst>
              </a:prstGeom>
              <a:pattFill prst="dkUpDiag">
                <a:fgClr>
                  <a:srgbClr val="938953"/>
                </a:fgClr>
                <a:bgClr>
                  <a:srgbClr val="FFFFFF"/>
                </a:bgClr>
              </a:pattFill>
              <a:ln w="9525">
                <a:solidFill>
                  <a:srgbClr val="000000"/>
                </a:solidFill>
                <a:miter lim="800000"/>
                <a:headEnd/>
                <a:tailEnd/>
              </a:ln>
            </p:spPr>
            <p:txBody>
              <a:bodyPr vert="horz" wrap="square" lIns="91440" tIns="0" rIns="91440" bIns="0" numCol="1" anchor="t" anchorCtr="0" compatLnSpc="1">
                <a:prstTxWarp prst="textNoShape">
                  <a:avLst/>
                </a:prstTxWarp>
              </a:bodyPr>
              <a:lstStyle/>
              <a:p>
                <a:endParaRPr lang="en-US"/>
              </a:p>
            </p:txBody>
          </p:sp>
          <p:grpSp>
            <p:nvGrpSpPr>
              <p:cNvPr id="11" name="Group 5"/>
              <p:cNvGrpSpPr>
                <a:grpSpLocks/>
              </p:cNvGrpSpPr>
              <p:nvPr/>
            </p:nvGrpSpPr>
            <p:grpSpPr bwMode="auto">
              <a:xfrm>
                <a:off x="2497" y="10024"/>
                <a:ext cx="2515" cy="1506"/>
                <a:chOff x="2506" y="10033"/>
                <a:chExt cx="2515" cy="1506"/>
              </a:xfrm>
            </p:grpSpPr>
            <p:cxnSp>
              <p:nvCxnSpPr>
                <p:cNvPr id="8198" name="AutoShape 6"/>
                <p:cNvCxnSpPr>
                  <a:cxnSpLocks noChangeShapeType="1"/>
                </p:cNvCxnSpPr>
                <p:nvPr/>
              </p:nvCxnSpPr>
              <p:spPr bwMode="auto">
                <a:xfrm>
                  <a:off x="2901" y="10033"/>
                  <a:ext cx="0" cy="1142"/>
                </a:xfrm>
                <a:prstGeom prst="straightConnector1">
                  <a:avLst/>
                </a:prstGeom>
                <a:noFill/>
                <a:ln w="158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8199" name="AutoShape 7"/>
                <p:cNvCxnSpPr>
                  <a:cxnSpLocks noChangeShapeType="1"/>
                </p:cNvCxnSpPr>
                <p:nvPr/>
              </p:nvCxnSpPr>
              <p:spPr bwMode="auto">
                <a:xfrm>
                  <a:off x="2901" y="11175"/>
                  <a:ext cx="2120" cy="0"/>
                </a:xfrm>
                <a:prstGeom prst="straightConnector1">
                  <a:avLst/>
                </a:prstGeom>
                <a:noFill/>
                <a:ln w="158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8200" name="AutoShape 8"/>
                <p:cNvCxnSpPr>
                  <a:cxnSpLocks noChangeShapeType="1"/>
                </p:cNvCxnSpPr>
                <p:nvPr/>
              </p:nvCxnSpPr>
              <p:spPr bwMode="auto">
                <a:xfrm flipV="1">
                  <a:off x="2506" y="11175"/>
                  <a:ext cx="395" cy="364"/>
                </a:xfrm>
                <a:prstGeom prst="straightConnector1">
                  <a:avLst/>
                </a:prstGeom>
                <a:noFill/>
                <a:ln w="15875">
                  <a:solidFill>
                    <a:srgbClr val="000000"/>
                  </a:solidFill>
                  <a:prstDash val="sysDot"/>
                  <a:round/>
                  <a:headEnd/>
                  <a:tailEnd/>
                </a:ln>
                <a:extLst>
                  <a:ext uri="{909E8E84-426E-40DD-AFC4-6F175D3DCCD1}">
                    <a14:hiddenFill xmlns:a14="http://schemas.microsoft.com/office/drawing/2010/main">
                      <a:noFill/>
                    </a14:hiddenFill>
                  </a:ext>
                </a:extLst>
              </p:spPr>
            </p:cxnSp>
          </p:grpSp>
        </p:grpSp>
        <p:sp>
          <p:nvSpPr>
            <p:cNvPr id="7" name="Text Box 9"/>
            <p:cNvSpPr txBox="1">
              <a:spLocks noChangeArrowheads="1"/>
            </p:cNvSpPr>
            <p:nvPr/>
          </p:nvSpPr>
          <p:spPr bwMode="auto">
            <a:xfrm>
              <a:off x="5021" y="10357"/>
              <a:ext cx="56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h</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 Box 10"/>
            <p:cNvSpPr txBox="1">
              <a:spLocks noChangeArrowheads="1"/>
            </p:cNvSpPr>
            <p:nvPr/>
          </p:nvSpPr>
          <p:spPr bwMode="auto">
            <a:xfrm>
              <a:off x="4799" y="11316"/>
              <a:ext cx="68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w</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11"/>
            <p:cNvSpPr txBox="1">
              <a:spLocks noChangeArrowheads="1"/>
            </p:cNvSpPr>
            <p:nvPr/>
          </p:nvSpPr>
          <p:spPr bwMode="auto">
            <a:xfrm>
              <a:off x="3311" y="11566"/>
              <a:ext cx="46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5" name="Text Box 9"/>
          <p:cNvSpPr txBox="1">
            <a:spLocks noChangeArrowheads="1"/>
          </p:cNvSpPr>
          <p:nvPr/>
        </p:nvSpPr>
        <p:spPr bwMode="auto">
          <a:xfrm>
            <a:off x="3791981" y="5301415"/>
            <a:ext cx="728998" cy="409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800" dirty="0">
                <a:latin typeface="Calibri" pitchFamily="34" charset="0"/>
                <a:cs typeface="Arial" pitchFamily="34" charset="0"/>
              </a:rPr>
              <a:t>l</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37218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Rectangular Solids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Diagonal :</a:t>
                </a:r>
                <a14:m>
                  <m:oMath xmlns:m="http://schemas.openxmlformats.org/officeDocument/2006/math">
                    <m:r>
                      <a:rPr lang="en-US" b="0" i="0" smtClean="0">
                        <a:latin typeface="Cambria Math"/>
                      </a:rPr>
                      <m:t>       </m:t>
                    </m:r>
                    <m:r>
                      <a:rPr lang="en-US" i="1">
                        <a:latin typeface="Cambria Math"/>
                      </a:rPr>
                      <m:t>𝑑</m:t>
                    </m:r>
                    <m:r>
                      <a:rPr lang="en-US" i="1">
                        <a:latin typeface="Cambria Math"/>
                      </a:rPr>
                      <m:t>=</m:t>
                    </m:r>
                    <m:rad>
                      <m:radPr>
                        <m:degHide m:val="on"/>
                        <m:ctrlPr>
                          <a:rPr lang="en-US" i="1">
                            <a:latin typeface="Cambria Math"/>
                          </a:rPr>
                        </m:ctrlPr>
                      </m:radPr>
                      <m:deg/>
                      <m:e>
                        <m:sSup>
                          <m:sSupPr>
                            <m:ctrlPr>
                              <a:rPr lang="en-US" i="1">
                                <a:latin typeface="Cambria Math"/>
                              </a:rPr>
                            </m:ctrlPr>
                          </m:sSupPr>
                          <m:e>
                            <m:r>
                              <a:rPr lang="en-US" i="1">
                                <a:latin typeface="Cambria Math"/>
                              </a:rPr>
                              <m:t>𝑙</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𝑤</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h</m:t>
                            </m:r>
                          </m:e>
                          <m:sup>
                            <m:r>
                              <a:rPr lang="en-US" i="1">
                                <a:latin typeface="Cambria Math"/>
                              </a:rPr>
                              <m:t>2</m:t>
                            </m:r>
                          </m:sup>
                        </m:sSup>
                      </m:e>
                    </m:rad>
                  </m:oMath>
                </a14:m>
                <a:endParaRPr lang="en-US" dirty="0" smtClean="0"/>
              </a:p>
              <a:p>
                <a:endParaRPr lang="en-US" dirty="0" smtClean="0"/>
              </a:p>
              <a:p>
                <a:r>
                  <a:rPr lang="en-US" dirty="0" smtClean="0"/>
                  <a:t>Surface Area:  </a:t>
                </a:r>
                <a14:m>
                  <m:oMath xmlns:m="http://schemas.openxmlformats.org/officeDocument/2006/math">
                    <m:r>
                      <a:rPr lang="en-US" i="1">
                        <a:latin typeface="Cambria Math"/>
                      </a:rPr>
                      <m:t>𝑇𝑆𝐴</m:t>
                    </m:r>
                    <m:r>
                      <a:rPr lang="en-US" i="1">
                        <a:latin typeface="Cambria Math"/>
                      </a:rPr>
                      <m:t>=2</m:t>
                    </m:r>
                    <m:r>
                      <a:rPr lang="en-US" i="1">
                        <a:latin typeface="Cambria Math"/>
                      </a:rPr>
                      <m:t>𝑙𝑤</m:t>
                    </m:r>
                    <m:r>
                      <a:rPr lang="en-US" i="1">
                        <a:latin typeface="Cambria Math"/>
                      </a:rPr>
                      <m:t>+2</m:t>
                    </m:r>
                    <m:r>
                      <a:rPr lang="en-US" i="1">
                        <a:latin typeface="Cambria Math"/>
                      </a:rPr>
                      <m:t>𝑙h</m:t>
                    </m:r>
                    <m:r>
                      <a:rPr lang="en-US" i="1">
                        <a:latin typeface="Cambria Math"/>
                      </a:rPr>
                      <m:t>+2</m:t>
                    </m:r>
                    <m:r>
                      <a:rPr lang="en-US" i="1">
                        <a:latin typeface="Cambria Math"/>
                      </a:rPr>
                      <m:t>𝑤h</m:t>
                    </m:r>
                  </m:oMath>
                </a14:m>
                <a:r>
                  <a:rPr lang="en-US" dirty="0" smtClean="0"/>
                  <a:t>.</a:t>
                </a:r>
              </a:p>
              <a:p>
                <a:endParaRPr lang="en-US" dirty="0"/>
              </a:p>
              <a:p>
                <a:r>
                  <a:rPr lang="en-US" dirty="0"/>
                  <a:t> </a:t>
                </a:r>
                <a:r>
                  <a:rPr lang="en-US" dirty="0" smtClean="0"/>
                  <a:t>Volume:  </a:t>
                </a:r>
                <a14:m>
                  <m:oMath xmlns:m="http://schemas.openxmlformats.org/officeDocument/2006/math">
                    <m:r>
                      <a:rPr lang="en-US" i="1">
                        <a:latin typeface="Cambria Math"/>
                      </a:rPr>
                      <m:t>𝑉</m:t>
                    </m:r>
                    <m:r>
                      <a:rPr lang="en-US" i="1">
                        <a:latin typeface="Cambria Math"/>
                      </a:rPr>
                      <m:t>=</m:t>
                    </m:r>
                    <m:r>
                      <a:rPr lang="en-US" i="1">
                        <a:latin typeface="Cambria Math"/>
                      </a:rPr>
                      <m:t>𝑙𝑤h</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371735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A </a:t>
            </a:r>
            <a:r>
              <a:rPr lang="en-US" b="1" dirty="0" smtClean="0">
                <a:solidFill>
                  <a:srgbClr val="FF0000"/>
                </a:solidFill>
              </a:rPr>
              <a:t>cube</a:t>
            </a:r>
            <a:r>
              <a:rPr lang="en-US" dirty="0" smtClean="0"/>
              <a:t> is a hexahedron whose 12 edges are all congruent.</a:t>
            </a:r>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grpSp>
        <p:nvGrpSpPr>
          <p:cNvPr id="5" name="Group 2"/>
          <p:cNvGrpSpPr>
            <a:grpSpLocks/>
          </p:cNvGrpSpPr>
          <p:nvPr/>
        </p:nvGrpSpPr>
        <p:grpSpPr bwMode="auto">
          <a:xfrm>
            <a:off x="3124200" y="3200400"/>
            <a:ext cx="2643188" cy="2514600"/>
            <a:chOff x="1340" y="7609"/>
            <a:chExt cx="1680" cy="1682"/>
          </a:xfrm>
        </p:grpSpPr>
        <p:grpSp>
          <p:nvGrpSpPr>
            <p:cNvPr id="6" name="Group 3"/>
            <p:cNvGrpSpPr>
              <a:grpSpLocks/>
            </p:cNvGrpSpPr>
            <p:nvPr/>
          </p:nvGrpSpPr>
          <p:grpSpPr bwMode="auto">
            <a:xfrm>
              <a:off x="1340" y="7609"/>
              <a:ext cx="1475" cy="1448"/>
              <a:chOff x="1340" y="7609"/>
              <a:chExt cx="1475" cy="1448"/>
            </a:xfrm>
          </p:grpSpPr>
          <p:grpSp>
            <p:nvGrpSpPr>
              <p:cNvPr id="10" name="Group 4"/>
              <p:cNvGrpSpPr>
                <a:grpSpLocks/>
              </p:cNvGrpSpPr>
              <p:nvPr/>
            </p:nvGrpSpPr>
            <p:grpSpPr bwMode="auto">
              <a:xfrm>
                <a:off x="1340" y="7609"/>
                <a:ext cx="1475" cy="1448"/>
                <a:chOff x="1340" y="7617"/>
                <a:chExt cx="1475" cy="1448"/>
              </a:xfrm>
            </p:grpSpPr>
            <p:sp>
              <p:nvSpPr>
                <p:cNvPr id="12" name="AutoShape 5" descr="Light upward diagonal"/>
                <p:cNvSpPr>
                  <a:spLocks noChangeArrowheads="1"/>
                </p:cNvSpPr>
                <p:nvPr/>
              </p:nvSpPr>
              <p:spPr bwMode="auto">
                <a:xfrm>
                  <a:off x="1340" y="7617"/>
                  <a:ext cx="1475" cy="1448"/>
                </a:xfrm>
                <a:prstGeom prst="cube">
                  <a:avLst>
                    <a:gd name="adj" fmla="val 25000"/>
                  </a:avLst>
                </a:prstGeom>
                <a:pattFill prst="ltUpDiag">
                  <a:fgClr>
                    <a:srgbClr val="6E0900"/>
                  </a:fgClr>
                  <a:bgClr>
                    <a:srgbClr val="FFFFFF"/>
                  </a:bgClr>
                </a:pattFill>
                <a:ln w="9525">
                  <a:solidFill>
                    <a:srgbClr val="8D0C00"/>
                  </a:solidFill>
                  <a:miter lim="800000"/>
                  <a:headEnd/>
                  <a:tailEnd/>
                </a:ln>
              </p:spPr>
              <p:txBody>
                <a:bodyPr vert="horz" wrap="square" lIns="91440" tIns="0" rIns="91440" bIns="0" numCol="1" anchor="t" anchorCtr="0" compatLnSpc="1">
                  <a:prstTxWarp prst="textNoShape">
                    <a:avLst/>
                  </a:prstTxWarp>
                </a:bodyPr>
                <a:lstStyle/>
                <a:p>
                  <a:endParaRPr lang="en-US"/>
                </a:p>
              </p:txBody>
            </p:sp>
            <p:grpSp>
              <p:nvGrpSpPr>
                <p:cNvPr id="13" name="Group 6"/>
                <p:cNvGrpSpPr>
                  <a:grpSpLocks/>
                </p:cNvGrpSpPr>
                <p:nvPr/>
              </p:nvGrpSpPr>
              <p:grpSpPr bwMode="auto">
                <a:xfrm>
                  <a:off x="1343" y="7617"/>
                  <a:ext cx="1472" cy="1448"/>
                  <a:chOff x="1343" y="7617"/>
                  <a:chExt cx="1472" cy="1448"/>
                </a:xfrm>
              </p:grpSpPr>
              <p:sp>
                <p:nvSpPr>
                  <p:cNvPr id="14" name="AutoShape 7"/>
                  <p:cNvSpPr>
                    <a:spLocks noChangeShapeType="1"/>
                  </p:cNvSpPr>
                  <p:nvPr/>
                </p:nvSpPr>
                <p:spPr bwMode="auto">
                  <a:xfrm flipH="1">
                    <a:off x="1703" y="7617"/>
                    <a:ext cx="12" cy="1082"/>
                  </a:xfrm>
                  <a:prstGeom prst="straightConnector1">
                    <a:avLst/>
                  </a:prstGeom>
                  <a:noFill/>
                  <a:ln w="9525">
                    <a:solidFill>
                      <a:srgbClr val="8D0C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p:cNvSpPr>
                    <a:spLocks noChangeShapeType="1"/>
                  </p:cNvSpPr>
                  <p:nvPr/>
                </p:nvSpPr>
                <p:spPr bwMode="auto">
                  <a:xfrm flipV="1">
                    <a:off x="1343" y="8699"/>
                    <a:ext cx="360" cy="366"/>
                  </a:xfrm>
                  <a:prstGeom prst="straightConnector1">
                    <a:avLst/>
                  </a:prstGeom>
                  <a:noFill/>
                  <a:ln w="9525">
                    <a:solidFill>
                      <a:srgbClr val="8D0C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9"/>
                  <p:cNvSpPr>
                    <a:spLocks noChangeShapeType="1"/>
                  </p:cNvSpPr>
                  <p:nvPr/>
                </p:nvSpPr>
                <p:spPr bwMode="auto">
                  <a:xfrm>
                    <a:off x="1703" y="8699"/>
                    <a:ext cx="1112" cy="0"/>
                  </a:xfrm>
                  <a:prstGeom prst="straightConnector1">
                    <a:avLst/>
                  </a:prstGeom>
                  <a:noFill/>
                  <a:ln w="9525">
                    <a:solidFill>
                      <a:srgbClr val="8D0C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11" name="AutoShape 10"/>
              <p:cNvSpPr>
                <a:spLocks noChangeShapeType="1"/>
              </p:cNvSpPr>
              <p:nvPr/>
            </p:nvSpPr>
            <p:spPr bwMode="auto">
              <a:xfrm flipH="1" flipV="1">
                <a:off x="1703" y="7609"/>
                <a:ext cx="744" cy="1448"/>
              </a:xfrm>
              <a:prstGeom prst="straightConnector1">
                <a:avLst/>
              </a:prstGeom>
              <a:noFill/>
              <a:ln w="952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Text Box 11"/>
            <p:cNvSpPr txBox="1">
              <a:spLocks noChangeArrowheads="1"/>
            </p:cNvSpPr>
            <p:nvPr/>
          </p:nvSpPr>
          <p:spPr bwMode="auto">
            <a:xfrm>
              <a:off x="2091" y="8156"/>
              <a:ext cx="41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D0C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d</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12"/>
            <p:cNvSpPr txBox="1">
              <a:spLocks noChangeArrowheads="1"/>
            </p:cNvSpPr>
            <p:nvPr/>
          </p:nvSpPr>
          <p:spPr bwMode="auto">
            <a:xfrm>
              <a:off x="1703" y="9057"/>
              <a:ext cx="41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D0C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s</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13"/>
            <p:cNvSpPr txBox="1">
              <a:spLocks noChangeArrowheads="1"/>
            </p:cNvSpPr>
            <p:nvPr/>
          </p:nvSpPr>
          <p:spPr bwMode="auto">
            <a:xfrm>
              <a:off x="2609" y="8850"/>
              <a:ext cx="41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D0C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7" name="Text Box 13"/>
          <p:cNvSpPr txBox="1">
            <a:spLocks noChangeArrowheads="1"/>
          </p:cNvSpPr>
          <p:nvPr/>
        </p:nvSpPr>
        <p:spPr bwMode="auto">
          <a:xfrm>
            <a:off x="5410200" y="3932953"/>
            <a:ext cx="646637" cy="34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D0C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cs typeface="Arial" pitchFamily="34" charset="0"/>
              </a:rPr>
              <a: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65000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TOPIC</Template>
  <TotalTime>3286</TotalTime>
  <Words>999</Words>
  <Application>Microsoft Office PowerPoint</Application>
  <PresentationFormat>On-screen Show (4:3)</PresentationFormat>
  <Paragraphs>97</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TOPIC</vt:lpstr>
      <vt:lpstr>Equation</vt:lpstr>
      <vt:lpstr> Lesson 4: PRISMS AND CYLINDERS Solids for which V=Bh</vt:lpstr>
      <vt:lpstr>PowerPoint Presentation</vt:lpstr>
      <vt:lpstr>PowerPoint Presentation</vt:lpstr>
      <vt:lpstr>PowerPoint Presentation</vt:lpstr>
      <vt:lpstr>Surface Areas</vt:lpstr>
      <vt:lpstr>Volume of Prism</vt:lpstr>
      <vt:lpstr>PowerPoint Presentation</vt:lpstr>
      <vt:lpstr>Rectangular Solids</vt:lpstr>
      <vt:lpstr>PowerPoint Presentation</vt:lpstr>
      <vt:lpstr>Cube</vt:lpstr>
      <vt:lpstr>PowerPoint Presentation</vt:lpstr>
      <vt:lpstr>Surface Areas</vt:lpstr>
      <vt:lpstr>Volume of Cylinder</vt:lpstr>
      <vt:lpstr>Sample Problems</vt:lpstr>
      <vt:lpstr>PowerPoint Presentation</vt:lpstr>
      <vt:lpstr>PowerPoint Presentation</vt:lpstr>
      <vt:lpstr>PowerPoint Presentation</vt:lpstr>
      <vt:lpstr>PowerPoint Presentation</vt:lpstr>
      <vt:lpstr>PowerPoint Presentation</vt:lpstr>
      <vt:lpstr>PROBLEMS</vt:lpstr>
      <vt:lpstr>PROBLEMS</vt:lpstr>
      <vt:lpstr>Homework </vt:lpstr>
    </vt:vector>
  </TitlesOfParts>
  <Company>Mapua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Trigonometric Identities</dc:title>
  <dc:creator>rbteodoro</dc:creator>
  <cp:lastModifiedBy>Richard T. Earnhart</cp:lastModifiedBy>
  <cp:revision>248</cp:revision>
  <dcterms:created xsi:type="dcterms:W3CDTF">2011-05-31T05:35:10Z</dcterms:created>
  <dcterms:modified xsi:type="dcterms:W3CDTF">2011-11-09T01:59:29Z</dcterms:modified>
</cp:coreProperties>
</file>