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05" r:id="rId3"/>
    <p:sldId id="306" r:id="rId4"/>
    <p:sldId id="307" r:id="rId5"/>
    <p:sldId id="308" r:id="rId6"/>
    <p:sldId id="309" r:id="rId7"/>
    <p:sldId id="310" r:id="rId8"/>
    <p:sldId id="312" r:id="rId9"/>
    <p:sldId id="313" r:id="rId10"/>
    <p:sldId id="311" r:id="rId11"/>
    <p:sldId id="314" r:id="rId12"/>
    <p:sldId id="315" r:id="rId13"/>
    <p:sldId id="316" r:id="rId14"/>
    <p:sldId id="3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02837-B4BF-41A0-8C3A-65AEC956D5C6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Solid Mensuration by R.T.Earnhart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5666-87E3-493A-A4CF-5AABFF5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353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4509F-5EA8-448A-BB5E-C6CDD48A3B2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Solid Mensuration by R.T.Earnhart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6533D-B8A7-499C-8269-31718E70EA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R.T.Earnhart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Solid Mensuration by R.T.Earnhart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4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7AAD-82EC-4BFB-983D-FCC20C65E9D6}" type="datetime1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6E66-08D1-4FC5-B738-223204B4389D}" type="datetime1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20DE-D830-42FE-9682-3233CC2EFA39}" type="datetime1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C488-E954-4DFA-A213-C0DF52ADDFF2}" type="datetime1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07B5-09E8-4F84-8CF1-238B898F83FD}" type="datetime1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2777-5EDA-4847-BE7E-1ED90D64FB99}" type="datetime1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7C5-FEAE-49A0-9242-93FBA1C8938D}" type="datetime1">
              <a:rPr lang="en-US" smtClean="0"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2594-E42F-49EC-95F7-703EF23CD53D}" type="datetime1">
              <a:rPr lang="en-US" smtClean="0"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66BD-6EDD-4760-9169-D7EF4831E899}" type="datetime1">
              <a:rPr lang="en-US" smtClean="0"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39A5-B46E-42B9-AEE2-640C55B0221B}" type="datetime1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DDB-A07B-4175-A26B-A9AEDD2CC40A}" type="datetime1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A8C6-8E0B-4E0B-B785-C8C5C31AE3FB}" type="datetime1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385" y="-30480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/>
              <a:t>5</a:t>
            </a:r>
            <a:r>
              <a:rPr lang="en-US" dirty="0" smtClean="0"/>
              <a:t> PYRAMIDS AND CONES</a:t>
            </a:r>
            <a:br>
              <a:rPr lang="en-US" dirty="0" smtClean="0"/>
            </a:br>
            <a:r>
              <a:rPr lang="en-US" dirty="0" smtClean="0"/>
              <a:t>Solids for which V=1/3 </a:t>
            </a:r>
            <a:r>
              <a:rPr lang="en-US" dirty="0" err="1" smtClean="0"/>
              <a:t>Bh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 smtClean="0"/>
              <a:t>Math 13 </a:t>
            </a:r>
          </a:p>
          <a:p>
            <a:r>
              <a:rPr lang="en-US" dirty="0" smtClean="0"/>
              <a:t>Solid </a:t>
            </a:r>
            <a:r>
              <a:rPr lang="en-US" dirty="0" err="1" smtClean="0"/>
              <a:t>Mensuration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685800"/>
            <a:ext cx="7239000" cy="762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14" name="Picture 13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8485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of Cone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839155"/>
              </p:ext>
            </p:extLst>
          </p:nvPr>
        </p:nvGraphicFramePr>
        <p:xfrm>
          <a:off x="3200400" y="2667000"/>
          <a:ext cx="2971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634725" imgH="330057" progId="Equation.3">
                  <p:embed/>
                </p:oleObj>
              </mc:Choice>
              <mc:Fallback>
                <p:oleObj name="Equation" r:id="rId3" imgW="634725" imgH="33005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67000"/>
                        <a:ext cx="2971800" cy="13716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62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EXAMPLE: A </a:t>
            </a:r>
            <a:r>
              <a:rPr lang="en-US" dirty="0"/>
              <a:t>regular hexagonal pyramid has one lateral edge which measures 10 cm. The length of one side of its base is 6 cm. Find the altitude and the slant height of the given pyramid. Also find the volume and the total surface area. 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ANS: l=9.54 cm, h=8 cm, V=249.6 cu.cm.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LSA= 265.3 sq.cm.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1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EXAMPLE:  An </a:t>
            </a:r>
            <a:r>
              <a:rPr lang="en-US" dirty="0"/>
              <a:t>inverted square pyramid has a height equal to 8m and a top edge equal to 3m. Initially, it contains water to a depth of 5m. </a:t>
            </a:r>
          </a:p>
          <a:p>
            <a:pPr lvl="0"/>
            <a:r>
              <a:rPr lang="en-US" dirty="0"/>
              <a:t>What is the initial volume of the water in the tank</a:t>
            </a:r>
            <a:r>
              <a:rPr lang="en-US" dirty="0" smtClean="0"/>
              <a:t>?</a:t>
            </a:r>
          </a:p>
          <a:p>
            <a:r>
              <a:rPr lang="en-US" dirty="0"/>
              <a:t>If additional water is to be pumped into the tank at the rate of 20 gallons per minute, how many hours will it take to fill the tank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ANS:  5.86 </a:t>
            </a:r>
            <a:r>
              <a:rPr lang="en-US" dirty="0" err="1" smtClean="0"/>
              <a:t>cu.m</a:t>
            </a:r>
            <a:r>
              <a:rPr lang="en-US" dirty="0" smtClean="0"/>
              <a:t>,  4hrs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1" indent="0">
              <a:buNone/>
            </a:pPr>
            <a:r>
              <a:rPr lang="en-US" sz="3300" dirty="0" smtClean="0"/>
              <a:t>EXAMPLE:  A </a:t>
            </a:r>
            <a:r>
              <a:rPr lang="en-US" sz="3300" dirty="0"/>
              <a:t>right circular cone has a lateral area </a:t>
            </a:r>
            <a:r>
              <a:rPr lang="en-US" sz="3300" dirty="0" smtClean="0"/>
              <a:t>of</a:t>
            </a:r>
          </a:p>
          <a:p>
            <a:pPr marL="0" lvl="1" indent="0"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    ft</a:t>
            </a:r>
            <a:r>
              <a:rPr lang="en-US" sz="3300" baseline="30000" dirty="0" smtClean="0"/>
              <a:t>2</a:t>
            </a:r>
            <a:r>
              <a:rPr lang="en-US" sz="3300" dirty="0" smtClean="0"/>
              <a:t> </a:t>
            </a:r>
            <a:r>
              <a:rPr lang="en-US" sz="3300" dirty="0"/>
              <a:t>and a base area of 512π ft</a:t>
            </a:r>
            <a:r>
              <a:rPr lang="en-US" sz="3300" baseline="30000" dirty="0"/>
              <a:t>2</a:t>
            </a:r>
            <a:r>
              <a:rPr lang="en-US" sz="3300" dirty="0"/>
              <a:t>. Find the volume.</a:t>
            </a:r>
          </a:p>
          <a:p>
            <a:endParaRPr lang="en-US" sz="3900" dirty="0" smtClean="0"/>
          </a:p>
          <a:p>
            <a:pPr marL="0" lvl="0" indent="0">
              <a:buNone/>
            </a:pPr>
            <a:r>
              <a:rPr lang="en-US" dirty="0" smtClean="0"/>
              <a:t>EXAMPLE: </a:t>
            </a:r>
            <a:r>
              <a:rPr lang="en-US" dirty="0"/>
              <a:t>Water is flowing out of a conical funnel through its apex at a rate of 12 cubic inches per minute. If the funnel is initially full, how long will it take for it to be one-third-full? What is the height of the water level? Assume the radius to be 6 inches and the altitude of the cone to be 15 inches.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159480"/>
              </p:ext>
            </p:extLst>
          </p:nvPr>
        </p:nvGraphicFramePr>
        <p:xfrm>
          <a:off x="533400" y="2105025"/>
          <a:ext cx="838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418918" imgH="177723" progId="Equation.3">
                  <p:embed/>
                </p:oleObj>
              </mc:Choice>
              <mc:Fallback>
                <p:oleObj name="Equation" r:id="rId3" imgW="418918" imgH="17772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05025"/>
                        <a:ext cx="8382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90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5.1 pp. 131-132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#’s  1-b, 1-c,  7, 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Exercise 5.2 pp. 139-141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#’s  1, 3, 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5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pyramid</a:t>
            </a:r>
            <a:r>
              <a:rPr lang="en-US" dirty="0"/>
              <a:t> is a polyhedron containing triangular lateral faces with a common vertex and a base which is a polygon.</a:t>
            </a:r>
          </a:p>
          <a:p>
            <a:r>
              <a:rPr lang="en-US" dirty="0"/>
              <a:t>A pyramid is a </a:t>
            </a:r>
            <a:r>
              <a:rPr lang="en-US" i="1" dirty="0">
                <a:solidFill>
                  <a:srgbClr val="FF0000"/>
                </a:solidFill>
              </a:rPr>
              <a:t>right pyramid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the line joining the vertex and the center of base is perpendicular to the plane of the base. Otherwise, the pyramid is said to be </a:t>
            </a:r>
            <a:r>
              <a:rPr lang="en-US" i="1" dirty="0">
                <a:solidFill>
                  <a:srgbClr val="FF0000"/>
                </a:solidFill>
              </a:rPr>
              <a:t>oblique</a:t>
            </a:r>
            <a:r>
              <a:rPr lang="en-US" dirty="0" smtClean="0"/>
              <a:t>.</a:t>
            </a:r>
          </a:p>
          <a:p>
            <a:r>
              <a:rPr lang="en-US" dirty="0"/>
              <a:t>If the base of a right pyramid is a regular polygon then the solid is said to be a </a:t>
            </a:r>
            <a:r>
              <a:rPr lang="en-US" i="1" dirty="0">
                <a:solidFill>
                  <a:srgbClr val="FF0000"/>
                </a:solidFill>
              </a:rPr>
              <a:t>regular pyramid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440363"/>
          </a:xfrm>
        </p:spPr>
        <p:txBody>
          <a:bodyPr/>
          <a:lstStyle/>
          <a:p>
            <a:r>
              <a:rPr lang="en-US" dirty="0"/>
              <a:t>A pyramid is named by the type of polygon in its base.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8486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13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lateral surface area </a:t>
            </a:r>
            <a:r>
              <a:rPr lang="en-US" b="1" dirty="0"/>
              <a:t>of a regular pyramid</a:t>
            </a:r>
            <a:r>
              <a:rPr lang="en-US" dirty="0"/>
              <a:t> is equal to half the product of the perimeter of its base and its slant height.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TOTAL SURFACE AREA: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955383"/>
              </p:ext>
            </p:extLst>
          </p:nvPr>
        </p:nvGraphicFramePr>
        <p:xfrm>
          <a:off x="2743200" y="5105400"/>
          <a:ext cx="3200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901309" imgH="165028" progId="Equation.3">
                  <p:embed/>
                </p:oleObj>
              </mc:Choice>
              <mc:Fallback>
                <p:oleObj name="Equation" r:id="rId3" imgW="901309" imgH="16502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3200400" cy="6191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196941"/>
              </p:ext>
            </p:extLst>
          </p:nvPr>
        </p:nvGraphicFramePr>
        <p:xfrm>
          <a:off x="2667000" y="2590800"/>
          <a:ext cx="2362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660113" imgH="330057" progId="Equation.3">
                  <p:embed/>
                </p:oleObj>
              </mc:Choice>
              <mc:Fallback>
                <p:oleObj name="Equation" r:id="rId5" imgW="660113" imgH="3300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2362200" cy="10191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57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Volume of Pyramid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B=base area (polygon)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45313"/>
              </p:ext>
            </p:extLst>
          </p:nvPr>
        </p:nvGraphicFramePr>
        <p:xfrm>
          <a:off x="3390900" y="1752600"/>
          <a:ext cx="2362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533169" imgH="330057" progId="Equation.3">
                  <p:embed/>
                </p:oleObj>
              </mc:Choice>
              <mc:Fallback>
                <p:oleObj name="Equation" r:id="rId3" imgW="533169" imgH="33005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752600"/>
                        <a:ext cx="2362200" cy="11430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29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Among Altitude, Slant Height, Lateral Edge and the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3999"/>
            <a:ext cx="7848600" cy="480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88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4403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circular cone</a:t>
            </a:r>
            <a:r>
              <a:rPr lang="en-US" dirty="0"/>
              <a:t> is a cone whose base is </a:t>
            </a:r>
          </a:p>
          <a:p>
            <a:pPr marL="0" indent="0">
              <a:buNone/>
            </a:pPr>
            <a:r>
              <a:rPr lang="en-US" dirty="0" smtClean="0"/>
              <a:t>   a </a:t>
            </a:r>
            <a:r>
              <a:rPr lang="en-US" dirty="0"/>
              <a:t>circle.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>
                <a:solidFill>
                  <a:srgbClr val="FF0000"/>
                </a:solidFill>
              </a:rPr>
              <a:t>axis of a circular cone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the line </a:t>
            </a:r>
            <a:r>
              <a:rPr lang="en-US" dirty="0" smtClean="0"/>
              <a:t>segment </a:t>
            </a:r>
            <a:r>
              <a:rPr lang="en-US" dirty="0"/>
              <a:t>joining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apex </a:t>
            </a:r>
            <a:r>
              <a:rPr lang="en-US" dirty="0"/>
              <a:t>and the center of the </a:t>
            </a:r>
            <a:r>
              <a:rPr lang="en-US" dirty="0" smtClean="0"/>
              <a:t>base.</a:t>
            </a:r>
          </a:p>
          <a:p>
            <a:r>
              <a:rPr lang="en-US" dirty="0"/>
              <a:t>If the axis is perpendicular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base</a:t>
            </a:r>
            <a:r>
              <a:rPr lang="en-US" dirty="0"/>
              <a:t>, the cone is a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right </a:t>
            </a:r>
            <a:r>
              <a:rPr lang="en-US" i="1" dirty="0">
                <a:solidFill>
                  <a:srgbClr val="FF0000"/>
                </a:solidFill>
              </a:rPr>
              <a:t>circular cone</a:t>
            </a:r>
            <a:r>
              <a:rPr lang="en-US" dirty="0"/>
              <a:t> 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320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1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 cone whose axis is not perpendicular to the base is called </a:t>
            </a:r>
            <a:r>
              <a:rPr lang="en-US" i="1" dirty="0">
                <a:solidFill>
                  <a:srgbClr val="FF0000"/>
                </a:solidFill>
              </a:rPr>
              <a:t>oblique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Unless </a:t>
            </a:r>
            <a:r>
              <a:rPr lang="en-US" dirty="0"/>
              <a:t>otherwise specified, a </a:t>
            </a:r>
            <a:r>
              <a:rPr lang="en-US" i="1" dirty="0"/>
              <a:t>cone</a:t>
            </a:r>
            <a:r>
              <a:rPr lang="en-US" dirty="0"/>
              <a:t> generally has a circular base.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 Mensuration by Earnhart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Area of Cone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Lateral Area 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Surface Area: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Solid Mensuration by </a:t>
            </a:r>
            <a:r>
              <a:rPr lang="en-US" dirty="0" err="1" smtClean="0"/>
              <a:t>Earnhart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611531"/>
              </p:ext>
            </p:extLst>
          </p:nvPr>
        </p:nvGraphicFramePr>
        <p:xfrm>
          <a:off x="3657600" y="1600200"/>
          <a:ext cx="259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622030" imgH="165028" progId="Equation.3">
                  <p:embed/>
                </p:oleObj>
              </mc:Choice>
              <mc:Fallback>
                <p:oleObj name="Equation" r:id="rId3" imgW="622030" imgH="16502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00200"/>
                        <a:ext cx="2590800" cy="7620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90146"/>
              </p:ext>
            </p:extLst>
          </p:nvPr>
        </p:nvGraphicFramePr>
        <p:xfrm>
          <a:off x="4191000" y="3352800"/>
          <a:ext cx="3657600" cy="786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5" imgW="965200" imgH="190500" progId="Equation.3">
                  <p:embed/>
                </p:oleObj>
              </mc:Choice>
              <mc:Fallback>
                <p:oleObj name="Equation" r:id="rId5" imgW="9652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52800"/>
                        <a:ext cx="3657600" cy="786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284756"/>
      </p:ext>
    </p:extLst>
  </p:cSld>
  <p:clrMapOvr>
    <a:masterClrMapping/>
  </p:clrMapOvr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</Template>
  <TotalTime>3214</TotalTime>
  <Words>542</Words>
  <Application>Microsoft Office PowerPoint</Application>
  <PresentationFormat>On-screen Show (4:3)</PresentationFormat>
  <Paragraphs>73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TOPIC</vt:lpstr>
      <vt:lpstr>Equation</vt:lpstr>
      <vt:lpstr>Microsoft Equation 3.0</vt:lpstr>
      <vt:lpstr> Lesson 5 PYRAMIDS AND CONES Solids for which V=1/3 Bh</vt:lpstr>
      <vt:lpstr>PYRAMID</vt:lpstr>
      <vt:lpstr>PowerPoint Presentation</vt:lpstr>
      <vt:lpstr>PowerPoint Presentation</vt:lpstr>
      <vt:lpstr>Volume of Pyramid</vt:lpstr>
      <vt:lpstr>Relationships Among Altitude, Slant Height, Lateral Edge and the Base</vt:lpstr>
      <vt:lpstr>CONES</vt:lpstr>
      <vt:lpstr>PowerPoint Presentation</vt:lpstr>
      <vt:lpstr>Surface Area of Cone</vt:lpstr>
      <vt:lpstr>Volume of Cone </vt:lpstr>
      <vt:lpstr>PowerPoint Presentation</vt:lpstr>
      <vt:lpstr>PowerPoint Presentation</vt:lpstr>
      <vt:lpstr>PowerPoint Presentation</vt:lpstr>
      <vt:lpstr>Homework</vt:lpstr>
    </vt:vector>
  </TitlesOfParts>
  <Company>Mapua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Trigonometric Identities</dc:title>
  <dc:creator>rbteodoro</dc:creator>
  <cp:lastModifiedBy>Richard T. Earnhart</cp:lastModifiedBy>
  <cp:revision>241</cp:revision>
  <dcterms:created xsi:type="dcterms:W3CDTF">2011-05-31T05:35:10Z</dcterms:created>
  <dcterms:modified xsi:type="dcterms:W3CDTF">2011-11-09T02:16:31Z</dcterms:modified>
</cp:coreProperties>
</file>