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7"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222"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702837-B4BF-41A0-8C3A-65AEC956D5C6}" type="datetimeFigureOut">
              <a:rPr lang="en-US" smtClean="0"/>
              <a:t>11/19/2011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Solid Mensuration by R.T.Earnhart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7F5666-87E3-493A-A4CF-5AABFF5F0DF5}" type="slidenum">
              <a:rPr lang="en-US" smtClean="0"/>
              <a:t>‹#›</a:t>
            </a:fld>
            <a:endParaRPr lang="en-US"/>
          </a:p>
        </p:txBody>
      </p:sp>
    </p:spTree>
    <p:extLst>
      <p:ext uri="{BB962C8B-B14F-4D97-AF65-F5344CB8AC3E}">
        <p14:creationId xmlns:p14="http://schemas.microsoft.com/office/powerpoint/2010/main" val="16564353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4509F-5EA8-448A-BB5E-C6CDD48A3B2E}" type="datetimeFigureOut">
              <a:rPr lang="en-US" smtClean="0"/>
              <a:pPr/>
              <a:t>11/19/2011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Solid Mensuration by R.T.Earnhart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6533D-B8A7-499C-8269-31718E70EA73}" type="slidenum">
              <a:rPr lang="en-US" smtClean="0"/>
              <a:pPr/>
              <a:t>‹#›</a:t>
            </a:fld>
            <a:endParaRPr lang="en-US"/>
          </a:p>
        </p:txBody>
      </p:sp>
    </p:spTree>
    <p:extLst>
      <p:ext uri="{BB962C8B-B14F-4D97-AF65-F5344CB8AC3E}">
        <p14:creationId xmlns:p14="http://schemas.microsoft.com/office/powerpoint/2010/main" val="114453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Week 5</a:t>
            </a:r>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Solid Mensuration by R.T.Earnhart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9C7AAD-82EC-4BFB-983D-FCC20C65E9D6}" type="datetime1">
              <a:rPr lang="en-US" smtClean="0"/>
              <a:t>11/19/2011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86E66-08D1-4FC5-B738-223204B4389D}" type="datetime1">
              <a:rPr lang="en-US" smtClean="0"/>
              <a:t>11/19/2011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A20DE-D830-42FE-9682-3233CC2EFA39}" type="datetime1">
              <a:rPr lang="en-US" smtClean="0"/>
              <a:t>11/19/2011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BC488-E954-4DFA-A213-C0DF52ADDFF2}" type="datetime1">
              <a:rPr lang="en-US" smtClean="0"/>
              <a:t>11/19/2011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F07B5-09E8-4F84-8CF1-238B898F83FD}" type="datetime1">
              <a:rPr lang="en-US" smtClean="0"/>
              <a:t>11/19/2011</a:t>
            </a:fld>
            <a:endParaRPr lang="en-US"/>
          </a:p>
        </p:txBody>
      </p:sp>
      <p:sp>
        <p:nvSpPr>
          <p:cNvPr id="5" name="Footer Placeholder 4"/>
          <p:cNvSpPr>
            <a:spLocks noGrp="1"/>
          </p:cNvSpPr>
          <p:nvPr>
            <p:ph type="ftr" sz="quarter" idx="11"/>
          </p:nvPr>
        </p:nvSpPr>
        <p:spPr/>
        <p:txBody>
          <a:bodyPr/>
          <a:lstStyle/>
          <a:p>
            <a:r>
              <a:rPr lang="en-US" smtClean="0"/>
              <a:t>Solid Mensuration by Earnhart</a:t>
            </a:r>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4C2777-5EDA-4847-BE7E-1ED90D64FB99}" type="datetime1">
              <a:rPr lang="en-US" smtClean="0"/>
              <a:t>11/19/2011</a:t>
            </a:fld>
            <a:endParaRPr lang="en-US"/>
          </a:p>
        </p:txBody>
      </p:sp>
      <p:sp>
        <p:nvSpPr>
          <p:cNvPr id="6" name="Footer Placeholder 5"/>
          <p:cNvSpPr>
            <a:spLocks noGrp="1"/>
          </p:cNvSpPr>
          <p:nvPr>
            <p:ph type="ftr" sz="quarter" idx="11"/>
          </p:nvPr>
        </p:nvSpPr>
        <p:spPr/>
        <p:txBody>
          <a:bodyPr/>
          <a:lstStyle/>
          <a:p>
            <a:r>
              <a:rPr lang="en-US" smtClean="0"/>
              <a:t>Solid Mensuration by Earnhart</a:t>
            </a:r>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6A37C5-FEAE-49A0-9242-93FBA1C8938D}" type="datetime1">
              <a:rPr lang="en-US" smtClean="0"/>
              <a:t>11/19/2011</a:t>
            </a:fld>
            <a:endParaRPr lang="en-US"/>
          </a:p>
        </p:txBody>
      </p:sp>
      <p:sp>
        <p:nvSpPr>
          <p:cNvPr id="8" name="Footer Placeholder 7"/>
          <p:cNvSpPr>
            <a:spLocks noGrp="1"/>
          </p:cNvSpPr>
          <p:nvPr>
            <p:ph type="ftr" sz="quarter" idx="11"/>
          </p:nvPr>
        </p:nvSpPr>
        <p:spPr/>
        <p:txBody>
          <a:bodyPr/>
          <a:lstStyle/>
          <a:p>
            <a:r>
              <a:rPr lang="en-US" smtClean="0"/>
              <a:t>Solid Mensuration by Earnhart</a:t>
            </a:r>
            <a:endParaRPr lang="en-US"/>
          </a:p>
        </p:txBody>
      </p:sp>
      <p:sp>
        <p:nvSpPr>
          <p:cNvPr id="9" name="Slide Number Placeholder 8"/>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02594-E42F-49EC-95F7-703EF23CD53D}" type="datetime1">
              <a:rPr lang="en-US" smtClean="0"/>
              <a:t>11/19/2011</a:t>
            </a:fld>
            <a:endParaRPr lang="en-US"/>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
        <p:nvSpPr>
          <p:cNvPr id="5" name="Slide Number Placeholder 4"/>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E66BD-6EDD-4760-9169-D7EF4831E899}" type="datetime1">
              <a:rPr lang="en-US" smtClean="0"/>
              <a:t>11/19/2011</a:t>
            </a:fld>
            <a:endParaRPr lang="en-US"/>
          </a:p>
        </p:txBody>
      </p:sp>
      <p:sp>
        <p:nvSpPr>
          <p:cNvPr id="3" name="Footer Placeholder 2"/>
          <p:cNvSpPr>
            <a:spLocks noGrp="1"/>
          </p:cNvSpPr>
          <p:nvPr>
            <p:ph type="ftr" sz="quarter" idx="11"/>
          </p:nvPr>
        </p:nvSpPr>
        <p:spPr/>
        <p:txBody>
          <a:bodyPr/>
          <a:lstStyle/>
          <a:p>
            <a:r>
              <a:rPr lang="en-US" smtClean="0"/>
              <a:t>Solid Mensuration by Earnhart</a:t>
            </a:r>
            <a:endParaRPr lang="en-US"/>
          </a:p>
        </p:txBody>
      </p:sp>
      <p:sp>
        <p:nvSpPr>
          <p:cNvPr id="4" name="Slide Number Placeholder 3"/>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E39A5-B46E-42B9-AEE2-640C55B0221B}" type="datetime1">
              <a:rPr lang="en-US" smtClean="0"/>
              <a:t>11/19/2011</a:t>
            </a:fld>
            <a:endParaRPr lang="en-US"/>
          </a:p>
        </p:txBody>
      </p:sp>
      <p:sp>
        <p:nvSpPr>
          <p:cNvPr id="6" name="Footer Placeholder 5"/>
          <p:cNvSpPr>
            <a:spLocks noGrp="1"/>
          </p:cNvSpPr>
          <p:nvPr>
            <p:ph type="ftr" sz="quarter" idx="11"/>
          </p:nvPr>
        </p:nvSpPr>
        <p:spPr/>
        <p:txBody>
          <a:bodyPr/>
          <a:lstStyle/>
          <a:p>
            <a:r>
              <a:rPr lang="en-US" smtClean="0"/>
              <a:t>Solid Mensuration by Earnhart</a:t>
            </a:r>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67DDB-A07B-4175-A26B-A9AEDD2CC40A}" type="datetime1">
              <a:rPr lang="en-US" smtClean="0"/>
              <a:t>11/19/2011</a:t>
            </a:fld>
            <a:endParaRPr lang="en-US"/>
          </a:p>
        </p:txBody>
      </p:sp>
      <p:sp>
        <p:nvSpPr>
          <p:cNvPr id="6" name="Footer Placeholder 5"/>
          <p:cNvSpPr>
            <a:spLocks noGrp="1"/>
          </p:cNvSpPr>
          <p:nvPr>
            <p:ph type="ftr" sz="quarter" idx="11"/>
          </p:nvPr>
        </p:nvSpPr>
        <p:spPr/>
        <p:txBody>
          <a:bodyPr/>
          <a:lstStyle/>
          <a:p>
            <a:r>
              <a:rPr lang="en-US" smtClean="0"/>
              <a:t>Solid Mensuration by Earnhart</a:t>
            </a:r>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BA8C6-8E0B-4E0B-B785-C8C5C31AE3FB}" type="datetime1">
              <a:rPr lang="en-US" smtClean="0"/>
              <a:t>11/19/2011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Solid Mensuration by Earnhart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670FD-8A56-44A6-9AE4-EDFF549E90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385" y="-30480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ctrTitle"/>
          </p:nvPr>
        </p:nvSpPr>
        <p:spPr>
          <a:xfrm>
            <a:off x="685800" y="1905000"/>
            <a:ext cx="7772400" cy="1470025"/>
          </a:xfrm>
        </p:spPr>
        <p:txBody>
          <a:bodyPr>
            <a:normAutofit fontScale="90000"/>
          </a:bodyPr>
          <a:lstStyle/>
          <a:p>
            <a:r>
              <a:rPr lang="en-US" dirty="0" smtClean="0"/>
              <a:t/>
            </a:r>
            <a:br>
              <a:rPr lang="en-US" dirty="0" smtClean="0"/>
            </a:br>
            <a:r>
              <a:rPr lang="en-US" dirty="0" smtClean="0"/>
              <a:t>Lesson </a:t>
            </a:r>
            <a:r>
              <a:rPr lang="en-US" dirty="0"/>
              <a:t>6</a:t>
            </a:r>
            <a:r>
              <a:rPr lang="en-US" dirty="0" smtClean="0"/>
              <a:t> Frustums, Truncated Solids &amp; </a:t>
            </a:r>
            <a:r>
              <a:rPr lang="en-US" dirty="0" err="1" smtClean="0"/>
              <a:t>Prismatoids</a:t>
            </a:r>
            <a:r>
              <a:rPr lang="en-US" dirty="0" smtClean="0"/>
              <a:t> </a:t>
            </a:r>
            <a:br>
              <a:rPr lang="en-US" dirty="0" smtClean="0"/>
            </a:br>
            <a:r>
              <a:rPr lang="en-US" dirty="0" smtClean="0"/>
              <a:t>Solids for which V=(</a:t>
            </a:r>
            <a:r>
              <a:rPr lang="en-US" dirty="0" err="1" smtClean="0"/>
              <a:t>MeanB</a:t>
            </a:r>
            <a:r>
              <a:rPr lang="en-US" dirty="0" smtClean="0"/>
              <a:t>)h</a:t>
            </a:r>
            <a:endParaRPr lang="en-US" dirty="0"/>
          </a:p>
        </p:txBody>
      </p:sp>
      <p:sp>
        <p:nvSpPr>
          <p:cNvPr id="11" name="Subtitle 10"/>
          <p:cNvSpPr>
            <a:spLocks noGrp="1"/>
          </p:cNvSpPr>
          <p:nvPr>
            <p:ph type="subTitle" idx="1"/>
          </p:nvPr>
        </p:nvSpPr>
        <p:spPr/>
        <p:txBody>
          <a:bodyPr/>
          <a:lstStyle/>
          <a:p>
            <a:r>
              <a:rPr lang="en-US" dirty="0" smtClean="0"/>
              <a:t>Week </a:t>
            </a:r>
            <a:r>
              <a:rPr lang="en-US" dirty="0"/>
              <a:t>8</a:t>
            </a:r>
            <a:endParaRPr lang="en-US" dirty="0" smtClean="0"/>
          </a:p>
          <a:p>
            <a:r>
              <a:rPr lang="en-US" dirty="0" smtClean="0"/>
              <a:t>Math 13 </a:t>
            </a:r>
          </a:p>
          <a:p>
            <a:r>
              <a:rPr lang="en-US" dirty="0" smtClean="0"/>
              <a:t>Solid </a:t>
            </a:r>
            <a:r>
              <a:rPr lang="en-US" dirty="0" err="1" smtClean="0"/>
              <a:t>Mensuration</a:t>
            </a:r>
            <a:endParaRPr lang="en-US" dirty="0" smtClean="0"/>
          </a:p>
          <a:p>
            <a:endParaRPr lang="en-US" dirty="0"/>
          </a:p>
        </p:txBody>
      </p:sp>
      <p:sp>
        <p:nvSpPr>
          <p:cNvPr id="13" name="Rectangle 12"/>
          <p:cNvSpPr/>
          <p:nvPr/>
        </p:nvSpPr>
        <p:spPr>
          <a:xfrm>
            <a:off x="914400" y="685800"/>
            <a:ext cx="7239000" cy="762000"/>
          </a:xfrm>
          <a:prstGeom prst="rect">
            <a:avLst/>
          </a:prstGeom>
          <a:solidFill>
            <a:srgbClr val="C000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cstate="print"/>
          <a:srcRect/>
          <a:stretch>
            <a:fillRect/>
          </a:stretch>
        </p:blipFill>
        <p:spPr bwMode="auto">
          <a:xfrm>
            <a:off x="3858485" y="457200"/>
            <a:ext cx="1447800"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4525963"/>
          </a:xfrm>
        </p:spPr>
        <p:txBody>
          <a:bodyPr>
            <a:normAutofit/>
          </a:bodyPr>
          <a:lstStyle/>
          <a:p>
            <a:r>
              <a:rPr lang="en-US" sz="4000" dirty="0"/>
              <a:t>A </a:t>
            </a:r>
            <a:r>
              <a:rPr lang="en-US" sz="4000" b="1" i="1" dirty="0"/>
              <a:t>truncated circular cylinder</a:t>
            </a:r>
            <a:r>
              <a:rPr lang="en-US" sz="4000" dirty="0"/>
              <a:t>, also known as cylindrical segment is the solid formed by passing a cutting plane through a circular cylinder intersecting all its elements.</a:t>
            </a:r>
          </a:p>
          <a:p>
            <a:endParaRPr lang="en-US" sz="4000"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208797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of a Truncated Cylinder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US" i="1">
                        <a:latin typeface="Cambria Math"/>
                      </a:rPr>
                      <m:t>𝑉</m:t>
                    </m:r>
                    <m:r>
                      <a:rPr lang="en-US" i="1">
                        <a:latin typeface="Cambria Math"/>
                      </a:rPr>
                      <m:t>=</m:t>
                    </m:r>
                    <m:r>
                      <a:rPr lang="en-US" i="1">
                        <a:latin typeface="Cambria Math"/>
                      </a:rPr>
                      <m:t>𝐾</m:t>
                    </m:r>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2</m:t>
                                </m:r>
                              </m:sub>
                            </m:sSub>
                          </m:num>
                          <m:den>
                            <m:r>
                              <a:rPr lang="en-US" i="1">
                                <a:latin typeface="Cambria Math"/>
                              </a:rPr>
                              <m:t>2</m:t>
                            </m:r>
                          </m:den>
                        </m:f>
                      </m:e>
                    </m:d>
                    <m:r>
                      <a:rPr lang="en-US" i="1">
                        <a:latin typeface="Cambria Math"/>
                      </a:rPr>
                      <m:t>.</m:t>
                    </m:r>
                  </m:oMath>
                </a14:m>
                <a:endParaRPr lang="en-US" dirty="0" smtClean="0"/>
              </a:p>
              <a:p>
                <a:endParaRPr lang="en-US" dirty="0"/>
              </a:p>
              <a:p>
                <a:endParaRPr lang="en-US" dirty="0" smtClean="0"/>
              </a:p>
              <a:p>
                <a:endParaRPr lang="en-US" dirty="0"/>
              </a:p>
              <a:p>
                <a14:m>
                  <m:oMath xmlns:m="http://schemas.openxmlformats.org/officeDocument/2006/math">
                    <m:r>
                      <a:rPr lang="en-US" i="1">
                        <a:latin typeface="Cambria Math"/>
                      </a:rPr>
                      <m:t>𝑉</m:t>
                    </m:r>
                    <m:r>
                      <a:rPr lang="en-US" i="1">
                        <a:latin typeface="Cambria Math"/>
                      </a:rPr>
                      <m:t>=</m:t>
                    </m:r>
                    <m:r>
                      <a:rPr lang="en-US" i="1">
                        <a:latin typeface="Cambria Math"/>
                      </a:rPr>
                      <m:t>𝜋</m:t>
                    </m:r>
                    <m:sSup>
                      <m:sSupPr>
                        <m:ctrlPr>
                          <a:rPr lang="en-US" i="1">
                            <a:latin typeface="Cambria Math"/>
                          </a:rPr>
                        </m:ctrlPr>
                      </m:sSupPr>
                      <m:e>
                        <m:r>
                          <a:rPr lang="en-US" i="1">
                            <a:latin typeface="Cambria Math"/>
                          </a:rPr>
                          <m:t>𝑟</m:t>
                        </m:r>
                      </m:e>
                      <m:sup>
                        <m:r>
                          <a:rPr lang="en-US" i="1">
                            <a:latin typeface="Cambria Math"/>
                          </a:rPr>
                          <m:t>2</m:t>
                        </m:r>
                      </m:sup>
                    </m:sSup>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h</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h</m:t>
                                </m:r>
                              </m:e>
                              <m:sub>
                                <m:r>
                                  <a:rPr lang="en-US" i="1">
                                    <a:latin typeface="Cambria Math"/>
                                  </a:rPr>
                                  <m:t>2</m:t>
                                </m:r>
                              </m:sub>
                            </m:sSub>
                          </m:num>
                          <m:den>
                            <m:r>
                              <a:rPr lang="en-US" i="1">
                                <a:latin typeface="Cambria Math"/>
                              </a:rPr>
                              <m:t>2</m:t>
                            </m:r>
                          </m:den>
                        </m:f>
                      </m:e>
                    </m:d>
                    <m:r>
                      <a:rPr lang="en-US" i="1">
                        <a:latin typeface="Cambria Math"/>
                      </a:rPr>
                      <m:t>.</m:t>
                    </m:r>
                  </m:oMath>
                </a14:m>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428" y="3569384"/>
            <a:ext cx="2671762" cy="2230437"/>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124607"/>
            <a:ext cx="2670175" cy="215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16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211763"/>
          </a:xfrm>
        </p:spPr>
        <p:txBody>
          <a:bodyPr>
            <a:normAutofit/>
          </a:bodyPr>
          <a:lstStyle/>
          <a:p>
            <a:r>
              <a:rPr lang="en-US" sz="4000" dirty="0"/>
              <a:t>A </a:t>
            </a:r>
            <a:r>
              <a:rPr lang="en-US" sz="4000" b="1" i="1" dirty="0"/>
              <a:t>truncated prism</a:t>
            </a:r>
            <a:r>
              <a:rPr lang="en-US" sz="4000" dirty="0"/>
              <a:t> is a polyhedron which is a portion of a prism cut off by a plane not parallel to the base and intersecting all the lateral edges.</a:t>
            </a:r>
          </a:p>
          <a:p>
            <a:endParaRPr lang="en-US" sz="4000"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20377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525963"/>
              </a:xfrm>
            </p:spPr>
            <p:txBody>
              <a:bodyPr/>
              <a:lstStyle/>
              <a:p>
                <a14:m>
                  <m:oMath xmlns:m="http://schemas.openxmlformats.org/officeDocument/2006/math">
                    <m:r>
                      <a:rPr lang="en-US" i="1">
                        <a:latin typeface="Cambria Math"/>
                      </a:rPr>
                      <m:t>𝑉</m:t>
                    </m:r>
                    <m:r>
                      <a:rPr lang="en-US" i="1">
                        <a:latin typeface="Cambria Math"/>
                      </a:rPr>
                      <m:t>=</m:t>
                    </m:r>
                    <m:r>
                      <a:rPr lang="en-US" i="1">
                        <a:latin typeface="Cambria Math"/>
                      </a:rPr>
                      <m:t>𝐾𝐿</m:t>
                    </m:r>
                  </m:oMath>
                </a14:m>
                <a:endParaRPr lang="en-US" dirty="0"/>
              </a:p>
              <a:p>
                <a:r>
                  <a:rPr lang="en-US" dirty="0"/>
                  <a:t>where </a:t>
                </a:r>
                <a14:m>
                  <m:oMath xmlns:m="http://schemas.openxmlformats.org/officeDocument/2006/math">
                    <m:r>
                      <a:rPr lang="en-US" i="1">
                        <a:latin typeface="Cambria Math"/>
                      </a:rPr>
                      <m:t>𝐾</m:t>
                    </m:r>
                    <m:r>
                      <a:rPr lang="en-US" i="1">
                        <a:latin typeface="Cambria Math"/>
                      </a:rPr>
                      <m:t>=</m:t>
                    </m:r>
                    <m:r>
                      <a:rPr lang="en-US" i="1">
                        <a:latin typeface="Cambria Math"/>
                      </a:rPr>
                      <m:t>𝐵𝑠𝑖𝑛</m:t>
                    </m:r>
                    <m:r>
                      <a:rPr lang="en-US" i="1">
                        <a:latin typeface="Cambria Math"/>
                      </a:rPr>
                      <m:t>𝜃</m:t>
                    </m:r>
                  </m:oMath>
                </a14:m>
                <a:r>
                  <a:rPr lang="en-US" dirty="0"/>
                  <a:t>,  </a:t>
                </a:r>
                <a14:m>
                  <m:oMath xmlns:m="http://schemas.openxmlformats.org/officeDocument/2006/math">
                    <m:r>
                      <a:rPr lang="en-US" i="1">
                        <a:latin typeface="Cambria Math"/>
                      </a:rPr>
                      <m:t>𝐿</m:t>
                    </m:r>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𝑒</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𝑒</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𝑒</m:t>
                            </m:r>
                          </m:e>
                          <m:sub>
                            <m:r>
                              <a:rPr lang="en-US" i="1">
                                <a:latin typeface="Cambria Math"/>
                              </a:rPr>
                              <m:t>𝑛</m:t>
                            </m:r>
                          </m:sub>
                        </m:sSub>
                      </m:num>
                      <m:den>
                        <m:r>
                          <a:rPr lang="en-US" i="1">
                            <a:latin typeface="Cambria Math"/>
                          </a:rPr>
                          <m:t>𝑛</m:t>
                        </m:r>
                      </m:den>
                    </m:f>
                  </m:oMath>
                </a14:m>
                <a:r>
                  <a:rPr lang="en-US" dirty="0"/>
                  <a:t>  and  </a:t>
                </a:r>
                <a14:m>
                  <m:oMath xmlns:m="http://schemas.openxmlformats.org/officeDocument/2006/math">
                    <m:r>
                      <a:rPr lang="en-US" i="1">
                        <a:latin typeface="Cambria Math"/>
                      </a:rPr>
                      <m:t>𝑛</m:t>
                    </m:r>
                  </m:oMath>
                </a14:m>
                <a:r>
                  <a:rPr lang="en-US" dirty="0"/>
                  <a:t> is the number of sides in its base.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525963"/>
              </a:xfrm>
              <a:blipFill rotWithShape="1">
                <a:blip r:embed="rId2"/>
                <a:stretch>
                  <a:fillRect l="-16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429000"/>
            <a:ext cx="2238375" cy="251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30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27917"/>
                <a:ext cx="8229600" cy="4525963"/>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sz="5400" i="1">
                          <a:latin typeface="Cambria Math"/>
                        </a:rPr>
                        <m:t>𝑉</m:t>
                      </m:r>
                      <m:r>
                        <a:rPr lang="en-US" sz="5400" i="1">
                          <a:latin typeface="Cambria Math"/>
                        </a:rPr>
                        <m:t>=</m:t>
                      </m:r>
                      <m:r>
                        <a:rPr lang="en-US" sz="5400" i="1">
                          <a:latin typeface="Cambria Math"/>
                        </a:rPr>
                        <m:t>𝐵𝐿</m:t>
                      </m:r>
                    </m:oMath>
                  </m:oMathPara>
                </a14:m>
                <a:endParaRPr lang="en-US" sz="5400" dirty="0"/>
              </a:p>
              <a:p>
                <a:pPr algn="ctr"/>
                <a:endParaRPr lang="en-US" sz="5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27917"/>
                <a:ext cx="8229600" cy="4525963"/>
              </a:xfrm>
              <a:blipFill rotWithShape="1">
                <a:blip r:embed="rId2"/>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362200"/>
            <a:ext cx="2376487" cy="312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81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b="1" i="1" dirty="0" err="1"/>
              <a:t>prismatoid</a:t>
            </a:r>
            <a:r>
              <a:rPr lang="en-US" dirty="0"/>
              <a:t> is a polyhedron having two bases which are polygons lying in parallel planes, and lateral faces which are triangles and quadrilaterals with one side common with one base, and the opposite vertex or side common with the other base.</a:t>
            </a:r>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456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a:t>
                </a:r>
                <a14:m>
                  <m:oMath xmlns:m="http://schemas.openxmlformats.org/officeDocument/2006/math">
                    <m:r>
                      <a:rPr lang="en-US" i="1">
                        <a:latin typeface="Cambria Math"/>
                      </a:rPr>
                      <m:t>h</m:t>
                    </m:r>
                  </m:oMath>
                </a14:m>
                <a:r>
                  <a:rPr lang="en-US" dirty="0"/>
                  <a:t> is the altitude, </a:t>
                </a:r>
                <a14:m>
                  <m:oMath xmlns:m="http://schemas.openxmlformats.org/officeDocument/2006/math">
                    <m:r>
                      <a:rPr lang="en-US" i="1">
                        <a:latin typeface="Cambria Math"/>
                      </a:rPr>
                      <m:t>𝑀</m:t>
                    </m:r>
                  </m:oMath>
                </a14:m>
                <a:r>
                  <a:rPr lang="en-US" dirty="0"/>
                  <a:t> is the mid-section, and </a:t>
                </a:r>
                <a14:m>
                  <m:oMath xmlns:m="http://schemas.openxmlformats.org/officeDocument/2006/math">
                    <m:sSub>
                      <m:sSubPr>
                        <m:ctrlPr>
                          <a:rPr lang="en-US" i="1">
                            <a:latin typeface="Cambria Math"/>
                          </a:rPr>
                        </m:ctrlPr>
                      </m:sSubPr>
                      <m:e>
                        <m:r>
                          <a:rPr lang="en-US" i="1">
                            <a:latin typeface="Cambria Math"/>
                          </a:rPr>
                          <m:t>𝐵</m:t>
                        </m:r>
                      </m:e>
                      <m:sub>
                        <m:r>
                          <a:rPr lang="en-US" i="1">
                            <a:latin typeface="Cambria Math"/>
                          </a:rPr>
                          <m:t>1</m:t>
                        </m:r>
                      </m:sub>
                    </m:sSub>
                  </m:oMath>
                </a14:m>
                <a:r>
                  <a:rPr lang="en-US" dirty="0"/>
                  <a:t> and </a:t>
                </a:r>
                <a14:m>
                  <m:oMath xmlns:m="http://schemas.openxmlformats.org/officeDocument/2006/math">
                    <m:sSub>
                      <m:sSubPr>
                        <m:ctrlPr>
                          <a:rPr lang="en-US" i="1">
                            <a:latin typeface="Cambria Math"/>
                          </a:rPr>
                        </m:ctrlPr>
                      </m:sSubPr>
                      <m:e>
                        <m:r>
                          <a:rPr lang="en-US" i="1">
                            <a:latin typeface="Cambria Math"/>
                          </a:rPr>
                          <m:t>𝐵</m:t>
                        </m:r>
                      </m:e>
                      <m:sub>
                        <m:r>
                          <a:rPr lang="en-US" i="1">
                            <a:latin typeface="Cambria Math"/>
                          </a:rPr>
                          <m:t>2</m:t>
                        </m:r>
                      </m:sub>
                    </m:sSub>
                  </m:oMath>
                </a14:m>
                <a:r>
                  <a:rPr lang="en-US" dirty="0"/>
                  <a:t> are the two base areas, respectively then the volume is</a:t>
                </a:r>
              </a:p>
              <a:p>
                <a:endParaRPr lang="en-US" i="1" dirty="0" smtClean="0"/>
              </a:p>
              <a:p>
                <a:pPr marL="0" indent="0">
                  <a:buNone/>
                </a:pPr>
                <a14:m>
                  <m:oMath xmlns:m="http://schemas.openxmlformats.org/officeDocument/2006/math">
                    <m:r>
                      <a:rPr lang="en-US" i="1">
                        <a:latin typeface="Cambria Math"/>
                      </a:rPr>
                      <m:t>𝑉</m:t>
                    </m:r>
                    <m:r>
                      <a:rPr lang="en-US" i="1">
                        <a:latin typeface="Cambria Math"/>
                      </a:rPr>
                      <m:t>=</m:t>
                    </m:r>
                    <m:f>
                      <m:fPr>
                        <m:ctrlPr>
                          <a:rPr lang="en-US" i="1">
                            <a:latin typeface="Cambria Math"/>
                          </a:rPr>
                        </m:ctrlPr>
                      </m:fPr>
                      <m:num>
                        <m:r>
                          <a:rPr lang="en-US" i="1">
                            <a:latin typeface="Cambria Math"/>
                          </a:rPr>
                          <m:t>1</m:t>
                        </m:r>
                      </m:num>
                      <m:den>
                        <m:r>
                          <a:rPr lang="en-US" i="1">
                            <a:latin typeface="Cambria Math"/>
                          </a:rPr>
                          <m:t>6</m:t>
                        </m:r>
                      </m:den>
                    </m:f>
                    <m:r>
                      <a:rPr lang="en-US" i="1">
                        <a:latin typeface="Cambria Math"/>
                      </a:rPr>
                      <m:t>h</m:t>
                    </m:r>
                    <m:d>
                      <m:dPr>
                        <m:ctrlPr>
                          <a:rPr lang="en-US" i="1">
                            <a:latin typeface="Cambria Math"/>
                          </a:rPr>
                        </m:ctrlPr>
                      </m:dPr>
                      <m:e>
                        <m:sSub>
                          <m:sSubPr>
                            <m:ctrlPr>
                              <a:rPr lang="en-US" i="1">
                                <a:latin typeface="Cambria Math"/>
                              </a:rPr>
                            </m:ctrlPr>
                          </m:sSubPr>
                          <m:e>
                            <m:r>
                              <a:rPr lang="en-US" i="1">
                                <a:latin typeface="Cambria Math"/>
                              </a:rPr>
                              <m:t>𝐵</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2</m:t>
                            </m:r>
                          </m:sub>
                        </m:sSub>
                        <m:r>
                          <a:rPr lang="en-US" i="1">
                            <a:latin typeface="Cambria Math"/>
                          </a:rPr>
                          <m:t>+4</m:t>
                        </m:r>
                        <m:r>
                          <a:rPr lang="en-US" i="1">
                            <a:latin typeface="Cambria Math"/>
                          </a:rPr>
                          <m:t>𝑀</m:t>
                        </m:r>
                        <m:r>
                          <a:rPr lang="en-US" i="1">
                            <a:latin typeface="Cambria Math"/>
                          </a:rPr>
                          <m:t> </m:t>
                        </m:r>
                      </m:e>
                    </m:d>
                    <m:r>
                      <a:rPr lang="en-US" i="1">
                        <a:latin typeface="Cambria Math"/>
                      </a:rPr>
                      <m:t>.</m:t>
                    </m:r>
                  </m:oMath>
                </a14:m>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124200"/>
            <a:ext cx="3671887" cy="288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861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b="1" i="1" dirty="0"/>
              <a:t>cylindrical wedge</a:t>
            </a:r>
            <a:r>
              <a:rPr lang="en-US" dirty="0"/>
              <a:t> is the solid formed by passing two cutting planes through a right circular cylinder, one plane perpendicular to the axis of the cylinder and the other inclined plane intersecting the first plane through a diameter of the base. </a:t>
            </a:r>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425187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ctr"/>
                <a14:m>
                  <m:oMath xmlns:m="http://schemas.openxmlformats.org/officeDocument/2006/math">
                    <m:r>
                      <a:rPr lang="en-US" sz="4800" i="1">
                        <a:latin typeface="Cambria Math"/>
                      </a:rPr>
                      <m:t>𝑉</m:t>
                    </m:r>
                    <m:r>
                      <a:rPr lang="en-US" sz="4800" i="1">
                        <a:latin typeface="Cambria Math"/>
                      </a:rPr>
                      <m:t>=</m:t>
                    </m:r>
                    <m:f>
                      <m:fPr>
                        <m:ctrlPr>
                          <a:rPr lang="en-US" sz="4800" i="1">
                            <a:latin typeface="Cambria Math"/>
                          </a:rPr>
                        </m:ctrlPr>
                      </m:fPr>
                      <m:num>
                        <m:r>
                          <a:rPr lang="en-US" sz="4800" i="1">
                            <a:latin typeface="Cambria Math"/>
                          </a:rPr>
                          <m:t>2</m:t>
                        </m:r>
                      </m:num>
                      <m:den>
                        <m:r>
                          <a:rPr lang="en-US" sz="4800" i="1">
                            <a:latin typeface="Cambria Math"/>
                          </a:rPr>
                          <m:t>3</m:t>
                        </m:r>
                      </m:den>
                    </m:f>
                    <m:sSup>
                      <m:sSupPr>
                        <m:ctrlPr>
                          <a:rPr lang="en-US" sz="4800" i="1">
                            <a:latin typeface="Cambria Math"/>
                          </a:rPr>
                        </m:ctrlPr>
                      </m:sSupPr>
                      <m:e>
                        <m:r>
                          <a:rPr lang="en-US" sz="4800" i="1">
                            <a:latin typeface="Cambria Math"/>
                          </a:rPr>
                          <m:t>𝑟</m:t>
                        </m:r>
                      </m:e>
                      <m:sup>
                        <m:r>
                          <a:rPr lang="en-US" sz="4800" i="1">
                            <a:latin typeface="Cambria Math"/>
                          </a:rPr>
                          <m:t>3</m:t>
                        </m:r>
                      </m:sup>
                    </m:sSup>
                    <m:r>
                      <a:rPr lang="en-US" sz="4800" i="1">
                        <a:latin typeface="Cambria Math"/>
                      </a:rPr>
                      <m:t>𝑡𝑎𝑛</m:t>
                    </m:r>
                    <m:r>
                      <a:rPr lang="en-US" sz="4800" i="1">
                        <a:latin typeface="Cambria Math"/>
                      </a:rPr>
                      <m:t>𝜃</m:t>
                    </m:r>
                  </m:oMath>
                </a14:m>
                <a:r>
                  <a:rPr lang="en-US" sz="4800" dirty="0"/>
                  <a:t>       </a:t>
                </a:r>
              </a:p>
              <a:p>
                <a:pPr marL="0" indent="0" algn="ctr">
                  <a:buNone/>
                </a:pPr>
                <a:endParaRPr lang="en-US" sz="4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971800"/>
            <a:ext cx="3505200" cy="24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06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 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truncated right prism has an equilateral triangular base with one side that measures </a:t>
                </a:r>
                <a14:m>
                  <m:oMath xmlns:m="http://schemas.openxmlformats.org/officeDocument/2006/math">
                    <m:r>
                      <a:rPr lang="en-US" i="1">
                        <a:latin typeface="Cambria Math"/>
                      </a:rPr>
                      <m:t>3 </m:t>
                    </m:r>
                    <m:r>
                      <a:rPr lang="en-US" i="1">
                        <a:latin typeface="Cambria Math"/>
                      </a:rPr>
                      <m:t>𝑐𝑚</m:t>
                    </m:r>
                  </m:oMath>
                </a14:m>
                <a:r>
                  <a:rPr lang="en-US" dirty="0"/>
                  <a:t> . The lateral edges have lengths of </a:t>
                </a:r>
                <a14:m>
                  <m:oMath xmlns:m="http://schemas.openxmlformats.org/officeDocument/2006/math">
                    <m:r>
                      <a:rPr lang="en-US" i="1">
                        <a:latin typeface="Cambria Math"/>
                      </a:rPr>
                      <m:t>5 </m:t>
                    </m:r>
                    <m:r>
                      <a:rPr lang="en-US" i="1">
                        <a:latin typeface="Cambria Math"/>
                      </a:rPr>
                      <m:t>𝑐𝑚</m:t>
                    </m:r>
                    <m:r>
                      <a:rPr lang="en-US" i="1">
                        <a:latin typeface="Cambria Math"/>
                      </a:rPr>
                      <m:t>, 6 </m:t>
                    </m:r>
                    <m:r>
                      <a:rPr lang="en-US" i="1">
                        <a:latin typeface="Cambria Math"/>
                      </a:rPr>
                      <m:t>𝑐𝑚</m:t>
                    </m:r>
                  </m:oMath>
                </a14:m>
                <a:r>
                  <a:rPr lang="en-US" dirty="0"/>
                  <a:t> and</a:t>
                </a:r>
                <a14:m>
                  <m:oMath xmlns:m="http://schemas.openxmlformats.org/officeDocument/2006/math">
                    <m:r>
                      <a:rPr lang="en-US" i="1">
                        <a:latin typeface="Cambria Math"/>
                      </a:rPr>
                      <m:t> 7 </m:t>
                    </m:r>
                    <m:r>
                      <a:rPr lang="en-US" i="1">
                        <a:latin typeface="Cambria Math"/>
                      </a:rPr>
                      <m:t>𝑐𝑚</m:t>
                    </m:r>
                  </m:oMath>
                </a14:m>
                <a:r>
                  <a:rPr lang="en-US" dirty="0"/>
                  <a:t>, respectively. Find the total area and the volume of the solid</a:t>
                </a:r>
                <a:r>
                  <a:rPr lang="en-US" dirty="0" smtClean="0"/>
                  <a:t>.</a:t>
                </a:r>
              </a:p>
              <a:p>
                <a:r>
                  <a:rPr lang="en-US" dirty="0" smtClean="0"/>
                  <a:t>ANS:  62.56 sq.cm,  23.4 cu.cm.</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239016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4525963"/>
          </a:xfrm>
        </p:spPr>
        <p:txBody>
          <a:bodyPr/>
          <a:lstStyle/>
          <a:p>
            <a:r>
              <a:rPr lang="en-US" dirty="0" smtClean="0"/>
              <a:t>    The </a:t>
            </a:r>
            <a:r>
              <a:rPr lang="en-US" b="1" i="1" dirty="0"/>
              <a:t>frustum of a right circular cone</a:t>
            </a:r>
            <a:r>
              <a:rPr lang="en-US" dirty="0"/>
              <a:t> is a portion of a right circular cone enclosed by the base of the cone, a section that is parallel to the base of the cone and the conical surface included between the base of the cone and the parallel section.</a:t>
            </a:r>
          </a:p>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grpSp>
        <p:nvGrpSpPr>
          <p:cNvPr id="5" name="Group 2"/>
          <p:cNvGrpSpPr>
            <a:grpSpLocks/>
          </p:cNvGrpSpPr>
          <p:nvPr/>
        </p:nvGrpSpPr>
        <p:grpSpPr bwMode="auto">
          <a:xfrm>
            <a:off x="3108226" y="3123978"/>
            <a:ext cx="3520573" cy="3124422"/>
            <a:chOff x="4319" y="6415"/>
            <a:chExt cx="2869" cy="2518"/>
          </a:xfrm>
        </p:grpSpPr>
        <p:sp>
          <p:nvSpPr>
            <p:cNvPr id="6" name="Freeform 3"/>
            <p:cNvSpPr>
              <a:spLocks/>
            </p:cNvSpPr>
            <p:nvPr/>
          </p:nvSpPr>
          <p:spPr bwMode="auto">
            <a:xfrm>
              <a:off x="4718" y="7085"/>
              <a:ext cx="1928" cy="1452"/>
            </a:xfrm>
            <a:custGeom>
              <a:avLst/>
              <a:gdLst>
                <a:gd name="T0" fmla="*/ 231 w 1928"/>
                <a:gd name="T1" fmla="*/ 49 h 1452"/>
                <a:gd name="T2" fmla="*/ 723 w 1928"/>
                <a:gd name="T3" fmla="*/ 256 h 1452"/>
                <a:gd name="T4" fmla="*/ 798 w 1928"/>
                <a:gd name="T5" fmla="*/ 251 h 1452"/>
                <a:gd name="T6" fmla="*/ 1286 w 1928"/>
                <a:gd name="T7" fmla="*/ 209 h 1452"/>
                <a:gd name="T8" fmla="*/ 1591 w 1928"/>
                <a:gd name="T9" fmla="*/ 63 h 1452"/>
                <a:gd name="T10" fmla="*/ 1671 w 1928"/>
                <a:gd name="T11" fmla="*/ 392 h 1452"/>
                <a:gd name="T12" fmla="*/ 1778 w 1928"/>
                <a:gd name="T13" fmla="*/ 1025 h 1452"/>
                <a:gd name="T14" fmla="*/ 1816 w 1928"/>
                <a:gd name="T15" fmla="*/ 1180 h 1452"/>
                <a:gd name="T16" fmla="*/ 1821 w 1928"/>
                <a:gd name="T17" fmla="*/ 1208 h 1452"/>
                <a:gd name="T18" fmla="*/ 1826 w 1928"/>
                <a:gd name="T19" fmla="*/ 1223 h 1452"/>
                <a:gd name="T20" fmla="*/ 1211 w 1928"/>
                <a:gd name="T21" fmla="*/ 1433 h 1452"/>
                <a:gd name="T22" fmla="*/ 188 w 1928"/>
                <a:gd name="T23" fmla="*/ 1335 h 1452"/>
                <a:gd name="T24" fmla="*/ 85 w 1928"/>
                <a:gd name="T25" fmla="*/ 1077 h 1452"/>
                <a:gd name="T26" fmla="*/ 170 w 1928"/>
                <a:gd name="T27" fmla="*/ 551 h 1452"/>
                <a:gd name="T28" fmla="*/ 231 w 1928"/>
                <a:gd name="T29" fmla="*/ 49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8" h="1452">
                  <a:moveTo>
                    <a:pt x="231" y="49"/>
                  </a:moveTo>
                  <a:cubicBezTo>
                    <a:pt x="323" y="0"/>
                    <a:pt x="628" y="222"/>
                    <a:pt x="723" y="256"/>
                  </a:cubicBezTo>
                  <a:cubicBezTo>
                    <a:pt x="818" y="290"/>
                    <a:pt x="704" y="259"/>
                    <a:pt x="798" y="251"/>
                  </a:cubicBezTo>
                  <a:cubicBezTo>
                    <a:pt x="892" y="243"/>
                    <a:pt x="1154" y="240"/>
                    <a:pt x="1286" y="209"/>
                  </a:cubicBezTo>
                  <a:cubicBezTo>
                    <a:pt x="1418" y="178"/>
                    <a:pt x="1527" y="33"/>
                    <a:pt x="1591" y="63"/>
                  </a:cubicBezTo>
                  <a:cubicBezTo>
                    <a:pt x="1655" y="93"/>
                    <a:pt x="1640" y="232"/>
                    <a:pt x="1671" y="392"/>
                  </a:cubicBezTo>
                  <a:cubicBezTo>
                    <a:pt x="1702" y="552"/>
                    <a:pt x="1754" y="894"/>
                    <a:pt x="1778" y="1025"/>
                  </a:cubicBezTo>
                  <a:cubicBezTo>
                    <a:pt x="1802" y="1156"/>
                    <a:pt x="1809" y="1150"/>
                    <a:pt x="1816" y="1180"/>
                  </a:cubicBezTo>
                  <a:cubicBezTo>
                    <a:pt x="1823" y="1210"/>
                    <a:pt x="1819" y="1201"/>
                    <a:pt x="1821" y="1208"/>
                  </a:cubicBezTo>
                  <a:cubicBezTo>
                    <a:pt x="1823" y="1215"/>
                    <a:pt x="1928" y="1185"/>
                    <a:pt x="1826" y="1223"/>
                  </a:cubicBezTo>
                  <a:cubicBezTo>
                    <a:pt x="1724" y="1261"/>
                    <a:pt x="1484" y="1414"/>
                    <a:pt x="1211" y="1433"/>
                  </a:cubicBezTo>
                  <a:cubicBezTo>
                    <a:pt x="938" y="1452"/>
                    <a:pt x="376" y="1394"/>
                    <a:pt x="188" y="1335"/>
                  </a:cubicBezTo>
                  <a:cubicBezTo>
                    <a:pt x="0" y="1276"/>
                    <a:pt x="88" y="1208"/>
                    <a:pt x="85" y="1077"/>
                  </a:cubicBezTo>
                  <a:cubicBezTo>
                    <a:pt x="82" y="946"/>
                    <a:pt x="146" y="722"/>
                    <a:pt x="170" y="551"/>
                  </a:cubicBezTo>
                  <a:cubicBezTo>
                    <a:pt x="194" y="380"/>
                    <a:pt x="218" y="154"/>
                    <a:pt x="231" y="49"/>
                  </a:cubicBezTo>
                  <a:close/>
                </a:path>
              </a:pathLst>
            </a:custGeom>
            <a:gradFill rotWithShape="1">
              <a:gsLst>
                <a:gs pos="0">
                  <a:srgbClr val="FFFFFF">
                    <a:gamma/>
                    <a:shade val="46275"/>
                    <a:invGamma/>
                  </a:srgbClr>
                </a:gs>
                <a:gs pos="50000">
                  <a:srgbClr val="FFFFFF"/>
                </a:gs>
                <a:gs pos="100000">
                  <a:srgbClr val="FFFFFF">
                    <a:gamma/>
                    <a:shade val="46275"/>
                    <a:invGamma/>
                  </a:srgbClr>
                </a:gs>
              </a:gsLst>
              <a:lin ang="0" scaled="1"/>
            </a:gradFill>
            <a:ln>
              <a:noFill/>
            </a:ln>
            <a:extLst>
              <a:ext uri="{91240B29-F687-4F45-9708-019B960494DF}">
                <a14:hiddenLine xmlns:a14="http://schemas.microsoft.com/office/drawing/2010/main" w="15875">
                  <a:solidFill>
                    <a:srgbClr val="8D0C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4"/>
            <p:cNvGrpSpPr>
              <a:grpSpLocks/>
            </p:cNvGrpSpPr>
            <p:nvPr/>
          </p:nvGrpSpPr>
          <p:grpSpPr bwMode="auto">
            <a:xfrm>
              <a:off x="4319" y="6415"/>
              <a:ext cx="2869" cy="2518"/>
              <a:chOff x="4319" y="6162"/>
              <a:chExt cx="2869" cy="2518"/>
            </a:xfrm>
          </p:grpSpPr>
          <p:grpSp>
            <p:nvGrpSpPr>
              <p:cNvPr id="8" name="Group 5"/>
              <p:cNvGrpSpPr>
                <a:grpSpLocks/>
              </p:cNvGrpSpPr>
              <p:nvPr/>
            </p:nvGrpSpPr>
            <p:grpSpPr bwMode="auto">
              <a:xfrm>
                <a:off x="4431" y="6464"/>
                <a:ext cx="2476" cy="2216"/>
                <a:chOff x="4415" y="6464"/>
                <a:chExt cx="2476" cy="2216"/>
              </a:xfrm>
            </p:grpSpPr>
            <p:grpSp>
              <p:nvGrpSpPr>
                <p:cNvPr id="15" name="Group 6"/>
                <p:cNvGrpSpPr>
                  <a:grpSpLocks/>
                </p:cNvGrpSpPr>
                <p:nvPr/>
              </p:nvGrpSpPr>
              <p:grpSpPr bwMode="auto">
                <a:xfrm>
                  <a:off x="4762" y="6575"/>
                  <a:ext cx="1763" cy="1721"/>
                  <a:chOff x="5085" y="6322"/>
                  <a:chExt cx="1763" cy="1721"/>
                </a:xfrm>
              </p:grpSpPr>
              <p:sp>
                <p:nvSpPr>
                  <p:cNvPr id="28" name="Oval 7"/>
                  <p:cNvSpPr>
                    <a:spLocks noChangeArrowheads="1"/>
                  </p:cNvSpPr>
                  <p:nvPr/>
                </p:nvSpPr>
                <p:spPr bwMode="auto">
                  <a:xfrm>
                    <a:off x="5266" y="6322"/>
                    <a:ext cx="1364" cy="506"/>
                  </a:xfrm>
                  <a:prstGeom prst="ellipse">
                    <a:avLst/>
                  </a:prstGeom>
                  <a:solidFill>
                    <a:srgbClr val="FFFFFF"/>
                  </a:solidFill>
                  <a:ln w="15875">
                    <a:solidFill>
                      <a:srgbClr val="8D0C00"/>
                    </a:solidFill>
                    <a:round/>
                    <a:headEnd/>
                    <a:tailEnd/>
                  </a:ln>
                </p:spPr>
                <p:txBody>
                  <a:bodyPr vert="horz" wrap="square" lIns="91440" tIns="0" rIns="91440" bIns="0" numCol="1" anchor="t" anchorCtr="0" compatLnSpc="1">
                    <a:prstTxWarp prst="textNoShape">
                      <a:avLst/>
                    </a:prstTxWarp>
                  </a:bodyPr>
                  <a:lstStyle/>
                  <a:p>
                    <a:endParaRPr lang="en-US"/>
                  </a:p>
                </p:txBody>
              </p:sp>
              <p:grpSp>
                <p:nvGrpSpPr>
                  <p:cNvPr id="29" name="Group 8"/>
                  <p:cNvGrpSpPr>
                    <a:grpSpLocks/>
                  </p:cNvGrpSpPr>
                  <p:nvPr/>
                </p:nvGrpSpPr>
                <p:grpSpPr bwMode="auto">
                  <a:xfrm>
                    <a:off x="5085" y="7553"/>
                    <a:ext cx="1763" cy="490"/>
                    <a:chOff x="5085" y="7553"/>
                    <a:chExt cx="1763" cy="490"/>
                  </a:xfrm>
                </p:grpSpPr>
                <p:sp>
                  <p:nvSpPr>
                    <p:cNvPr id="32" name="Oval 9"/>
                    <p:cNvSpPr>
                      <a:spLocks noChangeArrowheads="1"/>
                    </p:cNvSpPr>
                    <p:nvPr/>
                  </p:nvSpPr>
                  <p:spPr bwMode="auto">
                    <a:xfrm>
                      <a:off x="5085" y="7553"/>
                      <a:ext cx="1758" cy="490"/>
                    </a:xfrm>
                    <a:prstGeom prst="ellipse">
                      <a:avLst/>
                    </a:prstGeom>
                    <a:gradFill rotWithShape="1">
                      <a:gsLst>
                        <a:gs pos="0">
                          <a:srgbClr val="FFFFFF">
                            <a:gamma/>
                            <a:shade val="46275"/>
                            <a:invGamma/>
                          </a:srgbClr>
                        </a:gs>
                        <a:gs pos="100000">
                          <a:srgbClr val="FFFFFF"/>
                        </a:gs>
                      </a:gsLst>
                      <a:lin ang="5400000" scaled="1"/>
                    </a:gradFill>
                    <a:ln w="15875">
                      <a:solidFill>
                        <a:srgbClr val="8D0C00"/>
                      </a:solidFill>
                      <a:prstDash val="dash"/>
                      <a:round/>
                      <a:headEnd/>
                      <a:tailEnd/>
                    </a:ln>
                  </p:spPr>
                  <p:txBody>
                    <a:bodyPr vert="horz" wrap="square" lIns="91440" tIns="0" rIns="91440" bIns="0" numCol="1" anchor="t" anchorCtr="0" compatLnSpc="1">
                      <a:prstTxWarp prst="textNoShape">
                        <a:avLst/>
                      </a:prstTxWarp>
                    </a:bodyPr>
                    <a:lstStyle/>
                    <a:p>
                      <a:endParaRPr lang="en-US"/>
                    </a:p>
                  </p:txBody>
                </p:sp>
                <p:sp>
                  <p:nvSpPr>
                    <p:cNvPr id="33" name="Arc 10"/>
                    <p:cNvSpPr>
                      <a:spLocks/>
                    </p:cNvSpPr>
                    <p:nvPr/>
                  </p:nvSpPr>
                  <p:spPr bwMode="auto">
                    <a:xfrm flipH="1" flipV="1">
                      <a:off x="5086" y="7760"/>
                      <a:ext cx="1762" cy="283"/>
                    </a:xfrm>
                    <a:custGeom>
                      <a:avLst/>
                      <a:gdLst>
                        <a:gd name="G0" fmla="+- 21600 0 0"/>
                        <a:gd name="G1" fmla="+- 21600 0 0"/>
                        <a:gd name="G2" fmla="+- 21600 0 0"/>
                        <a:gd name="T0" fmla="*/ 312 w 43200"/>
                        <a:gd name="T1" fmla="*/ 25258 h 25258"/>
                        <a:gd name="T2" fmla="*/ 43200 w 43200"/>
                        <a:gd name="T3" fmla="*/ 21600 h 25258"/>
                        <a:gd name="T4" fmla="*/ 21600 w 43200"/>
                        <a:gd name="T5" fmla="*/ 21600 h 25258"/>
                      </a:gdLst>
                      <a:ahLst/>
                      <a:cxnLst>
                        <a:cxn ang="0">
                          <a:pos x="T0" y="T1"/>
                        </a:cxn>
                        <a:cxn ang="0">
                          <a:pos x="T2" y="T3"/>
                        </a:cxn>
                        <a:cxn ang="0">
                          <a:pos x="T4" y="T5"/>
                        </a:cxn>
                      </a:cxnLst>
                      <a:rect l="0" t="0" r="r" b="b"/>
                      <a:pathLst>
                        <a:path w="43200" h="25258" fill="none" extrusionOk="0">
                          <a:moveTo>
                            <a:pt x="311" y="25258"/>
                          </a:moveTo>
                          <a:cubicBezTo>
                            <a:pt x="104" y="24049"/>
                            <a:pt x="0" y="22825"/>
                            <a:pt x="0" y="21600"/>
                          </a:cubicBezTo>
                          <a:cubicBezTo>
                            <a:pt x="0" y="9670"/>
                            <a:pt x="9670" y="0"/>
                            <a:pt x="21600" y="0"/>
                          </a:cubicBezTo>
                          <a:cubicBezTo>
                            <a:pt x="33529" y="-1"/>
                            <a:pt x="43199" y="9670"/>
                            <a:pt x="43200" y="21599"/>
                          </a:cubicBezTo>
                        </a:path>
                        <a:path w="43200" h="25258" stroke="0" extrusionOk="0">
                          <a:moveTo>
                            <a:pt x="311" y="25258"/>
                          </a:moveTo>
                          <a:cubicBezTo>
                            <a:pt x="104" y="24049"/>
                            <a:pt x="0" y="22825"/>
                            <a:pt x="0" y="21600"/>
                          </a:cubicBezTo>
                          <a:cubicBezTo>
                            <a:pt x="0" y="9670"/>
                            <a:pt x="9670" y="0"/>
                            <a:pt x="21600" y="0"/>
                          </a:cubicBezTo>
                          <a:cubicBezTo>
                            <a:pt x="33529" y="-1"/>
                            <a:pt x="43199" y="9670"/>
                            <a:pt x="43200" y="21599"/>
                          </a:cubicBezTo>
                          <a:lnTo>
                            <a:pt x="21600" y="21600"/>
                          </a:lnTo>
                          <a:close/>
                        </a:path>
                      </a:pathLst>
                    </a:custGeom>
                    <a:noFill/>
                    <a:ln w="15875">
                      <a:solidFill>
                        <a:srgbClr val="8D0C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0" rIns="91440" bIns="0" numCol="1" anchor="t" anchorCtr="0" compatLnSpc="1">
                      <a:prstTxWarp prst="textNoShape">
                        <a:avLst/>
                      </a:prstTxWarp>
                    </a:bodyPr>
                    <a:lstStyle/>
                    <a:p>
                      <a:endParaRPr lang="en-US"/>
                    </a:p>
                  </p:txBody>
                </p:sp>
              </p:grpSp>
              <p:sp>
                <p:nvSpPr>
                  <p:cNvPr id="30" name="AutoShape 11"/>
                  <p:cNvSpPr>
                    <a:spLocks noChangeShapeType="1"/>
                  </p:cNvSpPr>
                  <p:nvPr/>
                </p:nvSpPr>
                <p:spPr bwMode="auto">
                  <a:xfrm flipH="1">
                    <a:off x="5086" y="6575"/>
                    <a:ext cx="180" cy="1242"/>
                  </a:xfrm>
                  <a:prstGeom prst="straightConnector1">
                    <a:avLst/>
                  </a:prstGeom>
                  <a:noFill/>
                  <a:ln w="158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12"/>
                  <p:cNvSpPr>
                    <a:spLocks noChangeShapeType="1"/>
                  </p:cNvSpPr>
                  <p:nvPr/>
                </p:nvSpPr>
                <p:spPr bwMode="auto">
                  <a:xfrm>
                    <a:off x="6630" y="6575"/>
                    <a:ext cx="213" cy="1242"/>
                  </a:xfrm>
                  <a:prstGeom prst="straightConnector1">
                    <a:avLst/>
                  </a:prstGeom>
                  <a:noFill/>
                  <a:ln w="158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 name="AutoShape 13"/>
                <p:cNvSpPr>
                  <a:spLocks noChangeShapeType="1"/>
                </p:cNvSpPr>
                <p:nvPr/>
              </p:nvSpPr>
              <p:spPr bwMode="auto">
                <a:xfrm>
                  <a:off x="5625" y="8070"/>
                  <a:ext cx="0" cy="610"/>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4"/>
                <p:cNvSpPr>
                  <a:spLocks noChangeShapeType="1"/>
                </p:cNvSpPr>
                <p:nvPr/>
              </p:nvSpPr>
              <p:spPr bwMode="auto">
                <a:xfrm>
                  <a:off x="6525" y="8070"/>
                  <a:ext cx="0" cy="610"/>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5"/>
                <p:cNvSpPr>
                  <a:spLocks noChangeShapeType="1"/>
                </p:cNvSpPr>
                <p:nvPr/>
              </p:nvSpPr>
              <p:spPr bwMode="auto">
                <a:xfrm flipH="1">
                  <a:off x="5558" y="8576"/>
                  <a:ext cx="1080" cy="1"/>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6"/>
                <p:cNvSpPr>
                  <a:spLocks noChangeShapeType="1"/>
                </p:cNvSpPr>
                <p:nvPr/>
              </p:nvSpPr>
              <p:spPr bwMode="auto">
                <a:xfrm>
                  <a:off x="5625" y="6464"/>
                  <a:ext cx="1" cy="348"/>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7"/>
                <p:cNvSpPr>
                  <a:spLocks noChangeShapeType="1"/>
                </p:cNvSpPr>
                <p:nvPr/>
              </p:nvSpPr>
              <p:spPr bwMode="auto">
                <a:xfrm>
                  <a:off x="6307" y="6464"/>
                  <a:ext cx="7" cy="372"/>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8"/>
                <p:cNvSpPr>
                  <a:spLocks noChangeShapeType="1"/>
                </p:cNvSpPr>
                <p:nvPr/>
              </p:nvSpPr>
              <p:spPr bwMode="auto">
                <a:xfrm flipH="1">
                  <a:off x="5578" y="6508"/>
                  <a:ext cx="783" cy="1"/>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9"/>
                <p:cNvSpPr>
                  <a:spLocks noChangeShapeType="1"/>
                </p:cNvSpPr>
                <p:nvPr/>
              </p:nvSpPr>
              <p:spPr bwMode="auto">
                <a:xfrm flipH="1">
                  <a:off x="6307" y="6828"/>
                  <a:ext cx="584" cy="1"/>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0"/>
                <p:cNvSpPr>
                  <a:spLocks noChangeShapeType="1"/>
                </p:cNvSpPr>
                <p:nvPr/>
              </p:nvSpPr>
              <p:spPr bwMode="auto">
                <a:xfrm flipH="1">
                  <a:off x="6413" y="8070"/>
                  <a:ext cx="478" cy="0"/>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1"/>
                <p:cNvSpPr>
                  <a:spLocks noChangeShapeType="1"/>
                </p:cNvSpPr>
                <p:nvPr/>
              </p:nvSpPr>
              <p:spPr bwMode="auto">
                <a:xfrm>
                  <a:off x="6820" y="6744"/>
                  <a:ext cx="0" cy="1429"/>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2"/>
                <p:cNvSpPr>
                  <a:spLocks noChangeShapeType="1"/>
                </p:cNvSpPr>
                <p:nvPr/>
              </p:nvSpPr>
              <p:spPr bwMode="auto">
                <a:xfrm flipH="1">
                  <a:off x="4565" y="6829"/>
                  <a:ext cx="378" cy="0"/>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23"/>
                <p:cNvSpPr>
                  <a:spLocks noChangeShapeType="1"/>
                </p:cNvSpPr>
                <p:nvPr/>
              </p:nvSpPr>
              <p:spPr bwMode="auto">
                <a:xfrm>
                  <a:off x="4415" y="8070"/>
                  <a:ext cx="458" cy="1"/>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24"/>
                <p:cNvSpPr>
                  <a:spLocks noChangeShapeType="1"/>
                </p:cNvSpPr>
                <p:nvPr/>
              </p:nvSpPr>
              <p:spPr bwMode="auto">
                <a:xfrm flipH="1">
                  <a:off x="4471" y="6744"/>
                  <a:ext cx="197" cy="1429"/>
                </a:xfrm>
                <a:prstGeom prst="straightConnector1">
                  <a:avLst/>
                </a:prstGeom>
                <a:noFill/>
                <a:ln w="3175">
                  <a:solidFill>
                    <a:srgbClr val="8D0C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25"/>
              <p:cNvGrpSpPr>
                <a:grpSpLocks/>
              </p:cNvGrpSpPr>
              <p:nvPr/>
            </p:nvGrpSpPr>
            <p:grpSpPr bwMode="auto">
              <a:xfrm>
                <a:off x="4319" y="6162"/>
                <a:ext cx="2869" cy="2355"/>
                <a:chOff x="4319" y="6162"/>
                <a:chExt cx="2869" cy="2355"/>
              </a:xfrm>
            </p:grpSpPr>
            <p:grpSp>
              <p:nvGrpSpPr>
                <p:cNvPr id="10" name="Group 26"/>
                <p:cNvGrpSpPr>
                  <a:grpSpLocks/>
                </p:cNvGrpSpPr>
                <p:nvPr/>
              </p:nvGrpSpPr>
              <p:grpSpPr bwMode="auto">
                <a:xfrm>
                  <a:off x="5838" y="6162"/>
                  <a:ext cx="1350" cy="2355"/>
                  <a:chOff x="5838" y="6162"/>
                  <a:chExt cx="1350" cy="2355"/>
                </a:xfrm>
              </p:grpSpPr>
              <p:sp>
                <p:nvSpPr>
                  <p:cNvPr id="12" name="Text Box 27"/>
                  <p:cNvSpPr txBox="1">
                    <a:spLocks noChangeArrowheads="1"/>
                  </p:cNvSpPr>
                  <p:nvPr/>
                </p:nvSpPr>
                <p:spPr bwMode="auto">
                  <a:xfrm>
                    <a:off x="6784" y="7212"/>
                    <a:ext cx="40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8D0C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h</a:t>
                    </a:r>
                  </a:p>
                </p:txBody>
              </p:sp>
              <p:sp>
                <p:nvSpPr>
                  <p:cNvPr id="13" name="Text Box 28"/>
                  <p:cNvSpPr txBox="1">
                    <a:spLocks noChangeArrowheads="1"/>
                  </p:cNvSpPr>
                  <p:nvPr/>
                </p:nvSpPr>
                <p:spPr bwMode="auto">
                  <a:xfrm>
                    <a:off x="5838" y="6162"/>
                    <a:ext cx="56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8D0C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r</a:t>
                    </a:r>
                    <a:r>
                      <a:rPr kumimoji="0" lang="en-US" sz="2000" b="0" i="0" u="none" strike="noStrike" cap="none" normalizeH="0" baseline="-25000" dirty="0" smtClean="0">
                        <a:ln>
                          <a:noFill/>
                        </a:ln>
                        <a:solidFill>
                          <a:schemeClr val="tx1"/>
                        </a:solidFill>
                        <a:effectLst/>
                        <a:latin typeface="Arial" pitchFamily="34" charset="0"/>
                        <a:cs typeface="Arial" pitchFamily="34"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Text Box 29"/>
                  <p:cNvSpPr txBox="1">
                    <a:spLocks noChangeArrowheads="1"/>
                  </p:cNvSpPr>
                  <p:nvPr/>
                </p:nvSpPr>
                <p:spPr bwMode="auto">
                  <a:xfrm>
                    <a:off x="5926" y="8232"/>
                    <a:ext cx="56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8D0C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r</a:t>
                    </a:r>
                    <a:r>
                      <a:rPr kumimoji="0" lang="en-US" sz="2000" b="0" i="0" u="none" strike="noStrike" cap="none" normalizeH="0" baseline="-25000" smtClean="0">
                        <a:ln>
                          <a:noFill/>
                        </a:ln>
                        <a:solidFill>
                          <a:schemeClr val="tx1"/>
                        </a:solidFill>
                        <a:effectLst/>
                        <a:latin typeface="Arial" pitchFamily="34" charset="0"/>
                        <a:cs typeface="Arial" pitchFamily="34" charset="0"/>
                      </a:rPr>
                      <a:t>2</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sp>
              <p:nvSpPr>
                <p:cNvPr id="11" name="Text Box 30"/>
                <p:cNvSpPr txBox="1">
                  <a:spLocks noChangeArrowheads="1"/>
                </p:cNvSpPr>
                <p:nvPr/>
              </p:nvSpPr>
              <p:spPr bwMode="auto">
                <a:xfrm>
                  <a:off x="4319" y="7344"/>
                  <a:ext cx="39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8D0C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grpSp>
      <p:sp>
        <p:nvSpPr>
          <p:cNvPr id="34" name="Text Box 27"/>
          <p:cNvSpPr txBox="1">
            <a:spLocks noChangeArrowheads="1"/>
          </p:cNvSpPr>
          <p:nvPr/>
        </p:nvSpPr>
        <p:spPr bwMode="auto">
          <a:xfrm>
            <a:off x="3161848" y="4445500"/>
            <a:ext cx="495752" cy="35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8D0C00"/>
                </a:solidFill>
                <a:miter lim="800000"/>
                <a:headEnd/>
                <a:tailEnd/>
              </a14:hiddenLine>
            </a:ext>
          </a:extLst>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000" i="1" dirty="0">
                <a:latin typeface="Arial" pitchFamily="34" charset="0"/>
                <a:cs typeface="Arial" pitchFamily="34" charset="0"/>
              </a:rPr>
              <a:t>l</a:t>
            </a:r>
            <a:endParaRPr kumimoji="0" lang="en-US" sz="2000" b="0" i="1"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50540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525963"/>
              </a:xfrm>
            </p:spPr>
            <p:txBody>
              <a:bodyPr>
                <a:normAutofit/>
              </a:bodyPr>
              <a:lstStyle/>
              <a:p>
                <a:r>
                  <a:rPr lang="en-US" dirty="0"/>
                  <a:t>The crystalline solid shown in the figure has two parallel planes; plane </a:t>
                </a:r>
                <a14:m>
                  <m:oMath xmlns:m="http://schemas.openxmlformats.org/officeDocument/2006/math">
                    <m:r>
                      <a:rPr lang="en-US" i="1">
                        <a:latin typeface="Cambria Math"/>
                      </a:rPr>
                      <m:t>𝐴𝐵𝐶</m:t>
                    </m:r>
                  </m:oMath>
                </a14:m>
                <a:r>
                  <a:rPr lang="en-US" dirty="0"/>
                  <a:t> is a right triangle and plane </a:t>
                </a:r>
                <a14:m>
                  <m:oMath xmlns:m="http://schemas.openxmlformats.org/officeDocument/2006/math">
                    <m:r>
                      <a:rPr lang="en-US" i="1">
                        <a:latin typeface="Cambria Math"/>
                      </a:rPr>
                      <m:t>𝐷𝐸𝐹𝐺</m:t>
                    </m:r>
                  </m:oMath>
                </a14:m>
                <a:r>
                  <a:rPr lang="en-US" dirty="0"/>
                  <a:t> which is a </a:t>
                </a:r>
                <a:endParaRPr lang="en-US" dirty="0" smtClean="0"/>
              </a:p>
              <a:p>
                <a:pPr marL="0" indent="0">
                  <a:buNone/>
                </a:pPr>
                <a:r>
                  <a:rPr lang="en-US" dirty="0" smtClean="0"/>
                  <a:t>rectangle</a:t>
                </a:r>
                <a:r>
                  <a:rPr lang="en-US" dirty="0"/>
                  <a:t>. All face </a:t>
                </a:r>
                <a:endParaRPr lang="en-US" dirty="0" smtClean="0"/>
              </a:p>
              <a:p>
                <a:pPr marL="0" indent="0">
                  <a:buNone/>
                </a:pPr>
                <a:r>
                  <a:rPr lang="en-US" dirty="0" smtClean="0"/>
                  <a:t>angles </a:t>
                </a:r>
                <a:r>
                  <a:rPr lang="en-US" dirty="0"/>
                  <a:t>at </a:t>
                </a:r>
                <a14:m>
                  <m:oMath xmlns:m="http://schemas.openxmlformats.org/officeDocument/2006/math">
                    <m:r>
                      <a:rPr lang="en-US" i="1">
                        <a:latin typeface="Cambria Math"/>
                      </a:rPr>
                      <m:t>𝐵</m:t>
                    </m:r>
                  </m:oMath>
                </a14:m>
                <a:r>
                  <a:rPr lang="en-US" dirty="0"/>
                  <a:t>, </a:t>
                </a:r>
                <a14:m>
                  <m:oMath xmlns:m="http://schemas.openxmlformats.org/officeDocument/2006/math">
                    <m:r>
                      <a:rPr lang="en-US" i="1">
                        <a:latin typeface="Cambria Math"/>
                      </a:rPr>
                      <m:t>𝐷</m:t>
                    </m:r>
                  </m:oMath>
                </a14:m>
                <a:r>
                  <a:rPr lang="en-US" dirty="0"/>
                  <a:t> and </a:t>
                </a:r>
                <a14:m>
                  <m:oMath xmlns:m="http://schemas.openxmlformats.org/officeDocument/2006/math">
                    <m:r>
                      <a:rPr lang="en-US" i="1">
                        <a:latin typeface="Cambria Math"/>
                      </a:rPr>
                      <m:t>𝐸</m:t>
                    </m:r>
                  </m:oMath>
                </a14:m>
                <a:endParaRPr lang="en-US" dirty="0" smtClean="0"/>
              </a:p>
              <a:p>
                <a:pPr marL="0" indent="0">
                  <a:buNone/>
                </a:pPr>
                <a:r>
                  <a:rPr lang="en-US" dirty="0"/>
                  <a:t> are </a:t>
                </a:r>
                <a14:m>
                  <m:oMath xmlns:m="http://schemas.openxmlformats.org/officeDocument/2006/math">
                    <m:r>
                      <a:rPr lang="en-US" i="1">
                        <a:latin typeface="Cambria Math"/>
                      </a:rPr>
                      <m:t>90°</m:t>
                    </m:r>
                  </m:oMath>
                </a14:m>
                <a:r>
                  <a:rPr lang="en-US" dirty="0"/>
                  <a:t>. Find the </a:t>
                </a:r>
                <a:endParaRPr lang="en-US" dirty="0" smtClean="0"/>
              </a:p>
              <a:p>
                <a:pPr marL="0" indent="0">
                  <a:buNone/>
                </a:pPr>
                <a:r>
                  <a:rPr lang="en-US" dirty="0" smtClean="0"/>
                  <a:t>volume </a:t>
                </a:r>
                <a:r>
                  <a:rPr lang="en-US" dirty="0"/>
                  <a:t>of the solid</a:t>
                </a:r>
                <a:r>
                  <a:rPr lang="en-US" dirty="0" smtClean="0"/>
                  <a:t>.</a:t>
                </a:r>
              </a:p>
              <a:p>
                <a:pPr marL="0" indent="0">
                  <a:buNone/>
                </a:pPr>
                <a:r>
                  <a:rPr lang="en-US" dirty="0" smtClean="0"/>
                  <a:t>ANS: 396.55 </a:t>
                </a:r>
                <a:r>
                  <a:rPr lang="en-US" dirty="0" err="1" smtClean="0"/>
                  <a:t>cu.m</a:t>
                </a:r>
                <a:r>
                  <a:rPr lang="en-US" dirty="0" smtClean="0"/>
                  <a:t>.</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525963"/>
              </a:xfrm>
              <a:blipFill rotWithShape="1">
                <a:blip r:embed="rId2"/>
                <a:stretch>
                  <a:fillRect l="-1852" t="-1752" b="-350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Solid Mensuration by </a:t>
            </a:r>
            <a:r>
              <a:rPr lang="en-US" dirty="0" err="1" smtClean="0"/>
              <a:t>Earnhart</a:t>
            </a:r>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698750"/>
            <a:ext cx="3638550"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655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0"/>
                <a:r>
                  <a:rPr lang="en-US" dirty="0"/>
                  <a:t>The volume of a frustum of a right circular cone is </a:t>
                </a:r>
                <a14:m>
                  <m:oMath xmlns:m="http://schemas.openxmlformats.org/officeDocument/2006/math">
                    <m:r>
                      <a:rPr lang="en-US" i="1">
                        <a:latin typeface="Cambria Math"/>
                      </a:rPr>
                      <m:t>52</m:t>
                    </m:r>
                    <m:r>
                      <a:rPr lang="en-US" i="1">
                        <a:latin typeface="Cambria Math"/>
                      </a:rPr>
                      <m:t>𝜋</m:t>
                    </m:r>
                    <m:r>
                      <a:rPr lang="en-US" i="1">
                        <a:latin typeface="Cambria Math"/>
                      </a:rPr>
                      <m:t> </m:t>
                    </m:r>
                    <m:r>
                      <a:rPr lang="en-US" i="1">
                        <a:latin typeface="Cambria Math"/>
                      </a:rPr>
                      <m:t>𝑓</m:t>
                    </m:r>
                    <m:sSup>
                      <m:sSupPr>
                        <m:ctrlPr>
                          <a:rPr lang="en-US" i="1">
                            <a:latin typeface="Cambria Math"/>
                          </a:rPr>
                        </m:ctrlPr>
                      </m:sSupPr>
                      <m:e>
                        <m:r>
                          <a:rPr lang="en-US" i="1">
                            <a:latin typeface="Cambria Math"/>
                          </a:rPr>
                          <m:t>𝑡</m:t>
                        </m:r>
                      </m:e>
                      <m:sup>
                        <m:r>
                          <a:rPr lang="en-US" i="1">
                            <a:latin typeface="Cambria Math"/>
                          </a:rPr>
                          <m:t>3</m:t>
                        </m:r>
                      </m:sup>
                    </m:sSup>
                  </m:oMath>
                </a14:m>
                <a:r>
                  <a:rPr lang="en-US" dirty="0"/>
                  <a:t>. The altitude is </a:t>
                </a:r>
                <a14:m>
                  <m:oMath xmlns:m="http://schemas.openxmlformats.org/officeDocument/2006/math">
                    <m:r>
                      <a:rPr lang="en-US" i="1">
                        <a:latin typeface="Cambria Math"/>
                      </a:rPr>
                      <m:t>3</m:t>
                    </m:r>
                    <m:r>
                      <a:rPr lang="en-US" i="1">
                        <a:latin typeface="Cambria Math"/>
                      </a:rPr>
                      <m:t>𝑓𝑡</m:t>
                    </m:r>
                  </m:oMath>
                </a14:m>
                <a:r>
                  <a:rPr lang="en-US" dirty="0"/>
                  <a:t> and the lower radius is three times the measure of the upper radius. Find the lateral area.</a:t>
                </a:r>
              </a:p>
              <a:p>
                <a:r>
                  <a:rPr lang="en-US" dirty="0"/>
                  <a:t> </a:t>
                </a:r>
              </a:p>
              <a:p>
                <a:pPr lvl="0"/>
                <a:r>
                  <a:rPr lang="en-US" dirty="0"/>
                  <a:t>Find the volume of a frustum of a regular square pyramid if the base edges are </a:t>
                </a:r>
                <a14:m>
                  <m:oMath xmlns:m="http://schemas.openxmlformats.org/officeDocument/2006/math">
                    <m:r>
                      <a:rPr lang="en-US" i="1">
                        <a:latin typeface="Cambria Math"/>
                      </a:rPr>
                      <m:t>14 </m:t>
                    </m:r>
                    <m:r>
                      <a:rPr lang="en-US" i="1">
                        <a:latin typeface="Cambria Math"/>
                      </a:rPr>
                      <m:t>𝑐𝑚</m:t>
                    </m:r>
                  </m:oMath>
                </a14:m>
                <a:r>
                  <a:rPr lang="en-US" dirty="0"/>
                  <a:t>  and  </a:t>
                </a:r>
                <a14:m>
                  <m:oMath xmlns:m="http://schemas.openxmlformats.org/officeDocument/2006/math">
                    <m:r>
                      <a:rPr lang="en-US" i="1">
                        <a:latin typeface="Cambria Math"/>
                      </a:rPr>
                      <m:t>38 </m:t>
                    </m:r>
                    <m:r>
                      <a:rPr lang="en-US" i="1">
                        <a:latin typeface="Cambria Math"/>
                      </a:rPr>
                      <m:t>𝑐𝑚</m:t>
                    </m:r>
                  </m:oMath>
                </a14:m>
                <a:r>
                  <a:rPr lang="en-US" dirty="0"/>
                  <a:t> and the measure of one lateral edge is </a:t>
                </a:r>
                <a14:m>
                  <m:oMath xmlns:m="http://schemas.openxmlformats.org/officeDocument/2006/math">
                    <m:r>
                      <a:rPr lang="en-US" i="1">
                        <a:latin typeface="Cambria Math"/>
                      </a:rPr>
                      <m:t>24 </m:t>
                    </m:r>
                    <m:r>
                      <a:rPr lang="en-US" i="1">
                        <a:latin typeface="Cambria Math"/>
                      </a:rPr>
                      <m:t>𝑐𝑚</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r="-192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1351524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906963"/>
              </a:xfrm>
            </p:spPr>
            <p:txBody>
              <a:bodyPr>
                <a:normAutofit fontScale="92500"/>
              </a:bodyPr>
              <a:lstStyle/>
              <a:p>
                <a:pPr lvl="0"/>
                <a:r>
                  <a:rPr lang="en-US" dirty="0"/>
                  <a:t>In a truncated right square prism, the two adjacent lateral edges are each </a:t>
                </a:r>
                <a14:m>
                  <m:oMath xmlns:m="http://schemas.openxmlformats.org/officeDocument/2006/math">
                    <m:r>
                      <a:rPr lang="en-US" i="1">
                        <a:latin typeface="Cambria Math"/>
                      </a:rPr>
                      <m:t>12 </m:t>
                    </m:r>
                    <m:r>
                      <a:rPr lang="en-US" i="1">
                        <a:latin typeface="Cambria Math"/>
                      </a:rPr>
                      <m:t>𝑖𝑛</m:t>
                    </m:r>
                  </m:oMath>
                </a14:m>
                <a:r>
                  <a:rPr lang="en-US" dirty="0"/>
                  <a:t> long and the other two lateral edges are each </a:t>
                </a:r>
                <a14:m>
                  <m:oMath xmlns:m="http://schemas.openxmlformats.org/officeDocument/2006/math">
                    <m:r>
                      <a:rPr lang="en-US" i="1">
                        <a:latin typeface="Cambria Math"/>
                      </a:rPr>
                      <m:t>18 </m:t>
                    </m:r>
                    <m:r>
                      <a:rPr lang="en-US" i="1">
                        <a:latin typeface="Cambria Math"/>
                      </a:rPr>
                      <m:t>𝑖𝑛</m:t>
                    </m:r>
                  </m:oMath>
                </a14:m>
                <a:r>
                  <a:rPr lang="en-US" dirty="0"/>
                  <a:t>  long. Find the volume and the total surface area of the solid if the upper base makes an angle of </a:t>
                </a:r>
                <a14:m>
                  <m:oMath xmlns:m="http://schemas.openxmlformats.org/officeDocument/2006/math">
                    <m:r>
                      <a:rPr lang="en-US" i="1">
                        <a:latin typeface="Cambria Math"/>
                      </a:rPr>
                      <m:t>45°</m:t>
                    </m:r>
                  </m:oMath>
                </a14:m>
                <a:r>
                  <a:rPr lang="en-US" dirty="0"/>
                  <a:t> with the horizontal.</a:t>
                </a:r>
              </a:p>
              <a:p>
                <a:pPr lvl="0"/>
                <a:r>
                  <a:rPr lang="en-US" dirty="0"/>
                  <a:t>In a truncated right circular cylinder, the elliptical plane makes an angle of </a:t>
                </a:r>
                <a14:m>
                  <m:oMath xmlns:m="http://schemas.openxmlformats.org/officeDocument/2006/math">
                    <m:r>
                      <a:rPr lang="en-US" i="1">
                        <a:latin typeface="Cambria Math"/>
                      </a:rPr>
                      <m:t>60°</m:t>
                    </m:r>
                  </m:oMath>
                </a14:m>
                <a:r>
                  <a:rPr lang="en-US" dirty="0"/>
                  <a:t> with the horizontal and the shortest and longest elements are </a:t>
                </a:r>
                <a14:m>
                  <m:oMath xmlns:m="http://schemas.openxmlformats.org/officeDocument/2006/math">
                    <m:r>
                      <a:rPr lang="en-US" i="1">
                        <a:latin typeface="Cambria Math"/>
                      </a:rPr>
                      <m:t>4 </m:t>
                    </m:r>
                  </m:oMath>
                </a14:m>
                <a:r>
                  <a:rPr lang="en-US" dirty="0"/>
                  <a:t> and </a:t>
                </a:r>
                <a14:m>
                  <m:oMath xmlns:m="http://schemas.openxmlformats.org/officeDocument/2006/math">
                    <m:r>
                      <a:rPr lang="en-US" i="1">
                        <a:latin typeface="Cambria Math"/>
                      </a:rPr>
                      <m:t>10</m:t>
                    </m:r>
                  </m:oMath>
                </a14:m>
                <a:r>
                  <a:rPr lang="en-US" dirty="0"/>
                  <a:t>, respectively. Find the volume of the solid.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1">
                <a:blip r:embed="rId2"/>
                <a:stretch>
                  <a:fillRect l="-1481" t="-1491" r="-1037" b="-87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862685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Find the radius of a cylindrical wedge whose volume is </a:t>
                </a:r>
                <a14:m>
                  <m:oMath xmlns:m="http://schemas.openxmlformats.org/officeDocument/2006/math">
                    <m:r>
                      <a:rPr lang="en-US" i="1">
                        <a:latin typeface="Cambria Math"/>
                      </a:rPr>
                      <m:t>36</m:t>
                    </m:r>
                    <m:rad>
                      <m:radPr>
                        <m:degHide m:val="on"/>
                        <m:ctrlPr>
                          <a:rPr lang="en-US" i="1">
                            <a:latin typeface="Cambria Math"/>
                          </a:rPr>
                        </m:ctrlPr>
                      </m:radPr>
                      <m:deg/>
                      <m:e>
                        <m:r>
                          <a:rPr lang="en-US" i="1">
                            <a:latin typeface="Cambria Math"/>
                          </a:rPr>
                          <m:t>3</m:t>
                        </m:r>
                      </m:e>
                    </m:rad>
                  </m:oMath>
                </a14:m>
                <a:r>
                  <a:rPr lang="en-US" dirty="0"/>
                  <a:t> cubic units and whose inclined plane makes an angle of </a:t>
                </a:r>
                <a14:m>
                  <m:oMath xmlns:m="http://schemas.openxmlformats.org/officeDocument/2006/math">
                    <m:r>
                      <a:rPr lang="en-US" i="1">
                        <a:latin typeface="Cambria Math"/>
                      </a:rPr>
                      <m:t>30°</m:t>
                    </m:r>
                  </m:oMath>
                </a14:m>
                <a:r>
                  <a:rPr lang="en-US" dirty="0"/>
                  <a:t> with respect to the semi-circular plane.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02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Find the volume of the solid </a:t>
                </a:r>
              </a:p>
              <a:p>
                <a:pPr marL="0" indent="0">
                  <a:buNone/>
                </a:pPr>
                <a:r>
                  <a:rPr lang="en-US" dirty="0"/>
                  <a:t>shown.  All face angles at </a:t>
                </a:r>
                <a14:m>
                  <m:oMath xmlns:m="http://schemas.openxmlformats.org/officeDocument/2006/math">
                    <m:r>
                      <a:rPr lang="en-US" i="1">
                        <a:latin typeface="Cambria Math"/>
                      </a:rPr>
                      <m:t>𝐴</m:t>
                    </m:r>
                  </m:oMath>
                </a14:m>
                <a:r>
                  <a:rPr lang="en-US" dirty="0"/>
                  <a:t> </a:t>
                </a:r>
              </a:p>
              <a:p>
                <a:pPr marL="0" indent="0">
                  <a:buNone/>
                </a:pPr>
                <a:r>
                  <a:rPr lang="en-US" dirty="0"/>
                  <a:t>are  </a:t>
                </a:r>
                <a14:m>
                  <m:oMath xmlns:m="http://schemas.openxmlformats.org/officeDocument/2006/math">
                    <m:r>
                      <a:rPr lang="en-US" i="1">
                        <a:latin typeface="Cambria Math"/>
                      </a:rPr>
                      <m:t>90°</m:t>
                    </m:r>
                  </m:oMath>
                </a14:m>
                <a:r>
                  <a:rPr lang="en-US" dirty="0"/>
                  <a:t>,  the  lower  base is </a:t>
                </a:r>
              </a:p>
              <a:p>
                <a:pPr marL="0" indent="0">
                  <a:buNone/>
                </a:pPr>
                <a14:m>
                  <m:oMath xmlns:m="http://schemas.openxmlformats.org/officeDocument/2006/math">
                    <m:r>
                      <a:rPr lang="en-US" i="1">
                        <a:latin typeface="Cambria Math"/>
                      </a:rPr>
                      <m:t>8 </m:t>
                    </m:r>
                    <m:r>
                      <a:rPr lang="en-US" i="1">
                        <a:latin typeface="Cambria Math"/>
                      </a:rPr>
                      <m:t>𝑥</m:t>
                    </m:r>
                    <m:r>
                      <a:rPr lang="en-US" i="1">
                        <a:latin typeface="Cambria Math"/>
                      </a:rPr>
                      <m:t> 10</m:t>
                    </m:r>
                  </m:oMath>
                </a14:m>
                <a:r>
                  <a:rPr lang="en-US" dirty="0"/>
                  <a:t>   rectangle   and   the </a:t>
                </a:r>
              </a:p>
              <a:p>
                <a:pPr marL="0" indent="0">
                  <a:buNone/>
                </a:pPr>
                <a:r>
                  <a:rPr lang="en-US" dirty="0"/>
                  <a:t>upper base is a right triangle. </a:t>
                </a:r>
              </a:p>
              <a:p>
                <a:pPr marL="0" indent="0">
                  <a:buNone/>
                </a:pPr>
                <a:r>
                  <a:rPr lang="en-US" dirty="0"/>
                  <a:t>All dimensions are in cm.</a:t>
                </a:r>
              </a:p>
              <a:p>
                <a:pPr marL="0" indent="0">
                  <a:buNone/>
                </a:pP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0" y="1676400"/>
            <a:ext cx="401955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3263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6.1 :   #’s 7, 13, 15  pp. 150-152</a:t>
            </a:r>
          </a:p>
          <a:p>
            <a:r>
              <a:rPr lang="en-US" dirty="0" smtClean="0"/>
              <a:t>6.2 :  #’s 1, 5, 13, 21  pp. 159-162</a:t>
            </a:r>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35261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Among the Parts of the Frustum of a Cone</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467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11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lvl="1" indent="0">
                  <a:buNone/>
                </a:pPr>
                <a:r>
                  <a:rPr lang="en-US" dirty="0" smtClean="0"/>
                  <a:t>               </a:t>
                </a:r>
                <a14:m>
                  <m:oMath xmlns:m="http://schemas.openxmlformats.org/officeDocument/2006/math">
                    <m:r>
                      <a:rPr lang="en-US" i="1" smtClean="0">
                        <a:latin typeface="Cambria Math"/>
                      </a:rPr>
                      <m:t>𝐿𝑆𝐴</m:t>
                    </m:r>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r>
                      <a:rPr lang="en-US" i="1">
                        <a:latin typeface="Cambria Math"/>
                      </a:rPr>
                      <m:t>(</m:t>
                    </m:r>
                    <m:sSub>
                      <m:sSubPr>
                        <m:ctrlPr>
                          <a:rPr lang="en-US" i="1">
                            <a:latin typeface="Cambria Math"/>
                          </a:rPr>
                        </m:ctrlPr>
                      </m:sSubPr>
                      <m:e>
                        <m:r>
                          <a:rPr lang="en-US" i="1">
                            <a:latin typeface="Cambria Math"/>
                          </a:rPr>
                          <m:t>𝐶</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𝐶</m:t>
                        </m:r>
                      </m:e>
                      <m:sub>
                        <m:r>
                          <a:rPr lang="en-US" i="1">
                            <a:latin typeface="Cambria Math"/>
                          </a:rPr>
                          <m:t>2</m:t>
                        </m:r>
                      </m:sub>
                    </m:sSub>
                    <m:r>
                      <a:rPr lang="en-US" i="1">
                        <a:latin typeface="Cambria Math"/>
                      </a:rPr>
                      <m:t>)</m:t>
                    </m:r>
                    <m:r>
                      <a:rPr lang="en-US" i="1">
                        <a:latin typeface="Cambria Math"/>
                      </a:rPr>
                      <m:t>𝑙</m:t>
                    </m:r>
                  </m:oMath>
                </a14:m>
                <a:r>
                  <a:rPr lang="en-US" dirty="0"/>
                  <a:t>         </a:t>
                </a:r>
                <a:endParaRPr lang="en-US" dirty="0" smtClean="0"/>
              </a:p>
              <a:p>
                <a:pPr marL="0" indent="0">
                  <a:buNone/>
                </a:pPr>
                <a:r>
                  <a:rPr lang="en-US" dirty="0"/>
                  <a:t>where </a:t>
                </a:r>
                <a14:m>
                  <m:oMath xmlns:m="http://schemas.openxmlformats.org/officeDocument/2006/math">
                    <m:sSub>
                      <m:sSubPr>
                        <m:ctrlPr>
                          <a:rPr lang="en-US" i="1">
                            <a:latin typeface="Cambria Math"/>
                          </a:rPr>
                        </m:ctrlPr>
                      </m:sSubPr>
                      <m:e>
                        <m:r>
                          <a:rPr lang="en-US" i="1">
                            <a:latin typeface="Cambria Math"/>
                          </a:rPr>
                          <m:t>𝐶</m:t>
                        </m:r>
                      </m:e>
                      <m:sub>
                        <m:r>
                          <a:rPr lang="en-US" i="1">
                            <a:latin typeface="Cambria Math"/>
                          </a:rPr>
                          <m:t>1</m:t>
                        </m:r>
                      </m:sub>
                    </m:sSub>
                  </m:oMath>
                </a14:m>
                <a:r>
                  <a:rPr lang="en-US" dirty="0"/>
                  <a:t> and </a:t>
                </a:r>
                <a14:m>
                  <m:oMath xmlns:m="http://schemas.openxmlformats.org/officeDocument/2006/math">
                    <m:sSub>
                      <m:sSubPr>
                        <m:ctrlPr>
                          <a:rPr lang="en-US" i="1">
                            <a:latin typeface="Cambria Math"/>
                          </a:rPr>
                        </m:ctrlPr>
                      </m:sSubPr>
                      <m:e>
                        <m:r>
                          <a:rPr lang="en-US" i="1">
                            <a:latin typeface="Cambria Math"/>
                          </a:rPr>
                          <m:t>𝐶</m:t>
                        </m:r>
                      </m:e>
                      <m:sub>
                        <m:r>
                          <a:rPr lang="en-US" i="1">
                            <a:latin typeface="Cambria Math"/>
                          </a:rPr>
                          <m:t>2</m:t>
                        </m:r>
                      </m:sub>
                    </m:sSub>
                  </m:oMath>
                </a14:m>
                <a:r>
                  <a:rPr lang="en-US" dirty="0"/>
                  <a:t> are the circumferences of its bases and </a:t>
                </a:r>
                <a14:m>
                  <m:oMath xmlns:m="http://schemas.openxmlformats.org/officeDocument/2006/math">
                    <m:r>
                      <a:rPr lang="en-US" i="1">
                        <a:latin typeface="Cambria Math"/>
                      </a:rPr>
                      <m:t>𝑙</m:t>
                    </m:r>
                  </m:oMath>
                </a14:m>
                <a:r>
                  <a:rPr lang="en-US" dirty="0"/>
                  <a:t> is the slant height</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𝑇𝑆𝐴</m:t>
                      </m:r>
                      <m:r>
                        <a:rPr lang="en-US" i="1">
                          <a:latin typeface="Cambria Math"/>
                        </a:rPr>
                        <m:t>=</m:t>
                      </m:r>
                      <m:r>
                        <a:rPr lang="en-US" i="1">
                          <a:latin typeface="Cambria Math"/>
                        </a:rPr>
                        <m:t>𝐿𝑆𝐴</m:t>
                      </m:r>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2</m:t>
                          </m:r>
                        </m:sub>
                      </m:sSub>
                      <m:r>
                        <a:rPr lang="en-US" i="1">
                          <a:latin typeface="Cambria Math"/>
                        </a:rPr>
                        <m:t> </m:t>
                      </m:r>
                    </m:oMath>
                  </m:oMathPara>
                </a14:m>
                <a:endParaRPr lang="en-US" dirty="0" smtClean="0"/>
              </a:p>
              <a:p>
                <a14:m>
                  <m:oMath xmlns:m="http://schemas.openxmlformats.org/officeDocument/2006/math">
                    <m:r>
                      <a:rPr lang="en-US" i="1">
                        <a:latin typeface="Cambria Math"/>
                      </a:rPr>
                      <m:t>𝑉</m:t>
                    </m:r>
                    <m:r>
                      <a:rPr lang="en-US" i="1">
                        <a:latin typeface="Cambria Math"/>
                      </a:rPr>
                      <m:t>=</m:t>
                    </m:r>
                    <m:f>
                      <m:fPr>
                        <m:ctrlPr>
                          <a:rPr lang="en-US" i="1">
                            <a:latin typeface="Cambria Math"/>
                          </a:rPr>
                        </m:ctrlPr>
                      </m:fPr>
                      <m:num>
                        <m:r>
                          <a:rPr lang="en-US" i="1">
                            <a:latin typeface="Cambria Math"/>
                          </a:rPr>
                          <m:t>1</m:t>
                        </m:r>
                      </m:num>
                      <m:den>
                        <m:r>
                          <a:rPr lang="en-US" i="1">
                            <a:latin typeface="Cambria Math"/>
                          </a:rPr>
                          <m:t>3</m:t>
                        </m:r>
                      </m:den>
                    </m:f>
                    <m:r>
                      <a:rPr lang="en-US" i="1">
                        <a:latin typeface="Cambria Math"/>
                      </a:rPr>
                      <m:t>h</m:t>
                    </m:r>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2</m:t>
                        </m:r>
                      </m:sub>
                    </m:sSub>
                    <m:r>
                      <a:rPr lang="en-US" i="1">
                        <a:latin typeface="Cambria Math"/>
                      </a:rPr>
                      <m:t>+</m:t>
                    </m:r>
                    <m:rad>
                      <m:radPr>
                        <m:degHide m:val="on"/>
                        <m:ctrlPr>
                          <a:rPr lang="en-US" i="1">
                            <a:latin typeface="Cambria Math"/>
                          </a:rPr>
                        </m:ctrlPr>
                      </m:radPr>
                      <m:deg/>
                      <m:e>
                        <m:sSub>
                          <m:sSubPr>
                            <m:ctrlPr>
                              <a:rPr lang="en-US" i="1">
                                <a:latin typeface="Cambria Math"/>
                              </a:rPr>
                            </m:ctrlPr>
                          </m:sSubPr>
                          <m:e>
                            <m:r>
                              <a:rPr lang="en-US" i="1">
                                <a:latin typeface="Cambria Math"/>
                              </a:rPr>
                              <m:t>𝐵</m:t>
                            </m:r>
                          </m:e>
                          <m:sub>
                            <m:r>
                              <a:rPr lang="en-US" i="1">
                                <a:latin typeface="Cambria Math"/>
                              </a:rPr>
                              <m:t>1</m:t>
                            </m:r>
                          </m:sub>
                        </m:sSub>
                        <m:sSub>
                          <m:sSubPr>
                            <m:ctrlPr>
                              <a:rPr lang="en-US" i="1">
                                <a:latin typeface="Cambria Math"/>
                              </a:rPr>
                            </m:ctrlPr>
                          </m:sSubPr>
                          <m:e>
                            <m:r>
                              <a:rPr lang="en-US" i="1">
                                <a:latin typeface="Cambria Math"/>
                              </a:rPr>
                              <m:t>𝐵</m:t>
                            </m:r>
                          </m:e>
                          <m:sub>
                            <m:r>
                              <a:rPr lang="en-US" i="1">
                                <a:latin typeface="Cambria Math"/>
                              </a:rPr>
                              <m:t>2</m:t>
                            </m:r>
                          </m:sub>
                        </m:sSub>
                      </m:e>
                    </m:rad>
                    <m:r>
                      <a:rPr lang="en-US" i="1">
                        <a:latin typeface="Cambria Math"/>
                      </a:rPr>
                      <m:t> )</m:t>
                    </m:r>
                  </m:oMath>
                </a14:m>
                <a:r>
                  <a:rPr lang="en-US" dirty="0"/>
                  <a:t>        </a:t>
                </a:r>
              </a:p>
              <a:p>
                <a:r>
                  <a:rPr lang="en-US" dirty="0"/>
                  <a:t>where </a:t>
                </a:r>
                <a14:m>
                  <m:oMath xmlns:m="http://schemas.openxmlformats.org/officeDocument/2006/math">
                    <m:sSub>
                      <m:sSubPr>
                        <m:ctrlPr>
                          <a:rPr lang="en-US" i="1">
                            <a:latin typeface="Cambria Math"/>
                          </a:rPr>
                        </m:ctrlPr>
                      </m:sSubPr>
                      <m:e>
                        <m:r>
                          <a:rPr lang="en-US" i="1">
                            <a:latin typeface="Cambria Math"/>
                          </a:rPr>
                          <m:t>𝐵</m:t>
                        </m:r>
                      </m:e>
                      <m:sub>
                        <m:r>
                          <a:rPr lang="en-US" i="1">
                            <a:latin typeface="Cambria Math"/>
                          </a:rPr>
                          <m:t>1</m:t>
                        </m:r>
                      </m:sub>
                    </m:sSub>
                  </m:oMath>
                </a14:m>
                <a:r>
                  <a:rPr lang="en-US" dirty="0"/>
                  <a:t>, </a:t>
                </a:r>
                <a14:m>
                  <m:oMath xmlns:m="http://schemas.openxmlformats.org/officeDocument/2006/math">
                    <m:sSub>
                      <m:sSubPr>
                        <m:ctrlPr>
                          <a:rPr lang="en-US" i="1">
                            <a:latin typeface="Cambria Math"/>
                          </a:rPr>
                        </m:ctrlPr>
                      </m:sSubPr>
                      <m:e>
                        <m:r>
                          <a:rPr lang="en-US" i="1">
                            <a:latin typeface="Cambria Math"/>
                          </a:rPr>
                          <m:t>𝐵</m:t>
                        </m:r>
                      </m:e>
                      <m:sub>
                        <m:r>
                          <a:rPr lang="en-US" i="1">
                            <a:latin typeface="Cambria Math"/>
                          </a:rPr>
                          <m:t>2</m:t>
                        </m:r>
                      </m:sub>
                    </m:sSub>
                  </m:oMath>
                </a14:m>
                <a:r>
                  <a:rPr lang="en-US" dirty="0"/>
                  <a:t> are the two bases and </a:t>
                </a:r>
                <a14:m>
                  <m:oMath xmlns:m="http://schemas.openxmlformats.org/officeDocument/2006/math">
                    <m:r>
                      <a:rPr lang="en-US" i="1">
                        <a:latin typeface="Cambria Math"/>
                      </a:rPr>
                      <m:t>h</m:t>
                    </m:r>
                  </m:oMath>
                </a14:m>
                <a:r>
                  <a:rPr lang="en-US" dirty="0"/>
                  <a:t> is the altitude of the frustum</a:t>
                </a:r>
              </a:p>
              <a:p>
                <a:pPr marL="0" indent="0">
                  <a:buNone/>
                </a:pPr>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1319417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350837"/>
            <a:ext cx="8229600" cy="4525963"/>
          </a:xfrm>
        </p:spPr>
        <p:txBody>
          <a:bodyPr/>
          <a:lstStyle/>
          <a:p>
            <a:r>
              <a:rPr lang="en-US" dirty="0" smtClean="0"/>
              <a:t>    The </a:t>
            </a:r>
            <a:r>
              <a:rPr lang="en-US" b="1" i="1" dirty="0" smtClean="0"/>
              <a:t>frustum of a pyramid</a:t>
            </a:r>
            <a:r>
              <a:rPr lang="en-US" dirty="0" smtClean="0"/>
              <a:t> is the lower portion of a pyramid obtained by passing a cutting plane parallel to the base intersecting all the lateral edges. Thus, it is a polyhedron enclosed by the pyramidal surface, the base of the pyramid and the parallel plane.</a:t>
            </a:r>
            <a:endParaRPr lang="en-US" dirty="0"/>
          </a:p>
        </p:txBody>
      </p:sp>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788979"/>
            <a:ext cx="3565963"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336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Surface Areas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14:m>
                  <m:oMath xmlns:m="http://schemas.openxmlformats.org/officeDocument/2006/math">
                    <m:sSub>
                      <m:sSubPr>
                        <m:ctrlPr>
                          <a:rPr lang="en-US" i="1">
                            <a:latin typeface="Cambria Math"/>
                          </a:rPr>
                        </m:ctrlPr>
                      </m:sSubPr>
                      <m:e>
                        <m:r>
                          <a:rPr lang="en-US" i="1">
                            <a:latin typeface="Cambria Math"/>
                          </a:rPr>
                          <m:t>𝐴</m:t>
                        </m:r>
                      </m:e>
                      <m:sub>
                        <m:r>
                          <a:rPr lang="en-US" i="1">
                            <a:latin typeface="Cambria Math"/>
                          </a:rPr>
                          <m:t>𝑇𝑟𝑎𝑝𝑒𝑧𝑜𝑖𝑑</m:t>
                        </m:r>
                      </m:sub>
                    </m:sSub>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d>
                      <m:dPr>
                        <m:ctrlPr>
                          <a:rPr lang="en-US" i="1">
                            <a:latin typeface="Cambria Math"/>
                          </a:rPr>
                        </m:ctrlPr>
                      </m:dPr>
                      <m:e>
                        <m:sSub>
                          <m:sSubPr>
                            <m:ctrlPr>
                              <a:rPr lang="en-US" i="1">
                                <a:latin typeface="Cambria Math"/>
                              </a:rPr>
                            </m:ctrlPr>
                          </m:sSubPr>
                          <m:e>
                            <m:r>
                              <a:rPr lang="en-US" i="1">
                                <a:latin typeface="Cambria Math"/>
                              </a:rPr>
                              <m:t>𝑏</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2</m:t>
                            </m:r>
                          </m:sub>
                        </m:sSub>
                      </m:e>
                    </m:d>
                    <m:r>
                      <a:rPr lang="en-US" i="1">
                        <a:latin typeface="Cambria Math"/>
                      </a:rPr>
                      <m:t>𝑙</m:t>
                    </m:r>
                    <m:r>
                      <a:rPr lang="en-US" i="1">
                        <a:latin typeface="Cambria Math"/>
                      </a:rPr>
                      <m:t>.</m:t>
                    </m:r>
                  </m:oMath>
                </a14:m>
                <a:endParaRPr lang="en-US" dirty="0" smtClean="0"/>
              </a:p>
              <a:p>
                <a:endParaRPr lang="en-US" dirty="0"/>
              </a:p>
              <a:p>
                <a:endParaRPr lang="en-US" dirty="0" smtClean="0"/>
              </a:p>
              <a:p>
                <a:endParaRPr lang="en-US" dirty="0"/>
              </a:p>
              <a:p>
                <a:endParaRPr lang="en-US" dirty="0" smtClean="0"/>
              </a:p>
              <a:p>
                <a14:m>
                  <m:oMath xmlns:m="http://schemas.openxmlformats.org/officeDocument/2006/math">
                    <m:r>
                      <a:rPr lang="en-US" i="1">
                        <a:latin typeface="Cambria Math"/>
                      </a:rPr>
                      <m:t>𝐿𝑆𝐴</m:t>
                    </m:r>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d>
                      <m:dPr>
                        <m:ctrlPr>
                          <a:rPr lang="en-US" i="1">
                            <a:latin typeface="Cambria Math"/>
                          </a:rPr>
                        </m:ctrlPr>
                      </m:dPr>
                      <m:e>
                        <m:sSub>
                          <m:sSubPr>
                            <m:ctrlPr>
                              <a:rPr lang="en-US" i="1">
                                <a:latin typeface="Cambria Math"/>
                              </a:rPr>
                            </m:ctrlPr>
                          </m:sSubPr>
                          <m:e>
                            <m:r>
                              <a:rPr lang="en-US" i="1">
                                <a:latin typeface="Cambria Math"/>
                              </a:rPr>
                              <m:t>𝑃</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𝑃</m:t>
                            </m:r>
                          </m:e>
                          <m:sub>
                            <m:r>
                              <a:rPr lang="en-US" i="1">
                                <a:latin typeface="Cambria Math"/>
                              </a:rPr>
                              <m:t>2</m:t>
                            </m:r>
                          </m:sub>
                        </m:sSub>
                      </m:e>
                    </m:d>
                    <m:r>
                      <a:rPr lang="en-US" i="1">
                        <a:latin typeface="Cambria Math"/>
                      </a:rPr>
                      <m:t>𝑙</m:t>
                    </m:r>
                    <m:r>
                      <a:rPr lang="en-US" i="1">
                        <a:latin typeface="Cambria Math"/>
                      </a:rPr>
                      <m:t> .</m:t>
                    </m:r>
                  </m:oMath>
                </a14:m>
                <a:r>
                  <a:rPr lang="en-US" dirty="0"/>
                  <a:t>        .</a:t>
                </a:r>
              </a:p>
              <a:p>
                <a:r>
                  <a:rPr lang="en-US" b="1" dirty="0"/>
                  <a:t> </a:t>
                </a:r>
                <a14:m>
                  <m:oMath xmlns:m="http://schemas.openxmlformats.org/officeDocument/2006/math">
                    <m:r>
                      <a:rPr lang="en-US" i="1">
                        <a:latin typeface="Cambria Math"/>
                      </a:rPr>
                      <m:t>𝑇𝑆𝐴</m:t>
                    </m:r>
                    <m:r>
                      <a:rPr lang="en-US" i="1">
                        <a:latin typeface="Cambria Math"/>
                      </a:rPr>
                      <m:t>=</m:t>
                    </m:r>
                    <m:r>
                      <a:rPr lang="en-US" i="1">
                        <a:latin typeface="Cambria Math"/>
                      </a:rPr>
                      <m:t>𝐿𝑆𝐴</m:t>
                    </m:r>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2</m:t>
                        </m:r>
                      </m:sub>
                    </m:sSub>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514600"/>
            <a:ext cx="2657475" cy="20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4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of Frustum of a Pyramid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905000"/>
                <a:ext cx="8229600" cy="4525963"/>
              </a:xfrm>
            </p:spPr>
            <p:txBody>
              <a:bodyPr/>
              <a:lstStyle/>
              <a:p>
                <a14:m>
                  <m:oMath xmlns:m="http://schemas.openxmlformats.org/officeDocument/2006/math">
                    <m:r>
                      <a:rPr lang="en-US" i="1">
                        <a:latin typeface="Cambria Math"/>
                      </a:rPr>
                      <m:t>𝑉</m:t>
                    </m:r>
                    <m:r>
                      <a:rPr lang="en-US" i="1">
                        <a:latin typeface="Cambria Math"/>
                      </a:rPr>
                      <m:t>=</m:t>
                    </m:r>
                    <m:f>
                      <m:fPr>
                        <m:ctrlPr>
                          <a:rPr lang="en-US" i="1">
                            <a:latin typeface="Cambria Math"/>
                          </a:rPr>
                        </m:ctrlPr>
                      </m:fPr>
                      <m:num>
                        <m:r>
                          <a:rPr lang="en-US" i="1">
                            <a:latin typeface="Cambria Math"/>
                          </a:rPr>
                          <m:t>1</m:t>
                        </m:r>
                      </m:num>
                      <m:den>
                        <m:r>
                          <a:rPr lang="en-US" i="1">
                            <a:latin typeface="Cambria Math"/>
                          </a:rPr>
                          <m:t>3</m:t>
                        </m:r>
                      </m:den>
                    </m:f>
                    <m:r>
                      <a:rPr lang="en-US" i="1">
                        <a:latin typeface="Cambria Math"/>
                      </a:rPr>
                      <m:t>h</m:t>
                    </m:r>
                    <m:d>
                      <m:dPr>
                        <m:ctrlPr>
                          <a:rPr lang="en-US" i="1">
                            <a:latin typeface="Cambria Math"/>
                          </a:rPr>
                        </m:ctrlPr>
                      </m:dPr>
                      <m:e>
                        <m:sSub>
                          <m:sSubPr>
                            <m:ctrlPr>
                              <a:rPr lang="en-US" i="1">
                                <a:latin typeface="Cambria Math"/>
                              </a:rPr>
                            </m:ctrlPr>
                          </m:sSubPr>
                          <m:e>
                            <m:r>
                              <a:rPr lang="en-US" i="1">
                                <a:latin typeface="Cambria Math"/>
                              </a:rPr>
                              <m:t>𝐵</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2</m:t>
                            </m:r>
                          </m:sub>
                        </m:sSub>
                        <m:r>
                          <a:rPr lang="en-US" i="1">
                            <a:latin typeface="Cambria Math"/>
                          </a:rPr>
                          <m:t>+</m:t>
                        </m:r>
                        <m:rad>
                          <m:radPr>
                            <m:degHide m:val="on"/>
                            <m:ctrlPr>
                              <a:rPr lang="en-US" i="1">
                                <a:latin typeface="Cambria Math"/>
                              </a:rPr>
                            </m:ctrlPr>
                          </m:radPr>
                          <m:deg/>
                          <m:e>
                            <m:sSub>
                              <m:sSubPr>
                                <m:ctrlPr>
                                  <a:rPr lang="en-US" i="1">
                                    <a:latin typeface="Cambria Math"/>
                                  </a:rPr>
                                </m:ctrlPr>
                              </m:sSubPr>
                              <m:e>
                                <m:r>
                                  <a:rPr lang="en-US" i="1">
                                    <a:latin typeface="Cambria Math"/>
                                  </a:rPr>
                                  <m:t>𝐵</m:t>
                                </m:r>
                              </m:e>
                              <m:sub>
                                <m:r>
                                  <a:rPr lang="en-US" i="1">
                                    <a:latin typeface="Cambria Math"/>
                                  </a:rPr>
                                  <m:t>1</m:t>
                                </m:r>
                              </m:sub>
                            </m:sSub>
                            <m:sSub>
                              <m:sSubPr>
                                <m:ctrlPr>
                                  <a:rPr lang="en-US" i="1">
                                    <a:latin typeface="Cambria Math"/>
                                  </a:rPr>
                                </m:ctrlPr>
                              </m:sSubPr>
                              <m:e>
                                <m:r>
                                  <a:rPr lang="en-US" i="1">
                                    <a:latin typeface="Cambria Math"/>
                                  </a:rPr>
                                  <m:t>𝐵</m:t>
                                </m:r>
                              </m:e>
                              <m:sub>
                                <m:r>
                                  <a:rPr lang="en-US" i="1">
                                    <a:latin typeface="Cambria Math"/>
                                  </a:rPr>
                                  <m:t>2</m:t>
                                </m:r>
                              </m:sub>
                            </m:sSub>
                          </m:e>
                        </m:rad>
                        <m:r>
                          <a:rPr lang="en-US" i="1">
                            <a:latin typeface="Cambria Math"/>
                          </a:rPr>
                          <m:t> </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905000"/>
                <a:ext cx="8229600" cy="4525963"/>
              </a:xfrm>
              <a:blipFill rotWithShape="1">
                <a:blip r:embed="rId2"/>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186125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diameter of the lower base of a frustum of a right circular cone is  </a:t>
                </a:r>
                <a14:m>
                  <m:oMath xmlns:m="http://schemas.openxmlformats.org/officeDocument/2006/math">
                    <m:r>
                      <a:rPr lang="en-US" i="1">
                        <a:latin typeface="Cambria Math"/>
                      </a:rPr>
                      <m:t>24 </m:t>
                    </m:r>
                    <m:r>
                      <a:rPr lang="en-US" i="1">
                        <a:latin typeface="Cambria Math"/>
                      </a:rPr>
                      <m:t>𝑓𝑡</m:t>
                    </m:r>
                  </m:oMath>
                </a14:m>
                <a:r>
                  <a:rPr lang="en-US" dirty="0"/>
                  <a:t> while the diameter of the upper base is </a:t>
                </a:r>
                <a14:m>
                  <m:oMath xmlns:m="http://schemas.openxmlformats.org/officeDocument/2006/math">
                    <m:r>
                      <a:rPr lang="en-US" i="1">
                        <a:latin typeface="Cambria Math"/>
                      </a:rPr>
                      <m:t>14 </m:t>
                    </m:r>
                    <m:r>
                      <a:rPr lang="en-US" i="1">
                        <a:latin typeface="Cambria Math"/>
                      </a:rPr>
                      <m:t>𝑓𝑡</m:t>
                    </m:r>
                    <m:r>
                      <a:rPr lang="en-US" i="1">
                        <a:latin typeface="Cambria Math"/>
                      </a:rPr>
                      <m:t>.</m:t>
                    </m:r>
                  </m:oMath>
                </a14:m>
                <a:r>
                  <a:rPr lang="en-US" dirty="0"/>
                  <a:t> If the slant height of the frustum is </a:t>
                </a:r>
                <a14:m>
                  <m:oMath xmlns:m="http://schemas.openxmlformats.org/officeDocument/2006/math">
                    <m:r>
                      <a:rPr lang="en-US" i="1">
                        <a:latin typeface="Cambria Math"/>
                      </a:rPr>
                      <m:t>13 </m:t>
                    </m:r>
                    <m:r>
                      <a:rPr lang="en-US" i="1">
                        <a:latin typeface="Cambria Math"/>
                      </a:rPr>
                      <m:t>𝑓𝑡</m:t>
                    </m:r>
                  </m:oMath>
                </a14:m>
                <a:r>
                  <a:rPr lang="en-US" dirty="0"/>
                  <a:t>, find the total area and the volume of the frustum</a:t>
                </a:r>
                <a:r>
                  <a:rPr lang="en-US" dirty="0" smtClean="0"/>
                  <a:t>.</a:t>
                </a:r>
              </a:p>
              <a:p>
                <a:r>
                  <a:rPr lang="en-US" dirty="0" smtClean="0"/>
                  <a:t>ANS: 1382 </a:t>
                </a:r>
                <a:r>
                  <a:rPr lang="en-US" dirty="0" err="1" smtClean="0"/>
                  <a:t>sq.ft</a:t>
                </a:r>
                <a:r>
                  <a:rPr lang="en-US" dirty="0" smtClean="0"/>
                  <a:t>,  3481 </a:t>
                </a:r>
                <a:r>
                  <a:rPr lang="en-US" dirty="0" err="1" smtClean="0"/>
                  <a:t>cu.ft</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spTree>
    <p:extLst>
      <p:ext uri="{BB962C8B-B14F-4D97-AF65-F5344CB8AC3E}">
        <p14:creationId xmlns:p14="http://schemas.microsoft.com/office/powerpoint/2010/main" val="156569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4525963"/>
              </a:xfrm>
            </p:spPr>
            <p:txBody>
              <a:bodyPr/>
              <a:lstStyle/>
              <a:p>
                <a:r>
                  <a:rPr lang="en-US" dirty="0"/>
                  <a:t>Find the volume and the total area of a frustum of a regular hexagonal pyramid with base edges of </a:t>
                </a:r>
                <a14:m>
                  <m:oMath xmlns:m="http://schemas.openxmlformats.org/officeDocument/2006/math">
                    <m:r>
                      <a:rPr lang="en-US" i="1">
                        <a:latin typeface="Cambria Math"/>
                      </a:rPr>
                      <m:t>6 </m:t>
                    </m:r>
                    <m:r>
                      <a:rPr lang="en-US" i="1">
                        <a:latin typeface="Cambria Math"/>
                      </a:rPr>
                      <m:t>𝑐𝑚</m:t>
                    </m:r>
                  </m:oMath>
                </a14:m>
                <a:r>
                  <a:rPr lang="en-US" dirty="0"/>
                  <a:t> and </a:t>
                </a:r>
                <a14:m>
                  <m:oMath xmlns:m="http://schemas.openxmlformats.org/officeDocument/2006/math">
                    <m:r>
                      <a:rPr lang="en-US" i="1">
                        <a:latin typeface="Cambria Math"/>
                      </a:rPr>
                      <m:t>8 </m:t>
                    </m:r>
                    <m:r>
                      <a:rPr lang="en-US" i="1">
                        <a:latin typeface="Cambria Math"/>
                      </a:rPr>
                      <m:t>𝑐𝑚</m:t>
                    </m:r>
                  </m:oMath>
                </a14:m>
                <a:r>
                  <a:rPr lang="en-US" dirty="0"/>
                  <a:t>, respectively, and whose altitude is </a:t>
                </a:r>
                <a14:m>
                  <m:oMath xmlns:m="http://schemas.openxmlformats.org/officeDocument/2006/math">
                    <m:r>
                      <a:rPr lang="en-US" i="1">
                        <a:latin typeface="Cambria Math"/>
                      </a:rPr>
                      <m:t>  12 </m:t>
                    </m:r>
                    <m:r>
                      <a:rPr lang="en-US" i="1">
                        <a:latin typeface="Cambria Math"/>
                      </a:rPr>
                      <m:t>𝑐𝑚</m:t>
                    </m:r>
                    <m:r>
                      <a:rPr lang="en-US" i="1">
                        <a:latin typeface="Cambria Math"/>
                      </a:rPr>
                      <m:t>.</m:t>
                    </m:r>
                  </m:oMath>
                </a14:m>
                <a:endParaRPr lang="en-US" dirty="0" smtClean="0"/>
              </a:p>
              <a:p>
                <a:r>
                  <a:rPr lang="en-US" dirty="0" smtClean="0"/>
                  <a:t>ANS: </a:t>
                </a:r>
              </a:p>
              <a:p>
                <a:r>
                  <a:rPr lang="en-US" dirty="0" smtClean="0"/>
                  <a:t>769 sq.cm.</a:t>
                </a:r>
              </a:p>
              <a:p>
                <a:r>
                  <a:rPr lang="en-US" dirty="0" smtClean="0"/>
                  <a:t>1538 cu.cm</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4525963"/>
              </a:xfrm>
              <a:blipFill rotWithShape="1">
                <a:blip r:embed="rId2"/>
                <a:stretch>
                  <a:fillRect l="-1630"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Solid Mensuration by Earnhart</a:t>
            </a:r>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124200"/>
            <a:ext cx="51054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784714"/>
      </p:ext>
    </p:extLst>
  </p:cSld>
  <p:clrMapOvr>
    <a:masterClrMapping/>
  </p:clrMapOvr>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TOPIC</Template>
  <TotalTime>3271</TotalTime>
  <Words>1128</Words>
  <Application>Microsoft Office PowerPoint</Application>
  <PresentationFormat>On-screen Show (4:3)</PresentationFormat>
  <Paragraphs>107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TOPIC</vt:lpstr>
      <vt:lpstr> Lesson 6 Frustums, Truncated Solids &amp; Prismatoids  Solids for which V=(MeanB)h</vt:lpstr>
      <vt:lpstr>PowerPoint Presentation</vt:lpstr>
      <vt:lpstr>Relationship Among the Parts of the Frustum of a Cone</vt:lpstr>
      <vt:lpstr>Formulas</vt:lpstr>
      <vt:lpstr>PowerPoint Presentation</vt:lpstr>
      <vt:lpstr>Surface Areas</vt:lpstr>
      <vt:lpstr>Volume of Frustum of a Pyramid</vt:lpstr>
      <vt:lpstr>EXAMPLE 1</vt:lpstr>
      <vt:lpstr>EXAMPLE 2</vt:lpstr>
      <vt:lpstr>PowerPoint Presentation</vt:lpstr>
      <vt:lpstr>Volume of a Truncated Cylinder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EXAMPLE 4</vt:lpstr>
      <vt:lpstr>EXAMPLE 7</vt:lpstr>
      <vt:lpstr>EXERCISES</vt:lpstr>
      <vt:lpstr>PowerPoint Presentation</vt:lpstr>
      <vt:lpstr>PowerPoint Presentation</vt:lpstr>
      <vt:lpstr>PowerPoint Presentation</vt:lpstr>
      <vt:lpstr>Homework</vt:lpstr>
    </vt:vector>
  </TitlesOfParts>
  <Company>Mapua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Trigonometric Identities</dc:title>
  <dc:creator>rbteodoro</dc:creator>
  <cp:lastModifiedBy>Richard T. Earnhart</cp:lastModifiedBy>
  <cp:revision>247</cp:revision>
  <dcterms:created xsi:type="dcterms:W3CDTF">2011-05-31T05:35:10Z</dcterms:created>
  <dcterms:modified xsi:type="dcterms:W3CDTF">2011-11-19T02:08:24Z</dcterms:modified>
</cp:coreProperties>
</file>