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094C-D44F-478A-AEE7-99583004D1DF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B65F7-CDA8-4749-86AF-BC7F744B9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250DD-F085-4B11-BE01-5949C94DE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5AFEC5-6919-4860-B4BA-9BE4B9D2B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8" descr="PPT Slide Alter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PLANE AND SPHERICAL TRIGONOMETRY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None/>
            </a:pPr>
            <a:r>
              <a:rPr lang="en-US" dirty="0" smtClean="0"/>
              <a:t>Angle Measure, Arc Length, Linear and Angular Velocities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 startAt="3"/>
            </a:pPr>
            <a:r>
              <a:rPr lang="en-US" sz="2000" dirty="0" smtClean="0"/>
              <a:t>Express each angle measure in degrees:</a:t>
            </a:r>
          </a:p>
          <a:p>
            <a:pPr marL="514350" indent="-514350">
              <a:lnSpc>
                <a:spcPct val="250000"/>
              </a:lnSpc>
            </a:pPr>
            <a:r>
              <a:rPr lang="en-US" sz="2000" dirty="0" smtClean="0"/>
              <a:t>	a.	 </a:t>
            </a:r>
          </a:p>
          <a:p>
            <a:pPr marL="514350" indent="-514350">
              <a:lnSpc>
                <a:spcPct val="250000"/>
              </a:lnSpc>
            </a:pPr>
            <a:r>
              <a:rPr lang="en-US" sz="2000" dirty="0" smtClean="0"/>
              <a:t>	b.</a:t>
            </a:r>
          </a:p>
          <a:p>
            <a:pPr marL="514350" indent="-514350">
              <a:lnSpc>
                <a:spcPct val="250000"/>
              </a:lnSpc>
            </a:pPr>
            <a:r>
              <a:rPr lang="en-US" sz="2000" dirty="0" smtClean="0"/>
              <a:t>	c.</a:t>
            </a:r>
          </a:p>
          <a:p>
            <a:pPr marL="514350" indent="-514350">
              <a:lnSpc>
                <a:spcPct val="250000"/>
              </a:lnSpc>
            </a:pPr>
            <a:r>
              <a:rPr lang="en-US" sz="2000" dirty="0" smtClean="0"/>
              <a:t>	d.</a:t>
            </a:r>
          </a:p>
          <a:p>
            <a:pPr marL="514350" indent="-514350">
              <a:lnSpc>
                <a:spcPct val="250000"/>
              </a:lnSpc>
            </a:pPr>
            <a:r>
              <a:rPr lang="en-US" sz="2000" dirty="0" smtClean="0"/>
              <a:t>	e.</a:t>
            </a: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667000" y="2362200"/>
          <a:ext cx="304800" cy="524256"/>
        </p:xfrm>
        <a:graphic>
          <a:graphicData uri="http://schemas.openxmlformats.org/presentationml/2006/ole">
            <p:oleObj spid="_x0000_s19457" name="Equation" r:id="rId3" imgW="241195" imgH="406224" progId="Equation.3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667000" y="3200400"/>
          <a:ext cx="304800" cy="524256"/>
        </p:xfrm>
        <a:graphic>
          <a:graphicData uri="http://schemas.openxmlformats.org/presentationml/2006/ole">
            <p:oleObj spid="_x0000_s19459" name="Equation" r:id="rId4" imgW="241195" imgH="406224" progId="Equation.3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514600" y="3886200"/>
          <a:ext cx="558209" cy="533400"/>
        </p:xfrm>
        <a:graphic>
          <a:graphicData uri="http://schemas.openxmlformats.org/presentationml/2006/ole">
            <p:oleObj spid="_x0000_s19461" name="Equation" r:id="rId5" imgW="431613" imgH="406224" progId="Equation.3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667000" y="5486400"/>
          <a:ext cx="310116" cy="533400"/>
        </p:xfrm>
        <a:graphic>
          <a:graphicData uri="http://schemas.openxmlformats.org/presentationml/2006/ole">
            <p:oleObj spid="_x0000_s19463" name="Equation" r:id="rId6" imgW="241195" imgH="406224" progId="Equation.3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667000" y="4648200"/>
          <a:ext cx="381000" cy="528484"/>
        </p:xfrm>
        <a:graphic>
          <a:graphicData uri="http://schemas.openxmlformats.org/presentationml/2006/ole">
            <p:oleObj spid="_x0000_s19465" name="Equation" r:id="rId7" imgW="291847" imgH="40604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 startAt="4"/>
            </a:pPr>
            <a:r>
              <a:rPr lang="en-US" sz="2000" dirty="0" smtClean="0"/>
              <a:t>Express each angle measure in radians. Give answer in terms of     :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 120°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b.	 335°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c.	 -310°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d.	 1035°</a:t>
            </a:r>
          </a:p>
          <a:p>
            <a:pPr marL="514350" lvl="0" indent="-514350">
              <a:lnSpc>
                <a:spcPct val="150000"/>
              </a:lnSpc>
            </a:pPr>
            <a:r>
              <a:rPr lang="en-US" sz="2000" dirty="0" smtClean="0"/>
              <a:t>	e.	 450°</a:t>
            </a:r>
            <a:endParaRPr lang="en-PH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1307" y="2121505"/>
            <a:ext cx="176893" cy="393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Coterminal</a:t>
            </a:r>
            <a:r>
              <a:rPr lang="en-US" sz="2400" b="1" dirty="0" smtClean="0"/>
              <a:t> Angles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371601"/>
            <a:ext cx="67818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Coterminal</a:t>
            </a:r>
            <a:r>
              <a:rPr lang="en-US" sz="2000" dirty="0" smtClean="0"/>
              <a:t> </a:t>
            </a:r>
            <a:r>
              <a:rPr lang="en-US" sz="2000" b="1" dirty="0" smtClean="0"/>
              <a:t>angles </a:t>
            </a:r>
            <a:r>
              <a:rPr lang="en-US" sz="2000" dirty="0" smtClean="0"/>
              <a:t>are angles in standard position whose initial and terminal sides are the same.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find angles </a:t>
            </a:r>
            <a:r>
              <a:rPr lang="en-US" sz="2000" dirty="0" err="1" smtClean="0"/>
              <a:t>coterminal</a:t>
            </a:r>
            <a:r>
              <a:rPr lang="en-US" sz="2000" dirty="0" smtClean="0"/>
              <a:t> to a given angle, add or subtract multiples of 360° to it.</a:t>
            </a:r>
            <a:endParaRPr lang="en-PH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smtClean="0"/>
              <a:t>Draw the following angles and find two angles (one positive and one negative) </a:t>
            </a:r>
            <a:r>
              <a:rPr lang="en-US" sz="2000" dirty="0" err="1" smtClean="0"/>
              <a:t>coterminal</a:t>
            </a:r>
            <a:r>
              <a:rPr lang="en-US" sz="2000" dirty="0" smtClean="0"/>
              <a:t> with each.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 55°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b.	 70°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c.	 153°</a:t>
            </a:r>
          </a:p>
          <a:p>
            <a:pPr marL="514350" lvl="0" indent="-514350">
              <a:lnSpc>
                <a:spcPct val="150000"/>
              </a:lnSpc>
            </a:pPr>
            <a:r>
              <a:rPr lang="en-US" sz="2000" dirty="0" smtClean="0"/>
              <a:t>	d.	 219°</a:t>
            </a:r>
            <a:endParaRPr lang="en-PH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en-US" sz="2000" dirty="0" smtClean="0"/>
              <a:t>For each of the following angles, find a </a:t>
            </a:r>
            <a:r>
              <a:rPr lang="en-US" sz="2000" dirty="0" err="1" smtClean="0"/>
              <a:t>coterminal</a:t>
            </a:r>
            <a:r>
              <a:rPr lang="en-US" sz="2000" dirty="0" smtClean="0"/>
              <a:t> angle with measure such that</a:t>
            </a:r>
          </a:p>
          <a:p>
            <a:pPr marL="514350" indent="-514350">
              <a:lnSpc>
                <a:spcPct val="150000"/>
              </a:lnSpc>
            </a:pPr>
            <a:endParaRPr lang="en-US" sz="2000" dirty="0" smtClean="0"/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 -100°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b.	 524°</a:t>
            </a:r>
          </a:p>
          <a:p>
            <a:pPr marL="514350" lvl="0" indent="-514350">
              <a:lnSpc>
                <a:spcPct val="150000"/>
              </a:lnSpc>
            </a:pPr>
            <a:r>
              <a:rPr lang="en-US" sz="2000" dirty="0" smtClean="0"/>
              <a:t>	c.	 900°</a:t>
            </a:r>
            <a:endParaRPr lang="en-PH" sz="2000" dirty="0" smtClean="0"/>
          </a:p>
          <a:p>
            <a:pPr marL="514350" lvl="0" indent="-514350">
              <a:lnSpc>
                <a:spcPct val="150000"/>
              </a:lnSpc>
            </a:pPr>
            <a:r>
              <a:rPr lang="en-US" sz="2000" dirty="0" smtClean="0"/>
              <a:t>	d.	 1250°</a:t>
            </a:r>
            <a:endParaRPr lang="en-PH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3429000" y="2541871"/>
          <a:ext cx="1600200" cy="353729"/>
        </p:xfrm>
        <a:graphic>
          <a:graphicData uri="http://schemas.openxmlformats.org/presentationml/2006/ole">
            <p:oleObj spid="_x0000_s22529" name="Equation" r:id="rId3" imgW="901309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 of Angles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371601"/>
            <a:ext cx="678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Angles are classified according to the measurement of its angle.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Zero Angle – an angle formed by two coinciding rays without rotation between them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Acute angle (0r sharp) – an angle formed between 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 and 90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Right Angle – is a 90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 angle. Angle formed by two perpendicular rays.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657600" y="35052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657600" y="35052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733800" y="5029200"/>
            <a:ext cx="148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733800" y="4343400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4191000" y="4800600"/>
            <a:ext cx="1143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495800" y="6362700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495800" y="5562600"/>
            <a:ext cx="0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495800" y="6248400"/>
            <a:ext cx="114300" cy="114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 of Angles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371601"/>
            <a:ext cx="678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 smtClean="0"/>
              <a:t>Obtuse Angle (Blunt) – angle formed between 90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 and 180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150000"/>
              </a:lnSpc>
            </a:pPr>
            <a:endParaRPr lang="en-PH" sz="2000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n-US" sz="2000" dirty="0" smtClean="0"/>
              <a:t>Straight Angle – an angle whose measure is exactly 180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 .It is formed by two rays extending in opposite directions.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</a:pP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/>
              <a:t>Reflex (Bent-Back) – angle formed between 180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 and 360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.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</a:pPr>
            <a:endParaRPr lang="en-US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/>
              <a:t>Circular Angle – angle whose measure is exactly 360</a:t>
            </a:r>
            <a:r>
              <a:rPr lang="en-US" sz="2000" dirty="0" smtClean="0">
                <a:sym typeface="Symbol"/>
              </a:rPr>
              <a:t></a:t>
            </a:r>
            <a:endParaRPr lang="en-US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924300" y="2705100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 flipV="1">
            <a:off x="3352800" y="2362200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352800" y="4191000"/>
            <a:ext cx="1714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000500" y="5105400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3200400" y="5105400"/>
            <a:ext cx="8001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200400" y="63246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200400" y="6324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Length of a Circular Arc , s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76400" y="1371600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arc length </a:t>
            </a:r>
            <a:r>
              <a:rPr lang="en-US" sz="2000" dirty="0" smtClean="0"/>
              <a:t>refers to the measure of a position of a circle or part of its circumference. The arc length </a:t>
            </a:r>
            <a:r>
              <a:rPr lang="en-US" sz="2000" i="1" dirty="0" smtClean="0"/>
              <a:t>s</a:t>
            </a:r>
            <a:r>
              <a:rPr lang="en-US" sz="2000" dirty="0" smtClean="0"/>
              <a:t> for a given central angle can be found as follows: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where:                                                                                                 </a:t>
            </a:r>
            <a:r>
              <a:rPr lang="en-US" sz="2000" dirty="0" smtClean="0"/>
              <a:t>     </a:t>
            </a:r>
            <a:endParaRPr lang="en-PH" sz="2000" dirty="0" smtClean="0"/>
          </a:p>
          <a:p>
            <a:r>
              <a:rPr lang="en-US" sz="2000" dirty="0" smtClean="0"/>
              <a:t>s = length </a:t>
            </a:r>
            <a:r>
              <a:rPr lang="en-US" sz="2000" dirty="0" smtClean="0"/>
              <a:t>of the arc</a:t>
            </a:r>
            <a:endParaRPr lang="en-PH" sz="2000" dirty="0" smtClean="0"/>
          </a:p>
          <a:p>
            <a:r>
              <a:rPr lang="en-US" sz="2000" dirty="0" smtClean="0"/>
              <a:t>r = radius </a:t>
            </a:r>
            <a:r>
              <a:rPr lang="en-US" sz="2000" dirty="0" smtClean="0"/>
              <a:t>of the circle</a:t>
            </a:r>
            <a:endParaRPr lang="en-PH" sz="2000" dirty="0" smtClean="0"/>
          </a:p>
          <a:p>
            <a:r>
              <a:rPr lang="en-US" sz="2000" dirty="0" smtClean="0"/>
              <a:t>   = measure </a:t>
            </a:r>
            <a:r>
              <a:rPr lang="en-US" sz="2000" dirty="0" smtClean="0"/>
              <a:t>of the central angle in radians</a:t>
            </a:r>
            <a:endParaRPr lang="en-PH" sz="2000" dirty="0" smtClean="0"/>
          </a:p>
          <a:p>
            <a:endParaRPr lang="en-PH" sz="2000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2667000" y="2590800"/>
          <a:ext cx="838200" cy="331788"/>
        </p:xfrm>
        <a:graphic>
          <a:graphicData uri="http://schemas.openxmlformats.org/presentationml/2006/ole">
            <p:oleObj spid="_x0000_s36865" name="Equation" r:id="rId3" imgW="457002" imgH="177723" progId="Equation.3">
              <p:embed/>
            </p:oleObj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752600" y="4191000"/>
          <a:ext cx="152400" cy="241300"/>
        </p:xfrm>
        <a:graphic>
          <a:graphicData uri="http://schemas.openxmlformats.org/presentationml/2006/ole">
            <p:oleObj spid="_x0000_s36870" name="Equation" r:id="rId4" imgW="126725" imgH="177415" progId="Equation.3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895600" y="4724400"/>
            <a:ext cx="1371600" cy="1371600"/>
            <a:chOff x="4495800" y="4876800"/>
            <a:chExt cx="914400" cy="914400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4495800" y="48768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4953000" y="5219700"/>
              <a:ext cx="457200" cy="114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V="1">
              <a:off x="4953000" y="4876800"/>
              <a:ext cx="1143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4038600" y="4648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smtClean="0"/>
              <a:t>Find the length of the arc of a circle whose radius and whose central angle are as </a:t>
            </a:r>
            <a:r>
              <a:rPr lang="en-US" sz="2000" dirty="0" smtClean="0"/>
              <a:t>follows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   </a:t>
            </a:r>
            <a:r>
              <a:rPr lang="en-US" sz="2000" dirty="0" smtClean="0"/>
              <a:t>= 2.5 radians, r  = 20 cm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b.</a:t>
            </a:r>
            <a:r>
              <a:rPr lang="en-US" sz="2000" dirty="0" smtClean="0"/>
              <a:t>	   = 225°</a:t>
            </a:r>
            <a:r>
              <a:rPr lang="en-US" sz="2000" dirty="0" smtClean="0"/>
              <a:t>, </a:t>
            </a:r>
            <a:r>
              <a:rPr lang="en-US" sz="2000" dirty="0" smtClean="0"/>
              <a:t>r  = 30.1 mm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c.</a:t>
            </a:r>
            <a:r>
              <a:rPr lang="en-US" sz="2000" dirty="0" smtClean="0"/>
              <a:t>	   </a:t>
            </a:r>
            <a:r>
              <a:rPr lang="en-US" sz="2000" dirty="0" smtClean="0"/>
              <a:t>=     , </a:t>
            </a:r>
            <a:r>
              <a:rPr lang="en-US" sz="2000" dirty="0" smtClean="0"/>
              <a:t>r  = </a:t>
            </a:r>
            <a:r>
              <a:rPr lang="en-US" sz="2000" dirty="0" smtClean="0"/>
              <a:t>15 ft.</a:t>
            </a:r>
          </a:p>
          <a:p>
            <a:pPr marL="514350" indent="-514350">
              <a:lnSpc>
                <a:spcPct val="150000"/>
              </a:lnSpc>
            </a:pPr>
            <a:endParaRPr lang="en-US" sz="2000" dirty="0" smtClean="0"/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II.	If </a:t>
            </a:r>
            <a:r>
              <a:rPr lang="en-US" sz="2000" dirty="0" smtClean="0"/>
              <a:t>the minute hand of a clock is 8 cm long, how far does the tip of the hand move after 25 minutes?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</a:t>
            </a:r>
            <a:endParaRPr lang="en-PH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667000" y="2590800"/>
          <a:ext cx="152400" cy="304800"/>
        </p:xfrm>
        <a:graphic>
          <a:graphicData uri="http://schemas.openxmlformats.org/presentationml/2006/ole">
            <p:oleObj spid="_x0000_s39939" name="Equation" r:id="rId3" imgW="126725" imgH="177415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667000" y="3048000"/>
          <a:ext cx="152400" cy="304800"/>
        </p:xfrm>
        <a:graphic>
          <a:graphicData uri="http://schemas.openxmlformats.org/presentationml/2006/ole">
            <p:oleObj spid="_x0000_s39941" name="Equation" r:id="rId4" imgW="126725" imgH="177415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667000" y="3505200"/>
          <a:ext cx="152400" cy="304800"/>
        </p:xfrm>
        <a:graphic>
          <a:graphicData uri="http://schemas.openxmlformats.org/presentationml/2006/ole">
            <p:oleObj spid="_x0000_s39942" name="Equation" r:id="rId5" imgW="126725" imgH="177415" progId="Equation.3">
              <p:embed/>
            </p:oleObj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048000" y="3429000"/>
          <a:ext cx="310116" cy="533400"/>
        </p:xfrm>
        <a:graphic>
          <a:graphicData uri="http://schemas.openxmlformats.org/presentationml/2006/ole">
            <p:oleObj spid="_x0000_s39945" name="Equation" r:id="rId6" imgW="241195" imgH="406224" progId="Equation.3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7200" y="255406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cm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3059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118.2 mm</a:t>
            </a:r>
            <a:endParaRPr lang="en-PH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82.5 ft</a:t>
            </a:r>
            <a:endParaRPr lang="en-PH" dirty="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478465" y="4572000"/>
          <a:ext cx="893135" cy="609600"/>
        </p:xfrm>
        <a:graphic>
          <a:graphicData uri="http://schemas.openxmlformats.org/presentationml/2006/ole">
            <p:oleObj spid="_x0000_s39948" name="Equation" r:id="rId7" imgW="596641" imgH="4062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Area of a Sector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76400" y="2286000"/>
            <a:ext cx="60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r>
              <a:rPr lang="en-US" sz="2000" dirty="0" smtClean="0"/>
              <a:t>:                                                                                                 </a:t>
            </a:r>
            <a:r>
              <a:rPr lang="en-US" sz="2000" dirty="0" smtClean="0"/>
              <a:t>     </a:t>
            </a:r>
            <a:endParaRPr lang="en-PH" sz="2000" dirty="0" smtClean="0"/>
          </a:p>
          <a:p>
            <a:r>
              <a:rPr lang="en-US" sz="2000" dirty="0" smtClean="0"/>
              <a:t>A</a:t>
            </a:r>
            <a:r>
              <a:rPr lang="en-US" sz="2000" dirty="0" smtClean="0"/>
              <a:t> = area of the sector</a:t>
            </a:r>
            <a:endParaRPr lang="en-PH" sz="2000" dirty="0" smtClean="0"/>
          </a:p>
          <a:p>
            <a:r>
              <a:rPr lang="en-US" sz="2000" dirty="0" smtClean="0"/>
              <a:t>r = radius </a:t>
            </a:r>
            <a:r>
              <a:rPr lang="en-US" sz="2000" dirty="0" smtClean="0"/>
              <a:t>of the circle</a:t>
            </a:r>
            <a:endParaRPr lang="en-PH" sz="2000" dirty="0" smtClean="0"/>
          </a:p>
          <a:p>
            <a:r>
              <a:rPr lang="en-US" sz="2000" dirty="0" smtClean="0"/>
              <a:t>   = measure </a:t>
            </a:r>
            <a:r>
              <a:rPr lang="en-US" sz="2000" dirty="0" smtClean="0"/>
              <a:t>of the central angle in radians</a:t>
            </a:r>
            <a:endParaRPr lang="en-PH" sz="2000" dirty="0" smtClean="0"/>
          </a:p>
          <a:p>
            <a:endParaRPr lang="en-PH" sz="2000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752600" y="3276600"/>
          <a:ext cx="152400" cy="241300"/>
        </p:xfrm>
        <a:graphic>
          <a:graphicData uri="http://schemas.openxmlformats.org/presentationml/2006/ole">
            <p:oleObj spid="_x0000_s40963" name="Equation" r:id="rId3" imgW="126725" imgH="177415" progId="Equation.3">
              <p:embed/>
            </p:oleObj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905000" y="1447800"/>
          <a:ext cx="965199" cy="762000"/>
        </p:xfrm>
        <a:graphic>
          <a:graphicData uri="http://schemas.openxmlformats.org/presentationml/2006/ole">
            <p:oleObj spid="_x0000_s40964" name="Equation" r:id="rId4" imgW="545863" imgH="431613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057400" y="3962400"/>
            <a:ext cx="1828800" cy="1828800"/>
            <a:chOff x="2743200" y="3733800"/>
            <a:chExt cx="1371600" cy="1371600"/>
          </a:xfrm>
        </p:grpSpPr>
        <p:grpSp>
          <p:nvGrpSpPr>
            <p:cNvPr id="3" name="Group 32"/>
            <p:cNvGrpSpPr/>
            <p:nvPr/>
          </p:nvGrpSpPr>
          <p:grpSpPr>
            <a:xfrm>
              <a:off x="2743200" y="3733800"/>
              <a:ext cx="1371600" cy="1371600"/>
              <a:chOff x="4495800" y="4876800"/>
              <a:chExt cx="914400" cy="914400"/>
            </a:xfrm>
          </p:grpSpPr>
          <p:sp>
            <p:nvSpPr>
              <p:cNvPr id="36873" name="Oval 9"/>
              <p:cNvSpPr>
                <a:spLocks noChangeArrowheads="1"/>
              </p:cNvSpPr>
              <p:nvPr/>
            </p:nvSpPr>
            <p:spPr bwMode="auto">
              <a:xfrm>
                <a:off x="4495800" y="4876800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PH"/>
              </a:p>
            </p:txBody>
          </p:sp>
          <p:sp>
            <p:nvSpPr>
              <p:cNvPr id="36874" name="Line 10"/>
              <p:cNvSpPr>
                <a:spLocks noChangeShapeType="1"/>
              </p:cNvSpPr>
              <p:nvPr/>
            </p:nvSpPr>
            <p:spPr bwMode="auto">
              <a:xfrm flipV="1">
                <a:off x="4953000" y="5219700"/>
                <a:ext cx="457200" cy="114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PH"/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 flipV="1">
                <a:off x="4953000" y="4876800"/>
                <a:ext cx="114300" cy="457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PH"/>
              </a:p>
            </p:txBody>
          </p:sp>
        </p:grp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3831772" y="3907972"/>
              <a:ext cx="228600" cy="114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3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/>
              <a:t>sPECIFIC</a:t>
            </a:r>
            <a:r>
              <a:rPr lang="en-US" sz="2400" b="1" cap="all" dirty="0" smtClean="0"/>
              <a:t> OBJECTIVES: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990600"/>
            <a:ext cx="6781800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At the end of the lesson, the student  is expected to :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Define trigonometry.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Measure angles in rotations, in degrees and in radians.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Find the measures of </a:t>
            </a:r>
            <a:r>
              <a:rPr lang="en-US" sz="2000" dirty="0" err="1" smtClean="0"/>
              <a:t>coterminal</a:t>
            </a:r>
            <a:r>
              <a:rPr lang="en-US" sz="2000" dirty="0" smtClean="0"/>
              <a:t> angles.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Change from degree measure to radian measure and from radian measure to degree measure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Find the length of an arc intercepted by a central angle.</a:t>
            </a:r>
            <a:endParaRPr lang="en-PH" sz="20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Solve word problems involving arc length</a:t>
            </a:r>
            <a:endParaRPr lang="en-PH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Solve word problems involving angular velocity and linear velocity</a:t>
            </a:r>
            <a:endParaRPr lang="en-PH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Angular </a:t>
            </a:r>
            <a:r>
              <a:rPr lang="en-US" sz="2400" b="1" dirty="0" smtClean="0"/>
              <a:t>Velocity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9" name="TextBox 28"/>
          <p:cNvSpPr txBox="1"/>
          <p:nvPr/>
        </p:nvSpPr>
        <p:spPr>
          <a:xfrm>
            <a:off x="1676400" y="1447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angular velocity</a:t>
            </a:r>
            <a:r>
              <a:rPr lang="en-US" sz="2000" dirty="0" smtClean="0"/>
              <a:t> (  ) of a point on a revolving ray is the angular displacement per unit time.</a:t>
            </a:r>
            <a:endParaRPr lang="en-PH" sz="2000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288972" y="1578428"/>
          <a:ext cx="228600" cy="228600"/>
        </p:xfrm>
        <a:graphic>
          <a:graphicData uri="http://schemas.openxmlformats.org/presentationml/2006/ole">
            <p:oleObj spid="_x0000_s41988" name="Equation" r:id="rId3" imgW="139700" imgH="139700" progId="Equation.3">
              <p:embed/>
            </p:oleObj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362200" y="2514600"/>
          <a:ext cx="701749" cy="685800"/>
        </p:xfrm>
        <a:graphic>
          <a:graphicData uri="http://schemas.openxmlformats.org/presentationml/2006/ole">
            <p:oleObj spid="_x0000_s41990" name="Equation" r:id="rId4" imgW="418918" imgH="406224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00200" y="3429000"/>
            <a:ext cx="502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dirty="0" smtClean="0"/>
              <a:t>Where:	     - is the angular velocity</a:t>
            </a:r>
          </a:p>
          <a:p>
            <a:pPr>
              <a:lnSpc>
                <a:spcPct val="150000"/>
              </a:lnSpc>
            </a:pPr>
            <a:r>
              <a:rPr lang="en-PH" dirty="0" smtClean="0"/>
              <a:t>	</a:t>
            </a:r>
            <a:r>
              <a:rPr lang="en-PH" dirty="0" smtClean="0"/>
              <a:t>     - is the angular displacement</a:t>
            </a:r>
          </a:p>
          <a:p>
            <a:pPr>
              <a:lnSpc>
                <a:spcPct val="150000"/>
              </a:lnSpc>
            </a:pPr>
            <a:r>
              <a:rPr lang="en-PH" dirty="0" smtClean="0"/>
              <a:t>	 </a:t>
            </a:r>
            <a:r>
              <a:rPr lang="en-PH" dirty="0" smtClean="0"/>
              <a:t>t   - time			</a:t>
            </a:r>
            <a:endParaRPr lang="en-PH" dirty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590800" y="3581400"/>
          <a:ext cx="228600" cy="228600"/>
        </p:xfrm>
        <a:graphic>
          <a:graphicData uri="http://schemas.openxmlformats.org/presentationml/2006/ole">
            <p:oleObj spid="_x0000_s41992" name="Equation" r:id="rId5" imgW="139700" imgH="139700" progId="Equation.3">
              <p:embed/>
            </p:oleObj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590800" y="3962400"/>
          <a:ext cx="208547" cy="304800"/>
        </p:xfrm>
        <a:graphic>
          <a:graphicData uri="http://schemas.openxmlformats.org/presentationml/2006/ole">
            <p:oleObj spid="_x0000_s41994" name="Equation" r:id="rId6" imgW="126725" imgH="17741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Velocity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9" name="TextBox 28"/>
          <p:cNvSpPr txBox="1"/>
          <p:nvPr/>
        </p:nvSpPr>
        <p:spPr>
          <a:xfrm>
            <a:off x="1676400" y="14478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linear velocity</a:t>
            </a:r>
            <a:r>
              <a:rPr lang="en-US" sz="2000" dirty="0" smtClean="0"/>
              <a:t> (V) of a point on a revolving ray is the linear distance traveled by the point per unit time</a:t>
            </a:r>
            <a:r>
              <a:rPr lang="en-US" sz="2000" dirty="0" smtClean="0"/>
              <a:t>.</a:t>
            </a:r>
            <a:endParaRPr lang="en-PH" sz="2000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2" name="TextBox 31"/>
          <p:cNvSpPr txBox="1"/>
          <p:nvPr/>
        </p:nvSpPr>
        <p:spPr>
          <a:xfrm>
            <a:off x="1600200" y="3429000"/>
            <a:ext cx="502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dirty="0" smtClean="0"/>
              <a:t>Where:	V   - is the linear velocity</a:t>
            </a:r>
          </a:p>
          <a:p>
            <a:pPr>
              <a:lnSpc>
                <a:spcPct val="150000"/>
              </a:lnSpc>
            </a:pPr>
            <a:r>
              <a:rPr lang="en-PH" dirty="0" smtClean="0"/>
              <a:t>	</a:t>
            </a:r>
            <a:r>
              <a:rPr lang="en-PH" dirty="0" smtClean="0"/>
              <a:t>s    - is the linear displacement</a:t>
            </a:r>
          </a:p>
          <a:p>
            <a:pPr>
              <a:lnSpc>
                <a:spcPct val="150000"/>
              </a:lnSpc>
            </a:pPr>
            <a:r>
              <a:rPr lang="en-PH" dirty="0" smtClean="0"/>
              <a:t>	 </a:t>
            </a:r>
            <a:r>
              <a:rPr lang="en-PH" dirty="0" smtClean="0"/>
              <a:t>t   - time			</a:t>
            </a:r>
            <a:endParaRPr lang="en-PH" dirty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550042" y="2590800"/>
          <a:ext cx="2631558" cy="685800"/>
        </p:xfrm>
        <a:graphic>
          <a:graphicData uri="http://schemas.openxmlformats.org/presentationml/2006/ole">
            <p:oleObj spid="_x0000_s44038" name="Equation" r:id="rId3" imgW="1574117" imgH="4062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Trigonometry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022540"/>
            <a:ext cx="67818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Trigonometry</a:t>
            </a:r>
            <a:r>
              <a:rPr lang="en-US" sz="2000" dirty="0" smtClean="0"/>
              <a:t> is the branch of mathematics that deals with the measurement of triangle</a:t>
            </a: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23577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Angle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2743200"/>
            <a:ext cx="68580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b="1" dirty="0" smtClean="0"/>
              <a:t>angle </a:t>
            </a:r>
            <a:r>
              <a:rPr lang="en-US" sz="2000" dirty="0" smtClean="0"/>
              <a:t> is defined as the amount of rotation to move a ray from one position to another.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original position of the ray is called the </a:t>
            </a:r>
            <a:r>
              <a:rPr lang="en-US" sz="2000" b="1" dirty="0" smtClean="0"/>
              <a:t>initial side</a:t>
            </a:r>
            <a:r>
              <a:rPr lang="en-US" sz="2000" dirty="0" smtClean="0"/>
              <a:t> of the angle, and the final position of the ray is called the </a:t>
            </a:r>
            <a:r>
              <a:rPr lang="en-US" sz="2000" b="1" dirty="0" smtClean="0"/>
              <a:t>terminal side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point about which the rotation occurs and at which the initial and terminal side of the angle intersect is called the </a:t>
            </a:r>
            <a:r>
              <a:rPr lang="en-US" sz="2000" b="1" dirty="0" smtClean="0"/>
              <a:t>vertex.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Angle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0600" y="1143000"/>
            <a:ext cx="3806052" cy="2209800"/>
            <a:chOff x="990600" y="1143000"/>
            <a:chExt cx="3806052" cy="2209800"/>
          </a:xfrm>
        </p:grpSpPr>
        <p:grpSp>
          <p:nvGrpSpPr>
            <p:cNvPr id="10241" name="Group 1"/>
            <p:cNvGrpSpPr>
              <a:grpSpLocks/>
            </p:cNvGrpSpPr>
            <p:nvPr/>
          </p:nvGrpSpPr>
          <p:grpSpPr bwMode="auto">
            <a:xfrm>
              <a:off x="2254269" y="1323524"/>
              <a:ext cx="2542383" cy="1173407"/>
              <a:chOff x="3780" y="8280"/>
              <a:chExt cx="2340" cy="1080"/>
            </a:xfrm>
          </p:grpSpPr>
          <p:grpSp>
            <p:nvGrpSpPr>
              <p:cNvPr id="10242" name="Group 2"/>
              <p:cNvGrpSpPr>
                <a:grpSpLocks/>
              </p:cNvGrpSpPr>
              <p:nvPr/>
            </p:nvGrpSpPr>
            <p:grpSpPr bwMode="auto">
              <a:xfrm>
                <a:off x="3780" y="8280"/>
                <a:ext cx="2340" cy="1080"/>
                <a:chOff x="3780" y="7740"/>
                <a:chExt cx="2340" cy="1080"/>
              </a:xfrm>
            </p:grpSpPr>
            <p:sp>
              <p:nvSpPr>
                <p:cNvPr id="10243" name="Line 3"/>
                <p:cNvSpPr>
                  <a:spLocks noChangeShapeType="1"/>
                </p:cNvSpPr>
                <p:nvPr/>
              </p:nvSpPr>
              <p:spPr bwMode="auto">
                <a:xfrm>
                  <a:off x="3780" y="8820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4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3780" y="7740"/>
                  <a:ext cx="216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45" name="Arc 5"/>
              <p:cNvSpPr>
                <a:spLocks/>
              </p:cNvSpPr>
              <p:nvPr/>
            </p:nvSpPr>
            <p:spPr bwMode="auto">
              <a:xfrm>
                <a:off x="4500" y="9000"/>
                <a:ext cx="180" cy="3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9964"/>
                  <a:gd name="T2" fmla="*/ 19915 w 21600"/>
                  <a:gd name="T3" fmla="*/ 29964 h 29964"/>
                  <a:gd name="T4" fmla="*/ 0 w 21600"/>
                  <a:gd name="T5" fmla="*/ 21600 h 29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96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472"/>
                      <a:pt x="21027" y="27315"/>
                      <a:pt x="19914" y="29963"/>
                    </a:cubicBezTo>
                  </a:path>
                  <a:path w="21600" h="2996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472"/>
                      <a:pt x="21027" y="27315"/>
                      <a:pt x="19914" y="2996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615318" y="1143000"/>
              <a:ext cx="1263669" cy="76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Terminal   Side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86104" y="2587194"/>
              <a:ext cx="1263669" cy="76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Initial  Side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226145"/>
              <a:ext cx="1263669" cy="43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Vertex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19200" y="4267200"/>
            <a:ext cx="73914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Note: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When the vertex of an angle is the origin of the rectangular coordinate system and its initial side coincides with the positive x-axis, the angle is said to be in the </a:t>
            </a:r>
            <a:r>
              <a:rPr lang="en-US" sz="2000" i="1" dirty="0" smtClean="0"/>
              <a:t>standard position.</a:t>
            </a:r>
            <a:endParaRPr lang="en-US" sz="2000" dirty="0"/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5486400" y="1066800"/>
            <a:ext cx="3073400" cy="838200"/>
            <a:chOff x="1440" y="12060"/>
            <a:chExt cx="3960" cy="1080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060" y="1314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 flipV="1">
              <a:off x="1440" y="12060"/>
              <a:ext cx="16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1" name="Arc 11"/>
            <p:cNvSpPr>
              <a:spLocks/>
            </p:cNvSpPr>
            <p:nvPr/>
          </p:nvSpPr>
          <p:spPr bwMode="auto">
            <a:xfrm>
              <a:off x="2775" y="12780"/>
              <a:ext cx="660" cy="360"/>
            </a:xfrm>
            <a:custGeom>
              <a:avLst/>
              <a:gdLst>
                <a:gd name="G0" fmla="+- 17964 0 0"/>
                <a:gd name="G1" fmla="+- 21600 0 0"/>
                <a:gd name="G2" fmla="+- 21600 0 0"/>
                <a:gd name="T0" fmla="*/ 0 w 39564"/>
                <a:gd name="T1" fmla="*/ 9606 h 21600"/>
                <a:gd name="T2" fmla="*/ 39564 w 39564"/>
                <a:gd name="T3" fmla="*/ 21600 h 21600"/>
                <a:gd name="T4" fmla="*/ 17964 w 395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564" h="21600" fill="none" extrusionOk="0">
                  <a:moveTo>
                    <a:pt x="0" y="9606"/>
                  </a:moveTo>
                  <a:cubicBezTo>
                    <a:pt x="4007" y="3604"/>
                    <a:pt x="10747" y="-1"/>
                    <a:pt x="17964" y="0"/>
                  </a:cubicBezTo>
                  <a:cubicBezTo>
                    <a:pt x="29893" y="0"/>
                    <a:pt x="39564" y="9670"/>
                    <a:pt x="39564" y="21600"/>
                  </a:cubicBezTo>
                </a:path>
                <a:path w="39564" h="21600" stroke="0" extrusionOk="0">
                  <a:moveTo>
                    <a:pt x="0" y="9606"/>
                  </a:moveTo>
                  <a:cubicBezTo>
                    <a:pt x="4007" y="3604"/>
                    <a:pt x="10747" y="-1"/>
                    <a:pt x="17964" y="0"/>
                  </a:cubicBezTo>
                  <a:cubicBezTo>
                    <a:pt x="29893" y="0"/>
                    <a:pt x="39564" y="9670"/>
                    <a:pt x="39564" y="21600"/>
                  </a:cubicBezTo>
                  <a:lnTo>
                    <a:pt x="1796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096000" y="19812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Positive Angle </a:t>
            </a:r>
            <a:endParaRPr lang="en-US" dirty="0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5943600" y="2590800"/>
            <a:ext cx="2286000" cy="1143000"/>
            <a:chOff x="7200" y="12156"/>
            <a:chExt cx="2520" cy="1260"/>
          </a:xfrm>
        </p:grpSpPr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7200" y="12156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7200" y="12156"/>
              <a:ext cx="216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5" name="Arc 15"/>
            <p:cNvSpPr>
              <a:spLocks/>
            </p:cNvSpPr>
            <p:nvPr/>
          </p:nvSpPr>
          <p:spPr bwMode="auto">
            <a:xfrm>
              <a:off x="7740" y="12156"/>
              <a:ext cx="360" cy="374"/>
            </a:xfrm>
            <a:custGeom>
              <a:avLst/>
              <a:gdLst>
                <a:gd name="G0" fmla="+- 0 0 0"/>
                <a:gd name="G1" fmla="+- 15278 0 0"/>
                <a:gd name="G2" fmla="+- 21600 0 0"/>
                <a:gd name="T0" fmla="*/ 15269 w 21600"/>
                <a:gd name="T1" fmla="*/ 0 h 34585"/>
                <a:gd name="T2" fmla="*/ 9685 w 21600"/>
                <a:gd name="T3" fmla="*/ 34585 h 34585"/>
                <a:gd name="T4" fmla="*/ 0 w 21600"/>
                <a:gd name="T5" fmla="*/ 15278 h 34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585" fill="none" extrusionOk="0">
                  <a:moveTo>
                    <a:pt x="15269" y="-1"/>
                  </a:moveTo>
                  <a:cubicBezTo>
                    <a:pt x="19322" y="4051"/>
                    <a:pt x="21600" y="9547"/>
                    <a:pt x="21600" y="15278"/>
                  </a:cubicBezTo>
                  <a:cubicBezTo>
                    <a:pt x="21600" y="23449"/>
                    <a:pt x="16988" y="30921"/>
                    <a:pt x="9685" y="34585"/>
                  </a:cubicBezTo>
                </a:path>
                <a:path w="21600" h="34585" stroke="0" extrusionOk="0">
                  <a:moveTo>
                    <a:pt x="15269" y="-1"/>
                  </a:moveTo>
                  <a:cubicBezTo>
                    <a:pt x="19322" y="4051"/>
                    <a:pt x="21600" y="9547"/>
                    <a:pt x="21600" y="15278"/>
                  </a:cubicBezTo>
                  <a:cubicBezTo>
                    <a:pt x="21600" y="23449"/>
                    <a:pt x="16988" y="30921"/>
                    <a:pt x="9685" y="34585"/>
                  </a:cubicBezTo>
                  <a:lnTo>
                    <a:pt x="0" y="152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96000" y="3810000"/>
            <a:ext cx="180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Negative Angle 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Angle Measurements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371601"/>
            <a:ext cx="678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Degree 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1 revolution = 360 degrees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a.	Minute = 1/60 of a degree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b.	Second = 1/60 of a minute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smtClean="0"/>
              <a:t>Radian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1 revolution  = 2π radians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err="1" smtClean="0"/>
              <a:t>Gradian</a:t>
            </a:r>
            <a:r>
              <a:rPr lang="en-US" sz="2000" dirty="0" smtClean="0"/>
              <a:t> / Gradient / Grade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1 revolution = 400grads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 smtClean="0"/>
              <a:t>Mil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	1 revolution = 6400mils</a:t>
            </a: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Conversion (angle measurement)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00200" y="1371600"/>
            <a:ext cx="2590800" cy="2590800"/>
            <a:chOff x="1600200" y="1828800"/>
            <a:chExt cx="1676400" cy="1676400"/>
          </a:xfrm>
        </p:grpSpPr>
        <p:sp>
          <p:nvSpPr>
            <p:cNvPr id="20" name="Oval 19"/>
            <p:cNvSpPr/>
            <p:nvPr/>
          </p:nvSpPr>
          <p:spPr>
            <a:xfrm>
              <a:off x="1600200" y="1828800"/>
              <a:ext cx="16764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>
              <a:endCxn id="20" idx="5"/>
            </p:cNvCxnSpPr>
            <p:nvPr/>
          </p:nvCxnSpPr>
          <p:spPr>
            <a:xfrm rot="16200000" flipH="1">
              <a:off x="2438400" y="2666999"/>
              <a:ext cx="592697" cy="59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0" idx="7"/>
            </p:cNvCxnSpPr>
            <p:nvPr/>
          </p:nvCxnSpPr>
          <p:spPr>
            <a:xfrm rot="5400000" flipH="1" flipV="1">
              <a:off x="2438400" y="2074304"/>
              <a:ext cx="592697" cy="59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917370" y="2492830"/>
            <a:ext cx="14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PH" dirty="0" smtClean="0"/>
              <a:t> (degrees)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029200" y="1371600"/>
            <a:ext cx="2590800" cy="2590800"/>
            <a:chOff x="1600200" y="1828800"/>
            <a:chExt cx="1676400" cy="1676400"/>
          </a:xfrm>
        </p:grpSpPr>
        <p:sp>
          <p:nvSpPr>
            <p:cNvPr id="32" name="Oval 31"/>
            <p:cNvSpPr/>
            <p:nvPr/>
          </p:nvSpPr>
          <p:spPr>
            <a:xfrm>
              <a:off x="1600200" y="1828800"/>
              <a:ext cx="16764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3" name="Straight Connector 32"/>
            <p:cNvCxnSpPr>
              <a:endCxn id="32" idx="5"/>
            </p:cNvCxnSpPr>
            <p:nvPr/>
          </p:nvCxnSpPr>
          <p:spPr>
            <a:xfrm rot="16200000" flipH="1">
              <a:off x="2438400" y="2666999"/>
              <a:ext cx="592697" cy="59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2" idx="7"/>
            </p:cNvCxnSpPr>
            <p:nvPr/>
          </p:nvCxnSpPr>
          <p:spPr>
            <a:xfrm rot="5400000" flipH="1" flipV="1">
              <a:off x="2438400" y="2074304"/>
              <a:ext cx="592697" cy="59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324600" y="2493610"/>
            <a:ext cx="14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PH" dirty="0" smtClean="0"/>
              <a:t> (radians)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038600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revolution = 360 degrees</a:t>
            </a:r>
            <a:endParaRPr lang="en-PH" dirty="0"/>
          </a:p>
        </p:txBody>
      </p:sp>
      <p:sp>
        <p:nvSpPr>
          <p:cNvPr id="37" name="Rectangle 36"/>
          <p:cNvSpPr/>
          <p:nvPr/>
        </p:nvSpPr>
        <p:spPr>
          <a:xfrm>
            <a:off x="4960412" y="4038600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revolution  = 2π radians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/>
              <a:t>The ratio of  </a:t>
            </a:r>
            <a:endParaRPr lang="en-PH" sz="2000" dirty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4648200"/>
            <a:ext cx="1117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Conversion (angle measurement)</a:t>
            </a:r>
            <a:endParaRPr lang="en-US" sz="2400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1600200" y="160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Degrees to Radians: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057400"/>
            <a:ext cx="2590800" cy="505896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0200" y="2678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Radians to Degrees: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5283" y="3048000"/>
            <a:ext cx="2592917" cy="533400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3669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Degrees to </a:t>
            </a:r>
            <a:r>
              <a:rPr lang="en-PH" dirty="0" err="1" smtClean="0"/>
              <a:t>Gradians</a:t>
            </a:r>
            <a:r>
              <a:rPr lang="en-PH" dirty="0" smtClean="0"/>
              <a:t>: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114800"/>
            <a:ext cx="2504017" cy="533400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0200" y="4736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Gradians</a:t>
            </a:r>
            <a:r>
              <a:rPr lang="en-PH" dirty="0" smtClean="0"/>
              <a:t> to Degrees: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105400"/>
            <a:ext cx="2504017" cy="53340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206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Radians to Grad: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3593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Grad to Radians: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599" y="2514600"/>
            <a:ext cx="2607733" cy="533400"/>
          </a:xfrm>
          <a:prstGeom prst="rect">
            <a:avLst/>
          </a:prstGeom>
          <a:noFill/>
        </p:spPr>
      </p:pic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038600"/>
            <a:ext cx="2667000" cy="50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smtClean="0"/>
              <a:t>Convert the following angles measured in degrees, minutes and seconds to angles measured to the nearest hundredth of a degree: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64°24’ 38”	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b.	228° 23’ 10”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c.	145° 11’ 56”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d.	 356° 09’ 34”</a:t>
            </a: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594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en-US" sz="2000" dirty="0" smtClean="0"/>
              <a:t>Convert the following angles measured in degrees to angles measured to the nearest minute: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a.	56.39° 	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b.	273.8° 	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c.	323.28°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	d.	163.18°</a:t>
            </a: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Engr. Mark Edison M. Victuelles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10/6/2010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250DD-F085-4B11-BE01-5949C94DEE6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ua Institute of Technology Presentation Template 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Mapua Institute of Technology Presentation Template 5</Template>
  <TotalTime>191</TotalTime>
  <Words>911</Words>
  <Application>Microsoft Office PowerPoint</Application>
  <PresentationFormat>On-screen Show (4:3)</PresentationFormat>
  <Paragraphs>206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Mapua Institute of Technology Presentation Template 5</vt:lpstr>
      <vt:lpstr>Equation</vt:lpstr>
      <vt:lpstr>Microsoft Equation 3.0</vt:lpstr>
      <vt:lpstr>PLANE AND SPHERICAL TRIGONOMETRY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ALGEBRA</dc:title>
  <dc:creator>memvictuelles</dc:creator>
  <cp:lastModifiedBy>N10</cp:lastModifiedBy>
  <cp:revision>24</cp:revision>
  <dcterms:created xsi:type="dcterms:W3CDTF">2010-10-06T04:12:05Z</dcterms:created>
  <dcterms:modified xsi:type="dcterms:W3CDTF">2010-10-06T13:27:55Z</dcterms:modified>
</cp:coreProperties>
</file>