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681D8-96EE-455D-BDD2-5941539547A4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744E5-25AC-44D9-9470-6133BF960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Note: To denote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Note: To denote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y= Tan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 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y= Tan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 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744E5-25AC-44D9-9470-6133BF9604C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130425"/>
            <a:ext cx="64770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A374FC-04DF-405C-B2A4-4DFA609E65EF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6A374FC-04DF-405C-B2A4-4DFA609E65EF}" type="datetimeFigureOut">
              <a:rPr lang="en-US" smtClean="0"/>
              <a:pPr/>
              <a:t>8/11/2010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A40BAE-EF2E-49E2-9059-5C357B88F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Inverse Trigonometric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12</a:t>
            </a:r>
          </a:p>
          <a:p>
            <a:r>
              <a:rPr lang="en-US" dirty="0" smtClean="0"/>
              <a:t>Q1, 2010-11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Inverse Cosecant Function</a:t>
            </a:r>
            <a:r>
              <a:rPr lang="en-US" sz="2400" dirty="0" smtClean="0"/>
              <a:t>: is defined by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8382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 Csc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or </a:t>
            </a:r>
            <a:r>
              <a:rPr lang="en-US" sz="2400" dirty="0" err="1" smtClean="0"/>
              <a:t>Arcscsc</a:t>
            </a:r>
            <a:r>
              <a:rPr lang="en-US" sz="2400" dirty="0" smtClean="0"/>
              <a:t> x   if and only if    </a:t>
            </a:r>
            <a:r>
              <a:rPr lang="en-US" sz="2400" dirty="0" err="1" smtClean="0"/>
              <a:t>csc</a:t>
            </a:r>
            <a:r>
              <a:rPr lang="en-US" sz="2400" dirty="0" smtClean="0"/>
              <a:t> y = x</a:t>
            </a:r>
          </a:p>
          <a:p>
            <a:r>
              <a:rPr lang="en-US" sz="2400" dirty="0" smtClean="0"/>
              <a:t>   Domain: (-∞ </a:t>
            </a:r>
            <a:r>
              <a:rPr lang="en-US" sz="2400" dirty="0"/>
              <a:t>≤ </a:t>
            </a:r>
            <a:r>
              <a:rPr lang="en-US" sz="2400" i="1" dirty="0"/>
              <a:t>x</a:t>
            </a:r>
            <a:r>
              <a:rPr lang="en-US" sz="2400" dirty="0"/>
              <a:t> ≤ </a:t>
            </a:r>
            <a:r>
              <a:rPr lang="en-US" sz="2400" dirty="0" smtClean="0"/>
              <a:t>-1),(1≤ x ≤ ∞)	   </a:t>
            </a:r>
          </a:p>
          <a:p>
            <a:r>
              <a:rPr lang="en-US" sz="2400" dirty="0" smtClean="0"/>
              <a:t>   Range:  -</a:t>
            </a:r>
            <a:r>
              <a:rPr lang="el-GR" sz="2400" dirty="0" smtClean="0"/>
              <a:t>π</a:t>
            </a:r>
            <a:r>
              <a:rPr lang="en-US" sz="2400" dirty="0" smtClean="0"/>
              <a:t>/2 </a:t>
            </a:r>
            <a:r>
              <a:rPr lang="en-US" sz="2400" dirty="0"/>
              <a:t>≤  </a:t>
            </a:r>
            <a:r>
              <a:rPr lang="en-US" sz="2400" dirty="0" smtClean="0"/>
              <a:t>y </a:t>
            </a:r>
            <a:r>
              <a:rPr lang="en-US" sz="2400" dirty="0"/>
              <a:t>&lt;</a:t>
            </a:r>
            <a:r>
              <a:rPr lang="en-US" sz="2400" dirty="0" smtClean="0"/>
              <a:t> 0,  0 &lt; y </a:t>
            </a:r>
            <a:r>
              <a:rPr lang="el-GR" sz="2400" dirty="0" smtClean="0"/>
              <a:t>≤</a:t>
            </a:r>
            <a:r>
              <a:rPr lang="en-US" sz="2400" dirty="0" smtClean="0"/>
              <a:t> </a:t>
            </a:r>
            <a:r>
              <a:rPr lang="el-GR" sz="2400" dirty="0" smtClean="0"/>
              <a:t>π</a:t>
            </a:r>
            <a:r>
              <a:rPr lang="en-US" sz="2400" dirty="0" smtClean="0"/>
              <a:t>/2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200" y="4763869"/>
            <a:ext cx="2449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y=</a:t>
            </a:r>
            <a:r>
              <a:rPr lang="en-US" dirty="0" err="1" smtClean="0"/>
              <a:t>csc</a:t>
            </a:r>
            <a:r>
              <a:rPr lang="en-US" dirty="0" smtClean="0"/>
              <a:t> x, -</a:t>
            </a:r>
            <a:r>
              <a:rPr lang="el-GR" dirty="0" smtClean="0"/>
              <a:t>π</a:t>
            </a:r>
            <a:r>
              <a:rPr lang="en-US" dirty="0" smtClean="0"/>
              <a:t>/2 ≤  x &lt; 0</a:t>
            </a:r>
          </a:p>
          <a:p>
            <a:r>
              <a:rPr lang="en-US" dirty="0" smtClean="0"/>
              <a:t>                0 &lt;  x ≤ π/2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5862935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y= Csc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</a:t>
            </a:r>
            <a:endParaRPr lang="en-US" sz="2400" dirty="0"/>
          </a:p>
        </p:txBody>
      </p:sp>
      <p:pic>
        <p:nvPicPr>
          <p:cNvPr id="8" name="Picture 7" descr="cscx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09800"/>
            <a:ext cx="327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arccsc x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1981200"/>
            <a:ext cx="4724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400" b="1" i="1" dirty="0" smtClean="0">
                <a:solidFill>
                  <a:srgbClr val="FF0000"/>
                </a:solidFill>
              </a:rPr>
              <a:t>Principal Values </a:t>
            </a:r>
            <a:r>
              <a:rPr lang="en-US" sz="2400" dirty="0" smtClean="0"/>
              <a:t>refer to the restricted ranges of the inverse of the trigonometric functions.</a:t>
            </a:r>
          </a:p>
          <a:p>
            <a:pPr>
              <a:buNone/>
            </a:pPr>
            <a:r>
              <a:rPr lang="en-US" sz="2400" dirty="0" smtClean="0"/>
              <a:t>We denote the principal values of inverse sine function as </a:t>
            </a:r>
            <a:r>
              <a:rPr lang="en-US" sz="2400" u="sng" dirty="0" err="1" smtClean="0"/>
              <a:t>A</a:t>
            </a:r>
            <a:r>
              <a:rPr lang="en-US" sz="2400" dirty="0" err="1" smtClean="0"/>
              <a:t>rcsin</a:t>
            </a:r>
            <a:r>
              <a:rPr lang="en-US" sz="2400" dirty="0" smtClean="0"/>
              <a:t> x or </a:t>
            </a:r>
            <a:r>
              <a:rPr lang="en-US" sz="2400" u="sng" dirty="0" smtClean="0"/>
              <a:t>S</a:t>
            </a:r>
            <a:r>
              <a:rPr lang="en-US" sz="2400" dirty="0" smtClean="0"/>
              <a:t>in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</a:p>
          <a:p>
            <a:pPr>
              <a:buNone/>
            </a:pPr>
            <a:endParaRPr lang="en-US" sz="2400" u="sng" dirty="0" smtClean="0"/>
          </a:p>
          <a:p>
            <a:pPr>
              <a:buNone/>
            </a:pPr>
            <a:r>
              <a:rPr lang="en-US" sz="2400" u="sng" dirty="0" err="1" smtClean="0"/>
              <a:t>a</a:t>
            </a:r>
            <a:r>
              <a:rPr lang="en-US" sz="2400" dirty="0" err="1" smtClean="0"/>
              <a:t>rcsin</a:t>
            </a:r>
            <a:r>
              <a:rPr lang="en-US" sz="2400" dirty="0" smtClean="0"/>
              <a:t>           represents an infinite set of numbers whereas,</a:t>
            </a:r>
          </a:p>
          <a:p>
            <a:pPr>
              <a:buNone/>
            </a:pPr>
            <a:r>
              <a:rPr lang="en-US" sz="2400" dirty="0" err="1" smtClean="0"/>
              <a:t>Arcsin</a:t>
            </a:r>
            <a:r>
              <a:rPr lang="en-US" sz="2400" dirty="0" smtClean="0"/>
              <a:t>           represents only the single value </a:t>
            </a:r>
            <a:r>
              <a:rPr lang="el-GR" sz="2400" dirty="0" smtClean="0"/>
              <a:t>π</a:t>
            </a:r>
            <a:r>
              <a:rPr lang="en-US" sz="2400" dirty="0" smtClean="0"/>
              <a:t>/4.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As you can observe, we use </a:t>
            </a:r>
            <a:r>
              <a:rPr lang="en-US" sz="2400" dirty="0" err="1" smtClean="0"/>
              <a:t>Arcsin</a:t>
            </a:r>
            <a:r>
              <a:rPr lang="en-US" sz="2400" dirty="0" smtClean="0"/>
              <a:t> x or </a:t>
            </a:r>
            <a:r>
              <a:rPr lang="en-US" sz="2400" dirty="0" err="1" smtClean="0"/>
              <a:t>Arccos</a:t>
            </a:r>
            <a:r>
              <a:rPr lang="en-US" sz="2400" dirty="0" smtClean="0"/>
              <a:t> x since we are dealing with the principal values of the inverse </a:t>
            </a:r>
            <a:r>
              <a:rPr lang="en-US" sz="2400" smtClean="0"/>
              <a:t>trigonometric functions.</a:t>
            </a:r>
            <a:endParaRPr lang="en-US" sz="24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2590800"/>
            <a:ext cx="609600" cy="406400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048000"/>
            <a:ext cx="609600" cy="40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/>
          <a:lstStyle/>
          <a:p>
            <a:r>
              <a:rPr lang="en-US" sz="2800" dirty="0" smtClean="0"/>
              <a:t>Inverse Trigonometric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If 	sin y = x, 	then 	y = </a:t>
            </a:r>
            <a:r>
              <a:rPr lang="en-US" sz="2400" dirty="0" err="1" smtClean="0"/>
              <a:t>Arcsin</a:t>
            </a:r>
            <a:r>
              <a:rPr lang="en-US" sz="2400" dirty="0" smtClean="0"/>
              <a:t> x or Sin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cos</a:t>
            </a:r>
            <a:r>
              <a:rPr lang="en-US" sz="2400" dirty="0" smtClean="0"/>
              <a:t> y = x, 	then 	y = </a:t>
            </a:r>
            <a:r>
              <a:rPr lang="en-US" sz="2400" dirty="0" err="1" smtClean="0"/>
              <a:t>Arccos</a:t>
            </a:r>
            <a:r>
              <a:rPr lang="en-US" sz="2400" dirty="0" smtClean="0"/>
              <a:t> x or Cos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</a:p>
          <a:p>
            <a:pPr>
              <a:buNone/>
            </a:pPr>
            <a:r>
              <a:rPr lang="en-US" sz="2400" dirty="0" smtClean="0"/>
              <a:t>	tan y = x, 	then 	y = </a:t>
            </a:r>
            <a:r>
              <a:rPr lang="en-US" sz="2400" dirty="0" err="1" smtClean="0"/>
              <a:t>Arctan</a:t>
            </a:r>
            <a:r>
              <a:rPr lang="en-US" sz="2400" dirty="0" smtClean="0"/>
              <a:t> x or Tan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</a:p>
          <a:p>
            <a:pPr>
              <a:buNone/>
            </a:pPr>
            <a:r>
              <a:rPr lang="en-US" sz="2400" dirty="0" smtClean="0"/>
              <a:t>	sec y = x, 	then 	y = </a:t>
            </a:r>
            <a:r>
              <a:rPr lang="en-US" sz="2400" dirty="0" err="1" smtClean="0"/>
              <a:t>Arcsec</a:t>
            </a:r>
            <a:r>
              <a:rPr lang="en-US" sz="2400" dirty="0" smtClean="0"/>
              <a:t> x or Sec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csc</a:t>
            </a:r>
            <a:r>
              <a:rPr lang="en-US" sz="2400" dirty="0" smtClean="0"/>
              <a:t> y = x, 	then 	y = </a:t>
            </a:r>
            <a:r>
              <a:rPr lang="en-US" sz="2400" dirty="0" err="1" smtClean="0"/>
              <a:t>Arccsc</a:t>
            </a:r>
            <a:r>
              <a:rPr lang="en-US" sz="2400" dirty="0" smtClean="0"/>
              <a:t> x or Csc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</a:p>
          <a:p>
            <a:pPr>
              <a:buNone/>
            </a:pPr>
            <a:r>
              <a:rPr lang="en-US" sz="2400" dirty="0" smtClean="0"/>
              <a:t>	cot y = x,	then 	y = </a:t>
            </a:r>
            <a:r>
              <a:rPr lang="en-US" sz="2400" dirty="0" err="1" smtClean="0"/>
              <a:t>Arccot</a:t>
            </a:r>
            <a:r>
              <a:rPr lang="en-US" sz="2400" dirty="0" smtClean="0"/>
              <a:t> x or Cot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For a function to have an inverse, say, sin y = x, it must be one to one, meaning that for every value of x there corresponds one and only one value of the function y.</a:t>
            </a:r>
          </a:p>
          <a:p>
            <a:pPr>
              <a:buNone/>
            </a:pPr>
            <a:r>
              <a:rPr lang="en-US" sz="2400" dirty="0" smtClean="0"/>
              <a:t>Since trigonometric functions are not one to one, they do not have inverses. However, it is possible to restrict the domains of the trigonometric functions in such a way that the resulting functions are one to one.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Consider the sine function: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For the function to be one to one, the natural way is to restrict the domain to the interval (-</a:t>
            </a:r>
            <a:r>
              <a:rPr lang="el-GR" sz="2400" dirty="0" smtClean="0"/>
              <a:t>π</a:t>
            </a:r>
            <a:r>
              <a:rPr lang="en-US" sz="2400" dirty="0" smtClean="0"/>
              <a:t>/2,</a:t>
            </a:r>
            <a:r>
              <a:rPr lang="el-GR" sz="2400" dirty="0" smtClean="0"/>
              <a:t>π</a:t>
            </a:r>
            <a:r>
              <a:rPr lang="en-US" sz="2400" dirty="0" smtClean="0"/>
              <a:t>/2)</a:t>
            </a:r>
            <a:endParaRPr lang="en-US" sz="2400" dirty="0"/>
          </a:p>
        </p:txBody>
      </p:sp>
      <p:pic>
        <p:nvPicPr>
          <p:cNvPr id="5" name="Picture 4" descr="sin x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52600"/>
            <a:ext cx="5638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562600"/>
            <a:ext cx="115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y=sin x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590800" y="5562601"/>
            <a:ext cx="487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y=sin x, </a:t>
            </a:r>
            <a:r>
              <a:rPr lang="en-US" sz="2400" dirty="0"/>
              <a:t>-π/2 ≤ 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/>
              <a:t>≤ </a:t>
            </a:r>
            <a:r>
              <a:rPr lang="en-US" sz="2400" dirty="0" smtClean="0"/>
              <a:t>π/2 (Domain)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213360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reason for the choice is that sine attains each of its</a:t>
            </a:r>
            <a:r>
              <a:rPr lang="en-US" baseline="0" dirty="0" smtClean="0"/>
              <a:t> values exactly once in this interval.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Inverse of Sine function</a:t>
            </a:r>
            <a:r>
              <a:rPr lang="en-US" sz="2400" dirty="0" smtClean="0"/>
              <a:t>: is the function Sin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defined by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914400"/>
            <a:ext cx="50145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 Sin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	if and only if 	sin y = x</a:t>
            </a:r>
          </a:p>
          <a:p>
            <a:r>
              <a:rPr lang="en-US" sz="2400" dirty="0" smtClean="0"/>
              <a:t>for 	Domain: </a:t>
            </a:r>
            <a:r>
              <a:rPr lang="en-US" sz="2400" dirty="0"/>
              <a:t>-1 ≤ </a:t>
            </a:r>
            <a:r>
              <a:rPr lang="en-US" sz="2400" i="1" dirty="0"/>
              <a:t>x</a:t>
            </a:r>
            <a:r>
              <a:rPr lang="en-US" sz="2400" dirty="0"/>
              <a:t> ≤ </a:t>
            </a:r>
            <a:r>
              <a:rPr lang="en-US" sz="2400" dirty="0" smtClean="0"/>
              <a:t>1	and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Range:   -</a:t>
            </a:r>
            <a:r>
              <a:rPr lang="en-US" sz="2400" dirty="0"/>
              <a:t>π/2 ≤  </a:t>
            </a:r>
            <a:r>
              <a:rPr lang="en-US" sz="2400" dirty="0" smtClean="0"/>
              <a:t>y </a:t>
            </a:r>
            <a:r>
              <a:rPr lang="en-US" sz="2400" dirty="0"/>
              <a:t>≤ π/2</a:t>
            </a:r>
          </a:p>
          <a:p>
            <a:r>
              <a:rPr lang="en-US" sz="2400" dirty="0" smtClean="0"/>
              <a:t>	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rcsin x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33601"/>
            <a:ext cx="5181600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791200" y="2438400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y= Sin</a:t>
            </a:r>
            <a:r>
              <a:rPr lang="en-US" baseline="30000" dirty="0" smtClean="0"/>
              <a:t>-1</a:t>
            </a:r>
            <a:r>
              <a:rPr lang="en-US" dirty="0" smtClean="0"/>
              <a:t> 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23850" cy="228600"/>
          </a:xfrm>
          <a:prstGeom prst="rect">
            <a:avLst/>
          </a:prstGeom>
          <a:noFill/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28625" cy="22860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2819400"/>
            <a:ext cx="34737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648200" y="5181600"/>
            <a:ext cx="381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Note: To denote the function form of the trigonometric inverses, we use the initial capital letter, such as </a:t>
            </a:r>
            <a:r>
              <a:rPr lang="en-US" sz="1600" dirty="0" err="1" smtClean="0"/>
              <a:t>Arcsin</a:t>
            </a:r>
            <a:r>
              <a:rPr lang="en-US" sz="1600" dirty="0" smtClean="0"/>
              <a:t> or Sin</a:t>
            </a:r>
            <a:r>
              <a:rPr lang="en-US" sz="1600" baseline="30000" dirty="0" smtClean="0"/>
              <a:t>-1</a:t>
            </a:r>
            <a:r>
              <a:rPr lang="en-US" sz="1600" dirty="0" smtClean="0"/>
              <a:t>, </a:t>
            </a:r>
            <a:r>
              <a:rPr lang="en-US" sz="1600" dirty="0" err="1" smtClean="0"/>
              <a:t>Arccos</a:t>
            </a:r>
            <a:r>
              <a:rPr lang="en-US" sz="1600" dirty="0" smtClean="0"/>
              <a:t> or Cos</a:t>
            </a:r>
            <a:r>
              <a:rPr lang="en-US" sz="1600" baseline="30000" dirty="0" smtClean="0"/>
              <a:t>-1</a:t>
            </a:r>
            <a:r>
              <a:rPr lang="en-US" sz="1600" dirty="0" smtClean="0"/>
              <a:t>, etc. 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Consider the cosine function: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276600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y=</a:t>
            </a:r>
            <a:r>
              <a:rPr lang="en-US" dirty="0" err="1" smtClean="0"/>
              <a:t>cos</a:t>
            </a:r>
            <a:r>
              <a:rPr lang="en-US" dirty="0" smtClean="0"/>
              <a:t> 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4876800"/>
            <a:ext cx="38862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y=</a:t>
            </a:r>
            <a:r>
              <a:rPr lang="en-US" sz="2000" dirty="0" err="1" smtClean="0"/>
              <a:t>cos</a:t>
            </a:r>
            <a:r>
              <a:rPr lang="en-US" sz="2000" dirty="0" smtClean="0"/>
              <a:t> x, 0 </a:t>
            </a:r>
            <a:r>
              <a:rPr lang="en-US" sz="2000" dirty="0"/>
              <a:t>≤ </a:t>
            </a: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≤ </a:t>
            </a:r>
            <a:r>
              <a:rPr lang="en-US" sz="2000" dirty="0" smtClean="0"/>
              <a:t>π (Domain)</a:t>
            </a:r>
          </a:p>
          <a:p>
            <a:r>
              <a:rPr lang="en-US" sz="2000" dirty="0" smtClean="0"/>
              <a:t>	 -1 ≤ </a:t>
            </a:r>
            <a:r>
              <a:rPr lang="en-US" sz="2000" i="1" dirty="0" smtClean="0"/>
              <a:t>x</a:t>
            </a:r>
            <a:r>
              <a:rPr lang="en-US" sz="2000" dirty="0" smtClean="0"/>
              <a:t> ≤ 1 (Range)</a:t>
            </a:r>
            <a:endParaRPr lang="en-US" sz="2000" dirty="0"/>
          </a:p>
          <a:p>
            <a:endParaRPr lang="en-US" dirty="0"/>
          </a:p>
        </p:txBody>
      </p:sp>
      <p:pic>
        <p:nvPicPr>
          <p:cNvPr id="9" name="Picture 8" descr="cos x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50101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3886200"/>
            <a:ext cx="3276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Arial" pitchFamily="34" charset="0"/>
              </a:rPr>
              <a:t>We now 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Arial" pitchFamily="34" charset="0"/>
              </a:rPr>
              <a:t>restrict the domain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Arial" pitchFamily="34" charset="0"/>
              </a:rPr>
              <a:t>of this graph from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 = 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Arial" pitchFamily="34" charset="0"/>
              </a:rPr>
              <a:t> to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 = π.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 descr="cos x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200400"/>
            <a:ext cx="3886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Inverse of Cosine function</a:t>
            </a:r>
            <a:r>
              <a:rPr lang="en-US" sz="2400" dirty="0" smtClean="0"/>
              <a:t>: is the function Sin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defined by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838200"/>
            <a:ext cx="518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 Cos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	if and only if 	</a:t>
            </a:r>
            <a:r>
              <a:rPr lang="en-US" sz="2400" dirty="0" err="1" smtClean="0"/>
              <a:t>cos</a:t>
            </a:r>
            <a:r>
              <a:rPr lang="en-US" sz="2400" dirty="0" smtClean="0"/>
              <a:t> y = x</a:t>
            </a:r>
          </a:p>
          <a:p>
            <a:r>
              <a:rPr lang="en-US" sz="2400" dirty="0" smtClean="0"/>
              <a:t>for 	Domain: </a:t>
            </a:r>
            <a:r>
              <a:rPr lang="en-US" sz="2400" dirty="0"/>
              <a:t>-1 ≤ </a:t>
            </a:r>
            <a:r>
              <a:rPr lang="en-US" sz="2400" i="1" dirty="0"/>
              <a:t>x</a:t>
            </a:r>
            <a:r>
              <a:rPr lang="en-US" sz="2400" dirty="0"/>
              <a:t> ≤ </a:t>
            </a:r>
            <a:r>
              <a:rPr lang="en-US" sz="2400" dirty="0" smtClean="0"/>
              <a:t>1	and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Range:    0 </a:t>
            </a:r>
            <a:r>
              <a:rPr lang="en-US" sz="2400" dirty="0"/>
              <a:t>≤  </a:t>
            </a:r>
            <a:r>
              <a:rPr lang="en-US" sz="2400" dirty="0" smtClean="0"/>
              <a:t>y </a:t>
            </a:r>
            <a:r>
              <a:rPr lang="en-US" sz="2400" dirty="0"/>
              <a:t>≤ </a:t>
            </a:r>
            <a:r>
              <a:rPr lang="en-US" sz="2400" dirty="0" smtClean="0"/>
              <a:t>π</a:t>
            </a:r>
          </a:p>
          <a:p>
            <a:r>
              <a:rPr lang="en-US" sz="2400" dirty="0" smtClean="0"/>
              <a:t>Then we reflect the graph y= Cos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</a:t>
            </a:r>
            <a:endParaRPr lang="en-US" sz="2400" dirty="0"/>
          </a:p>
          <a:p>
            <a:r>
              <a:rPr lang="en-US" sz="2400" dirty="0" smtClean="0"/>
              <a:t>	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23850" cy="228600"/>
          </a:xfrm>
          <a:prstGeom prst="rect">
            <a:avLst/>
          </a:prstGeom>
          <a:noFill/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28625" cy="228600"/>
          </a:xfrm>
          <a:prstGeom prst="rect">
            <a:avLst/>
          </a:prstGeom>
          <a:noFill/>
        </p:spPr>
      </p:pic>
      <p:pic>
        <p:nvPicPr>
          <p:cNvPr id="11" name="Picture 10" descr="arccos x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9112" y="2652712"/>
            <a:ext cx="4433888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0728" y="2667000"/>
          <a:ext cx="2896872" cy="630936"/>
        </p:xfrm>
        <a:graphic>
          <a:graphicData uri="http://schemas.openxmlformats.org/drawingml/2006/table">
            <a:tbl>
              <a:tblPr/>
              <a:tblGrid>
                <a:gridCol w="724218"/>
                <a:gridCol w="724218"/>
                <a:gridCol w="724218"/>
                <a:gridCol w="724218"/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π/2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Inverse Tangent Function</a:t>
            </a:r>
            <a:r>
              <a:rPr lang="en-US" sz="2400" dirty="0" smtClean="0"/>
              <a:t>: is defined by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838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 Tan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or </a:t>
            </a:r>
            <a:r>
              <a:rPr lang="en-US" sz="2400" dirty="0" err="1" smtClean="0"/>
              <a:t>Arctan</a:t>
            </a:r>
            <a:r>
              <a:rPr lang="en-US" sz="2400" dirty="0" smtClean="0"/>
              <a:t> x   if and only if    tan y = x</a:t>
            </a:r>
          </a:p>
          <a:p>
            <a:r>
              <a:rPr lang="en-US" sz="2400" dirty="0" smtClean="0"/>
              <a:t>for 	all real nos. of x (Domain: -∞ </a:t>
            </a:r>
            <a:r>
              <a:rPr lang="en-US" sz="2400" dirty="0"/>
              <a:t>≤ </a:t>
            </a:r>
            <a:r>
              <a:rPr lang="en-US" sz="2400" i="1" dirty="0"/>
              <a:t>x</a:t>
            </a:r>
            <a:r>
              <a:rPr lang="en-US" sz="2400" dirty="0"/>
              <a:t> ≤ </a:t>
            </a:r>
            <a:r>
              <a:rPr lang="en-US" sz="2400" dirty="0" smtClean="0"/>
              <a:t>∞)	and     -π/2 </a:t>
            </a:r>
            <a:r>
              <a:rPr lang="en-US" sz="2400" dirty="0"/>
              <a:t>&lt;</a:t>
            </a:r>
            <a:r>
              <a:rPr lang="en-US" sz="2400" dirty="0" smtClean="0"/>
              <a:t>  y </a:t>
            </a:r>
            <a:r>
              <a:rPr lang="en-US" sz="2400" dirty="0"/>
              <a:t>&lt;</a:t>
            </a:r>
            <a:r>
              <a:rPr lang="en-US" sz="2400" dirty="0" smtClean="0"/>
              <a:t> π/2 (Range)</a:t>
            </a:r>
          </a:p>
          <a:p>
            <a:r>
              <a:rPr lang="en-US" sz="2400" dirty="0" smtClean="0"/>
              <a:t>	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 descr="tan x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7200" y="2209800"/>
            <a:ext cx="309562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38200" y="4495800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y=tan x, -π/2 &lt;  x &lt; π/2 </a:t>
            </a:r>
            <a:endParaRPr lang="en-US" dirty="0"/>
          </a:p>
        </p:txBody>
      </p:sp>
      <p:pic>
        <p:nvPicPr>
          <p:cNvPr id="10" name="Picture 9" descr="arctan x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2133600"/>
            <a:ext cx="4572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5257800" y="5562600"/>
            <a:ext cx="1600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y= Tan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Inverse Cotangent Function</a:t>
            </a:r>
            <a:r>
              <a:rPr lang="en-US" sz="2400" dirty="0" smtClean="0"/>
              <a:t>: is defined by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838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 Cot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or </a:t>
            </a:r>
            <a:r>
              <a:rPr lang="en-US" sz="2400" dirty="0" err="1" smtClean="0"/>
              <a:t>Arccot</a:t>
            </a:r>
            <a:r>
              <a:rPr lang="en-US" sz="2400" dirty="0" smtClean="0"/>
              <a:t> x   if and only if    cot y = x</a:t>
            </a:r>
          </a:p>
          <a:p>
            <a:r>
              <a:rPr lang="en-US" sz="2400" dirty="0" smtClean="0"/>
              <a:t>for 	all real nos. of x (Domain: -∞ </a:t>
            </a:r>
            <a:r>
              <a:rPr lang="en-US" sz="2400" dirty="0"/>
              <a:t>≤ </a:t>
            </a:r>
            <a:r>
              <a:rPr lang="en-US" sz="2400" i="1" dirty="0"/>
              <a:t>x</a:t>
            </a:r>
            <a:r>
              <a:rPr lang="en-US" sz="2400" dirty="0"/>
              <a:t> ≤ </a:t>
            </a:r>
            <a:r>
              <a:rPr lang="en-US" sz="2400" dirty="0" smtClean="0"/>
              <a:t>∞)	and     0 </a:t>
            </a:r>
            <a:r>
              <a:rPr lang="en-US" sz="2400" dirty="0"/>
              <a:t>&lt;</a:t>
            </a:r>
            <a:r>
              <a:rPr lang="en-US" sz="2400" dirty="0" smtClean="0"/>
              <a:t>  y &lt; π (Range)</a:t>
            </a:r>
          </a:p>
          <a:p>
            <a:r>
              <a:rPr lang="en-US" sz="2400" dirty="0" smtClean="0"/>
              <a:t>	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200" y="4495800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y=cot x, 0 &lt;  x &lt; π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556260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y= Cot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</a:t>
            </a:r>
            <a:endParaRPr 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667000"/>
            <a:ext cx="487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1" y="2286000"/>
            <a:ext cx="35813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Inverse Secant Function</a:t>
            </a:r>
            <a:r>
              <a:rPr lang="en-US" sz="2400" dirty="0" smtClean="0"/>
              <a:t>: is defined by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8382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y= Sec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or </a:t>
            </a:r>
            <a:r>
              <a:rPr lang="en-US" sz="2400" dirty="0" err="1" smtClean="0"/>
              <a:t>Arcsec</a:t>
            </a:r>
            <a:r>
              <a:rPr lang="en-US" sz="2400" dirty="0" smtClean="0"/>
              <a:t> x   if and only if    sec y = x</a:t>
            </a:r>
          </a:p>
          <a:p>
            <a:r>
              <a:rPr lang="en-US" sz="2400" dirty="0" smtClean="0"/>
              <a:t>   Domain: (-∞ </a:t>
            </a:r>
            <a:r>
              <a:rPr lang="en-US" sz="2400" dirty="0"/>
              <a:t>≤ </a:t>
            </a:r>
            <a:r>
              <a:rPr lang="en-US" sz="2400" i="1" dirty="0"/>
              <a:t>x</a:t>
            </a:r>
            <a:r>
              <a:rPr lang="en-US" sz="2400" dirty="0"/>
              <a:t> ≤ </a:t>
            </a:r>
            <a:r>
              <a:rPr lang="en-US" sz="2400" dirty="0" smtClean="0"/>
              <a:t>-1),(1≤ x ≤ ∞)	   </a:t>
            </a:r>
          </a:p>
          <a:p>
            <a:r>
              <a:rPr lang="en-US" sz="2400" dirty="0" smtClean="0"/>
              <a:t>   Range:  0 </a:t>
            </a:r>
            <a:r>
              <a:rPr lang="en-US" sz="2400" dirty="0"/>
              <a:t>≤  </a:t>
            </a:r>
            <a:r>
              <a:rPr lang="en-US" sz="2400" dirty="0" smtClean="0"/>
              <a:t>y </a:t>
            </a:r>
            <a:r>
              <a:rPr lang="en-US" sz="2400" dirty="0"/>
              <a:t>&lt;</a:t>
            </a:r>
            <a:r>
              <a:rPr lang="en-US" sz="2400" dirty="0" smtClean="0"/>
              <a:t> π/2,  </a:t>
            </a:r>
            <a:r>
              <a:rPr lang="el-GR" sz="2400" dirty="0" smtClean="0"/>
              <a:t>π</a:t>
            </a:r>
            <a:r>
              <a:rPr lang="en-US" sz="2400" dirty="0" smtClean="0"/>
              <a:t>/2 &lt; y </a:t>
            </a:r>
            <a:r>
              <a:rPr lang="el-GR" sz="2400" dirty="0" smtClean="0"/>
              <a:t>≤</a:t>
            </a:r>
            <a:r>
              <a:rPr lang="en-US" sz="2400" dirty="0" smtClean="0"/>
              <a:t> </a:t>
            </a:r>
            <a:r>
              <a:rPr lang="el-GR" sz="2400" dirty="0" smtClean="0"/>
              <a:t>π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200" y="4495800"/>
            <a:ext cx="2417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y=sec x, 0 ≤  x &lt; π/2</a:t>
            </a:r>
          </a:p>
          <a:p>
            <a:r>
              <a:rPr lang="en-US" dirty="0" smtClean="0"/>
              <a:t>               </a:t>
            </a:r>
            <a:r>
              <a:rPr lang="el-GR" dirty="0" smtClean="0"/>
              <a:t>π</a:t>
            </a:r>
            <a:r>
              <a:rPr lang="en-US" dirty="0" smtClean="0"/>
              <a:t>/2 &lt;  x ≤ π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5562600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y= Sec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x </a:t>
            </a:r>
            <a:endParaRPr lang="en-US" sz="2400" dirty="0"/>
          </a:p>
        </p:txBody>
      </p:sp>
      <p:pic>
        <p:nvPicPr>
          <p:cNvPr id="10" name="Picture 9" descr="sec x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0"/>
            <a:ext cx="38195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rcsec x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2286000"/>
            <a:ext cx="441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11_www.FreeDownloadPowerPoint.com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Frame11_www.FreeDownloadPowerPoint.com</Template>
  <TotalTime>253</TotalTime>
  <Words>449</Words>
  <Application>Microsoft Office PowerPoint</Application>
  <PresentationFormat>On-screen Show (4:3)</PresentationFormat>
  <Paragraphs>96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Frame11_www.FreeDownloadPowerPoint.com</vt:lpstr>
      <vt:lpstr>Inverse Trigonometric Functions</vt:lpstr>
      <vt:lpstr>Inverse Trigonometric Functions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Mapua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Trigonometric Functions</dc:title>
  <dc:creator>jphonra</dc:creator>
  <cp:lastModifiedBy>jphonra</cp:lastModifiedBy>
  <cp:revision>33</cp:revision>
  <dcterms:created xsi:type="dcterms:W3CDTF">2010-08-10T04:13:51Z</dcterms:created>
  <dcterms:modified xsi:type="dcterms:W3CDTF">2010-08-11T03:44:32Z</dcterms:modified>
</cp:coreProperties>
</file>