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29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7" Type="http://schemas.openxmlformats.org/officeDocument/2006/relationships/image" Target="../media/image51.wmf"/><Relationship Id="rId2" Type="http://schemas.openxmlformats.org/officeDocument/2006/relationships/image" Target="../media/image41.wmf"/><Relationship Id="rId1" Type="http://schemas.openxmlformats.org/officeDocument/2006/relationships/image" Target="../media/image48.wmf"/><Relationship Id="rId6" Type="http://schemas.openxmlformats.org/officeDocument/2006/relationships/image" Target="../media/image50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681D8-96EE-455D-BDD2-5941539547A4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744E5-25AC-44D9-9470-6133BF9604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744E5-25AC-44D9-9470-6133BF9604C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II. Using your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744E5-25AC-44D9-9470-6133BF9604C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basic</a:t>
            </a:r>
            <a:r>
              <a:rPr lang="en-US" baseline="0" dirty="0" smtClean="0"/>
              <a:t> trigonometric identity: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744E5-25AC-44D9-9470-6133BF9604C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other trigonometric functions: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744E5-25AC-44D9-9470-6133BF9604C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basic</a:t>
            </a:r>
            <a:r>
              <a:rPr lang="en-US" baseline="0" dirty="0" smtClean="0"/>
              <a:t> trigonometric identity: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744E5-25AC-44D9-9470-6133BF9604C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744E5-25AC-44D9-9470-6133BF9604C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Note: To denote the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744E5-25AC-44D9-9470-6133BF9604C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744E5-25AC-44D9-9470-6133BF9604C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Note: To denote the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744E5-25AC-44D9-9470-6133BF9604C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y= Tan</a:t>
            </a:r>
            <a:r>
              <a:rPr lang="en-US" sz="1200" baseline="30000" dirty="0" smtClean="0"/>
              <a:t>-1</a:t>
            </a:r>
            <a:r>
              <a:rPr lang="en-US" sz="1200" dirty="0" smtClean="0"/>
              <a:t> x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744E5-25AC-44D9-9470-6133BF9604C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y= Tan</a:t>
            </a:r>
            <a:r>
              <a:rPr lang="en-US" sz="1200" baseline="30000" dirty="0" smtClean="0"/>
              <a:t>-1</a:t>
            </a:r>
            <a:r>
              <a:rPr lang="en-US" sz="1200" dirty="0" smtClean="0"/>
              <a:t> x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744E5-25AC-44D9-9470-6133BF9604C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y= Tan</a:t>
            </a:r>
            <a:r>
              <a:rPr lang="en-US" sz="1200" baseline="30000" dirty="0" smtClean="0"/>
              <a:t>-1</a:t>
            </a:r>
            <a:r>
              <a:rPr lang="en-US" sz="1200" dirty="0" smtClean="0"/>
              <a:t> x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744E5-25AC-44D9-9470-6133BF9604C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744E5-25AC-44D9-9470-6133BF9604C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II. Using your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744E5-25AC-44D9-9470-6133BF9604C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2130425"/>
            <a:ext cx="64770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26A374FC-04DF-405C-B2A4-4DFA609E65EF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CA40BAE-EF2E-49E2-9059-5C357B88F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A374FC-04DF-405C-B2A4-4DFA609E65EF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A40BAE-EF2E-49E2-9059-5C357B88F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A374FC-04DF-405C-B2A4-4DFA609E65EF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A40BAE-EF2E-49E2-9059-5C357B88F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A374FC-04DF-405C-B2A4-4DFA609E65EF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A40BAE-EF2E-49E2-9059-5C357B88F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A374FC-04DF-405C-B2A4-4DFA609E65EF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A40BAE-EF2E-49E2-9059-5C357B88F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A374FC-04DF-405C-B2A4-4DFA609E65EF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A40BAE-EF2E-49E2-9059-5C357B88F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A374FC-04DF-405C-B2A4-4DFA609E65EF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A40BAE-EF2E-49E2-9059-5C357B88F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A374FC-04DF-405C-B2A4-4DFA609E65EF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A40BAE-EF2E-49E2-9059-5C357B88F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A374FC-04DF-405C-B2A4-4DFA609E65EF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A40BAE-EF2E-49E2-9059-5C357B88F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A374FC-04DF-405C-B2A4-4DFA609E65EF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A40BAE-EF2E-49E2-9059-5C357B88F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A374FC-04DF-405C-B2A4-4DFA609E65EF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A40BAE-EF2E-49E2-9059-5C357B88F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26A374FC-04DF-405C-B2A4-4DFA609E65EF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CA40BAE-EF2E-49E2-9059-5C357B88F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6.bin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4.bin"/><Relationship Id="rId10" Type="http://schemas.openxmlformats.org/officeDocument/2006/relationships/oleObject" Target="../embeddings/oleObject19.bin"/><Relationship Id="rId4" Type="http://schemas.openxmlformats.org/officeDocument/2006/relationships/image" Target="../media/image39.png"/><Relationship Id="rId9" Type="http://schemas.openxmlformats.org/officeDocument/2006/relationships/oleObject" Target="../embeddings/oleObject1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24.bin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3.bin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2.bin"/><Relationship Id="rId10" Type="http://schemas.openxmlformats.org/officeDocument/2006/relationships/oleObject" Target="../embeddings/oleObject27.bin"/><Relationship Id="rId4" Type="http://schemas.openxmlformats.org/officeDocument/2006/relationships/image" Target="../media/image47.png"/><Relationship Id="rId9" Type="http://schemas.openxmlformats.org/officeDocument/2006/relationships/oleObject" Target="../embeddings/oleObject2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oleObject" Target="../embeddings/oleObject38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32.bin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1.bin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0.bin"/><Relationship Id="rId10" Type="http://schemas.openxmlformats.org/officeDocument/2006/relationships/oleObject" Target="../embeddings/oleObject35.bin"/><Relationship Id="rId4" Type="http://schemas.openxmlformats.org/officeDocument/2006/relationships/image" Target="../media/image47.png"/><Relationship Id="rId9" Type="http://schemas.openxmlformats.org/officeDocument/2006/relationships/oleObject" Target="../embeddings/oleObject3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Inverse Trigonometric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 12</a:t>
            </a:r>
          </a:p>
          <a:p>
            <a:r>
              <a:rPr lang="en-US" dirty="0" smtClean="0"/>
              <a:t>Q1, 2010-11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Inverse Cosecant Function</a:t>
            </a:r>
            <a:r>
              <a:rPr lang="en-US" sz="2400" dirty="0" smtClean="0"/>
              <a:t>: is defined by</a:t>
            </a:r>
          </a:p>
          <a:p>
            <a:pPr>
              <a:buNone/>
            </a:pPr>
            <a:r>
              <a:rPr lang="en-US" sz="2400" dirty="0"/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838200"/>
            <a:ext cx="693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y= Csc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x or </a:t>
            </a:r>
            <a:r>
              <a:rPr lang="en-US" sz="2400" dirty="0" err="1" smtClean="0"/>
              <a:t>Arcscsc</a:t>
            </a:r>
            <a:r>
              <a:rPr lang="en-US" sz="2400" dirty="0" smtClean="0"/>
              <a:t> x   if and only if    </a:t>
            </a:r>
            <a:r>
              <a:rPr lang="en-US" sz="2400" dirty="0" err="1" smtClean="0"/>
              <a:t>csc</a:t>
            </a:r>
            <a:r>
              <a:rPr lang="en-US" sz="2400" dirty="0" smtClean="0"/>
              <a:t> y = x</a:t>
            </a:r>
          </a:p>
          <a:p>
            <a:r>
              <a:rPr lang="en-US" sz="2400" dirty="0" smtClean="0"/>
              <a:t>   Domain: (-∞ </a:t>
            </a:r>
            <a:r>
              <a:rPr lang="en-US" sz="2400" dirty="0"/>
              <a:t>≤ </a:t>
            </a:r>
            <a:r>
              <a:rPr lang="en-US" sz="2400" i="1" dirty="0"/>
              <a:t>x</a:t>
            </a:r>
            <a:r>
              <a:rPr lang="en-US" sz="2400" dirty="0"/>
              <a:t> ≤ </a:t>
            </a:r>
            <a:r>
              <a:rPr lang="en-US" sz="2400" dirty="0" smtClean="0"/>
              <a:t>-1),(1≤ x ≤ ∞)	   </a:t>
            </a:r>
          </a:p>
          <a:p>
            <a:r>
              <a:rPr lang="en-US" sz="2400" dirty="0" smtClean="0"/>
              <a:t>   Range:  -</a:t>
            </a:r>
            <a:r>
              <a:rPr lang="el-GR" sz="2400" dirty="0" smtClean="0"/>
              <a:t>π</a:t>
            </a:r>
            <a:r>
              <a:rPr lang="en-US" sz="2400" dirty="0" smtClean="0"/>
              <a:t>/2 </a:t>
            </a:r>
            <a:r>
              <a:rPr lang="en-US" sz="2400" dirty="0"/>
              <a:t>≤  </a:t>
            </a:r>
            <a:r>
              <a:rPr lang="en-US" sz="2400" dirty="0" smtClean="0"/>
              <a:t>y </a:t>
            </a:r>
            <a:r>
              <a:rPr lang="en-US" sz="2400" dirty="0"/>
              <a:t>&lt;</a:t>
            </a:r>
            <a:r>
              <a:rPr lang="en-US" sz="2400" dirty="0" smtClean="0"/>
              <a:t> 0,  0 &lt; y </a:t>
            </a:r>
            <a:r>
              <a:rPr lang="el-GR" sz="2400" dirty="0" smtClean="0"/>
              <a:t>≤</a:t>
            </a:r>
            <a:r>
              <a:rPr lang="en-US" sz="2400" dirty="0" smtClean="0"/>
              <a:t> </a:t>
            </a:r>
            <a:r>
              <a:rPr lang="el-GR" sz="2400" dirty="0" smtClean="0"/>
              <a:t>π</a:t>
            </a:r>
            <a:r>
              <a:rPr lang="en-US" sz="2400" dirty="0" smtClean="0"/>
              <a:t>/2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38200" y="4763869"/>
            <a:ext cx="24497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y=</a:t>
            </a:r>
            <a:r>
              <a:rPr lang="en-US" dirty="0" err="1" smtClean="0"/>
              <a:t>csc</a:t>
            </a:r>
            <a:r>
              <a:rPr lang="en-US" dirty="0" smtClean="0"/>
              <a:t> x, -</a:t>
            </a:r>
            <a:r>
              <a:rPr lang="el-GR" dirty="0" smtClean="0"/>
              <a:t>π</a:t>
            </a:r>
            <a:r>
              <a:rPr lang="en-US" dirty="0" smtClean="0"/>
              <a:t>/2 ≤  x &lt; 0</a:t>
            </a:r>
          </a:p>
          <a:p>
            <a:r>
              <a:rPr lang="en-US" dirty="0" smtClean="0"/>
              <a:t>                0 &lt;  x ≤ π/2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57800" y="5862935"/>
            <a:ext cx="16401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y= Csc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x </a:t>
            </a:r>
            <a:endParaRPr lang="en-US" sz="2400" dirty="0"/>
          </a:p>
        </p:txBody>
      </p:sp>
      <p:pic>
        <p:nvPicPr>
          <p:cNvPr id="8" name="Picture 7" descr="cscx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209800"/>
            <a:ext cx="3276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arccsc x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1981200"/>
            <a:ext cx="4724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638800"/>
          </a:xfrm>
        </p:spPr>
        <p:txBody>
          <a:bodyPr/>
          <a:lstStyle/>
          <a:p>
            <a:pPr>
              <a:buNone/>
            </a:pPr>
            <a:r>
              <a:rPr lang="en-US" sz="2400" b="1" i="1" dirty="0" smtClean="0">
                <a:solidFill>
                  <a:srgbClr val="FF0000"/>
                </a:solidFill>
              </a:rPr>
              <a:t>Principal Values </a:t>
            </a:r>
            <a:r>
              <a:rPr lang="en-US" sz="2400" dirty="0" smtClean="0"/>
              <a:t>refer to the restricted ranges of the inverse of the trigonometric functions.</a:t>
            </a:r>
          </a:p>
          <a:p>
            <a:pPr>
              <a:buNone/>
            </a:pPr>
            <a:r>
              <a:rPr lang="en-US" sz="2400" dirty="0" smtClean="0"/>
              <a:t>We denote the principal values of inverse sine function as </a:t>
            </a:r>
            <a:r>
              <a:rPr lang="en-US" sz="2400" u="sng" dirty="0" err="1" smtClean="0"/>
              <a:t>A</a:t>
            </a:r>
            <a:r>
              <a:rPr lang="en-US" sz="2400" dirty="0" err="1" smtClean="0"/>
              <a:t>rcsin</a:t>
            </a:r>
            <a:r>
              <a:rPr lang="en-US" sz="2400" dirty="0" smtClean="0"/>
              <a:t> x or </a:t>
            </a:r>
            <a:r>
              <a:rPr lang="en-US" sz="2400" u="sng" dirty="0" smtClean="0"/>
              <a:t>S</a:t>
            </a:r>
            <a:r>
              <a:rPr lang="en-US" sz="2400" dirty="0" smtClean="0"/>
              <a:t>in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x</a:t>
            </a:r>
          </a:p>
          <a:p>
            <a:pPr>
              <a:buNone/>
            </a:pPr>
            <a:endParaRPr lang="en-US" sz="2400" u="sng" dirty="0" smtClean="0"/>
          </a:p>
          <a:p>
            <a:pPr>
              <a:buNone/>
            </a:pPr>
            <a:r>
              <a:rPr lang="en-US" sz="2400" u="sng" dirty="0" err="1" smtClean="0"/>
              <a:t>a</a:t>
            </a:r>
            <a:r>
              <a:rPr lang="en-US" sz="2400" dirty="0" err="1" smtClean="0"/>
              <a:t>rcsin</a:t>
            </a:r>
            <a:r>
              <a:rPr lang="en-US" sz="2400" dirty="0" smtClean="0"/>
              <a:t>           represents an infinite set of numbers whereas,</a:t>
            </a:r>
          </a:p>
          <a:p>
            <a:pPr>
              <a:buNone/>
            </a:pPr>
            <a:r>
              <a:rPr lang="en-US" sz="2400" dirty="0" err="1" smtClean="0"/>
              <a:t>Arcsin</a:t>
            </a:r>
            <a:r>
              <a:rPr lang="en-US" sz="2400" dirty="0" smtClean="0"/>
              <a:t>           represents only the single value </a:t>
            </a:r>
            <a:r>
              <a:rPr lang="el-GR" sz="2400" dirty="0" smtClean="0"/>
              <a:t>π</a:t>
            </a:r>
            <a:r>
              <a:rPr lang="en-US" sz="2400" dirty="0" smtClean="0"/>
              <a:t>/4.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As you can observe, we use </a:t>
            </a:r>
            <a:r>
              <a:rPr lang="en-US" sz="2400" dirty="0" err="1" smtClean="0"/>
              <a:t>Arcsin</a:t>
            </a:r>
            <a:r>
              <a:rPr lang="en-US" sz="2400" dirty="0" smtClean="0"/>
              <a:t> x or </a:t>
            </a:r>
            <a:r>
              <a:rPr lang="en-US" sz="2400" dirty="0" err="1" smtClean="0"/>
              <a:t>Arccos</a:t>
            </a:r>
            <a:r>
              <a:rPr lang="en-US" sz="2400" dirty="0" smtClean="0"/>
              <a:t> x since we are dealing with the principal values of the inverse </a:t>
            </a:r>
            <a:r>
              <a:rPr lang="en-US" sz="2400" smtClean="0"/>
              <a:t>trigonometric functions.</a:t>
            </a:r>
            <a:endParaRPr lang="en-US" sz="2400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2590800"/>
            <a:ext cx="609600" cy="406400"/>
          </a:xfrm>
          <a:prstGeom prst="rect">
            <a:avLst/>
          </a:prstGeom>
          <a:noFill/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3048000"/>
            <a:ext cx="609600" cy="40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638800"/>
          </a:xfrm>
        </p:spPr>
        <p:txBody>
          <a:bodyPr/>
          <a:lstStyle/>
          <a:p>
            <a:pPr>
              <a:buNone/>
            </a:pPr>
            <a:r>
              <a:rPr lang="en-US" sz="2400" b="1" i="1" dirty="0" smtClean="0">
                <a:solidFill>
                  <a:srgbClr val="FF0000"/>
                </a:solidFill>
              </a:rPr>
              <a:t>Sample Problems:</a:t>
            </a:r>
          </a:p>
          <a:p>
            <a:pPr>
              <a:buNone/>
            </a:pPr>
            <a:r>
              <a:rPr lang="en-US" sz="2400" b="1" i="1" dirty="0" smtClean="0"/>
              <a:t>I. Find the exact values of the ff:</a:t>
            </a:r>
          </a:p>
          <a:p>
            <a:pPr>
              <a:buNone/>
            </a:pPr>
            <a:r>
              <a:rPr lang="en-US" sz="2400" b="1" i="1" dirty="0" smtClean="0"/>
              <a:t>	</a:t>
            </a:r>
          </a:p>
          <a:p>
            <a:pPr>
              <a:buNone/>
            </a:pPr>
            <a:r>
              <a:rPr lang="en-US" sz="2400" b="1" i="1" dirty="0" smtClean="0"/>
              <a:t>	a) </a:t>
            </a:r>
          </a:p>
          <a:p>
            <a:pPr>
              <a:buNone/>
            </a:pPr>
            <a:endParaRPr lang="en-US" sz="2400" b="1" i="1" dirty="0" smtClean="0"/>
          </a:p>
          <a:p>
            <a:pPr>
              <a:buNone/>
            </a:pPr>
            <a:r>
              <a:rPr lang="en-US" sz="2400" b="1" i="1" dirty="0" smtClean="0"/>
              <a:t>	b)</a:t>
            </a:r>
          </a:p>
          <a:p>
            <a:pPr>
              <a:buNone/>
            </a:pPr>
            <a:endParaRPr lang="en-US" sz="2400" b="1" i="1" dirty="0" smtClean="0"/>
          </a:p>
          <a:p>
            <a:pPr>
              <a:buNone/>
            </a:pPr>
            <a:r>
              <a:rPr lang="en-US" sz="2400" b="1" i="1" dirty="0" smtClean="0"/>
              <a:t>	c)</a:t>
            </a:r>
          </a:p>
          <a:p>
            <a:pPr>
              <a:buNone/>
            </a:pPr>
            <a:endParaRPr lang="en-US" sz="2400" b="1" i="1" dirty="0" smtClean="0"/>
          </a:p>
          <a:p>
            <a:pPr>
              <a:buNone/>
            </a:pPr>
            <a:r>
              <a:rPr lang="en-US" sz="2400" b="1" i="1" dirty="0" smtClean="0"/>
              <a:t>	d)</a:t>
            </a:r>
            <a:endParaRPr lang="en-US" sz="2400" b="1" i="1" dirty="0" smtClean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460500" y="1628775"/>
          <a:ext cx="1485900" cy="885825"/>
        </p:xfrm>
        <a:graphic>
          <a:graphicData uri="http://schemas.openxmlformats.org/presentationml/2006/ole">
            <p:oleObj spid="_x0000_s1026" name="Equation" r:id="rId4" imgW="723600" imgH="431640" progId="Equation.DSMT4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458913" y="2438400"/>
          <a:ext cx="1641475" cy="885825"/>
        </p:xfrm>
        <a:graphic>
          <a:graphicData uri="http://schemas.openxmlformats.org/presentationml/2006/ole">
            <p:oleObj spid="_x0000_s1027" name="Equation" r:id="rId5" imgW="799920" imgH="431640" progId="Equation.DSMT4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538288" y="3276600"/>
          <a:ext cx="1458912" cy="885825"/>
        </p:xfrm>
        <a:graphic>
          <a:graphicData uri="http://schemas.openxmlformats.org/presentationml/2006/ole">
            <p:oleObj spid="_x0000_s1028" name="Equation" r:id="rId6" imgW="711000" imgH="431640" progId="Equation.DSMT4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1638300" y="4305300"/>
          <a:ext cx="1433513" cy="808038"/>
        </p:xfrm>
        <a:graphic>
          <a:graphicData uri="http://schemas.openxmlformats.org/presentationml/2006/ole">
            <p:oleObj spid="_x0000_s1029" name="Equation" r:id="rId7" imgW="698400" imgH="393480" progId="Equation.DSMT4">
              <p:embed/>
            </p:oleObj>
          </a:graphicData>
        </a:graphic>
      </p:graphicFrame>
      <p:sp>
        <p:nvSpPr>
          <p:cNvPr id="10" name="Rectangle 9"/>
          <p:cNvSpPr/>
          <p:nvPr/>
        </p:nvSpPr>
        <p:spPr>
          <a:xfrm>
            <a:off x="3962401" y="2363212"/>
            <a:ext cx="449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/>
              <a:t>II. Using </a:t>
            </a:r>
            <a:r>
              <a:rPr lang="en-US" sz="2400" b="1" i="1" dirty="0" smtClean="0"/>
              <a:t>your calculator (in radian mode), find:</a:t>
            </a:r>
          </a:p>
          <a:p>
            <a:r>
              <a:rPr lang="en-US" sz="2400" dirty="0" smtClean="0"/>
              <a:t>a) Sin</a:t>
            </a:r>
            <a:r>
              <a:rPr lang="en-US" sz="2400" baseline="30000" dirty="0" smtClean="0"/>
              <a:t>-1 </a:t>
            </a:r>
            <a:r>
              <a:rPr lang="en-US" sz="2400" dirty="0" smtClean="0"/>
              <a:t>(0.82) = 0.96141</a:t>
            </a:r>
          </a:p>
          <a:p>
            <a:r>
              <a:rPr lang="en-US" sz="2400" dirty="0" smtClean="0"/>
              <a:t>b) </a:t>
            </a:r>
            <a:r>
              <a:rPr lang="en-US" sz="2400" dirty="0" smtClean="0"/>
              <a:t>Sin</a:t>
            </a:r>
            <a:r>
              <a:rPr lang="en-US" sz="2400" baseline="30000" dirty="0" smtClean="0"/>
              <a:t>-1 </a:t>
            </a:r>
            <a:r>
              <a:rPr lang="en-US" sz="2400" dirty="0" smtClean="0"/>
              <a:t>(1/4) = 0.25268</a:t>
            </a:r>
          </a:p>
          <a:p>
            <a:pPr marL="457200" indent="-457200">
              <a:buAutoNum type="alphaLcParenR" startAt="3"/>
            </a:pPr>
            <a:r>
              <a:rPr lang="en-US" sz="2400" dirty="0" smtClean="0"/>
              <a:t>Cos</a:t>
            </a:r>
            <a:r>
              <a:rPr lang="en-US" sz="2400" baseline="30000" dirty="0" smtClean="0"/>
              <a:t>-1 </a:t>
            </a:r>
            <a:r>
              <a:rPr lang="en-US" sz="2400" dirty="0" smtClean="0"/>
              <a:t>(4/5) = 0.6435</a:t>
            </a:r>
          </a:p>
          <a:p>
            <a:pPr marL="457200" indent="-457200">
              <a:buAutoNum type="alphaLcParenR" startAt="3"/>
            </a:pPr>
            <a:r>
              <a:rPr lang="en-US" sz="2400" dirty="0" smtClean="0"/>
              <a:t>Tan</a:t>
            </a:r>
            <a:r>
              <a:rPr lang="en-US" sz="2400" baseline="30000" dirty="0" smtClean="0"/>
              <a:t>-1 </a:t>
            </a:r>
            <a:r>
              <a:rPr lang="en-US" sz="2400" dirty="0" smtClean="0"/>
              <a:t>(</a:t>
            </a:r>
            <a:r>
              <a:rPr lang="en-US" sz="2400" dirty="0" smtClean="0"/>
              <a:t>1</a:t>
            </a:r>
            <a:r>
              <a:rPr lang="en-US" sz="2400" dirty="0" smtClean="0"/>
              <a:t>) = 0.7854</a:t>
            </a:r>
          </a:p>
          <a:p>
            <a:pPr marL="457200" indent="-457200">
              <a:buAutoNum type="alphaLcParenR" startAt="3"/>
            </a:pPr>
            <a:r>
              <a:rPr lang="en-US" sz="2400" dirty="0" smtClean="0"/>
              <a:t>Tan</a:t>
            </a:r>
            <a:r>
              <a:rPr lang="en-US" sz="2400" baseline="30000" dirty="0" smtClean="0"/>
              <a:t>-1 </a:t>
            </a:r>
            <a:r>
              <a:rPr lang="en-US" sz="2400" dirty="0" smtClean="0"/>
              <a:t>(-20) = -1.52084</a:t>
            </a:r>
          </a:p>
          <a:p>
            <a:pPr marL="457200" indent="-457200">
              <a:buAutoNum type="alphaLcParenR" startAt="3"/>
            </a:pP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638800"/>
          </a:xfrm>
        </p:spPr>
        <p:txBody>
          <a:bodyPr/>
          <a:lstStyle/>
          <a:p>
            <a:pPr>
              <a:buNone/>
            </a:pPr>
            <a:r>
              <a:rPr lang="en-US" sz="2400" b="1" i="1" dirty="0" smtClean="0"/>
              <a:t>III. Find the exact value of each expression:</a:t>
            </a:r>
          </a:p>
          <a:p>
            <a:pPr>
              <a:buNone/>
            </a:pPr>
            <a:r>
              <a:rPr lang="en-US" sz="2400" b="1" i="1" dirty="0" smtClean="0"/>
              <a:t>	</a:t>
            </a:r>
          </a:p>
          <a:p>
            <a:pPr>
              <a:buNone/>
            </a:pPr>
            <a:r>
              <a:rPr lang="en-US" sz="2400" b="1" i="1" dirty="0" smtClean="0"/>
              <a:t>	a) </a:t>
            </a:r>
          </a:p>
          <a:p>
            <a:pPr>
              <a:buNone/>
            </a:pPr>
            <a:endParaRPr lang="en-US" sz="2400" b="1" i="1" dirty="0" smtClean="0"/>
          </a:p>
          <a:p>
            <a:pPr>
              <a:buNone/>
            </a:pPr>
            <a:r>
              <a:rPr lang="en-US" sz="2400" b="1" i="1" dirty="0" smtClean="0"/>
              <a:t>	b)</a:t>
            </a:r>
          </a:p>
          <a:p>
            <a:pPr>
              <a:buNone/>
            </a:pPr>
            <a:endParaRPr lang="en-US" sz="2400" b="1" i="1" dirty="0" smtClean="0"/>
          </a:p>
          <a:p>
            <a:pPr>
              <a:buNone/>
            </a:pPr>
            <a:r>
              <a:rPr lang="en-US" sz="2400" b="1" i="1" dirty="0" smtClean="0"/>
              <a:t>	c)</a:t>
            </a:r>
          </a:p>
          <a:p>
            <a:pPr>
              <a:buNone/>
            </a:pPr>
            <a:endParaRPr lang="en-US" sz="2400" b="1" i="1" dirty="0" smtClean="0"/>
          </a:p>
          <a:p>
            <a:pPr>
              <a:buNone/>
            </a:pPr>
            <a:r>
              <a:rPr lang="en-US" sz="2400" b="1" i="1" dirty="0" smtClean="0"/>
              <a:t>	d)</a:t>
            </a:r>
          </a:p>
          <a:p>
            <a:pPr>
              <a:buNone/>
            </a:pPr>
            <a:endParaRPr lang="en-US" sz="2400" b="1" i="1" dirty="0" smtClean="0"/>
          </a:p>
          <a:p>
            <a:pPr>
              <a:buNone/>
            </a:pPr>
            <a:r>
              <a:rPr lang="en-US" sz="2400" b="1" i="1" dirty="0" smtClean="0"/>
              <a:t>	e)</a:t>
            </a:r>
            <a:endParaRPr lang="en-US" sz="2400" b="1" i="1" dirty="0" smtClean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1524000" y="1143000"/>
          <a:ext cx="2042085" cy="901700"/>
        </p:xfrm>
        <a:graphic>
          <a:graphicData uri="http://schemas.openxmlformats.org/presentationml/2006/ole">
            <p:oleObj spid="_x0000_s2054" name="Equation" r:id="rId4" imgW="977760" imgH="431640" progId="Equation.DSMT4">
              <p:embed/>
            </p:oleObj>
          </a:graphicData>
        </a:graphic>
      </p:graphicFrame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1752600" y="2209800"/>
          <a:ext cx="928688" cy="423863"/>
        </p:xfrm>
        <a:graphic>
          <a:graphicData uri="http://schemas.openxmlformats.org/presentationml/2006/ole">
            <p:oleObj spid="_x0000_s2056" name="Equation" r:id="rId5" imgW="444240" imgH="203040" progId="Equation.DSMT4">
              <p:embed/>
            </p:oleObj>
          </a:graphicData>
        </a:graphic>
      </p:graphicFrame>
      <p:graphicFrame>
        <p:nvGraphicFramePr>
          <p:cNvPr id="2058" name="Object 10"/>
          <p:cNvGraphicFramePr>
            <a:graphicFrameLocks noChangeAspect="1"/>
          </p:cNvGraphicFramePr>
          <p:nvPr/>
        </p:nvGraphicFramePr>
        <p:xfrm>
          <a:off x="1841500" y="2895600"/>
          <a:ext cx="2014538" cy="901700"/>
        </p:xfrm>
        <a:graphic>
          <a:graphicData uri="http://schemas.openxmlformats.org/presentationml/2006/ole">
            <p:oleObj spid="_x0000_s2058" name="Equation" r:id="rId6" imgW="965160" imgH="431640" progId="Equation.DSMT4">
              <p:embed/>
            </p:oleObj>
          </a:graphicData>
        </a:graphic>
      </p:graphicFrame>
      <p:graphicFrame>
        <p:nvGraphicFramePr>
          <p:cNvPr id="2060" name="Object 12"/>
          <p:cNvGraphicFramePr>
            <a:graphicFrameLocks noChangeAspect="1"/>
          </p:cNvGraphicFramePr>
          <p:nvPr/>
        </p:nvGraphicFramePr>
        <p:xfrm>
          <a:off x="1828800" y="3810000"/>
          <a:ext cx="1962150" cy="901700"/>
        </p:xfrm>
        <a:graphic>
          <a:graphicData uri="http://schemas.openxmlformats.org/presentationml/2006/ole">
            <p:oleObj spid="_x0000_s2060" name="Equation" r:id="rId7" imgW="939600" imgH="431640" progId="Equation.DSMT4">
              <p:embed/>
            </p:oleObj>
          </a:graphicData>
        </a:graphic>
      </p:graphicFrame>
      <p:graphicFrame>
        <p:nvGraphicFramePr>
          <p:cNvPr id="2061" name="Object 13"/>
          <p:cNvGraphicFramePr>
            <a:graphicFrameLocks noChangeAspect="1"/>
          </p:cNvGraphicFramePr>
          <p:nvPr/>
        </p:nvGraphicFramePr>
        <p:xfrm>
          <a:off x="1554163" y="4797425"/>
          <a:ext cx="2411412" cy="1060450"/>
        </p:xfrm>
        <a:graphic>
          <a:graphicData uri="http://schemas.openxmlformats.org/presentationml/2006/ole">
            <p:oleObj spid="_x0000_s2061" name="Equation" r:id="rId8" imgW="1155600" imgH="5079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638800"/>
          </a:xfrm>
        </p:spPr>
        <p:txBody>
          <a:bodyPr/>
          <a:lstStyle/>
          <a:p>
            <a:pPr>
              <a:buNone/>
            </a:pPr>
            <a:endParaRPr lang="en-US" sz="2400" b="1" i="1" dirty="0" smtClean="0"/>
          </a:p>
          <a:p>
            <a:pPr>
              <a:buNone/>
            </a:pPr>
            <a:r>
              <a:rPr lang="en-US" sz="2400" b="1" i="1" dirty="0" smtClean="0"/>
              <a:t>IV. Find 	 </a:t>
            </a:r>
          </a:p>
          <a:p>
            <a:pPr>
              <a:buNone/>
            </a:pPr>
            <a:endParaRPr lang="en-US" sz="2400" b="1" i="1" dirty="0" smtClean="0"/>
          </a:p>
          <a:p>
            <a:pPr>
              <a:buNone/>
            </a:pPr>
            <a:r>
              <a:rPr lang="en-US" sz="2400" b="1" i="1" dirty="0" smtClean="0"/>
              <a:t>	</a:t>
            </a:r>
            <a:endParaRPr lang="en-US" sz="2400" b="1" i="1" dirty="0" smtClean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2036763" y="739775"/>
          <a:ext cx="1944687" cy="1000125"/>
        </p:xfrm>
        <a:graphic>
          <a:graphicData uri="http://schemas.openxmlformats.org/presentationml/2006/ole">
            <p:oleObj spid="_x0000_s3079" name="Equation" r:id="rId4" imgW="838080" imgH="431640" progId="Equation.DSMT4">
              <p:embed/>
            </p:oleObj>
          </a:graphicData>
        </a:graphic>
      </p:graphicFrame>
      <p:sp>
        <p:nvSpPr>
          <p:cNvPr id="10" name="Rectangle 9"/>
          <p:cNvSpPr/>
          <p:nvPr/>
        </p:nvSpPr>
        <p:spPr>
          <a:xfrm>
            <a:off x="838200" y="1828800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Using basic trigonometric identity: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990601" y="2286000"/>
          <a:ext cx="2133600" cy="884663"/>
        </p:xfrm>
        <a:graphic>
          <a:graphicData uri="http://schemas.openxmlformats.org/presentationml/2006/ole">
            <p:oleObj spid="_x0000_s3080" name="Equation" r:id="rId5" imgW="1041120" imgH="431640" progId="Equation.DSMT4">
              <p:embed/>
            </p:oleObj>
          </a:graphicData>
        </a:graphic>
      </p:graphicFrame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4032250" y="2286000"/>
          <a:ext cx="3511550" cy="997363"/>
        </p:xfrm>
        <a:graphic>
          <a:graphicData uri="http://schemas.openxmlformats.org/presentationml/2006/ole">
            <p:oleObj spid="_x0000_s3081" name="Equation" r:id="rId6" imgW="2145960" imgH="609480" progId="Equation.DSMT4">
              <p:embed/>
            </p:oleObj>
          </a:graphicData>
        </a:graphic>
      </p:graphicFrame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914400" y="3657599"/>
          <a:ext cx="6781800" cy="2577313"/>
        </p:xfrm>
        <a:graphic>
          <a:graphicData uri="http://schemas.openxmlformats.org/presentationml/2006/ole">
            <p:oleObj spid="_x0000_s3082" name="Equation" r:id="rId7" imgW="2869920" imgH="124452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71613" y="1295400"/>
            <a:ext cx="2643187" cy="228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638800"/>
          </a:xfrm>
        </p:spPr>
        <p:txBody>
          <a:bodyPr/>
          <a:lstStyle/>
          <a:p>
            <a:pPr>
              <a:buNone/>
            </a:pPr>
            <a:r>
              <a:rPr lang="en-US" sz="2400" b="1" i="1" dirty="0" smtClean="0"/>
              <a:t> 	 </a:t>
            </a: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57200"/>
            <a:ext cx="4019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Using the concept of right triangle: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990601" y="685800"/>
          <a:ext cx="2133600" cy="884663"/>
        </p:xfrm>
        <a:graphic>
          <a:graphicData uri="http://schemas.openxmlformats.org/presentationml/2006/ole">
            <p:oleObj spid="_x0000_s4099" name="Equation" r:id="rId5" imgW="1041120" imgH="431640" progId="Equation.DSMT4">
              <p:embed/>
            </p:oleObj>
          </a:graphicData>
        </a:graphic>
      </p:graphicFrame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3935413" y="762000"/>
          <a:ext cx="1246187" cy="644525"/>
        </p:xfrm>
        <a:graphic>
          <a:graphicData uri="http://schemas.openxmlformats.org/presentationml/2006/ole">
            <p:oleObj spid="_x0000_s4100" name="Equation" r:id="rId6" imgW="761760" imgH="393480" progId="Equation.DSMT4">
              <p:embed/>
            </p:oleObj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914400" y="1371600"/>
          <a:ext cx="1282700" cy="864428"/>
        </p:xfrm>
        <a:graphic>
          <a:graphicData uri="http://schemas.openxmlformats.org/presentationml/2006/ole">
            <p:oleObj spid="_x0000_s4102" name="Equation" r:id="rId7" imgW="583920" imgH="393480" progId="Equation.DSMT4">
              <p:embed/>
            </p:oleObj>
          </a:graphicData>
        </a:graphic>
      </p:graphicFrame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4267200" y="1676400"/>
          <a:ext cx="3276600" cy="911775"/>
        </p:xfrm>
        <a:graphic>
          <a:graphicData uri="http://schemas.openxmlformats.org/presentationml/2006/ole">
            <p:oleObj spid="_x0000_s4104" name="Equation" r:id="rId8" imgW="1549080" imgH="431640" progId="Equation.DSMT4">
              <p:embed/>
            </p:oleObj>
          </a:graphicData>
        </a:graphic>
      </p:graphicFrame>
      <p:sp>
        <p:nvSpPr>
          <p:cNvPr id="12" name="Rectangle 11"/>
          <p:cNvSpPr/>
          <p:nvPr/>
        </p:nvSpPr>
        <p:spPr>
          <a:xfrm>
            <a:off x="762000" y="3516868"/>
            <a:ext cx="350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For other trigonometric functions</a:t>
            </a:r>
            <a:endParaRPr lang="en-US" dirty="0"/>
          </a:p>
        </p:txBody>
      </p:sp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622300" y="3886200"/>
          <a:ext cx="3249613" cy="911225"/>
        </p:xfrm>
        <a:graphic>
          <a:graphicData uri="http://schemas.openxmlformats.org/presentationml/2006/ole">
            <p:oleObj spid="_x0000_s4105" name="Equation" r:id="rId9" imgW="1536480" imgH="431640" progId="Equation.DSMT4">
              <p:embed/>
            </p:oleObj>
          </a:graphicData>
        </a:graphic>
      </p:graphicFrame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636588" y="4876800"/>
          <a:ext cx="3222625" cy="911225"/>
        </p:xfrm>
        <a:graphic>
          <a:graphicData uri="http://schemas.openxmlformats.org/presentationml/2006/ole">
            <p:oleObj spid="_x0000_s4106" name="Equation" r:id="rId10" imgW="1523880" imgH="431640" progId="Equation.DSMT4">
              <p:embed/>
            </p:oleObj>
          </a:graphicData>
        </a:graphic>
      </p:graphicFrame>
      <p:graphicFrame>
        <p:nvGraphicFramePr>
          <p:cNvPr id="4107" name="Object 11"/>
          <p:cNvGraphicFramePr>
            <a:graphicFrameLocks noChangeAspect="1"/>
          </p:cNvGraphicFramePr>
          <p:nvPr/>
        </p:nvGraphicFramePr>
        <p:xfrm>
          <a:off x="4675188" y="3962400"/>
          <a:ext cx="3222625" cy="911225"/>
        </p:xfrm>
        <a:graphic>
          <a:graphicData uri="http://schemas.openxmlformats.org/presentationml/2006/ole">
            <p:oleObj spid="_x0000_s4107" name="Equation" r:id="rId11" imgW="1523880" imgH="431640" progId="Equation.DSMT4">
              <p:embed/>
            </p:oleObj>
          </a:graphicData>
        </a:graphic>
      </p:graphicFrame>
      <p:graphicFrame>
        <p:nvGraphicFramePr>
          <p:cNvPr id="4108" name="Object 12"/>
          <p:cNvGraphicFramePr>
            <a:graphicFrameLocks noChangeAspect="1"/>
          </p:cNvGraphicFramePr>
          <p:nvPr/>
        </p:nvGraphicFramePr>
        <p:xfrm>
          <a:off x="4675188" y="4953000"/>
          <a:ext cx="3222625" cy="911225"/>
        </p:xfrm>
        <a:graphic>
          <a:graphicData uri="http://schemas.openxmlformats.org/presentationml/2006/ole">
            <p:oleObj spid="_x0000_s4108" name="Equation" r:id="rId12" imgW="1523880" imgH="4316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4474930"/>
            <a:ext cx="2819400" cy="1849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638800"/>
          </a:xfrm>
        </p:spPr>
        <p:txBody>
          <a:bodyPr/>
          <a:lstStyle/>
          <a:p>
            <a:pPr>
              <a:buNone/>
            </a:pPr>
            <a:r>
              <a:rPr lang="en-US" sz="2400" b="1" i="1" dirty="0" smtClean="0"/>
              <a:t> For</a:t>
            </a:r>
          </a:p>
          <a:p>
            <a:pPr>
              <a:buNone/>
            </a:pPr>
            <a:endParaRPr lang="en-US" sz="2400" b="1" i="1" dirty="0" smtClean="0"/>
          </a:p>
          <a:p>
            <a:pPr>
              <a:buNone/>
            </a:pPr>
            <a:r>
              <a:rPr lang="en-US" sz="2400" b="1" i="1" dirty="0" smtClean="0"/>
              <a:t>	</a:t>
            </a:r>
            <a:endParaRPr lang="en-US" sz="2400" b="1" i="1" dirty="0" smtClean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1371600" y="420688"/>
          <a:ext cx="1797050" cy="646112"/>
        </p:xfrm>
        <a:graphic>
          <a:graphicData uri="http://schemas.openxmlformats.org/presentationml/2006/ole">
            <p:oleObj spid="_x0000_s5122" name="Equation" r:id="rId5" imgW="774360" imgH="279360" progId="Equation.DSMT4">
              <p:embed/>
            </p:oleObj>
          </a:graphicData>
        </a:graphic>
      </p:graphicFrame>
      <p:sp>
        <p:nvSpPr>
          <p:cNvPr id="10" name="Rectangle 9"/>
          <p:cNvSpPr/>
          <p:nvPr/>
        </p:nvSpPr>
        <p:spPr>
          <a:xfrm>
            <a:off x="838200" y="990600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Using basic trigonometric identity: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609600" y="1412875"/>
          <a:ext cx="1820863" cy="415925"/>
        </p:xfrm>
        <a:graphic>
          <a:graphicData uri="http://schemas.openxmlformats.org/presentationml/2006/ole">
            <p:oleObj spid="_x0000_s5123" name="Equation" r:id="rId6" imgW="888840" imgH="203040" progId="Equation.DSMT4">
              <p:embed/>
            </p:oleObj>
          </a:graphicData>
        </a:graphic>
      </p:graphicFrame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381000" y="1981200"/>
          <a:ext cx="3325813" cy="706437"/>
        </p:xfrm>
        <a:graphic>
          <a:graphicData uri="http://schemas.openxmlformats.org/presentationml/2006/ole">
            <p:oleObj spid="_x0000_s5124" name="Equation" r:id="rId7" imgW="2031840" imgH="431640" progId="Equation.DSMT4">
              <p:embed/>
            </p:oleObj>
          </a:graphicData>
        </a:graphic>
      </p:graphicFrame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3810000" y="1447800"/>
          <a:ext cx="4832350" cy="1920875"/>
        </p:xfrm>
        <a:graphic>
          <a:graphicData uri="http://schemas.openxmlformats.org/presentationml/2006/ole">
            <p:oleObj spid="_x0000_s5125" name="Equation" r:id="rId8" imgW="2044440" imgH="927000" progId="Equation.DSMT4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685800" y="3429000"/>
            <a:ext cx="4019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Using the concept of right triangle: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2867025" y="3986213"/>
          <a:ext cx="996950" cy="290512"/>
        </p:xfrm>
        <a:graphic>
          <a:graphicData uri="http://schemas.openxmlformats.org/presentationml/2006/ole">
            <p:oleObj spid="_x0000_s5126" name="Equation" r:id="rId9" imgW="609480" imgH="177480" progId="Equation.DSMT4">
              <p:embed/>
            </p:oleObj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533400" y="3886200"/>
          <a:ext cx="1820863" cy="415925"/>
        </p:xfrm>
        <a:graphic>
          <a:graphicData uri="http://schemas.openxmlformats.org/presentationml/2006/ole">
            <p:oleObj spid="_x0000_s5127" name="Equation" r:id="rId10" imgW="888840" imgH="203040" progId="Equation.DSMT4">
              <p:embed/>
            </p:oleObj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990600" y="4419600"/>
          <a:ext cx="1282700" cy="390525"/>
        </p:xfrm>
        <a:graphic>
          <a:graphicData uri="http://schemas.openxmlformats.org/presentationml/2006/ole">
            <p:oleObj spid="_x0000_s5128" name="Equation" r:id="rId11" imgW="583920" imgH="177480" progId="Equation.DSMT4">
              <p:embed/>
            </p:oleObj>
          </a:graphicData>
        </a:graphic>
      </p:graphicFrame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4248150" y="4854575"/>
          <a:ext cx="4260850" cy="631825"/>
        </p:xfrm>
        <a:graphic>
          <a:graphicData uri="http://schemas.openxmlformats.org/presentationml/2006/ole">
            <p:oleObj spid="_x0000_s5130" name="Equation" r:id="rId12" imgW="1803240" imgH="3045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4800600"/>
            <a:ext cx="2819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638800"/>
          </a:xfrm>
        </p:spPr>
        <p:txBody>
          <a:bodyPr/>
          <a:lstStyle/>
          <a:p>
            <a:pPr>
              <a:buNone/>
            </a:pPr>
            <a:r>
              <a:rPr lang="en-US" sz="2400" b="1" i="1" dirty="0" smtClean="0"/>
              <a:t> For</a:t>
            </a:r>
          </a:p>
          <a:p>
            <a:pPr>
              <a:buNone/>
            </a:pPr>
            <a:endParaRPr lang="en-US" sz="2400" b="1" i="1" dirty="0" smtClean="0"/>
          </a:p>
          <a:p>
            <a:pPr>
              <a:buNone/>
            </a:pPr>
            <a:r>
              <a:rPr lang="en-US" sz="2400" b="1" i="1" dirty="0" smtClean="0"/>
              <a:t>	</a:t>
            </a:r>
            <a:endParaRPr lang="en-US" sz="2400" b="1" i="1" dirty="0" smtClean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1357313" y="420688"/>
          <a:ext cx="1827212" cy="646112"/>
        </p:xfrm>
        <a:graphic>
          <a:graphicData uri="http://schemas.openxmlformats.org/presentationml/2006/ole">
            <p:oleObj spid="_x0000_s6146" name="Equation" r:id="rId5" imgW="787320" imgH="279360" progId="Equation.DSMT4">
              <p:embed/>
            </p:oleObj>
          </a:graphicData>
        </a:graphic>
      </p:graphicFrame>
      <p:sp>
        <p:nvSpPr>
          <p:cNvPr id="10" name="Rectangle 9"/>
          <p:cNvSpPr/>
          <p:nvPr/>
        </p:nvSpPr>
        <p:spPr>
          <a:xfrm>
            <a:off x="838200" y="990600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Using basic trigonometric identity: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609600" y="1412875"/>
          <a:ext cx="1820863" cy="415925"/>
        </p:xfrm>
        <a:graphic>
          <a:graphicData uri="http://schemas.openxmlformats.org/presentationml/2006/ole">
            <p:oleObj spid="_x0000_s6147" name="Equation" r:id="rId6" imgW="888840" imgH="203040" progId="Equation.DSMT4">
              <p:embed/>
            </p:oleObj>
          </a:graphicData>
        </a:graphic>
      </p:graphicFrame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3048000" y="1254028"/>
          <a:ext cx="5562600" cy="2708372"/>
        </p:xfrm>
        <a:graphic>
          <a:graphicData uri="http://schemas.openxmlformats.org/presentationml/2006/ole">
            <p:oleObj spid="_x0000_s6149" name="Equation" r:id="rId7" imgW="2692080" imgH="1511280" progId="Equation.DSMT4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685800" y="3897868"/>
            <a:ext cx="4019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Using the concept of right triangle: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2867025" y="4433888"/>
          <a:ext cx="996950" cy="290512"/>
        </p:xfrm>
        <a:graphic>
          <a:graphicData uri="http://schemas.openxmlformats.org/presentationml/2006/ole">
            <p:oleObj spid="_x0000_s6150" name="Equation" r:id="rId8" imgW="609480" imgH="177480" progId="Equation.DSMT4">
              <p:embed/>
            </p:oleObj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533400" y="4384675"/>
          <a:ext cx="1820863" cy="415925"/>
        </p:xfrm>
        <a:graphic>
          <a:graphicData uri="http://schemas.openxmlformats.org/presentationml/2006/ole">
            <p:oleObj spid="_x0000_s6151" name="Equation" r:id="rId9" imgW="888840" imgH="203040" progId="Equation.DSMT4">
              <p:embed/>
            </p:oleObj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990600" y="4791075"/>
          <a:ext cx="1282700" cy="390525"/>
        </p:xfrm>
        <a:graphic>
          <a:graphicData uri="http://schemas.openxmlformats.org/presentationml/2006/ole">
            <p:oleObj spid="_x0000_s6152" name="Equation" r:id="rId10" imgW="583920" imgH="177480" progId="Equation.DSMT4">
              <p:embed/>
            </p:oleObj>
          </a:graphicData>
        </a:graphic>
      </p:graphicFrame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4187825" y="4710113"/>
          <a:ext cx="4381500" cy="920750"/>
        </p:xfrm>
        <a:graphic>
          <a:graphicData uri="http://schemas.openxmlformats.org/presentationml/2006/ole">
            <p:oleObj spid="_x0000_s6153" name="Equation" r:id="rId11" imgW="1854000" imgH="444240" progId="Equation.DSMT4">
              <p:embed/>
            </p:oleObj>
          </a:graphicData>
        </a:graphic>
      </p:graphicFrame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1066800" y="1905000"/>
          <a:ext cx="1282700" cy="390525"/>
        </p:xfrm>
        <a:graphic>
          <a:graphicData uri="http://schemas.openxmlformats.org/presentationml/2006/ole">
            <p:oleObj spid="_x0000_s6155" name="Equation" r:id="rId12" imgW="583920" imgH="177480" progId="Equation.DSMT4">
              <p:embed/>
            </p:oleObj>
          </a:graphicData>
        </a:graphic>
      </p:graphicFrame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838200" y="2347913"/>
          <a:ext cx="1954213" cy="1039812"/>
        </p:xfrm>
        <a:graphic>
          <a:graphicData uri="http://schemas.openxmlformats.org/presentationml/2006/ole">
            <p:oleObj spid="_x0000_s6156" name="Equation" r:id="rId13" imgW="1193760" imgH="6346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457200"/>
          </a:xfrm>
        </p:spPr>
        <p:txBody>
          <a:bodyPr/>
          <a:lstStyle/>
          <a:p>
            <a:r>
              <a:rPr lang="en-US" sz="2800" dirty="0" smtClean="0"/>
              <a:t>Inverse Trigonometric Functions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If 	sin y = x, 	then 	y = </a:t>
            </a:r>
            <a:r>
              <a:rPr lang="en-US" sz="2400" dirty="0" err="1" smtClean="0"/>
              <a:t>Arcsin</a:t>
            </a:r>
            <a:r>
              <a:rPr lang="en-US" sz="2400" dirty="0" smtClean="0"/>
              <a:t> x or Sin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x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cos</a:t>
            </a:r>
            <a:r>
              <a:rPr lang="en-US" sz="2400" dirty="0" smtClean="0"/>
              <a:t> y = x, 	then 	y = </a:t>
            </a:r>
            <a:r>
              <a:rPr lang="en-US" sz="2400" dirty="0" err="1" smtClean="0"/>
              <a:t>Arccos</a:t>
            </a:r>
            <a:r>
              <a:rPr lang="en-US" sz="2400" dirty="0" smtClean="0"/>
              <a:t> x or Cos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x</a:t>
            </a:r>
          </a:p>
          <a:p>
            <a:pPr>
              <a:buNone/>
            </a:pPr>
            <a:r>
              <a:rPr lang="en-US" sz="2400" dirty="0" smtClean="0"/>
              <a:t>	tan y = x, 	then 	y = </a:t>
            </a:r>
            <a:r>
              <a:rPr lang="en-US" sz="2400" dirty="0" err="1" smtClean="0"/>
              <a:t>Arctan</a:t>
            </a:r>
            <a:r>
              <a:rPr lang="en-US" sz="2400" dirty="0" smtClean="0"/>
              <a:t> x or Tan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x</a:t>
            </a:r>
          </a:p>
          <a:p>
            <a:pPr>
              <a:buNone/>
            </a:pPr>
            <a:r>
              <a:rPr lang="en-US" sz="2400" dirty="0" smtClean="0"/>
              <a:t>	sec y = x, 	then 	y = </a:t>
            </a:r>
            <a:r>
              <a:rPr lang="en-US" sz="2400" dirty="0" err="1" smtClean="0"/>
              <a:t>Arcsec</a:t>
            </a:r>
            <a:r>
              <a:rPr lang="en-US" sz="2400" dirty="0" smtClean="0"/>
              <a:t> x or Sec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x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csc</a:t>
            </a:r>
            <a:r>
              <a:rPr lang="en-US" sz="2400" dirty="0" smtClean="0"/>
              <a:t> y = x, 	then 	y = </a:t>
            </a:r>
            <a:r>
              <a:rPr lang="en-US" sz="2400" dirty="0" err="1" smtClean="0"/>
              <a:t>Arccsc</a:t>
            </a:r>
            <a:r>
              <a:rPr lang="en-US" sz="2400" dirty="0" smtClean="0"/>
              <a:t> x or Csc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x</a:t>
            </a:r>
          </a:p>
          <a:p>
            <a:pPr>
              <a:buNone/>
            </a:pPr>
            <a:r>
              <a:rPr lang="en-US" sz="2400" dirty="0" smtClean="0"/>
              <a:t>	cot y = x,	then 	y = </a:t>
            </a:r>
            <a:r>
              <a:rPr lang="en-US" sz="2400" dirty="0" err="1" smtClean="0"/>
              <a:t>Arccot</a:t>
            </a:r>
            <a:r>
              <a:rPr lang="en-US" sz="2400" dirty="0" smtClean="0"/>
              <a:t> x or Cot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x</a:t>
            </a:r>
            <a:endParaRPr lang="en-US" sz="2400" dirty="0"/>
          </a:p>
          <a:p>
            <a:pPr>
              <a:buNone/>
            </a:pPr>
            <a:r>
              <a:rPr lang="en-US" sz="2400" dirty="0" smtClean="0"/>
              <a:t>For a function to have an inverse, say, sin y = x, it must be one to one, meaning that for every value of x there corresponds one and only one value of the function y.</a:t>
            </a:r>
          </a:p>
          <a:p>
            <a:pPr>
              <a:buNone/>
            </a:pPr>
            <a:r>
              <a:rPr lang="en-US" sz="2400" dirty="0" smtClean="0"/>
              <a:t>Since trigonometric functions are not one to one, they do not have inverses. However, it is possible to restrict the domains of the trigonometric functions in such a way that the resulting functions are one to one.</a:t>
            </a:r>
          </a:p>
          <a:p>
            <a:pPr>
              <a:buNone/>
            </a:pPr>
            <a:r>
              <a:rPr lang="en-US" sz="2400" dirty="0" smtClean="0"/>
              <a:t>	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Consider the sine function: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For the function to be one to one, the natural way is to restrict the domain to the interval (-</a:t>
            </a:r>
            <a:r>
              <a:rPr lang="el-GR" sz="2400" dirty="0" smtClean="0"/>
              <a:t>π</a:t>
            </a:r>
            <a:r>
              <a:rPr lang="en-US" sz="2400" dirty="0" smtClean="0"/>
              <a:t>/2,</a:t>
            </a:r>
            <a:r>
              <a:rPr lang="el-GR" sz="2400" dirty="0" smtClean="0"/>
              <a:t>π</a:t>
            </a:r>
            <a:r>
              <a:rPr lang="en-US" sz="2400" dirty="0" smtClean="0"/>
              <a:t>/2)</a:t>
            </a:r>
            <a:endParaRPr lang="en-US" sz="2400" dirty="0"/>
          </a:p>
        </p:txBody>
      </p:sp>
      <p:pic>
        <p:nvPicPr>
          <p:cNvPr id="5" name="Picture 4" descr="sin x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752600"/>
            <a:ext cx="5638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838200" y="5562600"/>
            <a:ext cx="1151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y=sin x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590800" y="5562601"/>
            <a:ext cx="4876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y=sin x, </a:t>
            </a:r>
            <a:r>
              <a:rPr lang="en-US" sz="2400" dirty="0"/>
              <a:t>-π/2 ≤ </a:t>
            </a:r>
            <a:r>
              <a:rPr lang="en-US" sz="2400" i="1" dirty="0" smtClean="0"/>
              <a:t>x</a:t>
            </a:r>
            <a:r>
              <a:rPr lang="en-US" sz="2400" dirty="0" smtClean="0"/>
              <a:t> </a:t>
            </a:r>
            <a:r>
              <a:rPr lang="en-US" sz="2400" dirty="0"/>
              <a:t>≤ </a:t>
            </a:r>
            <a:r>
              <a:rPr lang="en-US" sz="2400" dirty="0" smtClean="0"/>
              <a:t>π/2 (Domain)</a:t>
            </a:r>
            <a:endParaRPr lang="en-US" sz="2400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76800" y="2133600"/>
            <a:ext cx="373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reason for the choice is that sine attains each of its</a:t>
            </a:r>
            <a:r>
              <a:rPr lang="en-US" baseline="0" dirty="0" smtClean="0"/>
              <a:t> values exactly once in this interval.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Inverse of Sine function</a:t>
            </a:r>
            <a:r>
              <a:rPr lang="en-US" sz="2400" dirty="0" smtClean="0"/>
              <a:t>: is the function Sin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defined by</a:t>
            </a:r>
          </a:p>
          <a:p>
            <a:pPr>
              <a:buNone/>
            </a:pPr>
            <a:r>
              <a:rPr lang="en-US" sz="2400" dirty="0"/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0200" y="914400"/>
            <a:ext cx="50145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y= Sin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x	if and only if 	sin y = x</a:t>
            </a:r>
          </a:p>
          <a:p>
            <a:r>
              <a:rPr lang="en-US" sz="2400" dirty="0" smtClean="0"/>
              <a:t>for 	Domain: </a:t>
            </a:r>
            <a:r>
              <a:rPr lang="en-US" sz="2400" dirty="0"/>
              <a:t>-1 ≤ </a:t>
            </a:r>
            <a:r>
              <a:rPr lang="en-US" sz="2400" i="1" dirty="0"/>
              <a:t>x</a:t>
            </a:r>
            <a:r>
              <a:rPr lang="en-US" sz="2400" dirty="0"/>
              <a:t> ≤ </a:t>
            </a:r>
            <a:r>
              <a:rPr lang="en-US" sz="2400" dirty="0" smtClean="0"/>
              <a:t>1	and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Range:   -</a:t>
            </a:r>
            <a:r>
              <a:rPr lang="en-US" sz="2400" dirty="0"/>
              <a:t>π/2 ≤  </a:t>
            </a:r>
            <a:r>
              <a:rPr lang="en-US" sz="2400" dirty="0" smtClean="0"/>
              <a:t>y </a:t>
            </a:r>
            <a:r>
              <a:rPr lang="en-US" sz="2400" dirty="0"/>
              <a:t>≤ π/2</a:t>
            </a:r>
          </a:p>
          <a:p>
            <a:r>
              <a:rPr lang="en-US" sz="2400" dirty="0" smtClean="0"/>
              <a:t>	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9" name="Picture 8" descr="arcsin x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133601"/>
            <a:ext cx="5181600" cy="3657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791200" y="2438400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y= Sin</a:t>
            </a:r>
            <a:r>
              <a:rPr lang="en-US" baseline="30000" dirty="0" smtClean="0"/>
              <a:t>-1</a:t>
            </a:r>
            <a:r>
              <a:rPr lang="en-US" dirty="0" smtClean="0"/>
              <a:t> x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323850" cy="228600"/>
          </a:xfrm>
          <a:prstGeom prst="rect">
            <a:avLst/>
          </a:prstGeom>
          <a:noFill/>
        </p:spPr>
      </p:pic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428625" cy="228600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81600" y="2819400"/>
            <a:ext cx="347372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4648200" y="5181600"/>
            <a:ext cx="3810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Note: To denote the function form of the trigonometric inverses, we use the initial capital letter, such as </a:t>
            </a:r>
            <a:r>
              <a:rPr lang="en-US" sz="1600" dirty="0" err="1" smtClean="0"/>
              <a:t>Arcsin</a:t>
            </a:r>
            <a:r>
              <a:rPr lang="en-US" sz="1600" dirty="0" smtClean="0"/>
              <a:t> or Sin</a:t>
            </a:r>
            <a:r>
              <a:rPr lang="en-US" sz="1600" baseline="30000" dirty="0" smtClean="0"/>
              <a:t>-1</a:t>
            </a:r>
            <a:r>
              <a:rPr lang="en-US" sz="1600" dirty="0" smtClean="0"/>
              <a:t>, </a:t>
            </a:r>
            <a:r>
              <a:rPr lang="en-US" sz="1600" dirty="0" err="1" smtClean="0"/>
              <a:t>Arccos</a:t>
            </a:r>
            <a:r>
              <a:rPr lang="en-US" sz="1600" dirty="0" smtClean="0"/>
              <a:t> or Cos</a:t>
            </a:r>
            <a:r>
              <a:rPr lang="en-US" sz="1600" baseline="30000" dirty="0" smtClean="0"/>
              <a:t>-1</a:t>
            </a:r>
            <a:r>
              <a:rPr lang="en-US" sz="1600" dirty="0" smtClean="0"/>
              <a:t>, etc. 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Consider the cosine function:</a:t>
            </a:r>
          </a:p>
          <a:p>
            <a:pPr>
              <a:buNone/>
            </a:pPr>
            <a:r>
              <a:rPr lang="en-US" sz="2400" dirty="0"/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3276600"/>
            <a:ext cx="97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y=</a:t>
            </a:r>
            <a:r>
              <a:rPr lang="en-US" dirty="0" err="1" smtClean="0"/>
              <a:t>cos</a:t>
            </a:r>
            <a:r>
              <a:rPr lang="en-US" dirty="0" smtClean="0"/>
              <a:t> 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4876800"/>
            <a:ext cx="38862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y=</a:t>
            </a:r>
            <a:r>
              <a:rPr lang="en-US" sz="2000" dirty="0" err="1" smtClean="0"/>
              <a:t>cos</a:t>
            </a:r>
            <a:r>
              <a:rPr lang="en-US" sz="2000" dirty="0" smtClean="0"/>
              <a:t> x, 0 </a:t>
            </a:r>
            <a:r>
              <a:rPr lang="en-US" sz="2000" dirty="0"/>
              <a:t>≤ </a:t>
            </a:r>
            <a:r>
              <a:rPr lang="en-US" sz="2000" i="1" dirty="0" smtClean="0"/>
              <a:t>x</a:t>
            </a:r>
            <a:r>
              <a:rPr lang="en-US" sz="2000" dirty="0" smtClean="0"/>
              <a:t> </a:t>
            </a:r>
            <a:r>
              <a:rPr lang="en-US" sz="2000" dirty="0"/>
              <a:t>≤ </a:t>
            </a:r>
            <a:r>
              <a:rPr lang="en-US" sz="2000" dirty="0" smtClean="0"/>
              <a:t>π (Domain)</a:t>
            </a:r>
          </a:p>
          <a:p>
            <a:r>
              <a:rPr lang="en-US" sz="2000" dirty="0" smtClean="0"/>
              <a:t>	 -1 ≤ </a:t>
            </a:r>
            <a:r>
              <a:rPr lang="en-US" sz="2000" i="1" dirty="0" smtClean="0"/>
              <a:t>x</a:t>
            </a:r>
            <a:r>
              <a:rPr lang="en-US" sz="2000" dirty="0" smtClean="0"/>
              <a:t> ≤ 1 (Range)</a:t>
            </a:r>
            <a:endParaRPr lang="en-US" sz="2000" dirty="0"/>
          </a:p>
          <a:p>
            <a:endParaRPr lang="en-US" dirty="0"/>
          </a:p>
        </p:txBody>
      </p:sp>
      <p:pic>
        <p:nvPicPr>
          <p:cNvPr id="9" name="Picture 8" descr="cos x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143000"/>
            <a:ext cx="501015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685800" y="3886200"/>
            <a:ext cx="3276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Arial" pitchFamily="34" charset="0"/>
              </a:rPr>
              <a:t>We now </a:t>
            </a:r>
            <a:r>
              <a:rPr lang="en-US" dirty="0" smtClean="0">
                <a:solidFill>
                  <a:srgbClr val="000000"/>
                </a:solidFill>
                <a:ea typeface="Times New Roman" pitchFamily="18" charset="0"/>
                <a:cs typeface="Arial" pitchFamily="34" charset="0"/>
              </a:rPr>
              <a:t>restrict the domain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Arial" pitchFamily="34" charset="0"/>
              </a:rPr>
              <a:t>of this graph from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Times New Roman" pitchFamily="18" charset="0"/>
              </a:rPr>
              <a:t> = 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Arial" pitchFamily="34" charset="0"/>
              </a:rPr>
              <a:t> to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Times New Roman" pitchFamily="18" charset="0"/>
              </a:rPr>
              <a:t> = π.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" name="Picture 9" descr="cos x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9600" y="3200400"/>
            <a:ext cx="3886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Inverse of Cosine function</a:t>
            </a:r>
            <a:r>
              <a:rPr lang="en-US" sz="2400" dirty="0" smtClean="0"/>
              <a:t>: is the function Sin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defined by</a:t>
            </a:r>
          </a:p>
          <a:p>
            <a:pPr>
              <a:buNone/>
            </a:pPr>
            <a:r>
              <a:rPr lang="en-US" sz="2400" dirty="0"/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0200" y="838200"/>
            <a:ext cx="5181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y= Cos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x	if and only if 	</a:t>
            </a:r>
            <a:r>
              <a:rPr lang="en-US" sz="2400" dirty="0" err="1" smtClean="0"/>
              <a:t>cos</a:t>
            </a:r>
            <a:r>
              <a:rPr lang="en-US" sz="2400" dirty="0" smtClean="0"/>
              <a:t> y = x</a:t>
            </a:r>
          </a:p>
          <a:p>
            <a:r>
              <a:rPr lang="en-US" sz="2400" dirty="0" smtClean="0"/>
              <a:t>for 	Domain: </a:t>
            </a:r>
            <a:r>
              <a:rPr lang="en-US" sz="2400" dirty="0"/>
              <a:t>-1 ≤ </a:t>
            </a:r>
            <a:r>
              <a:rPr lang="en-US" sz="2400" i="1" dirty="0"/>
              <a:t>x</a:t>
            </a:r>
            <a:r>
              <a:rPr lang="en-US" sz="2400" dirty="0"/>
              <a:t> ≤ </a:t>
            </a:r>
            <a:r>
              <a:rPr lang="en-US" sz="2400" dirty="0" smtClean="0"/>
              <a:t>1	and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Range:    0 </a:t>
            </a:r>
            <a:r>
              <a:rPr lang="en-US" sz="2400" dirty="0"/>
              <a:t>≤  </a:t>
            </a:r>
            <a:r>
              <a:rPr lang="en-US" sz="2400" dirty="0" smtClean="0"/>
              <a:t>y </a:t>
            </a:r>
            <a:r>
              <a:rPr lang="en-US" sz="2400" dirty="0"/>
              <a:t>≤ </a:t>
            </a:r>
            <a:r>
              <a:rPr lang="en-US" sz="2400" dirty="0" smtClean="0"/>
              <a:t>π</a:t>
            </a:r>
          </a:p>
          <a:p>
            <a:r>
              <a:rPr lang="en-US" sz="2400" dirty="0" smtClean="0"/>
              <a:t>Then we reflect the graph y= Cos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x</a:t>
            </a:r>
            <a:endParaRPr lang="en-US" sz="2400" dirty="0"/>
          </a:p>
          <a:p>
            <a:r>
              <a:rPr lang="en-US" sz="2400" dirty="0" smtClean="0"/>
              <a:t>	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11" name="Picture 10" descr="arccos x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9112" y="2652712"/>
            <a:ext cx="4433888" cy="351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70728" y="2667000"/>
          <a:ext cx="2896872" cy="630936"/>
        </p:xfrm>
        <a:graphic>
          <a:graphicData uri="http://schemas.openxmlformats.org/drawingml/2006/table">
            <a:tbl>
              <a:tblPr/>
              <a:tblGrid>
                <a:gridCol w="724218"/>
                <a:gridCol w="724218"/>
                <a:gridCol w="724218"/>
                <a:gridCol w="724218"/>
              </a:tblGrid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π/2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Inverse Tangent Function</a:t>
            </a:r>
            <a:r>
              <a:rPr lang="en-US" sz="2400" dirty="0" smtClean="0"/>
              <a:t>: is defined by</a:t>
            </a:r>
          </a:p>
          <a:p>
            <a:pPr>
              <a:buNone/>
            </a:pPr>
            <a:r>
              <a:rPr lang="en-US" sz="2400" dirty="0"/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838200"/>
            <a:ext cx="6934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y= Tan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x or </a:t>
            </a:r>
            <a:r>
              <a:rPr lang="en-US" sz="2400" dirty="0" err="1" smtClean="0"/>
              <a:t>Arctan</a:t>
            </a:r>
            <a:r>
              <a:rPr lang="en-US" sz="2400" dirty="0" smtClean="0"/>
              <a:t> x   if and only if    tan y = x</a:t>
            </a:r>
          </a:p>
          <a:p>
            <a:r>
              <a:rPr lang="en-US" sz="2400" dirty="0" smtClean="0"/>
              <a:t>for 	all real nos. of x (Domain: -∞ </a:t>
            </a:r>
            <a:r>
              <a:rPr lang="en-US" sz="2400" dirty="0"/>
              <a:t>≤ </a:t>
            </a:r>
            <a:r>
              <a:rPr lang="en-US" sz="2400" i="1" dirty="0"/>
              <a:t>x</a:t>
            </a:r>
            <a:r>
              <a:rPr lang="en-US" sz="2400" dirty="0"/>
              <a:t> ≤ </a:t>
            </a:r>
            <a:r>
              <a:rPr lang="en-US" sz="2400" dirty="0" smtClean="0"/>
              <a:t>∞)	and     -π/2 </a:t>
            </a:r>
            <a:r>
              <a:rPr lang="en-US" sz="2400" dirty="0"/>
              <a:t>&lt;</a:t>
            </a:r>
            <a:r>
              <a:rPr lang="en-US" sz="2400" dirty="0" smtClean="0"/>
              <a:t>  y </a:t>
            </a:r>
            <a:r>
              <a:rPr lang="en-US" sz="2400" dirty="0"/>
              <a:t>&lt;</a:t>
            </a:r>
            <a:r>
              <a:rPr lang="en-US" sz="2400" dirty="0" smtClean="0"/>
              <a:t> π/2 (Range)</a:t>
            </a:r>
          </a:p>
          <a:p>
            <a:r>
              <a:rPr lang="en-US" sz="2400" dirty="0" smtClean="0"/>
              <a:t>	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8" name="Picture 7" descr="tan x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57200" y="2209800"/>
            <a:ext cx="3095625" cy="21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838200" y="4495800"/>
            <a:ext cx="2611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y=tan x, -π/2 &lt;  x &lt; π/2 </a:t>
            </a:r>
            <a:endParaRPr lang="en-US" dirty="0"/>
          </a:p>
        </p:txBody>
      </p:sp>
      <p:pic>
        <p:nvPicPr>
          <p:cNvPr id="10" name="Picture 9" descr="arctan x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200" y="2133600"/>
            <a:ext cx="4572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5257800" y="5562600"/>
            <a:ext cx="1600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y= Tan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x 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Inverse Cotangent Function</a:t>
            </a:r>
            <a:r>
              <a:rPr lang="en-US" sz="2400" dirty="0" smtClean="0"/>
              <a:t>: is defined by</a:t>
            </a:r>
          </a:p>
          <a:p>
            <a:pPr>
              <a:buNone/>
            </a:pPr>
            <a:r>
              <a:rPr lang="en-US" sz="2400" dirty="0"/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838200"/>
            <a:ext cx="6934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y= Cot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x or </a:t>
            </a:r>
            <a:r>
              <a:rPr lang="en-US" sz="2400" dirty="0" err="1" smtClean="0"/>
              <a:t>Arccot</a:t>
            </a:r>
            <a:r>
              <a:rPr lang="en-US" sz="2400" dirty="0" smtClean="0"/>
              <a:t> x   if and only if    cot y = x</a:t>
            </a:r>
          </a:p>
          <a:p>
            <a:r>
              <a:rPr lang="en-US" sz="2400" dirty="0" smtClean="0"/>
              <a:t>for 	all real nos. of x (Domain: -∞ </a:t>
            </a:r>
            <a:r>
              <a:rPr lang="en-US" sz="2400" dirty="0"/>
              <a:t>≤ </a:t>
            </a:r>
            <a:r>
              <a:rPr lang="en-US" sz="2400" i="1" dirty="0"/>
              <a:t>x</a:t>
            </a:r>
            <a:r>
              <a:rPr lang="en-US" sz="2400" dirty="0"/>
              <a:t> ≤ </a:t>
            </a:r>
            <a:r>
              <a:rPr lang="en-US" sz="2400" dirty="0" smtClean="0"/>
              <a:t>∞)	and     0 </a:t>
            </a:r>
            <a:r>
              <a:rPr lang="en-US" sz="2400" dirty="0"/>
              <a:t>&lt;</a:t>
            </a:r>
            <a:r>
              <a:rPr lang="en-US" sz="2400" dirty="0" smtClean="0"/>
              <a:t>  y &lt; π (Range)</a:t>
            </a:r>
          </a:p>
          <a:p>
            <a:r>
              <a:rPr lang="en-US" sz="2400" dirty="0" smtClean="0"/>
              <a:t>	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38200" y="4495800"/>
            <a:ext cx="204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y=cot x, 0 &lt;  x &lt; π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57800" y="556260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y= Cot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x </a:t>
            </a:r>
            <a:endParaRPr lang="en-US" sz="24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2667000"/>
            <a:ext cx="487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1" y="2286000"/>
            <a:ext cx="3581399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Inverse Secant Function</a:t>
            </a:r>
            <a:r>
              <a:rPr lang="en-US" sz="2400" dirty="0" smtClean="0"/>
              <a:t>: is defined by</a:t>
            </a:r>
          </a:p>
          <a:p>
            <a:pPr>
              <a:buNone/>
            </a:pPr>
            <a:r>
              <a:rPr lang="en-US" sz="2400" dirty="0"/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838200"/>
            <a:ext cx="693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y= Sec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x or </a:t>
            </a:r>
            <a:r>
              <a:rPr lang="en-US" sz="2400" dirty="0" err="1" smtClean="0"/>
              <a:t>Arcsec</a:t>
            </a:r>
            <a:r>
              <a:rPr lang="en-US" sz="2400" dirty="0" smtClean="0"/>
              <a:t> x   if and only if    sec y = x</a:t>
            </a:r>
          </a:p>
          <a:p>
            <a:r>
              <a:rPr lang="en-US" sz="2400" dirty="0" smtClean="0"/>
              <a:t>   Domain: (-∞ </a:t>
            </a:r>
            <a:r>
              <a:rPr lang="en-US" sz="2400" dirty="0"/>
              <a:t>≤ </a:t>
            </a:r>
            <a:r>
              <a:rPr lang="en-US" sz="2400" i="1" dirty="0"/>
              <a:t>x</a:t>
            </a:r>
            <a:r>
              <a:rPr lang="en-US" sz="2400" dirty="0"/>
              <a:t> ≤ </a:t>
            </a:r>
            <a:r>
              <a:rPr lang="en-US" sz="2400" dirty="0" smtClean="0"/>
              <a:t>-1),(1≤ x ≤ ∞)	   </a:t>
            </a:r>
          </a:p>
          <a:p>
            <a:r>
              <a:rPr lang="en-US" sz="2400" dirty="0" smtClean="0"/>
              <a:t>   Range:  0 </a:t>
            </a:r>
            <a:r>
              <a:rPr lang="en-US" sz="2400" dirty="0"/>
              <a:t>≤  </a:t>
            </a:r>
            <a:r>
              <a:rPr lang="en-US" sz="2400" dirty="0" smtClean="0"/>
              <a:t>y </a:t>
            </a:r>
            <a:r>
              <a:rPr lang="en-US" sz="2400" dirty="0"/>
              <a:t>&lt;</a:t>
            </a:r>
            <a:r>
              <a:rPr lang="en-US" sz="2400" dirty="0" smtClean="0"/>
              <a:t> π/2,  </a:t>
            </a:r>
            <a:r>
              <a:rPr lang="el-GR" sz="2400" dirty="0" smtClean="0"/>
              <a:t>π</a:t>
            </a:r>
            <a:r>
              <a:rPr lang="en-US" sz="2400" dirty="0" smtClean="0"/>
              <a:t>/2 &lt; y </a:t>
            </a:r>
            <a:r>
              <a:rPr lang="el-GR" sz="2400" dirty="0" smtClean="0"/>
              <a:t>≤</a:t>
            </a:r>
            <a:r>
              <a:rPr lang="en-US" sz="2400" dirty="0" smtClean="0"/>
              <a:t> </a:t>
            </a:r>
            <a:r>
              <a:rPr lang="el-GR" sz="2400" dirty="0" smtClean="0"/>
              <a:t>π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38200" y="4495800"/>
            <a:ext cx="2417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y=sec x, 0 ≤  x &lt; π/2</a:t>
            </a:r>
          </a:p>
          <a:p>
            <a:r>
              <a:rPr lang="en-US" dirty="0" smtClean="0"/>
              <a:t>               </a:t>
            </a:r>
            <a:r>
              <a:rPr lang="el-GR" dirty="0" smtClean="0"/>
              <a:t>π</a:t>
            </a:r>
            <a:r>
              <a:rPr lang="en-US" dirty="0" smtClean="0"/>
              <a:t>/2 &lt;  x ≤ π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57800" y="5562600"/>
            <a:ext cx="16401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y= Sec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x </a:t>
            </a:r>
            <a:endParaRPr lang="en-US" sz="2400" dirty="0"/>
          </a:p>
        </p:txBody>
      </p:sp>
      <p:pic>
        <p:nvPicPr>
          <p:cNvPr id="10" name="Picture 9" descr="sec x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286000"/>
            <a:ext cx="38195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arcsec x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400" y="2286000"/>
            <a:ext cx="4419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rame11_www.FreeDownloadPowerPoint.com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Frame11_www.FreeDownloadPowerPoint.com</Template>
  <TotalTime>373</TotalTime>
  <Words>600</Words>
  <Application>Microsoft Office PowerPoint</Application>
  <PresentationFormat>On-screen Show (4:3)</PresentationFormat>
  <Paragraphs>153</Paragraphs>
  <Slides>17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Frame11_www.FreeDownloadPowerPoint.com</vt:lpstr>
      <vt:lpstr>MathType 5.0 Equation</vt:lpstr>
      <vt:lpstr>Inverse Trigonometric Functions</vt:lpstr>
      <vt:lpstr>Inverse Trigonometric Functions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Mapua Institute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Inverse Trigonometric Functions</dc:title>
  <dc:creator>jphonra</dc:creator>
  <cp:lastModifiedBy>faculty</cp:lastModifiedBy>
  <cp:revision>56</cp:revision>
  <dcterms:created xsi:type="dcterms:W3CDTF">2010-08-10T04:13:51Z</dcterms:created>
  <dcterms:modified xsi:type="dcterms:W3CDTF">2010-08-12T07:15:19Z</dcterms:modified>
</cp:coreProperties>
</file>