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2" r:id="rId3"/>
    <p:sldId id="273" r:id="rId4"/>
    <p:sldId id="275" r:id="rId5"/>
    <p:sldId id="270" r:id="rId6"/>
    <p:sldId id="274" r:id="rId7"/>
    <p:sldId id="261" r:id="rId8"/>
    <p:sldId id="272" r:id="rId9"/>
    <p:sldId id="263" r:id="rId10"/>
    <p:sldId id="264" r:id="rId11"/>
    <p:sldId id="276" r:id="rId12"/>
    <p:sldId id="277" r:id="rId13"/>
    <p:sldId id="271" r:id="rId14"/>
    <p:sldId id="265" r:id="rId15"/>
    <p:sldId id="278" r:id="rId16"/>
    <p:sldId id="284" r:id="rId17"/>
    <p:sldId id="267" r:id="rId18"/>
    <p:sldId id="268" r:id="rId19"/>
    <p:sldId id="279" r:id="rId20"/>
    <p:sldId id="280" r:id="rId21"/>
    <p:sldId id="281" r:id="rId22"/>
    <p:sldId id="282" r:id="rId23"/>
    <p:sldId id="283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4509F-5EA8-448A-BB5E-C6CDD48A3B2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6533D-B8A7-499C-8269-31718E70EA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Week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77E5-11FD-42E0-82E2-1ECF5A59E6F1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TRIGONOMETRY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Math 12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Plane and Spherical Trigonometry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685800"/>
            <a:ext cx="7239000" cy="76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4" name="Picture 13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485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639762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1312863" indent="-1312863">
                  <a:buNone/>
                </a:pPr>
                <a:r>
                  <a:rPr lang="en-US" sz="2400" i="1" dirty="0" smtClean="0"/>
                  <a:t>Definition</a:t>
                </a:r>
                <a:r>
                  <a:rPr lang="en-US" sz="2400" dirty="0" smtClean="0"/>
                  <a:t>:  If a central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in  a circle with radius  </a:t>
                </a:r>
                <a:r>
                  <a:rPr lang="en-US" sz="2400" i="1" dirty="0" smtClean="0"/>
                  <a:t>r </a:t>
                </a:r>
                <a:r>
                  <a:rPr lang="en-US" sz="2400" dirty="0" smtClean="0"/>
                  <a:t> intercepts an arc on the circle  of length 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, then </a:t>
                </a:r>
              </a:p>
              <a:p>
                <a:pPr marL="1312863" indent="-1312863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		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𝑟𝑎𝑑𝑖𝑎𝑛𝑠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</a:p>
              <a:p>
                <a:pPr marL="1312863" indent="-1312863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1312863" indent="-1312863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1312863" indent="-1312863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𝑓𝑢𝑙𝑙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𝑟𝑜𝑡𝑎𝑡𝑖𝑜𝑛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≈2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≈360°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1312863" indent="-1312863" algn="ctr">
                  <a:spcBef>
                    <a:spcPts val="0"/>
                  </a:spcBef>
                  <a:buNone/>
                </a:pPr>
                <a:endParaRPr lang="en-US" sz="2400" dirty="0" smtClean="0"/>
              </a:p>
              <a:p>
                <a:pPr marL="1312863" indent="-1312863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≈180°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1111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CONVERTING BETWEEN DEGREES and RADIANS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To convert degrees to radians, multiply  the degree measure by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180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180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To convert radians to degrees, multiply the radian measure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180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dirty="0" smtClean="0"/>
                  <a:t> 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180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3"/>
                <a:stretch>
                  <a:fillRect l="-963" t="-113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715962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Examples: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Find the degree measure of the angle for each rotation and sketch each angle in standard position.</a:t>
                </a:r>
              </a:p>
              <a:p>
                <a:pPr marL="468313" indent="-468313">
                  <a:buNone/>
                </a:pPr>
                <a:r>
                  <a:rPr lang="en-US" sz="2400" dirty="0" smtClean="0"/>
                  <a:t>	a)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 rotation counterclockwise</a:t>
                </a:r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  rotation clockwise</a:t>
                </a:r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c)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400" dirty="0" smtClean="0"/>
                  <a:t>  rotation clockwise</a:t>
                </a:r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d)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sz="2400" dirty="0" smtClean="0"/>
                  <a:t>  rotation counterclockwise 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1111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563562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smtClean="0"/>
                  <a:t>Express each angle  measure in radians. Give answers in terms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68313" indent="-468313">
                  <a:buNone/>
                </a:pPr>
                <a:r>
                  <a:rPr lang="en-US" sz="2400" dirty="0"/>
                  <a:t>	a)   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/>
                  <a:t>			c)   -</a:t>
                </a:r>
                <a:r>
                  <a:rPr lang="en-US" sz="2400" dirty="0" smtClean="0"/>
                  <a:t>330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/>
              </a:p>
              <a:p>
                <a:pPr marL="468313" indent="-468313">
                  <a:buNone/>
                </a:pPr>
                <a:r>
                  <a:rPr lang="en-US" sz="2400" dirty="0"/>
                  <a:t>	b)   315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/>
                  <a:t>			d)   780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 smtClean="0"/>
                  <a:t>Express each angle measure in degrees.</a:t>
                </a:r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a)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/>
                  <a:t>			c)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42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11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400" dirty="0" smtClean="0"/>
                  <a:t>			d)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9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400" dirty="0" smtClean="0"/>
              </a:p>
              <a:p>
                <a:pPr marL="468313" indent="-468313">
                  <a:buNone/>
                </a:pPr>
                <a:endParaRPr lang="en-US" sz="2400" dirty="0"/>
              </a:p>
              <a:p>
                <a:pPr marL="468313" indent="-468313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3"/>
                <a:stretch>
                  <a:fillRect l="-1111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COTERMINAL ANGLES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382713" indent="-1382713">
                  <a:buNone/>
                </a:pPr>
                <a:r>
                  <a:rPr lang="en-US" sz="2400" i="1" dirty="0" smtClean="0"/>
                  <a:t>Definition</a:t>
                </a:r>
                <a:r>
                  <a:rPr lang="en-US" sz="2400" dirty="0" smtClean="0"/>
                  <a:t>:  Two angles in standard position with the same terminal side are called </a:t>
                </a:r>
                <a:r>
                  <a:rPr lang="en-US" sz="2400" b="1" dirty="0" err="1" smtClean="0"/>
                  <a:t>coterminal</a:t>
                </a:r>
                <a:r>
                  <a:rPr lang="en-US" sz="2400" b="1" dirty="0" smtClean="0"/>
                  <a:t> angles</a:t>
                </a:r>
                <a:r>
                  <a:rPr lang="en-US" sz="2400" dirty="0" smtClean="0"/>
                  <a:t>.</a:t>
                </a:r>
              </a:p>
              <a:p>
                <a:pPr marL="1382713" indent="-1382713">
                  <a:buNone/>
                </a:pPr>
                <a:endParaRPr lang="en-US" sz="2400" i="1" dirty="0"/>
              </a:p>
              <a:p>
                <a:pPr marL="1382713" indent="-1382713">
                  <a:buNone/>
                </a:pPr>
                <a:r>
                  <a:rPr lang="en-US" sz="2400" dirty="0" smtClean="0"/>
                  <a:t>Examples: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State in which quadrant the angles with the given measure in standard position would be. Sketch each angle.</a:t>
                </a:r>
              </a:p>
              <a:p>
                <a:pPr marL="468313" indent="-468313">
                  <a:buNone/>
                </a:pPr>
                <a:r>
                  <a:rPr lang="en-US" sz="2400" dirty="0" smtClean="0"/>
                  <a:t>	a)   145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			c)   -540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b)   620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			d)   1085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COTERMINAL ANGLES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smtClean="0"/>
                  <a:t>Determine the angle of the smallest possible positive measure that is </a:t>
                </a:r>
                <a:r>
                  <a:rPr lang="en-US" sz="2400" dirty="0" err="1" smtClean="0"/>
                  <a:t>coterminal</a:t>
                </a:r>
                <a:r>
                  <a:rPr lang="en-US" sz="2400" dirty="0" smtClean="0"/>
                  <a:t> with each of the given angles.</a:t>
                </a:r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a)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405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			c)   9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60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pPr marL="468313" indent="-4683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b)   -1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35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			d)   1350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5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LENGTH OF A CIRCULAR ARC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1382713" indent="-1382713">
                  <a:buNone/>
                </a:pPr>
                <a:r>
                  <a:rPr lang="en-US" sz="2400" i="1" dirty="0" smtClean="0"/>
                  <a:t>Definition</a:t>
                </a:r>
                <a:r>
                  <a:rPr lang="en-US" sz="2400" dirty="0" smtClean="0"/>
                  <a:t>:  If a central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in a circle with radius  </a:t>
                </a:r>
                <a:r>
                  <a:rPr lang="en-US" sz="2400" i="1" dirty="0" smtClean="0"/>
                  <a:t>r </a:t>
                </a:r>
                <a:r>
                  <a:rPr lang="en-US" sz="2400" dirty="0" smtClean="0"/>
                  <a:t> intercepts an arc on the circle of length 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, then the </a:t>
                </a:r>
                <a:r>
                  <a:rPr lang="en-US" sz="2400" b="1" dirty="0" smtClean="0"/>
                  <a:t>arc length</a:t>
                </a:r>
                <a:r>
                  <a:rPr lang="en-US" sz="2400" dirty="0" smtClean="0"/>
                  <a:t> 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 is given by</a:t>
                </a:r>
              </a:p>
              <a:p>
                <a:pPr marL="1382713" indent="-13827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 is in radians</a:t>
                </a:r>
              </a:p>
              <a:p>
                <a:pPr marL="1382713" indent="-1382713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525963"/>
              </a:xfrm>
              <a:blipFill rotWithShape="1">
                <a:blip r:embed="rId4"/>
                <a:stretch>
                  <a:fillRect l="-1111" t="-107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276600" y="3761616"/>
            <a:ext cx="1981200" cy="2057400"/>
            <a:chOff x="925512" y="3932237"/>
            <a:chExt cx="1981200" cy="2057400"/>
          </a:xfrm>
        </p:grpSpPr>
        <p:sp>
          <p:nvSpPr>
            <p:cNvPr id="5" name="Oval 4"/>
            <p:cNvSpPr/>
            <p:nvPr/>
          </p:nvSpPr>
          <p:spPr>
            <a:xfrm>
              <a:off x="925512" y="3932237"/>
              <a:ext cx="1981200" cy="2057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39924" y="4962524"/>
              <a:ext cx="835025" cy="493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" idx="7"/>
            </p:cNvCxnSpPr>
            <p:nvPr/>
          </p:nvCxnSpPr>
          <p:spPr>
            <a:xfrm rot="5400000" flipH="1" flipV="1">
              <a:off x="1928018" y="4258468"/>
              <a:ext cx="712787" cy="663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2032068" y="4143984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400" dirty="0" smtClean="0"/>
                <a:t>r</a:t>
              </a:r>
              <a:endParaRPr lang="en-US" sz="2400" dirty="0"/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2184468" y="4678226"/>
            <a:ext cx="446088" cy="469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5" imgW="126720" imgH="177480" progId="Equation.3">
                    <p:embed/>
                  </p:oleObj>
                </mc:Choice>
                <mc:Fallback>
                  <p:oleObj name="Equation" r:id="rId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468" y="4678226"/>
                          <a:ext cx="446088" cy="469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10"/>
            <p:cNvSpPr/>
            <p:nvPr/>
          </p:nvSpPr>
          <p:spPr>
            <a:xfrm rot="2779010">
              <a:off x="1771649" y="4694237"/>
              <a:ext cx="446088" cy="41751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Arc 11"/>
          <p:cNvSpPr/>
          <p:nvPr/>
        </p:nvSpPr>
        <p:spPr>
          <a:xfrm rot="2221707">
            <a:off x="3544955" y="3773520"/>
            <a:ext cx="2057400" cy="2036763"/>
          </a:xfrm>
          <a:prstGeom prst="arc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5041045" y="3735158"/>
            <a:ext cx="3048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26037" y="5287108"/>
            <a:ext cx="3810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15216" y="436544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dirty="0">
                <a:cs typeface="Calibri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545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LENGTH OF A CIRCULAR ARC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1382713" indent="-1382713">
                  <a:buNone/>
                </a:pPr>
                <a:r>
                  <a:rPr lang="en-US" sz="2400" dirty="0" smtClean="0"/>
                  <a:t>Examples: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Find the length of the arc intercepted by a central angle of 14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in a circle of radius of 15 cm.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smtClean="0"/>
                  <a:t>The famous clock tower in London has a minute hand that is 14 feet long. How far does the tip of the minute hand of Big Ben travel in 35 minutes?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US" sz="2400" dirty="0" smtClean="0"/>
                  <a:t>The London Eye has 32 capsules and a diameter of 400 feet. What is the distance you will have traveled once you reach the highest point for the first time?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525963"/>
              </a:xfrm>
              <a:blipFill rotWithShape="1">
                <a:blip r:embed="rId3"/>
                <a:stretch>
                  <a:fillRect l="-1111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LINEAR SPEED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382713" indent="-1382713">
                  <a:buNone/>
                </a:pPr>
                <a:r>
                  <a:rPr lang="en-US" sz="2400" i="1" dirty="0" smtClean="0"/>
                  <a:t>Definition</a:t>
                </a:r>
                <a:r>
                  <a:rPr lang="en-US" sz="2400" dirty="0" smtClean="0"/>
                  <a:t>:  If a point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moves along the circumference of a circle at a constant speed, then the </a:t>
                </a:r>
                <a:r>
                  <a:rPr lang="en-US" sz="2400" b="1" dirty="0" smtClean="0"/>
                  <a:t>linear speed</a:t>
                </a:r>
                <a:r>
                  <a:rPr lang="en-US" sz="2400" dirty="0" smtClean="0"/>
                  <a:t> 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 is given by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	</a:t>
                </a:r>
                <a:r>
                  <a:rPr lang="en-US" sz="2400" i="1" dirty="0" smtClean="0"/>
                  <a:t>		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i="1" dirty="0" smtClean="0"/>
                  <a:t> </a:t>
                </a:r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:r>
                  <a:rPr lang="en-US" sz="2400" i="1" dirty="0"/>
                  <a:t>	</a:t>
                </a:r>
                <a:r>
                  <a:rPr lang="en-US" sz="2400" i="1" dirty="0" smtClean="0"/>
                  <a:t>        </a:t>
                </a:r>
                <a:r>
                  <a:rPr lang="en-US" sz="2400" dirty="0" smtClean="0"/>
                  <a:t>where 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 is the arc length and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	                     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 is the time.</a:t>
                </a:r>
              </a:p>
              <a:p>
                <a:pPr marL="0" indent="0"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ANGULAR SPEED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382713" indent="-1382713">
                  <a:buNone/>
                </a:pPr>
                <a:r>
                  <a:rPr lang="en-US" sz="2400" i="1" dirty="0" smtClean="0"/>
                  <a:t>Definition</a:t>
                </a:r>
                <a:r>
                  <a:rPr lang="en-US" sz="2400" dirty="0" smtClean="0"/>
                  <a:t>: If a point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moves along the circumference of a circle at a constant speed, then the central angle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that is formed with the terminal side passing through the point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 also changes over some time 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 at a constant speed. The </a:t>
                </a:r>
                <a:r>
                  <a:rPr lang="en-US" sz="2400" b="1" dirty="0" smtClean="0"/>
                  <a:t>angular speed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(omega) is given by</a:t>
                </a:r>
              </a:p>
              <a:p>
                <a:pPr marL="1382713" indent="-1382713">
                  <a:buNone/>
                </a:pPr>
                <a:endParaRPr lang="en-US" sz="2400" dirty="0" smtClean="0"/>
              </a:p>
              <a:p>
                <a:pPr marL="1382713" indent="-1382713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 smtClean="0"/>
                  <a:t>           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is in radians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0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                     TRIGONOMETRY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Derived from the Greek words “</a:t>
            </a:r>
            <a:r>
              <a:rPr lang="en-US" sz="2400" dirty="0" err="1" smtClean="0"/>
              <a:t>trigonon</a:t>
            </a:r>
            <a:r>
              <a:rPr lang="en-US" sz="2400" dirty="0" smtClean="0"/>
              <a:t>” which means triangle and “</a:t>
            </a:r>
            <a:r>
              <a:rPr lang="en-US" sz="2400" dirty="0" err="1" smtClean="0"/>
              <a:t>metron</a:t>
            </a:r>
            <a:r>
              <a:rPr lang="en-US" sz="2400" dirty="0" smtClean="0"/>
              <a:t>” which means to measure.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Branch of mathematics which deals with measurement of triangles (i.e., their sides and angles), or more specifically, with the indirect measurement of line segments and angles.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RELATIONSHIP BETWEEN LINEAR and ANGULAR SPEEDS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382713" indent="-1382713">
                  <a:buNone/>
                </a:pPr>
                <a:r>
                  <a:rPr lang="en-US" sz="2400" dirty="0" smtClean="0"/>
                  <a:t>If a point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moves at a constant speed along the circumference of a circle with radius  </a:t>
                </a:r>
                <a:r>
                  <a:rPr lang="en-US" sz="2400" i="1" dirty="0" smtClean="0"/>
                  <a:t>r</a:t>
                </a:r>
                <a:r>
                  <a:rPr lang="en-US" sz="2400" dirty="0" smtClean="0"/>
                  <a:t> , then the </a:t>
                </a:r>
                <a:r>
                  <a:rPr lang="en-US" sz="2400" b="1" dirty="0" smtClean="0"/>
                  <a:t>linear speed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 and the </a:t>
                </a:r>
                <a:r>
                  <a:rPr lang="en-US" sz="2400" b="1" dirty="0" smtClean="0"/>
                  <a:t>angular speed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b="1" dirty="0" smtClean="0"/>
                  <a:t>  </a:t>
                </a:r>
                <a:r>
                  <a:rPr lang="en-US" sz="2400" dirty="0" smtClean="0"/>
                  <a:t>are related by</a:t>
                </a:r>
              </a:p>
              <a:p>
                <a:pPr marL="1382713" indent="-1382713">
                  <a:buNone/>
                </a:pPr>
                <a:endParaRPr lang="en-US" sz="2400" b="1" dirty="0"/>
              </a:p>
              <a:p>
                <a:pPr marL="1382713" indent="-1382713">
                  <a:buNone/>
                </a:pPr>
                <a:r>
                  <a:rPr lang="en-US" sz="2400" b="1" dirty="0" smtClean="0"/>
                  <a:t>		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𝒗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𝒓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r>
                  <a:rPr lang="en-US" sz="2400" b="1" dirty="0" smtClean="0"/>
                  <a:t>             </a:t>
                </a:r>
                <a:r>
                  <a:rPr lang="en-US" sz="2400" dirty="0" smtClean="0"/>
                  <a:t>or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b="1" dirty="0" smtClean="0"/>
                  <a:t> </a:t>
                </a:r>
              </a:p>
              <a:p>
                <a:pPr marL="1382713" indent="-1382713">
                  <a:buNone/>
                </a:pPr>
                <a:endParaRPr lang="en-US" sz="2400" b="1" dirty="0"/>
              </a:p>
              <a:p>
                <a:pPr marL="1382713" indent="-1382713">
                  <a:buNone/>
                </a:pPr>
                <a:r>
                  <a:rPr lang="en-US" sz="2400" i="1" dirty="0" smtClean="0"/>
                  <a:t>Note</a:t>
                </a:r>
                <a:r>
                  <a:rPr lang="en-US" sz="2400" dirty="0" smtClean="0"/>
                  <a:t>:   The relationship is true only when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i="1" dirty="0" smtClean="0"/>
                  <a:t>  </a:t>
                </a:r>
                <a:r>
                  <a:rPr lang="en-US" sz="2400" dirty="0" smtClean="0"/>
                  <a:t>is in radians.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LINEAR and ANGULAR SPEED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1382713" indent="-1382713">
                  <a:buNone/>
                </a:pPr>
                <a:r>
                  <a:rPr lang="en-US" sz="2400" dirty="0" smtClean="0"/>
                  <a:t>Examples: </a:t>
                </a:r>
              </a:p>
              <a:p>
                <a:pPr marL="1382713" indent="-1382713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The planet Jupiter rotates every 9.9 hours and has a diameter of 88,846 miles. If you’re standing on its equator, how fast are you travelling?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smtClean="0"/>
                  <a:t>Some people still have their phonographic </a:t>
                </a:r>
                <a:r>
                  <a:rPr lang="en-US" sz="2400" dirty="0" err="1" smtClean="0"/>
                  <a:t>collectionsand</a:t>
                </a:r>
                <a:r>
                  <a:rPr lang="en-US" sz="2400" dirty="0" smtClean="0"/>
                  <a:t> play the records on turntables. A phonograph record is a  vinyl disc that rotates on the turntable. If a 12-inch diameter record rotates at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33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 revolutions per minute, what is the angular speed in radians per minute?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3"/>
                <a:stretch>
                  <a:fillRect l="-1111" t="-1026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LINEAR and ANGULAR SPEED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 smtClean="0"/>
                  <a:t>How fast is a bicyclist traveling in miles per hour if his tires are 27 inches in diameter and his angular speed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5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400" dirty="0" smtClean="0"/>
                  <a:t> radians per second?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 smtClean="0"/>
                  <a:t>If a 2-inch diameter pulley that is being driven by an electric motor and running at 1600 revolutions per minute is connected by a belt to a 5-inch diameter pulley to drive a saw, what is the speed of the saw in revolutions per minute?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LINEAR and ANGULAR SPEED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endParaRPr lang="en-US" sz="2400" kern="0" dirty="0" smtClean="0">
              <a:solidFill>
                <a:srgbClr val="000000"/>
              </a:solidFill>
              <a:ea typeface="Andale Sans UI"/>
              <a:cs typeface="Calibri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kern="0" dirty="0" smtClean="0">
                <a:solidFill>
                  <a:srgbClr val="000000"/>
                </a:solidFill>
                <a:ea typeface="Andale Sans UI"/>
                <a:cs typeface="Calibri" pitchFamily="34" charset="0"/>
              </a:rPr>
              <a:t>Two </a:t>
            </a:r>
            <a:r>
              <a:rPr lang="en-US" sz="2400" kern="0" dirty="0">
                <a:solidFill>
                  <a:srgbClr val="000000"/>
                </a:solidFill>
                <a:ea typeface="Andale Sans UI"/>
                <a:cs typeface="Calibri" pitchFamily="34" charset="0"/>
              </a:rPr>
              <a:t>pulleys, one 6 in. and the other 2 ft. in diameter, are connected by a belt. The larger pulley revolves at the rate of 60 rpm. Find the linear velocity in </a:t>
            </a:r>
            <a:r>
              <a:rPr lang="en-US" sz="2400" kern="0" dirty="0" err="1">
                <a:solidFill>
                  <a:srgbClr val="000000"/>
                </a:solidFill>
                <a:ea typeface="Andale Sans UI"/>
                <a:cs typeface="Calibri" pitchFamily="34" charset="0"/>
              </a:rPr>
              <a:t>ft</a:t>
            </a:r>
            <a:r>
              <a:rPr lang="en-US" sz="2400" kern="0" dirty="0">
                <a:solidFill>
                  <a:srgbClr val="000000"/>
                </a:solidFill>
                <a:ea typeface="Andale Sans UI"/>
                <a:cs typeface="Calibri" pitchFamily="34" charset="0"/>
              </a:rPr>
              <a:t>/min and calculate the angular velocity of the smaller pulley in rad/min. </a:t>
            </a:r>
            <a:endParaRPr lang="en-US" sz="2400" kern="0" dirty="0" smtClean="0">
              <a:solidFill>
                <a:srgbClr val="000000"/>
              </a:solidFill>
              <a:ea typeface="Andale Sans UI"/>
              <a:cs typeface="Calibri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400" kern="0" dirty="0">
              <a:solidFill>
                <a:srgbClr val="000000"/>
              </a:solidFill>
              <a:ea typeface="Andale Sans UI"/>
              <a:cs typeface="Calibri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ea typeface="Andale Sans UI"/>
                <a:cs typeface="Calibri" pitchFamily="34" charset="0"/>
              </a:rPr>
              <a:t>The earth rotates about its axis once every 23 </a:t>
            </a:r>
            <a:r>
              <a:rPr lang="en-US" sz="2400" dirty="0" err="1">
                <a:ea typeface="Andale Sans UI"/>
                <a:cs typeface="Calibri" pitchFamily="34" charset="0"/>
              </a:rPr>
              <a:t>hrs</a:t>
            </a:r>
            <a:r>
              <a:rPr lang="en-US" sz="2400" dirty="0">
                <a:ea typeface="Andale Sans UI"/>
                <a:cs typeface="Calibri" pitchFamily="34" charset="0"/>
              </a:rPr>
              <a:t> </a:t>
            </a:r>
            <a:r>
              <a:rPr lang="en-US" sz="2400" dirty="0" smtClean="0">
                <a:ea typeface="Andale Sans UI"/>
                <a:cs typeface="Calibri" pitchFamily="34" charset="0"/>
              </a:rPr>
              <a:t> 56 </a:t>
            </a:r>
            <a:r>
              <a:rPr lang="en-US" sz="2400" dirty="0" err="1">
                <a:ea typeface="Andale Sans UI"/>
                <a:cs typeface="Calibri" pitchFamily="34" charset="0"/>
              </a:rPr>
              <a:t>mins</a:t>
            </a:r>
            <a:r>
              <a:rPr lang="en-US" sz="2400" dirty="0">
                <a:ea typeface="Andale Sans UI"/>
                <a:cs typeface="Calibri" pitchFamily="34" charset="0"/>
              </a:rPr>
              <a:t> </a:t>
            </a:r>
            <a:r>
              <a:rPr lang="en-US" sz="2400" dirty="0" smtClean="0">
                <a:ea typeface="Andale Sans UI"/>
                <a:cs typeface="Calibri" pitchFamily="34" charset="0"/>
              </a:rPr>
              <a:t> 4 </a:t>
            </a:r>
            <a:r>
              <a:rPr lang="en-US" sz="2400" dirty="0" err="1">
                <a:ea typeface="Andale Sans UI"/>
                <a:cs typeface="Calibri" pitchFamily="34" charset="0"/>
              </a:rPr>
              <a:t>secs</a:t>
            </a:r>
            <a:r>
              <a:rPr lang="en-US" sz="2400" dirty="0">
                <a:ea typeface="Andale Sans UI"/>
                <a:cs typeface="Calibri" pitchFamily="34" charset="0"/>
              </a:rPr>
              <a:t>, and the radius of the earth is 3960 mi. Find the linear speed of a point on the equator in mi/hr.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Algebra and Trigonometry by  Cynthia Young</a:t>
            </a:r>
          </a:p>
          <a:p>
            <a:pPr marL="0" indent="0">
              <a:buNone/>
            </a:pPr>
            <a:r>
              <a:rPr lang="en-US" sz="2400" dirty="0" smtClean="0"/>
              <a:t>Trigonometry by Jerome Hayden and Bettye Hall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9445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                   TRIANGLES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1547813" indent="-1547813">
                  <a:buNone/>
                </a:pPr>
                <a:r>
                  <a:rPr lang="en-US" sz="2400" i="1" dirty="0" smtClean="0"/>
                  <a:t>Definition</a:t>
                </a:r>
                <a:r>
                  <a:rPr lang="en-US" sz="2400" dirty="0" smtClean="0"/>
                  <a:t>:    A </a:t>
                </a:r>
                <a:r>
                  <a:rPr lang="en-US" sz="2400" b="1" dirty="0" smtClean="0"/>
                  <a:t>triangle</a:t>
                </a:r>
                <a:r>
                  <a:rPr lang="en-US" sz="2400" dirty="0" smtClean="0"/>
                  <a:t> is a polygon with three sides and three interior angles. The sum of the interior angles of a triangle is 180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Classification of </a:t>
                </a:r>
                <a:r>
                  <a:rPr lang="en-US" sz="2400" dirty="0"/>
                  <a:t>t</a:t>
                </a:r>
                <a:r>
                  <a:rPr lang="en-US" sz="2400" dirty="0" smtClean="0"/>
                  <a:t>riangles according to angles:</a:t>
                </a:r>
              </a:p>
              <a:p>
                <a:r>
                  <a:rPr lang="en-US" sz="2400" dirty="0" smtClean="0"/>
                  <a:t>Oblique triangle – a triangle with no right angle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-  Acute triangle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-  Obtuse triangle</a:t>
                </a:r>
              </a:p>
              <a:p>
                <a:r>
                  <a:rPr lang="en-US" sz="2400" dirty="0" smtClean="0"/>
                  <a:t>Right triangle – a triangle with a right angle</a:t>
                </a:r>
              </a:p>
              <a:p>
                <a:r>
                  <a:rPr lang="en-US" sz="2400" dirty="0" smtClean="0"/>
                  <a:t>Equiangular triangle – a triangle with equal angles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18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9445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                   TRIANGLES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Classification of </a:t>
            </a:r>
            <a:r>
              <a:rPr lang="en-US" sz="2400" dirty="0"/>
              <a:t>t</a:t>
            </a:r>
            <a:r>
              <a:rPr lang="en-US" sz="2400" dirty="0" smtClean="0"/>
              <a:t>riangles according to sides:</a:t>
            </a:r>
          </a:p>
          <a:p>
            <a:r>
              <a:rPr lang="en-US" sz="2400" dirty="0" smtClean="0"/>
              <a:t>Scalene Triangle -  a triangle with no two sides equal.</a:t>
            </a:r>
          </a:p>
          <a:p>
            <a:r>
              <a:rPr lang="en-US" sz="2400" dirty="0" smtClean="0"/>
              <a:t>Isosceles Triangle -  a triangle with two sides equal.</a:t>
            </a:r>
          </a:p>
          <a:p>
            <a:r>
              <a:rPr lang="en-US" sz="2400" dirty="0" smtClean="0"/>
              <a:t>Equilateral triangle – a triangle with three sides equal.</a:t>
            </a:r>
          </a:p>
        </p:txBody>
      </p:sp>
    </p:spTree>
    <p:extLst>
      <p:ext uri="{BB962C8B-B14F-4D97-AF65-F5344CB8AC3E}">
        <p14:creationId xmlns:p14="http://schemas.microsoft.com/office/powerpoint/2010/main" val="8460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     CLASSIFICATION OF ANGLES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Zero angle – an angle of 0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°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r>
                  <a:rPr lang="en-US" sz="2400" dirty="0" smtClean="0"/>
                  <a:t>Acute angle – an angle between 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and 90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Right angle – an angle of 90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Obtuse angle – an angle between 90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and 180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Straight angle –an  angle of 180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Reflex angle – an angle between 180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and 360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Circular angle – an angle of 360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Complex angle – an angle more than 360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2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1:   ANGLE MEASURE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Math 12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Plane and Spherical Trigonometry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685800"/>
            <a:ext cx="7239000" cy="76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4" name="Picture 13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485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0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                 OBJECTIVES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lesson the students are expected to:</a:t>
            </a:r>
          </a:p>
          <a:p>
            <a:r>
              <a:rPr lang="en-US" sz="2400" dirty="0" smtClean="0"/>
              <a:t>Measure angles in degrees and radians</a:t>
            </a:r>
          </a:p>
          <a:p>
            <a:r>
              <a:rPr lang="en-US" sz="2400" dirty="0" smtClean="0"/>
              <a:t>Define angles in standard position</a:t>
            </a:r>
          </a:p>
          <a:p>
            <a:r>
              <a:rPr lang="en-US" sz="2400" dirty="0" smtClean="0"/>
              <a:t>Convert  degree measure to radian measure and vice versa</a:t>
            </a:r>
          </a:p>
          <a:p>
            <a:r>
              <a:rPr lang="en-US" sz="2400" dirty="0" smtClean="0"/>
              <a:t>Find the measures of </a:t>
            </a:r>
            <a:r>
              <a:rPr lang="en-US" sz="2400" dirty="0" err="1" smtClean="0"/>
              <a:t>coterminal</a:t>
            </a:r>
            <a:r>
              <a:rPr lang="en-US" sz="2400" dirty="0" smtClean="0"/>
              <a:t> angles</a:t>
            </a:r>
          </a:p>
          <a:p>
            <a:r>
              <a:rPr lang="en-US" sz="2400" dirty="0" smtClean="0"/>
              <a:t>Calculate the length of an arc along a circle.</a:t>
            </a:r>
          </a:p>
          <a:p>
            <a:r>
              <a:rPr lang="en-US" sz="2400" dirty="0" smtClean="0"/>
              <a:t>Solve problems involving arc length, angular velocity and linear velocity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                     </a:t>
            </a:r>
            <a:r>
              <a:rPr lang="en-US" sz="3200" dirty="0" smtClean="0"/>
              <a:t>       ANGLE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angle</a:t>
            </a:r>
            <a:r>
              <a:rPr lang="en-US" sz="2400" dirty="0"/>
              <a:t> is formed by rotating a ray about its  vertex from the initial side to the terminal </a:t>
            </a:r>
            <a:r>
              <a:rPr lang="en-US" sz="2400" dirty="0" smtClean="0"/>
              <a:t>side.</a:t>
            </a:r>
          </a:p>
          <a:p>
            <a:r>
              <a:rPr lang="en-US" sz="2400" dirty="0" smtClean="0"/>
              <a:t>An angle is said to be in </a:t>
            </a:r>
            <a:r>
              <a:rPr lang="en-US" sz="2400" b="1" dirty="0" smtClean="0"/>
              <a:t>standard position</a:t>
            </a:r>
            <a:r>
              <a:rPr lang="en-US" sz="2400" dirty="0" smtClean="0"/>
              <a:t> if its initial side is along the positive x-axis and its vertex is at the origin.</a:t>
            </a:r>
            <a:endParaRPr lang="en-US" sz="2400" dirty="0"/>
          </a:p>
          <a:p>
            <a:r>
              <a:rPr lang="en-US" sz="2400" dirty="0"/>
              <a:t>Rotation in counterclockwise direction corresponds to a positive </a:t>
            </a:r>
            <a:r>
              <a:rPr lang="en-US" sz="2400" dirty="0" smtClean="0"/>
              <a:t>angle.</a:t>
            </a:r>
            <a:endParaRPr lang="en-US" sz="2400" dirty="0"/>
          </a:p>
          <a:p>
            <a:r>
              <a:rPr lang="en-US" sz="2400" dirty="0"/>
              <a:t>Rotation in clockwise direction corresponds to a negative </a:t>
            </a:r>
            <a:r>
              <a:rPr lang="en-US" sz="2400" dirty="0" smtClean="0"/>
              <a:t>angle.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3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ANGLE MEASURE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107999" indent="0" algn="just">
                  <a:spcBef>
                    <a:spcPts val="0"/>
                  </a:spcBef>
                  <a:spcAft>
                    <a:spcPts val="1415"/>
                  </a:spcAft>
                  <a:buNone/>
                  <a:defRPr/>
                </a:pPr>
                <a:r>
                  <a:rPr lang="en-US" sz="2400" dirty="0"/>
                  <a:t>The measure of an angle is the amount of rotation about the </a:t>
                </a:r>
                <a:r>
                  <a:rPr lang="en-US" sz="2400" dirty="0" smtClean="0"/>
                  <a:t>vertex from the </a:t>
                </a:r>
                <a:r>
                  <a:rPr lang="en-US" sz="2400" dirty="0"/>
                  <a:t>initial side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the terminal side</a:t>
                </a:r>
                <a:r>
                  <a:rPr lang="en-US" sz="2400" dirty="0" smtClean="0"/>
                  <a:t>.</a:t>
                </a:r>
              </a:p>
              <a:p>
                <a:pPr marL="107999" indent="0" algn="just">
                  <a:spcBef>
                    <a:spcPts val="0"/>
                  </a:spcBef>
                  <a:buNone/>
                  <a:defRPr/>
                </a:pPr>
                <a:r>
                  <a:rPr lang="en-US" sz="2400" dirty="0" smtClean="0"/>
                  <a:t>Units of Measurement:</a:t>
                </a:r>
              </a:p>
              <a:p>
                <a:pPr marL="565199" indent="-457200" algn="just">
                  <a:spcBef>
                    <a:spcPts val="0"/>
                  </a:spcBef>
                  <a:buFont typeface="+mj-lt"/>
                  <a:buAutoNum type="arabicPeriod"/>
                  <a:defRPr/>
                </a:pPr>
                <a:r>
                  <a:rPr lang="en-US" sz="2400" dirty="0" smtClean="0"/>
                  <a:t>Degree</a:t>
                </a:r>
              </a:p>
              <a:p>
                <a:pPr marL="561975" indent="0" algn="just">
                  <a:lnSpc>
                    <a:spcPct val="110000"/>
                  </a:lnSpc>
                  <a:spcBef>
                    <a:spcPts val="0"/>
                  </a:spcBef>
                  <a:defRPr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denoted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 </a:t>
                </a:r>
              </a:p>
              <a:p>
                <a:pPr marL="914400" indent="-352425">
                  <a:lnSpc>
                    <a:spcPct val="110000"/>
                  </a:lnSpc>
                  <a:spcBef>
                    <a:spcPts val="0"/>
                  </a:spcBef>
                  <a:defRPr/>
                </a:pPr>
                <a:r>
                  <a:rPr lang="en-US" sz="2400" dirty="0" smtClean="0"/>
                  <a:t>1/360 of a complete rotation. One </a:t>
                </a:r>
                <a:r>
                  <a:rPr lang="en-US" sz="2400" dirty="0"/>
                  <a:t>complete </a:t>
                </a:r>
                <a:r>
                  <a:rPr lang="en-US" sz="2400" dirty="0" smtClean="0"/>
                  <a:t>counterclockwise </a:t>
                </a:r>
                <a:r>
                  <a:rPr lang="en-US" sz="2400" dirty="0"/>
                  <a:t>rotation measures 360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/>
                  <a:t> , and one complete clockwise rotation measures  -360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65199" indent="-457200" algn="just">
                  <a:spcBef>
                    <a:spcPts val="0"/>
                  </a:spcBef>
                  <a:buFont typeface="+mj-lt"/>
                  <a:buAutoNum type="arabicPeriod" startAt="2"/>
                  <a:defRPr/>
                </a:pPr>
                <a:r>
                  <a:rPr lang="en-US" sz="2400" dirty="0" smtClean="0"/>
                  <a:t>Radian</a:t>
                </a:r>
              </a:p>
              <a:p>
                <a:pPr marL="866775" indent="-304800" algn="just">
                  <a:spcBef>
                    <a:spcPts val="0"/>
                  </a:spcBef>
                  <a:defRPr/>
                </a:pPr>
                <a:r>
                  <a:rPr lang="en-US" sz="2400" dirty="0" smtClean="0"/>
                  <a:t>denoted by rad.</a:t>
                </a:r>
              </a:p>
              <a:p>
                <a:pPr marL="866775" indent="-304800" algn="just">
                  <a:spcBef>
                    <a:spcPts val="0"/>
                  </a:spcBef>
                  <a:defRPr/>
                </a:pPr>
                <a:r>
                  <a:rPr lang="en-US" sz="2400" dirty="0" smtClean="0"/>
                  <a:t>measure </a:t>
                </a:r>
                <a:r>
                  <a:rPr lang="en-US" sz="2400" dirty="0"/>
                  <a:t>of the central angle that is  subtended by an arc whose length is equal to the radius of the circle.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181600"/>
              </a:xfrm>
              <a:blipFill rotWithShape="1">
                <a:blip r:embed="rId3"/>
                <a:stretch>
                  <a:fillRect t="-94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</Template>
  <TotalTime>660</TotalTime>
  <Words>1214</Words>
  <Application>Microsoft Office PowerPoint</Application>
  <PresentationFormat>On-screen Show (4:3)</PresentationFormat>
  <Paragraphs>167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TOPIC</vt:lpstr>
      <vt:lpstr>Equation</vt:lpstr>
      <vt:lpstr>TRIGONOMETRY</vt:lpstr>
      <vt:lpstr>                      TRIGONOMETRY</vt:lpstr>
      <vt:lpstr>                    TRIANGLES</vt:lpstr>
      <vt:lpstr>                    TRIANGLES</vt:lpstr>
      <vt:lpstr>      CLASSIFICATION OF ANGLES</vt:lpstr>
      <vt:lpstr>Lesson 1:   ANGLE MEASURE</vt:lpstr>
      <vt:lpstr>                  OBJECTIVES</vt:lpstr>
      <vt:lpstr>                            ANGLE</vt:lpstr>
      <vt:lpstr>ANGLE MEASURE</vt:lpstr>
      <vt:lpstr>PowerPoint Presentation</vt:lpstr>
      <vt:lpstr>CONVERTING BETWEEN DEGREES and RADIANS</vt:lpstr>
      <vt:lpstr>PowerPoint Presentation</vt:lpstr>
      <vt:lpstr>PowerPoint Presentation</vt:lpstr>
      <vt:lpstr>COTERMINAL ANGLES</vt:lpstr>
      <vt:lpstr>COTERMINAL ANGLES</vt:lpstr>
      <vt:lpstr>LENGTH OF A CIRCULAR ARC</vt:lpstr>
      <vt:lpstr>LENGTH OF A CIRCULAR ARC</vt:lpstr>
      <vt:lpstr>LINEAR SPEED</vt:lpstr>
      <vt:lpstr>ANGULAR SPEED</vt:lpstr>
      <vt:lpstr>RELATIONSHIP BETWEEN LINEAR and ANGULAR SPEEDS</vt:lpstr>
      <vt:lpstr>LINEAR and ANGULAR SPEED</vt:lpstr>
      <vt:lpstr>LINEAR and ANGULAR SPEED</vt:lpstr>
      <vt:lpstr>LINEAR and ANGULAR SPEED</vt:lpstr>
      <vt:lpstr>REFERENCES</vt:lpstr>
    </vt:vector>
  </TitlesOfParts>
  <Company>Mapua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ldsabino</dc:creator>
  <cp:lastModifiedBy>Raquel B. Teodoro</cp:lastModifiedBy>
  <cp:revision>58</cp:revision>
  <dcterms:created xsi:type="dcterms:W3CDTF">2011-05-31T05:35:10Z</dcterms:created>
  <dcterms:modified xsi:type="dcterms:W3CDTF">2011-07-11T03:22:48Z</dcterms:modified>
</cp:coreProperties>
</file>