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2" r:id="rId4"/>
    <p:sldId id="270" r:id="rId5"/>
    <p:sldId id="271" r:id="rId6"/>
    <p:sldId id="272" r:id="rId7"/>
    <p:sldId id="273" r:id="rId8"/>
    <p:sldId id="263" r:id="rId9"/>
    <p:sldId id="274" r:id="rId10"/>
    <p:sldId id="264" r:id="rId11"/>
    <p:sldId id="265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106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4509F-5EA8-448A-BB5E-C6CDD48A3B2E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6533D-B8A7-499C-8269-31718E70EA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6533D-B8A7-499C-8269-31718E70EA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77E5-11FD-42E0-82E2-1ECF5A59E6F1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70FD-8A56-44A6-9AE4-EDFF549E9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2:   TRIGONOMETRY OF RIGHT TRIANGLES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12 </a:t>
            </a:r>
          </a:p>
          <a:p>
            <a:r>
              <a:rPr lang="en-US" dirty="0" smtClean="0"/>
              <a:t>Plane and Spherical Trigonometry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685800"/>
            <a:ext cx="7239000" cy="762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14" name="Picture 13" descr="DEPARTMENT OF MATHEMATIC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8485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792162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30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60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30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60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30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60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rad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30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sz="2400" dirty="0" smtClean="0"/>
                  <a:t>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60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30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60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=2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30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=2</m:t>
                        </m:r>
                      </m:e>
                    </m:func>
                  </m:oMath>
                </a14:m>
                <a:r>
                  <a:rPr lang="en-US" sz="2400" dirty="0" smtClean="0"/>
                  <a:t>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60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Draw </a:t>
                </a:r>
                <a:r>
                  <a:rPr lang="en-US" sz="2400" dirty="0"/>
                  <a:t>the right triangle whose sides have the following values, and find the six trigonometric functions of the acute angle A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a)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=8,   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=15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b)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=21,  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=29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c)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=2,  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 smtClean="0"/>
                  <a:t>The point (5, 12) is the endpoint of the terminal side of an angle in standard position. Determine the exact value of the six trigonometric functions of the angle.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 smtClean="0"/>
                  <a:t>Find the other five trigonometric functions of the acute angle A, given that: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b)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=2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c)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sz="2400" dirty="0" smtClean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 smtClean="0"/>
                  <a:t>Express each of the following in terms of its </a:t>
                </a:r>
                <a:r>
                  <a:rPr lang="en-US" sz="2400" dirty="0" err="1" smtClean="0"/>
                  <a:t>cofunction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73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func>
                  </m:oMath>
                </a14:m>
                <a:r>
                  <a:rPr lang="en-US" sz="2400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b)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20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°+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c)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60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°−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d)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46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35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23"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111" t="-1125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6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5"/>
                </a:pPr>
                <a:r>
                  <a:rPr lang="en-US" sz="2400" dirty="0" smtClean="0"/>
                  <a:t>Determine the value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2400" dirty="0"/>
                  <a:t>	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that will satisfy the ff</a:t>
                </a:r>
                <a:r>
                  <a:rPr lang="en-US" sz="2400" dirty="0" smtClean="0"/>
                  <a:t>.: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+10°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cot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b)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−10°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ea typeface="Cambria Math"/>
                                  </a:rPr>
                                  <m:t>sec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+4°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6"/>
                </a:pPr>
                <a:r>
                  <a:rPr lang="en-US" sz="2400" dirty="0" smtClean="0"/>
                  <a:t>Evaluate each of the following 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a)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30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60°−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30°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b)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𝑐𝑜𝑡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</a:rPr>
                      <m:t> 45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°+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𝑡𝑎𝑛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60°−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𝑠𝑖𝑛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45°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Font typeface="+mj-lt"/>
                  <a:buAutoNum type="arabicPeriod" startAt="5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5"/>
                </a:pPr>
                <a:endParaRPr lang="en-US" sz="24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111" t="-112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6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At the end of the lesson the students are expected to:</a:t>
            </a:r>
          </a:p>
          <a:p>
            <a:r>
              <a:rPr lang="en-US" sz="2400" dirty="0" smtClean="0"/>
              <a:t>Define the six trigonometric  functions as ratios of the sides of a right triangle</a:t>
            </a:r>
          </a:p>
          <a:p>
            <a:r>
              <a:rPr lang="en-US" sz="2400" dirty="0" smtClean="0"/>
              <a:t>Evaluate the trigonometric functions  of an  angle</a:t>
            </a:r>
          </a:p>
          <a:p>
            <a:r>
              <a:rPr lang="en-US" sz="2400" dirty="0" smtClean="0"/>
              <a:t>Evaluate  the trigonometric functions of special angles</a:t>
            </a:r>
          </a:p>
          <a:p>
            <a:r>
              <a:rPr lang="en-US" sz="2400" dirty="0" smtClean="0"/>
              <a:t>Solve </a:t>
            </a:r>
            <a:r>
              <a:rPr lang="en-US" sz="2400" smtClean="0"/>
              <a:t>right triangles.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      TRIGONOMETRIC FUNCTIONS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76136" y="1295400"/>
                <a:ext cx="8563064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Let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 be an acute angle in a right triangle, then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𝑠𝑖𝑛𝑒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𝑠𝑖𝑛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𝑜𝑝𝑝𝑜𝑠𝑖𝑡𝑒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𝑠𝑖𝑑𝑒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h𝑦𝑝𝑜𝑡𝑒𝑛𝑢𝑠𝑒</m:t>
                        </m:r>
                      </m:den>
                    </m:f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𝑐𝑜𝑠𝑖𝑛𝑒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𝑎𝑑𝑗𝑎𝑐𝑒𝑛𝑡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𝑠𝑖𝑑𝑒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h𝑦𝑝𝑜𝑡𝑒𝑛𝑢𝑠𝑒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𝑡𝑎𝑛𝑔𝑒𝑛𝑡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𝑡𝑎𝑛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𝑜𝑝𝑝𝑜𝑠𝑖𝑡𝑒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𝑠𝑖𝑑𝑒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𝑎𝑑𝑗𝑎𝑐𝑒𝑛𝑡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𝑠𝑖𝑑𝑒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𝑐𝑜𝑡𝑎𝑛𝑔𝑒𝑛𝑡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𝑎𝑑𝑗𝑎𝑐𝑒𝑛𝑡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𝑠𝑖𝑑𝑒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𝑜𝑝𝑝𝑜𝑠𝑖𝑡𝑒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𝑠𝑖𝑑𝑒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𝑠𝑒𝑐𝑎𝑛𝑡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𝑠𝑒𝑐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h𝑦𝑝𝑜𝑡𝑒𝑛𝑢𝑠𝑒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𝑎𝑑𝑗𝑎𝑐𝑒𝑛𝑡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𝑠𝑖𝑑𝑒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𝑐𝑜𝑠𝑒𝑐𝑎𝑛𝑡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𝑐𝑠𝑐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h𝑦𝑝𝑜𝑡𝑒𝑛𝑢𝑠𝑒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𝑜𝑝𝑝𝑜𝑠𝑖𝑡𝑒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𝑠𝑖𝑑𝑒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136" y="1295400"/>
                <a:ext cx="8563064" cy="5257800"/>
              </a:xfrm>
              <a:blipFill rotWithShape="1">
                <a:blip r:embed="rId4"/>
                <a:stretch>
                  <a:fillRect l="-1068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914400" y="2362200"/>
            <a:ext cx="20574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3962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71800" y="2362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26626"/>
              </p:ext>
            </p:extLst>
          </p:nvPr>
        </p:nvGraphicFramePr>
        <p:xfrm>
          <a:off x="1371600" y="364490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126725" imgH="177415" progId="Equation.3">
                  <p:embed/>
                </p:oleObj>
              </mc:Choice>
              <mc:Fallback>
                <p:oleObj name="Equation" r:id="rId5" imgW="126725" imgH="17741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44900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83523" y="2962275"/>
            <a:ext cx="94070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smtClean="0"/>
              <a:t>Opposite</a:t>
            </a:r>
          </a:p>
          <a:p>
            <a:pPr>
              <a:defRPr/>
            </a:pPr>
            <a:r>
              <a:rPr lang="en-US" sz="1600" dirty="0"/>
              <a:t> </a:t>
            </a:r>
            <a:r>
              <a:rPr lang="en-US" sz="1600" dirty="0" smtClean="0"/>
              <a:t>    side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19487" y="2761467"/>
            <a:ext cx="11645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cs typeface="+mn-cs"/>
              </a:rPr>
              <a:t>hypotenuse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1762" y="3962400"/>
            <a:ext cx="96821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smtClean="0"/>
              <a:t>Adjacent </a:t>
            </a:r>
          </a:p>
          <a:p>
            <a:pPr>
              <a:defRPr/>
            </a:pPr>
            <a:r>
              <a:rPr lang="en-US" sz="1600" dirty="0"/>
              <a:t> </a:t>
            </a:r>
            <a:r>
              <a:rPr lang="en-US" sz="1600" dirty="0" smtClean="0"/>
              <a:t>    side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RECIPROCAL FUNCTIONS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76136" y="1295400"/>
                <a:ext cx="8563064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The following gives the reciprocal relations of the six trigonometric functions: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Cambria Math"/>
                                </a:rPr>
                                <m:t>csc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                     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csc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Cambria Math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                      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sec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Cambria Math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                      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cot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  <a:ea typeface="Cambria Math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136" y="1295400"/>
                <a:ext cx="8563064" cy="5257800"/>
              </a:xfrm>
              <a:blipFill rotWithShape="1">
                <a:blip r:embed="rId3"/>
                <a:stretch>
                  <a:fillRect l="-1068" t="-928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3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PYTHAGOREAN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76136" y="1295400"/>
                <a:ext cx="8563064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The Pythagorean Theorem states that the square of the hypotenuse is equal to the sum of the squares of the other two sides. Referring to the right triangle below,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/>
                  <a:t>The Pythagorean Theorem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/>
                  <a:t>is used to find the side of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/>
                  <a:t>a right triangle</a:t>
                </a:r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136" y="1295400"/>
                <a:ext cx="8563064" cy="5257800"/>
              </a:xfrm>
              <a:blipFill rotWithShape="1">
                <a:blip r:embed="rId3"/>
                <a:stretch>
                  <a:fillRect l="-1068" t="-928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124200" y="52578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24200" y="3124200"/>
            <a:ext cx="33528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77000" y="312420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4128" y="2540000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4628" y="4965700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64990" y="4965700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94188" y="3733800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5008" y="3898900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188" y="5257800"/>
            <a:ext cx="381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8807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688" y="0"/>
            <a:ext cx="72390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FUNCTIONS OF COMPLEMENTARY ANGLES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914400"/>
            <a:ext cx="856306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                                       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 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  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       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1390" y="25400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1390" y="992597"/>
            <a:ext cx="2519516" cy="154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5990" y="992597"/>
            <a:ext cx="4916" cy="1537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68112" y="700497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8355" y="2390468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0890" y="2586703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4343" y="1182098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04576" y="1594643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9541" y="2682568"/>
            <a:ext cx="381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  <a:cs typeface="+mn-cs"/>
              </a:rPr>
              <a:t>b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038600" y="670360"/>
            <a:ext cx="1557337" cy="730250"/>
            <a:chOff x="1981200" y="1739148"/>
            <a:chExt cx="1556836" cy="730250"/>
          </a:xfrm>
        </p:grpSpPr>
        <p:sp>
          <p:nvSpPr>
            <p:cNvPr id="18" name="TextBox 17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  <a:cs typeface="+mn-cs"/>
                </a:rPr>
                <a:t>sin A =     </a:t>
              </a:r>
            </a:p>
          </p:txBody>
        </p:sp>
        <p:graphicFrame>
          <p:nvGraphicFramePr>
            <p:cNvPr id="19" name="Object 3"/>
            <p:cNvGraphicFramePr>
              <a:graphicFrameLocks noChangeAspect="1"/>
            </p:cNvGraphicFramePr>
            <p:nvPr/>
          </p:nvGraphicFramePr>
          <p:xfrm>
            <a:off x="2978150" y="1739148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" name="Equation" r:id="rId4" imgW="139639" imgH="393529" progId="Equation.3">
                    <p:embed/>
                  </p:oleObj>
                </mc:Choice>
                <mc:Fallback>
                  <p:oleObj name="Equation" r:id="rId4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150" y="1739148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6243484" y="1552574"/>
            <a:ext cx="1557338" cy="730250"/>
            <a:chOff x="1981200" y="1739148"/>
            <a:chExt cx="1556836" cy="730250"/>
          </a:xfrm>
        </p:grpSpPr>
        <p:sp>
          <p:nvSpPr>
            <p:cNvPr id="21" name="TextBox 20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 err="1">
                  <a:latin typeface="+mn-lt"/>
                  <a:cs typeface="+mn-cs"/>
                </a:rPr>
                <a:t>cos</a:t>
              </a:r>
              <a:r>
                <a:rPr lang="en-US" sz="2400" dirty="0">
                  <a:latin typeface="+mn-lt"/>
                  <a:cs typeface="+mn-cs"/>
                </a:rPr>
                <a:t> B =     </a:t>
              </a:r>
            </a:p>
          </p:txBody>
        </p:sp>
        <p:graphicFrame>
          <p:nvGraphicFramePr>
            <p:cNvPr id="22" name="Object 9"/>
            <p:cNvGraphicFramePr>
              <a:graphicFrameLocks noChangeAspect="1"/>
            </p:cNvGraphicFramePr>
            <p:nvPr/>
          </p:nvGraphicFramePr>
          <p:xfrm>
            <a:off x="2978150" y="1739148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" name="Equation" r:id="rId6" imgW="139639" imgH="393529" progId="Equation.3">
                    <p:embed/>
                  </p:oleObj>
                </mc:Choice>
                <mc:Fallback>
                  <p:oleObj name="Equation" r:id="rId6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150" y="1739148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4038599" y="1521618"/>
            <a:ext cx="1557337" cy="730250"/>
            <a:chOff x="1981200" y="1739148"/>
            <a:chExt cx="1556836" cy="730250"/>
          </a:xfrm>
        </p:grpSpPr>
        <p:sp>
          <p:nvSpPr>
            <p:cNvPr id="24" name="TextBox 23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 err="1">
                  <a:latin typeface="+mn-lt"/>
                  <a:cs typeface="+mn-cs"/>
                </a:rPr>
                <a:t>cos</a:t>
              </a:r>
              <a:r>
                <a:rPr lang="en-US" sz="2400" dirty="0">
                  <a:latin typeface="+mn-lt"/>
                  <a:cs typeface="+mn-cs"/>
                </a:rPr>
                <a:t> A =     </a:t>
              </a:r>
            </a:p>
          </p:txBody>
        </p:sp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2978150" y="1739148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1" name="Equation" r:id="rId8" imgW="139639" imgH="393529" progId="Equation.3">
                    <p:embed/>
                  </p:oleObj>
                </mc:Choice>
                <mc:Fallback>
                  <p:oleObj name="Equation" r:id="rId8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150" y="1739148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6248400" y="627472"/>
            <a:ext cx="1557338" cy="730250"/>
            <a:chOff x="1981200" y="1691522"/>
            <a:chExt cx="1556836" cy="730250"/>
          </a:xfrm>
        </p:grpSpPr>
        <p:sp>
          <p:nvSpPr>
            <p:cNvPr id="27" name="TextBox 26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  <a:cs typeface="+mn-cs"/>
                </a:rPr>
                <a:t>sin B =     </a:t>
              </a:r>
            </a:p>
          </p:txBody>
        </p:sp>
        <p:graphicFrame>
          <p:nvGraphicFramePr>
            <p:cNvPr id="2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227261"/>
                </p:ext>
              </p:extLst>
            </p:nvPr>
          </p:nvGraphicFramePr>
          <p:xfrm>
            <a:off x="3003846" y="1691522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" name="Equation" r:id="rId10" imgW="139639" imgH="393529" progId="Equation.3">
                    <p:embed/>
                  </p:oleObj>
                </mc:Choice>
                <mc:Fallback>
                  <p:oleObj name="Equation" r:id="rId10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846" y="1691522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3989337" y="2545556"/>
            <a:ext cx="1557337" cy="730250"/>
            <a:chOff x="1981200" y="1739148"/>
            <a:chExt cx="1556836" cy="730250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  <a:cs typeface="+mn-cs"/>
                </a:rPr>
                <a:t>tan A =     </a:t>
              </a:r>
            </a:p>
          </p:txBody>
        </p:sp>
        <p:graphicFrame>
          <p:nvGraphicFramePr>
            <p:cNvPr id="31" name="Object 5"/>
            <p:cNvGraphicFramePr>
              <a:graphicFrameLocks noChangeAspect="1"/>
            </p:cNvGraphicFramePr>
            <p:nvPr/>
          </p:nvGraphicFramePr>
          <p:xfrm>
            <a:off x="2978150" y="1739148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" name="Equation" r:id="rId12" imgW="139639" imgH="393529" progId="Equation.3">
                    <p:embed/>
                  </p:oleObj>
                </mc:Choice>
                <mc:Fallback>
                  <p:oleObj name="Equation" r:id="rId12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150" y="1739148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6348364" y="3464411"/>
            <a:ext cx="1557338" cy="730250"/>
            <a:chOff x="1981200" y="1739148"/>
            <a:chExt cx="1556836" cy="730250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  <a:cs typeface="+mn-cs"/>
                </a:rPr>
                <a:t>cot B =     </a:t>
              </a:r>
            </a:p>
          </p:txBody>
        </p:sp>
        <p:graphicFrame>
          <p:nvGraphicFramePr>
            <p:cNvPr id="34" name="Object 11"/>
            <p:cNvGraphicFramePr>
              <a:graphicFrameLocks noChangeAspect="1"/>
            </p:cNvGraphicFramePr>
            <p:nvPr/>
          </p:nvGraphicFramePr>
          <p:xfrm>
            <a:off x="2978150" y="1739148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4" name="Equation" r:id="rId14" imgW="139639" imgH="393529" progId="Equation.3">
                    <p:embed/>
                  </p:oleObj>
                </mc:Choice>
                <mc:Fallback>
                  <p:oleObj name="Equation" r:id="rId14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150" y="1739148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6348364" y="2586703"/>
            <a:ext cx="1557338" cy="730250"/>
            <a:chOff x="1981200" y="1739148"/>
            <a:chExt cx="1556836" cy="730250"/>
          </a:xfrm>
        </p:grpSpPr>
        <p:sp>
          <p:nvSpPr>
            <p:cNvPr id="36" name="TextBox 35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  <a:cs typeface="+mn-cs"/>
                </a:rPr>
                <a:t>tan B =     </a:t>
              </a:r>
            </a:p>
          </p:txBody>
        </p:sp>
        <p:graphicFrame>
          <p:nvGraphicFramePr>
            <p:cNvPr id="37" name="Object 12"/>
            <p:cNvGraphicFramePr>
              <a:graphicFrameLocks noChangeAspect="1"/>
            </p:cNvGraphicFramePr>
            <p:nvPr/>
          </p:nvGraphicFramePr>
          <p:xfrm>
            <a:off x="2978150" y="1739148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" name="Equation" r:id="rId16" imgW="139639" imgH="393529" progId="Equation.3">
                    <p:embed/>
                  </p:oleObj>
                </mc:Choice>
                <mc:Fallback>
                  <p:oleObj name="Equation" r:id="rId16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150" y="1739148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3989336" y="3433455"/>
            <a:ext cx="1557337" cy="730250"/>
            <a:chOff x="1981200" y="1739148"/>
            <a:chExt cx="1556836" cy="730250"/>
          </a:xfrm>
        </p:grpSpPr>
        <p:sp>
          <p:nvSpPr>
            <p:cNvPr id="39" name="TextBox 38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  <a:cs typeface="+mn-cs"/>
                </a:rPr>
                <a:t>cot A =     </a:t>
              </a:r>
            </a:p>
          </p:txBody>
        </p:sp>
        <p:graphicFrame>
          <p:nvGraphicFramePr>
            <p:cNvPr id="40" name="Object 6"/>
            <p:cNvGraphicFramePr>
              <a:graphicFrameLocks noChangeAspect="1"/>
            </p:cNvGraphicFramePr>
            <p:nvPr/>
          </p:nvGraphicFramePr>
          <p:xfrm>
            <a:off x="2978150" y="1739148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6" name="Equation" r:id="rId18" imgW="139639" imgH="393529" progId="Equation.3">
                    <p:embed/>
                  </p:oleObj>
                </mc:Choice>
                <mc:Fallback>
                  <p:oleObj name="Equation" r:id="rId18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150" y="1739148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25"/>
          <p:cNvGrpSpPr>
            <a:grpSpLocks/>
          </p:cNvGrpSpPr>
          <p:nvPr/>
        </p:nvGrpSpPr>
        <p:grpSpPr bwMode="auto">
          <a:xfrm>
            <a:off x="3952567" y="4508500"/>
            <a:ext cx="1557337" cy="730250"/>
            <a:chOff x="1981200" y="1739148"/>
            <a:chExt cx="1556836" cy="730250"/>
          </a:xfrm>
        </p:grpSpPr>
        <p:sp>
          <p:nvSpPr>
            <p:cNvPr id="42" name="TextBox 41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  <a:cs typeface="+mn-cs"/>
                </a:rPr>
                <a:t>sec A =     </a:t>
              </a:r>
            </a:p>
          </p:txBody>
        </p:sp>
        <p:graphicFrame>
          <p:nvGraphicFramePr>
            <p:cNvPr id="43" name="Object 7"/>
            <p:cNvGraphicFramePr>
              <a:graphicFrameLocks noChangeAspect="1"/>
            </p:cNvGraphicFramePr>
            <p:nvPr/>
          </p:nvGraphicFramePr>
          <p:xfrm>
            <a:off x="2978150" y="1739148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" name="Equation" r:id="rId20" imgW="139639" imgH="393529" progId="Equation.3">
                    <p:embed/>
                  </p:oleObj>
                </mc:Choice>
                <mc:Fallback>
                  <p:oleObj name="Equation" r:id="rId20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150" y="1739148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30"/>
          <p:cNvGrpSpPr>
            <a:grpSpLocks/>
          </p:cNvGrpSpPr>
          <p:nvPr/>
        </p:nvGrpSpPr>
        <p:grpSpPr bwMode="auto">
          <a:xfrm>
            <a:off x="3952566" y="5364956"/>
            <a:ext cx="1557337" cy="730250"/>
            <a:chOff x="1981200" y="1739148"/>
            <a:chExt cx="1556836" cy="730250"/>
          </a:xfrm>
        </p:grpSpPr>
        <p:sp>
          <p:nvSpPr>
            <p:cNvPr id="45" name="TextBox 44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 err="1">
                  <a:latin typeface="+mn-lt"/>
                  <a:cs typeface="+mn-cs"/>
                </a:rPr>
                <a:t>csc</a:t>
              </a:r>
              <a:r>
                <a:rPr lang="en-US" sz="2400" dirty="0">
                  <a:latin typeface="+mn-lt"/>
                  <a:cs typeface="+mn-cs"/>
                </a:rPr>
                <a:t> A =     </a:t>
              </a:r>
            </a:p>
          </p:txBody>
        </p:sp>
        <p:graphicFrame>
          <p:nvGraphicFramePr>
            <p:cNvPr id="46" name="Object 8"/>
            <p:cNvGraphicFramePr>
              <a:graphicFrameLocks noChangeAspect="1"/>
            </p:cNvGraphicFramePr>
            <p:nvPr/>
          </p:nvGraphicFramePr>
          <p:xfrm>
            <a:off x="2978150" y="1739148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" name="Equation" r:id="rId22" imgW="139639" imgH="393529" progId="Equation.3">
                    <p:embed/>
                  </p:oleObj>
                </mc:Choice>
                <mc:Fallback>
                  <p:oleObj name="Equation" r:id="rId22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150" y="1739148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6348364" y="4436269"/>
            <a:ext cx="1557338" cy="730250"/>
            <a:chOff x="1981200" y="1739148"/>
            <a:chExt cx="1556836" cy="730250"/>
          </a:xfrm>
        </p:grpSpPr>
        <p:sp>
          <p:nvSpPr>
            <p:cNvPr id="48" name="TextBox 47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  <a:cs typeface="+mn-cs"/>
                </a:rPr>
                <a:t>sec B =     </a:t>
              </a:r>
            </a:p>
          </p:txBody>
        </p:sp>
        <p:graphicFrame>
          <p:nvGraphicFramePr>
            <p:cNvPr id="49" name="Object 14"/>
            <p:cNvGraphicFramePr>
              <a:graphicFrameLocks noChangeAspect="1"/>
            </p:cNvGraphicFramePr>
            <p:nvPr/>
          </p:nvGraphicFramePr>
          <p:xfrm>
            <a:off x="2978150" y="1739148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" name="Equation" r:id="rId24" imgW="139639" imgH="393529" progId="Equation.3">
                    <p:embed/>
                  </p:oleObj>
                </mc:Choice>
                <mc:Fallback>
                  <p:oleObj name="Equation" r:id="rId24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150" y="1739148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6368028" y="5330775"/>
            <a:ext cx="1557338" cy="730250"/>
            <a:chOff x="1981200" y="1739148"/>
            <a:chExt cx="1556836" cy="730250"/>
          </a:xfrm>
        </p:grpSpPr>
        <p:sp>
          <p:nvSpPr>
            <p:cNvPr id="51" name="TextBox 50"/>
            <p:cNvSpPr txBox="1"/>
            <p:nvPr/>
          </p:nvSpPr>
          <p:spPr>
            <a:xfrm>
              <a:off x="1981200" y="1904248"/>
              <a:ext cx="1556836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 err="1">
                  <a:latin typeface="+mn-lt"/>
                  <a:cs typeface="+mn-cs"/>
                </a:rPr>
                <a:t>csc</a:t>
              </a:r>
              <a:r>
                <a:rPr lang="en-US" sz="2400" dirty="0">
                  <a:latin typeface="+mn-lt"/>
                  <a:cs typeface="+mn-cs"/>
                </a:rPr>
                <a:t> B =     </a:t>
              </a:r>
            </a:p>
          </p:txBody>
        </p:sp>
        <p:graphicFrame>
          <p:nvGraphicFramePr>
            <p:cNvPr id="52" name="Object 13"/>
            <p:cNvGraphicFramePr>
              <a:graphicFrameLocks noChangeAspect="1"/>
            </p:cNvGraphicFramePr>
            <p:nvPr/>
          </p:nvGraphicFramePr>
          <p:xfrm>
            <a:off x="2978150" y="1739148"/>
            <a:ext cx="407486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" name="Equation" r:id="rId26" imgW="139639" imgH="393529" progId="Equation.3">
                    <p:embed/>
                  </p:oleObj>
                </mc:Choice>
                <mc:Fallback>
                  <p:oleObj name="Equation" r:id="rId26" imgW="13963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150" y="1739148"/>
                          <a:ext cx="407486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TextBox 52"/>
          <p:cNvSpPr txBox="1"/>
          <p:nvPr/>
        </p:nvSpPr>
        <p:spPr>
          <a:xfrm>
            <a:off x="277761" y="3434660"/>
            <a:ext cx="330363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  <a:cs typeface="+mn-cs"/>
              </a:rPr>
              <a:t>Comparing the trigonometric functions of  </a:t>
            </a:r>
            <a:r>
              <a:rPr lang="en-US" sz="2400" dirty="0">
                <a:latin typeface="+mn-lt"/>
                <a:cs typeface="+mn-cs"/>
              </a:rPr>
              <a:t>the acute angles A and B, and making use of the fact that A and B are complementary angles (A+B=90</a:t>
            </a:r>
            <a:r>
              <a:rPr lang="en-US" sz="2400" baseline="26000" dirty="0">
                <a:latin typeface="+mn-lt"/>
                <a:cs typeface="+mn-cs"/>
              </a:rPr>
              <a:t>0</a:t>
            </a:r>
            <a:r>
              <a:rPr lang="en-US" sz="2400" dirty="0">
                <a:latin typeface="+mn-lt"/>
                <a:cs typeface="+mn-cs"/>
              </a:rPr>
              <a:t>), then</a:t>
            </a:r>
          </a:p>
        </p:txBody>
      </p:sp>
    </p:spTree>
    <p:extLst>
      <p:ext uri="{BB962C8B-B14F-4D97-AF65-F5344CB8AC3E}">
        <p14:creationId xmlns:p14="http://schemas.microsoft.com/office/powerpoint/2010/main" val="31192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2390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FUNCTIONS OF COMPLEMENTARY ANGLES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0890" y="972036"/>
            <a:ext cx="8563064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        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</a:t>
            </a:r>
            <a:endParaRPr lang="en-US" sz="2400" dirty="0"/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2286000" y="1172922"/>
            <a:ext cx="4267200" cy="525463"/>
            <a:chOff x="685800" y="1379538"/>
            <a:chExt cx="4267200" cy="525462"/>
          </a:xfrm>
        </p:grpSpPr>
        <p:sp>
          <p:nvSpPr>
            <p:cNvPr id="55" name="TextBox 54"/>
            <p:cNvSpPr txBox="1"/>
            <p:nvPr/>
          </p:nvSpPr>
          <p:spPr>
            <a:xfrm>
              <a:off x="685800" y="1381126"/>
              <a:ext cx="4267200" cy="5238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latin typeface="+mn-lt"/>
                  <a:cs typeface="+mn-cs"/>
                </a:rPr>
                <a:t>sin B = sin                = </a:t>
              </a:r>
              <a:r>
                <a:rPr lang="en-US" sz="2800" dirty="0" err="1">
                  <a:latin typeface="+mn-lt"/>
                  <a:cs typeface="+mn-cs"/>
                </a:rPr>
                <a:t>cos</a:t>
              </a:r>
              <a:r>
                <a:rPr lang="en-US" sz="2800" dirty="0">
                  <a:latin typeface="+mn-lt"/>
                  <a:cs typeface="+mn-cs"/>
                </a:rPr>
                <a:t> A      </a:t>
              </a:r>
            </a:p>
          </p:txBody>
        </p:sp>
        <p:graphicFrame>
          <p:nvGraphicFramePr>
            <p:cNvPr id="56" name="Object 14"/>
            <p:cNvGraphicFramePr>
              <a:graphicFrameLocks noChangeAspect="1"/>
            </p:cNvGraphicFramePr>
            <p:nvPr/>
          </p:nvGraphicFramePr>
          <p:xfrm>
            <a:off x="2247900" y="1379538"/>
            <a:ext cx="125730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Equation" r:id="rId4" imgW="571252" imgH="228501" progId="Equation.3">
                    <p:embed/>
                  </p:oleObj>
                </mc:Choice>
                <mc:Fallback>
                  <p:oleObj name="Equation" r:id="rId4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900" y="1379538"/>
                          <a:ext cx="125730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286000" y="1696797"/>
            <a:ext cx="4572000" cy="525463"/>
            <a:chOff x="685800" y="1379538"/>
            <a:chExt cx="4267200" cy="525462"/>
          </a:xfrm>
        </p:grpSpPr>
        <p:sp>
          <p:nvSpPr>
            <p:cNvPr id="58" name="TextBox 57"/>
            <p:cNvSpPr txBox="1"/>
            <p:nvPr/>
          </p:nvSpPr>
          <p:spPr>
            <a:xfrm>
              <a:off x="685800" y="1381126"/>
              <a:ext cx="4267200" cy="5238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 err="1">
                  <a:latin typeface="+mn-lt"/>
                  <a:cs typeface="+mn-cs"/>
                </a:rPr>
                <a:t>cos</a:t>
              </a:r>
              <a:r>
                <a:rPr lang="en-US" sz="2800" dirty="0">
                  <a:latin typeface="+mn-lt"/>
                  <a:cs typeface="+mn-cs"/>
                </a:rPr>
                <a:t> B = </a:t>
              </a:r>
              <a:r>
                <a:rPr lang="en-US" sz="2800" dirty="0" err="1">
                  <a:latin typeface="+mn-lt"/>
                  <a:cs typeface="+mn-cs"/>
                </a:rPr>
                <a:t>cos</a:t>
              </a:r>
              <a:r>
                <a:rPr lang="en-US" sz="2800" dirty="0">
                  <a:latin typeface="+mn-lt"/>
                  <a:cs typeface="+mn-cs"/>
                </a:rPr>
                <a:t>                = sin A      </a:t>
              </a:r>
            </a:p>
          </p:txBody>
        </p:sp>
        <p:graphicFrame>
          <p:nvGraphicFramePr>
            <p:cNvPr id="59" name="Object 15"/>
            <p:cNvGraphicFramePr>
              <a:graphicFrameLocks noChangeAspect="1"/>
            </p:cNvGraphicFramePr>
            <p:nvPr/>
          </p:nvGraphicFramePr>
          <p:xfrm>
            <a:off x="2285553" y="1379538"/>
            <a:ext cx="114046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Equation" r:id="rId6" imgW="571252" imgH="228501" progId="Equation.3">
                    <p:embed/>
                  </p:oleObj>
                </mc:Choice>
                <mc:Fallback>
                  <p:oleObj name="Equation" r:id="rId6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553" y="1379538"/>
                          <a:ext cx="114046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Group 62"/>
          <p:cNvGrpSpPr>
            <a:grpSpLocks/>
          </p:cNvGrpSpPr>
          <p:nvPr/>
        </p:nvGrpSpPr>
        <p:grpSpPr bwMode="auto">
          <a:xfrm>
            <a:off x="2291862" y="2222260"/>
            <a:ext cx="4572000" cy="525463"/>
            <a:chOff x="685800" y="1379538"/>
            <a:chExt cx="4267200" cy="525462"/>
          </a:xfrm>
        </p:grpSpPr>
        <p:sp>
          <p:nvSpPr>
            <p:cNvPr id="61" name="TextBox 60"/>
            <p:cNvSpPr txBox="1"/>
            <p:nvPr/>
          </p:nvSpPr>
          <p:spPr>
            <a:xfrm>
              <a:off x="685800" y="1381126"/>
              <a:ext cx="4267200" cy="5238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latin typeface="+mn-lt"/>
                  <a:cs typeface="+mn-cs"/>
                </a:rPr>
                <a:t>tan B = tan                = cot A      </a:t>
              </a:r>
            </a:p>
          </p:txBody>
        </p:sp>
        <p:graphicFrame>
          <p:nvGraphicFramePr>
            <p:cNvPr id="62" name="Object 16"/>
            <p:cNvGraphicFramePr>
              <a:graphicFrameLocks noChangeAspect="1"/>
            </p:cNvGraphicFramePr>
            <p:nvPr/>
          </p:nvGraphicFramePr>
          <p:xfrm>
            <a:off x="2285553" y="1379538"/>
            <a:ext cx="114046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Equation" r:id="rId8" imgW="571252" imgH="228501" progId="Equation.3">
                    <p:embed/>
                  </p:oleObj>
                </mc:Choice>
                <mc:Fallback>
                  <p:oleObj name="Equation" r:id="rId8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553" y="1379538"/>
                          <a:ext cx="114046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5"/>
          <p:cNvGrpSpPr>
            <a:grpSpLocks/>
          </p:cNvGrpSpPr>
          <p:nvPr/>
        </p:nvGrpSpPr>
        <p:grpSpPr bwMode="auto">
          <a:xfrm>
            <a:off x="2291862" y="2720368"/>
            <a:ext cx="4648200" cy="525463"/>
            <a:chOff x="685800" y="1379538"/>
            <a:chExt cx="4267200" cy="525462"/>
          </a:xfrm>
        </p:grpSpPr>
        <p:sp>
          <p:nvSpPr>
            <p:cNvPr id="64" name="TextBox 63"/>
            <p:cNvSpPr txBox="1"/>
            <p:nvPr/>
          </p:nvSpPr>
          <p:spPr>
            <a:xfrm>
              <a:off x="685800" y="1381126"/>
              <a:ext cx="4267200" cy="5238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latin typeface="+mn-lt"/>
                  <a:cs typeface="+mn-cs"/>
                </a:rPr>
                <a:t>cot B = cot                 = tan A      </a:t>
              </a:r>
            </a:p>
          </p:txBody>
        </p:sp>
        <p:graphicFrame>
          <p:nvGraphicFramePr>
            <p:cNvPr id="65" name="Object 17"/>
            <p:cNvGraphicFramePr>
              <a:graphicFrameLocks noChangeAspect="1"/>
            </p:cNvGraphicFramePr>
            <p:nvPr/>
          </p:nvGraphicFramePr>
          <p:xfrm>
            <a:off x="2208331" y="1379538"/>
            <a:ext cx="118922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Equation" r:id="rId9" imgW="571252" imgH="228501" progId="Equation.3">
                    <p:embed/>
                  </p:oleObj>
                </mc:Choice>
                <mc:Fallback>
                  <p:oleObj name="Equation" r:id="rId9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331" y="1379538"/>
                          <a:ext cx="118922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2321170" y="3245831"/>
            <a:ext cx="4724400" cy="581022"/>
            <a:chOff x="728155" y="1379538"/>
            <a:chExt cx="4267200" cy="581021"/>
          </a:xfrm>
        </p:grpSpPr>
        <p:sp>
          <p:nvSpPr>
            <p:cNvPr id="67" name="TextBox 66"/>
            <p:cNvSpPr txBox="1"/>
            <p:nvPr/>
          </p:nvSpPr>
          <p:spPr>
            <a:xfrm>
              <a:off x="728155" y="1436685"/>
              <a:ext cx="4267200" cy="5238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latin typeface="+mn-lt"/>
                  <a:cs typeface="+mn-cs"/>
                </a:rPr>
                <a:t>sec B = sec                = </a:t>
              </a:r>
              <a:r>
                <a:rPr lang="en-US" sz="2800" dirty="0" err="1">
                  <a:latin typeface="+mn-lt"/>
                  <a:cs typeface="+mn-cs"/>
                </a:rPr>
                <a:t>csc</a:t>
              </a:r>
              <a:r>
                <a:rPr lang="en-US" sz="2800" dirty="0">
                  <a:latin typeface="+mn-lt"/>
                  <a:cs typeface="+mn-cs"/>
                </a:rPr>
                <a:t> A      </a:t>
              </a:r>
              <a:r>
                <a:rPr lang="en-US" sz="2800" dirty="0" smtClean="0">
                  <a:latin typeface="+mn-lt"/>
                  <a:cs typeface="+mn-cs"/>
                </a:rPr>
                <a:t> </a:t>
              </a:r>
              <a:endParaRPr lang="en-US" sz="2800" dirty="0">
                <a:latin typeface="+mn-lt"/>
                <a:cs typeface="+mn-cs"/>
              </a:endParaRPr>
            </a:p>
          </p:txBody>
        </p:sp>
        <p:graphicFrame>
          <p:nvGraphicFramePr>
            <p:cNvPr id="68" name="Object 18"/>
            <p:cNvGraphicFramePr>
              <a:graphicFrameLocks noChangeAspect="1"/>
            </p:cNvGraphicFramePr>
            <p:nvPr/>
          </p:nvGraphicFramePr>
          <p:xfrm>
            <a:off x="2199968" y="1379538"/>
            <a:ext cx="1101213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Equation" r:id="rId10" imgW="571252" imgH="228501" progId="Equation.3">
                    <p:embed/>
                  </p:oleObj>
                </mc:Choice>
                <mc:Fallback>
                  <p:oleObj name="Equation" r:id="rId10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968" y="1379538"/>
                          <a:ext cx="1101213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71"/>
          <p:cNvGrpSpPr>
            <a:grpSpLocks/>
          </p:cNvGrpSpPr>
          <p:nvPr/>
        </p:nvGrpSpPr>
        <p:grpSpPr bwMode="auto">
          <a:xfrm>
            <a:off x="2321170" y="3825265"/>
            <a:ext cx="4876800" cy="525463"/>
            <a:chOff x="685800" y="1379538"/>
            <a:chExt cx="4267200" cy="525462"/>
          </a:xfrm>
        </p:grpSpPr>
        <p:sp>
          <p:nvSpPr>
            <p:cNvPr id="70" name="TextBox 69"/>
            <p:cNvSpPr txBox="1"/>
            <p:nvPr/>
          </p:nvSpPr>
          <p:spPr>
            <a:xfrm>
              <a:off x="685800" y="1381126"/>
              <a:ext cx="4267200" cy="5238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 err="1">
                  <a:latin typeface="+mn-lt"/>
                  <a:cs typeface="+mn-cs"/>
                </a:rPr>
                <a:t>csc</a:t>
              </a:r>
              <a:r>
                <a:rPr lang="en-US" sz="2800" dirty="0">
                  <a:latin typeface="+mn-lt"/>
                  <a:cs typeface="+mn-cs"/>
                </a:rPr>
                <a:t> B = </a:t>
              </a:r>
              <a:r>
                <a:rPr lang="en-US" sz="2800" dirty="0" err="1">
                  <a:latin typeface="+mn-lt"/>
                  <a:cs typeface="+mn-cs"/>
                </a:rPr>
                <a:t>csc</a:t>
              </a:r>
              <a:r>
                <a:rPr lang="en-US" sz="2800" dirty="0">
                  <a:latin typeface="+mn-lt"/>
                  <a:cs typeface="+mn-cs"/>
                </a:rPr>
                <a:t>                 = sec A      </a:t>
              </a:r>
            </a:p>
          </p:txBody>
        </p:sp>
        <p:graphicFrame>
          <p:nvGraphicFramePr>
            <p:cNvPr id="71" name="Object 19"/>
            <p:cNvGraphicFramePr>
              <a:graphicFrameLocks noChangeAspect="1"/>
            </p:cNvGraphicFramePr>
            <p:nvPr/>
          </p:nvGraphicFramePr>
          <p:xfrm>
            <a:off x="2121275" y="1379538"/>
            <a:ext cx="1133474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Equation" r:id="rId12" imgW="571252" imgH="228501" progId="Equation.3">
                    <p:embed/>
                  </p:oleObj>
                </mc:Choice>
                <mc:Fallback>
                  <p:oleObj name="Equation" r:id="rId12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275" y="1379538"/>
                          <a:ext cx="1133474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TextBox 71"/>
          <p:cNvSpPr txBox="1"/>
          <p:nvPr/>
        </p:nvSpPr>
        <p:spPr>
          <a:xfrm>
            <a:off x="876300" y="4385897"/>
            <a:ext cx="73914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The relations may then be expressed by a single </a:t>
            </a:r>
            <a:r>
              <a:rPr lang="en-US" sz="2400" dirty="0" smtClean="0">
                <a:latin typeface="+mn-lt"/>
                <a:cs typeface="+mn-cs"/>
              </a:rPr>
              <a:t>statement that:  </a:t>
            </a:r>
            <a:r>
              <a:rPr lang="en-US" sz="2400" i="1" dirty="0" smtClean="0">
                <a:latin typeface="+mn-lt"/>
                <a:cs typeface="+mn-cs"/>
              </a:rPr>
              <a:t>A trigonometric function of an angle is always equal </a:t>
            </a:r>
            <a:r>
              <a:rPr lang="en-US" sz="2400" i="1" dirty="0">
                <a:latin typeface="+mn-lt"/>
                <a:cs typeface="+mn-cs"/>
              </a:rPr>
              <a:t>to the co-function of the </a:t>
            </a:r>
            <a:r>
              <a:rPr lang="en-US" sz="2400" i="1" dirty="0" smtClean="0">
                <a:latin typeface="+mn-lt"/>
                <a:cs typeface="+mn-cs"/>
              </a:rPr>
              <a:t>complement of the angle</a:t>
            </a:r>
            <a:r>
              <a:rPr lang="en-US" sz="2400" i="1" dirty="0">
                <a:latin typeface="+mn-lt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0"/>
                <a:ext cx="7239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TRIGONOMETRIC FUNCTIONS OF SPECIAL ANGLES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45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°, 30°</m:t>
                    </m:r>
                  </m:oMath>
                </a14:m>
                <a:r>
                  <a:rPr lang="en-US" sz="3200" dirty="0" smtClean="0"/>
                  <a:t> and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60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0"/>
                <a:ext cx="7239000" cy="1143000"/>
              </a:xfrm>
              <a:blipFill rotWithShape="1">
                <a:blip r:embed="rId4"/>
                <a:stretch>
                  <a:fillRect l="-926" t="-3723" r="-202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To find the functions of  45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/>
                  <a:t>, construct an isosceles  right  triangle with each leg equal to 1, that is,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/>
                  <a:t>.. By Pythagorean Theorem, the hypotenuse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45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45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45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45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45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rad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45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°=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sz="2400" dirty="0" smtClean="0"/>
                  <a:t>  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86400"/>
              </a:xfrm>
              <a:blipFill rotWithShape="1">
                <a:blip r:embed="rId5"/>
                <a:stretch>
                  <a:fillRect l="-1111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876800" y="52578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876800" y="3124200"/>
            <a:ext cx="25146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91400" y="312420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48300" y="4715546"/>
            <a:ext cx="6858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45</a:t>
            </a:r>
            <a:r>
              <a:rPr lang="en-US" sz="2800" baseline="30000" dirty="0">
                <a:latin typeface="+mn-lt"/>
                <a:cs typeface="+mn-cs"/>
              </a:rPr>
              <a:t>0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836897"/>
              </p:ext>
            </p:extLst>
          </p:nvPr>
        </p:nvGraphicFramePr>
        <p:xfrm>
          <a:off x="5591175" y="3704492"/>
          <a:ext cx="542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6" imgW="228501" imgH="215806" progId="Equation.3">
                  <p:embed/>
                </p:oleObj>
              </mc:Choice>
              <mc:Fallback>
                <p:oleObj name="Equation" r:id="rId6" imgW="228501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3704492"/>
                        <a:ext cx="542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44393" y="5257800"/>
            <a:ext cx="379413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1400" y="3929062"/>
            <a:ext cx="379413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600" y="3667918"/>
            <a:ext cx="6858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45</a:t>
            </a:r>
            <a:r>
              <a:rPr lang="en-US" sz="2400" baseline="30000" dirty="0">
                <a:latin typeface="+mn-lt"/>
                <a:cs typeface="+mn-cs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239000" cy="83820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2"/>
              <p:cNvSpPr txBox="1">
                <a:spLocks/>
              </p:cNvSpPr>
              <p:nvPr/>
            </p:nvSpPr>
            <p:spPr bwMode="auto">
              <a:xfrm>
                <a:off x="589086" y="1001590"/>
                <a:ext cx="8153400" cy="5627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2400" dirty="0" smtClean="0">
                    <a:latin typeface="+mn-lt"/>
                    <a:cs typeface="+mn-cs"/>
                  </a:rPr>
                  <a:t>To find the functions of 30</a:t>
                </a:r>
                <a:r>
                  <a:rPr lang="en-US" sz="2400" baseline="30000" dirty="0">
                    <a:latin typeface="+mn-lt"/>
                    <a:cs typeface="+mn-cs"/>
                  </a:rPr>
                  <a:t>0 </a:t>
                </a:r>
                <a:r>
                  <a:rPr lang="en-US" sz="2400" dirty="0">
                    <a:latin typeface="+mn-lt"/>
                    <a:cs typeface="+mn-cs"/>
                  </a:rPr>
                  <a:t>and 60</a:t>
                </a:r>
                <a:r>
                  <a:rPr lang="en-US" sz="2400" baseline="30000" dirty="0">
                    <a:latin typeface="+mn-lt"/>
                    <a:cs typeface="+mn-cs"/>
                  </a:rPr>
                  <a:t>0</a:t>
                </a:r>
                <a:r>
                  <a:rPr lang="en-US" sz="2400" dirty="0">
                    <a:latin typeface="+mn-lt"/>
                    <a:cs typeface="+mn-cs"/>
                  </a:rPr>
                  <a:t>, take an equilateral triangle of side 2 and draw the bisector of one of the angles. This bisector divides the equilateral triangle into two congruent right triangles whose angles are 30</a:t>
                </a:r>
                <a:r>
                  <a:rPr lang="en-US" sz="2400" baseline="30000" dirty="0">
                    <a:latin typeface="+mn-lt"/>
                    <a:cs typeface="+mn-cs"/>
                  </a:rPr>
                  <a:t>0</a:t>
                </a:r>
                <a:r>
                  <a:rPr lang="en-US" sz="2400" dirty="0">
                    <a:latin typeface="+mn-lt"/>
                    <a:cs typeface="+mn-cs"/>
                  </a:rPr>
                  <a:t> and 60</a:t>
                </a:r>
                <a:r>
                  <a:rPr lang="en-US" sz="2400" baseline="30000" dirty="0">
                    <a:latin typeface="+mn-lt"/>
                    <a:cs typeface="+mn-cs"/>
                  </a:rPr>
                  <a:t>0</a:t>
                </a:r>
                <a:r>
                  <a:rPr lang="en-US" sz="2400" dirty="0">
                    <a:latin typeface="+mn-lt"/>
                    <a:cs typeface="+mn-cs"/>
                  </a:rPr>
                  <a:t>. By Pythagorean Theorem the length of the altitude is </a:t>
                </a:r>
                <a:r>
                  <a:rPr lang="en-US" sz="2400" dirty="0" smtClean="0">
                    <a:latin typeface="+mn-lt"/>
                    <a:cs typeface="+mn-cs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  <a:cs typeface="+mn-cs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2400" dirty="0" smtClean="0">
                    <a:latin typeface="+mn-lt"/>
                    <a:cs typeface="+mn-cs"/>
                  </a:rPr>
                  <a:t>      </a:t>
                </a:r>
                <a:r>
                  <a:rPr lang="en-US" sz="3200" dirty="0">
                    <a:latin typeface="+mn-lt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1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086" y="1001590"/>
                <a:ext cx="8153400" cy="5627810"/>
              </a:xfrm>
              <a:prstGeom prst="rect">
                <a:avLst/>
              </a:prstGeom>
              <a:blipFill rotWithShape="1">
                <a:blip r:embed="rId4"/>
                <a:stretch>
                  <a:fillRect l="-1197" t="-866" r="-1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576146" y="59436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76146" y="3124200"/>
            <a:ext cx="19431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19246" y="3124200"/>
            <a:ext cx="19431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19246" y="31242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79986" y="3709650"/>
            <a:ext cx="685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+mn-cs"/>
              </a:rPr>
              <a:t>30</a:t>
            </a:r>
            <a:r>
              <a:rPr lang="en-US" sz="2000" baseline="30000" dirty="0">
                <a:latin typeface="+mn-lt"/>
                <a:cs typeface="+mn-cs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6888" y="5505390"/>
            <a:ext cx="533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+mn-cs"/>
              </a:rPr>
              <a:t>60</a:t>
            </a:r>
            <a:r>
              <a:rPr lang="en-US" sz="2000" baseline="30000" dirty="0">
                <a:latin typeface="+mn-lt"/>
                <a:cs typeface="+mn-cs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0238" y="4333845"/>
            <a:ext cx="4572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2</a:t>
            </a:r>
            <a:endParaRPr lang="en-US" sz="2400" baseline="30000" dirty="0">
              <a:latin typeface="+mn-lt"/>
              <a:cs typeface="+mn-cs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026792"/>
              </p:ext>
            </p:extLst>
          </p:nvPr>
        </p:nvGraphicFramePr>
        <p:xfrm>
          <a:off x="4519246" y="4533900"/>
          <a:ext cx="5429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228600" imgH="228600" progId="Equation.3">
                  <p:embed/>
                </p:oleObj>
              </mc:Choice>
              <mc:Fallback>
                <p:oleObj name="Equation" r:id="rId5" imgW="228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246" y="4533900"/>
                        <a:ext cx="5429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319096" y="5971441"/>
            <a:ext cx="4572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1</a:t>
            </a:r>
            <a:endParaRPr lang="en-US" sz="2400" baseline="30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24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</p:bld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</Template>
  <TotalTime>357</TotalTime>
  <Words>1024</Words>
  <Application>Microsoft Office PowerPoint</Application>
  <PresentationFormat>On-screen Show (4:3)</PresentationFormat>
  <Paragraphs>152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TOPIC</vt:lpstr>
      <vt:lpstr>Equation</vt:lpstr>
      <vt:lpstr>Lesson 2:   TRIGONOMETRY OF RIGHT TRIANGLES</vt:lpstr>
      <vt:lpstr>OBJECTIVES</vt:lpstr>
      <vt:lpstr>       TRIGONOMETRIC FUNCTIONS</vt:lpstr>
      <vt:lpstr>RECIPROCAL FUNCTIONS</vt:lpstr>
      <vt:lpstr>PYTHAGOREAN THEOREM</vt:lpstr>
      <vt:lpstr>FUNCTIONS OF COMPLEMENTARY ANGLES</vt:lpstr>
      <vt:lpstr>FUNCTIONS OF COMPLEMENTARY ANGLES</vt:lpstr>
      <vt:lpstr>TRIGONOMETRIC FUNCTIONS OF SPECIAL ANGLES 45°, 30° and  60°</vt:lpstr>
      <vt:lpstr>PowerPoint Presentation</vt:lpstr>
      <vt:lpstr>PowerPoint Presentation</vt:lpstr>
      <vt:lpstr>EXAMPLES</vt:lpstr>
      <vt:lpstr>EXAMPLES</vt:lpstr>
      <vt:lpstr>EXAMPLES</vt:lpstr>
    </vt:vector>
  </TitlesOfParts>
  <Company>Mapua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ldsabino</dc:creator>
  <cp:lastModifiedBy>ronald</cp:lastModifiedBy>
  <cp:revision>42</cp:revision>
  <dcterms:created xsi:type="dcterms:W3CDTF">2011-05-31T05:35:10Z</dcterms:created>
  <dcterms:modified xsi:type="dcterms:W3CDTF">2011-07-20T09:20:56Z</dcterms:modified>
</cp:coreProperties>
</file>