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1" r:id="rId3"/>
    <p:sldId id="262" r:id="rId4"/>
    <p:sldId id="275" r:id="rId5"/>
    <p:sldId id="276" r:id="rId6"/>
    <p:sldId id="277" r:id="rId7"/>
    <p:sldId id="278" r:id="rId8"/>
    <p:sldId id="279" r:id="rId9"/>
    <p:sldId id="280" r:id="rId10"/>
    <p:sldId id="281" r:id="rId11"/>
    <p:sldId id="282" r:id="rId12"/>
    <p:sldId id="28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7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552" y="4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C4509F-5EA8-448A-BB5E-C6CDD48A3B2E}" type="datetimeFigureOut">
              <a:rPr lang="en-US" smtClean="0"/>
              <a:pPr/>
              <a:t>7/20/2011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16533D-B8A7-499C-8269-31718E70EA73}" type="slidenum">
              <a:rPr lang="en-US" smtClean="0"/>
              <a:pPr/>
              <a:t>‹#›</a:t>
            </a:fld>
            <a:endParaRPr lang="en-US"/>
          </a:p>
        </p:txBody>
      </p:sp>
    </p:spTree>
    <p:extLst>
      <p:ext uri="{BB962C8B-B14F-4D97-AF65-F5344CB8AC3E}">
        <p14:creationId xmlns:p14="http://schemas.microsoft.com/office/powerpoint/2010/main" val="1144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Week 2</a:t>
            </a:r>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9177E5-11FD-42E0-82E2-1ECF5A59E6F1}" type="datetimeFigureOut">
              <a:rPr lang="en-US" smtClean="0"/>
              <a:pPr/>
              <a:t>7/20/2011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9177E5-11FD-42E0-82E2-1ECF5A59E6F1}" type="datetimeFigureOut">
              <a:rPr lang="en-US" smtClean="0"/>
              <a:pPr/>
              <a:t>7/20/2011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9177E5-11FD-42E0-82E2-1ECF5A59E6F1}" type="datetimeFigureOut">
              <a:rPr lang="en-US" smtClean="0"/>
              <a:pPr/>
              <a:t>7/20/2011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9177E5-11FD-42E0-82E2-1ECF5A59E6F1}" type="datetimeFigureOut">
              <a:rPr lang="en-US" smtClean="0"/>
              <a:pPr/>
              <a:t>7/20/2011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9177E5-11FD-42E0-82E2-1ECF5A59E6F1}" type="datetimeFigureOut">
              <a:rPr lang="en-US" smtClean="0"/>
              <a:pPr/>
              <a:t>7/20/2011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9177E5-11FD-42E0-82E2-1ECF5A59E6F1}" type="datetimeFigureOut">
              <a:rPr lang="en-US" smtClean="0"/>
              <a:pPr/>
              <a:t>7/20/2011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9177E5-11FD-42E0-82E2-1ECF5A59E6F1}" type="datetimeFigureOut">
              <a:rPr lang="en-US" smtClean="0"/>
              <a:pPr/>
              <a:t>7/20/2011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9177E5-11FD-42E0-82E2-1ECF5A59E6F1}" type="datetimeFigureOut">
              <a:rPr lang="en-US" smtClean="0"/>
              <a:pPr/>
              <a:t>7/20/2011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177E5-11FD-42E0-82E2-1ECF5A59E6F1}" type="datetimeFigureOut">
              <a:rPr lang="en-US" smtClean="0"/>
              <a:pPr/>
              <a:t>7/20/2011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9177E5-11FD-42E0-82E2-1ECF5A59E6F1}" type="datetimeFigureOut">
              <a:rPr lang="en-US" smtClean="0"/>
              <a:pPr/>
              <a:t>7/20/2011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9177E5-11FD-42E0-82E2-1ECF5A59E6F1}" type="datetimeFigureOut">
              <a:rPr lang="en-US" smtClean="0"/>
              <a:pPr/>
              <a:t>7/20/2011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177E5-11FD-42E0-82E2-1ECF5A59E6F1}" type="datetimeFigureOut">
              <a:rPr lang="en-US" smtClean="0"/>
              <a:pPr/>
              <a:t>7/20/2011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670FD-8A56-44A6-9AE4-EDFF549E90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p:cNvSpPr>
            <a:spLocks noGrp="1"/>
          </p:cNvSpPr>
          <p:nvPr>
            <p:ph type="ctrTitle"/>
          </p:nvPr>
        </p:nvSpPr>
        <p:spPr/>
        <p:txBody>
          <a:bodyPr/>
          <a:lstStyle/>
          <a:p>
            <a:r>
              <a:rPr lang="en-US" dirty="0" smtClean="0"/>
              <a:t>Lesson 3:   SOLUTIONS OF RIGHT TRIANGLES</a:t>
            </a:r>
            <a:endParaRPr lang="en-US" dirty="0"/>
          </a:p>
        </p:txBody>
      </p:sp>
      <p:sp>
        <p:nvSpPr>
          <p:cNvPr id="11" name="Subtitle 10"/>
          <p:cNvSpPr>
            <a:spLocks noGrp="1"/>
          </p:cNvSpPr>
          <p:nvPr>
            <p:ph type="subTitle" idx="1"/>
          </p:nvPr>
        </p:nvSpPr>
        <p:spPr/>
        <p:txBody>
          <a:bodyPr/>
          <a:lstStyle/>
          <a:p>
            <a:r>
              <a:rPr lang="en-US" dirty="0" smtClean="0"/>
              <a:t>Math 12 </a:t>
            </a:r>
          </a:p>
          <a:p>
            <a:r>
              <a:rPr lang="en-US" dirty="0" smtClean="0"/>
              <a:t>Plane and Spherical Trigonometry</a:t>
            </a:r>
            <a:endParaRPr lang="en-US" dirty="0"/>
          </a:p>
        </p:txBody>
      </p:sp>
      <p:sp>
        <p:nvSpPr>
          <p:cNvPr id="13" name="Rectangle 12"/>
          <p:cNvSpPr/>
          <p:nvPr/>
        </p:nvSpPr>
        <p:spPr>
          <a:xfrm>
            <a:off x="914400" y="685800"/>
            <a:ext cx="7239000" cy="762000"/>
          </a:xfrm>
          <a:prstGeom prst="rect">
            <a:avLst/>
          </a:prstGeom>
          <a:solidFill>
            <a:srgbClr val="C000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cstate="print"/>
          <a:srcRect/>
          <a:stretch>
            <a:fillRect/>
          </a:stretch>
        </p:blipFill>
        <p:spPr bwMode="auto">
          <a:xfrm>
            <a:off x="3858485" y="457200"/>
            <a:ext cx="1447800" cy="144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0"/>
            <a:ext cx="7239000" cy="1143000"/>
          </a:xfrm>
        </p:spPr>
        <p:txBody>
          <a:bodyPr>
            <a:normAutofit/>
          </a:bodyPr>
          <a:lstStyle/>
          <a:p>
            <a:r>
              <a:rPr lang="en-US" sz="3200" dirty="0" smtClean="0"/>
              <a:t>BEARING and COURSE</a:t>
            </a:r>
            <a:endParaRPr lang="en-US" sz="3200" dirty="0"/>
          </a:p>
        </p:txBody>
      </p:sp>
      <p:sp>
        <p:nvSpPr>
          <p:cNvPr id="9" name="Content Placeholder 8"/>
          <p:cNvSpPr>
            <a:spLocks noGrp="1"/>
          </p:cNvSpPr>
          <p:nvPr>
            <p:ph idx="1"/>
          </p:nvPr>
        </p:nvSpPr>
        <p:spPr>
          <a:xfrm>
            <a:off x="457200" y="1600200"/>
            <a:ext cx="8229600" cy="4876800"/>
          </a:xfrm>
        </p:spPr>
        <p:txBody>
          <a:bodyPr>
            <a:normAutofit/>
          </a:bodyPr>
          <a:lstStyle/>
          <a:p>
            <a:pPr marL="0" indent="0">
              <a:buNone/>
            </a:pPr>
            <a:r>
              <a:rPr lang="en-US" sz="2400" dirty="0" smtClean="0"/>
              <a:t>In navigation, </a:t>
            </a:r>
            <a:r>
              <a:rPr lang="en-US" sz="2400" b="1" dirty="0" smtClean="0"/>
              <a:t>bearing </a:t>
            </a:r>
            <a:r>
              <a:rPr lang="en-US" sz="2400" dirty="0" smtClean="0"/>
              <a:t>means the direction a vessel is pointed, which is the measure of an acute angle with respect to the north-south vertical line. </a:t>
            </a:r>
            <a:r>
              <a:rPr lang="en-US" sz="2400" b="1" dirty="0" smtClean="0"/>
              <a:t>Course (heading) </a:t>
            </a:r>
            <a:r>
              <a:rPr lang="en-US" sz="2400" dirty="0" smtClean="0"/>
              <a:t>is the direction the vessel is actually traveling. It is the angle measured clockwise from the north direction to the line of travel.</a:t>
            </a:r>
          </a:p>
          <a:p>
            <a:r>
              <a:rPr lang="en-US" sz="2400" dirty="0" smtClean="0"/>
              <a:t>Course (heading) and bearing are only synonyms when there is no wind on land.</a:t>
            </a:r>
          </a:p>
          <a:p>
            <a:r>
              <a:rPr lang="en-US" sz="2400" dirty="0" smtClean="0"/>
              <a:t>Direction is often given as  a bearing.</a:t>
            </a:r>
            <a:endParaRPr lang="en-US" sz="2400" dirty="0"/>
          </a:p>
        </p:txBody>
      </p:sp>
    </p:spTree>
    <p:extLst>
      <p:ext uri="{BB962C8B-B14F-4D97-AF65-F5344CB8AC3E}">
        <p14:creationId xmlns:p14="http://schemas.microsoft.com/office/powerpoint/2010/main" val="1796139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normAutofit/>
          </a:bodyPr>
          <a:lstStyle/>
          <a:p>
            <a:r>
              <a:rPr lang="en-US" sz="3200" dirty="0" smtClean="0"/>
              <a:t>EXAMPLES</a:t>
            </a:r>
            <a:endParaRPr lang="en-US" sz="320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1295400"/>
                <a:ext cx="8229600" cy="5181600"/>
              </a:xfrm>
            </p:spPr>
            <p:txBody>
              <a:bodyPr>
                <a:normAutofit/>
              </a:bodyPr>
              <a:lstStyle/>
              <a:p>
                <a:pPr marL="457200" indent="-457200">
                  <a:buFont typeface="+mj-lt"/>
                  <a:buAutoNum type="arabicPeriod"/>
                </a:pPr>
                <a:r>
                  <a:rPr lang="en-US" sz="2400" dirty="0" smtClean="0"/>
                  <a:t>A boat is 23 miles due west of lighthouse A. Lighthouse B is 14 miles due north of lighthouse A. find the bearing of lighthouse B from the boat and the distance from lighthouse B to the boat.</a:t>
                </a:r>
              </a:p>
              <a:p>
                <a:pPr marL="457200" indent="-457200">
                  <a:buFont typeface="+mj-lt"/>
                  <a:buAutoNum type="arabicPeriod"/>
                </a:pPr>
                <a:r>
                  <a:rPr lang="en-US" sz="2400" dirty="0" smtClean="0"/>
                  <a:t>A jet flew 140 miles  on a course of </a:t>
                </a:r>
                <a14:m>
                  <m:oMath xmlns:m="http://schemas.openxmlformats.org/officeDocument/2006/math">
                    <m:r>
                      <a:rPr lang="en-US" sz="2400" b="0" i="0" smtClean="0">
                        <a:latin typeface="Cambria Math"/>
                        <a:ea typeface="Cambria Math"/>
                      </a:rPr>
                      <m:t>196</m:t>
                    </m:r>
                    <m:r>
                      <a:rPr lang="en-US" sz="2400" i="1">
                        <a:latin typeface="Cambria Math"/>
                        <a:ea typeface="Cambria Math"/>
                      </a:rPr>
                      <m:t>°</m:t>
                    </m:r>
                  </m:oMath>
                </a14:m>
                <a:r>
                  <a:rPr lang="en-US" sz="2400" dirty="0" smtClean="0"/>
                  <a:t> and then 120 miles on a course of </a:t>
                </a:r>
                <a14:m>
                  <m:oMath xmlns:m="http://schemas.openxmlformats.org/officeDocument/2006/math">
                    <m:r>
                      <a:rPr lang="en-US" sz="2400">
                        <a:latin typeface="Cambria Math"/>
                        <a:ea typeface="Cambria Math"/>
                      </a:rPr>
                      <m:t>1</m:t>
                    </m:r>
                    <m:r>
                      <a:rPr lang="en-US" sz="2400" b="0" i="0" smtClean="0">
                        <a:latin typeface="Cambria Math"/>
                        <a:ea typeface="Cambria Math"/>
                      </a:rPr>
                      <m:t>0</m:t>
                    </m:r>
                    <m:r>
                      <a:rPr lang="en-US" sz="2400">
                        <a:latin typeface="Cambria Math"/>
                        <a:ea typeface="Cambria Math"/>
                      </a:rPr>
                      <m:t>6</m:t>
                    </m:r>
                    <m:r>
                      <a:rPr lang="en-US" sz="2400" i="1">
                        <a:latin typeface="Cambria Math"/>
                        <a:ea typeface="Cambria Math"/>
                      </a:rPr>
                      <m:t>°</m:t>
                    </m:r>
                  </m:oMath>
                </a14:m>
                <a:r>
                  <a:rPr lang="en-US" sz="2400" dirty="0" smtClean="0"/>
                  <a:t>. Then the jet returned to its starting point via the shortest route possible. Find the total distance that the jet traveled.</a:t>
                </a:r>
              </a:p>
              <a:p>
                <a:pPr marL="457200" indent="-457200">
                  <a:buFont typeface="+mj-lt"/>
                  <a:buAutoNum type="arabicPeriod"/>
                </a:pPr>
                <a:r>
                  <a:rPr lang="en-US" sz="2400" dirty="0" smtClean="0"/>
                  <a:t>The bearing from Puerto </a:t>
                </a:r>
                <a:r>
                  <a:rPr lang="en-US" sz="2400" dirty="0" err="1" smtClean="0"/>
                  <a:t>Princesa</a:t>
                </a:r>
                <a:r>
                  <a:rPr lang="en-US" sz="2400" dirty="0" smtClean="0"/>
                  <a:t> to Naga is </a:t>
                </a:r>
                <a14:m>
                  <m:oMath xmlns:m="http://schemas.openxmlformats.org/officeDocument/2006/math">
                    <m:r>
                      <m:rPr>
                        <m:sty m:val="p"/>
                      </m:rPr>
                      <a:rPr lang="en-US" sz="2400" b="0" i="0" smtClean="0">
                        <a:latin typeface="Cambria Math"/>
                        <a:ea typeface="Cambria Math"/>
                      </a:rPr>
                      <m:t>N</m:t>
                    </m:r>
                    <m:r>
                      <a:rPr lang="en-US" sz="2400" b="0" i="1" smtClean="0">
                        <a:latin typeface="Cambria Math"/>
                        <a:ea typeface="Cambria Math"/>
                      </a:rPr>
                      <m:t> 42</m:t>
                    </m:r>
                    <m:r>
                      <a:rPr lang="en-US" sz="2400" i="1">
                        <a:latin typeface="Cambria Math"/>
                        <a:ea typeface="Cambria Math"/>
                      </a:rPr>
                      <m:t>°</m:t>
                    </m:r>
                    <m:r>
                      <a:rPr lang="en-US" sz="2400" b="0" i="1" smtClean="0">
                        <a:latin typeface="Cambria Math"/>
                        <a:ea typeface="Cambria Math"/>
                      </a:rPr>
                      <m:t>𝐸</m:t>
                    </m:r>
                  </m:oMath>
                </a14:m>
                <a:r>
                  <a:rPr lang="en-US" sz="2400" dirty="0" smtClean="0"/>
                  <a:t>. The bearing from Naga to Davao is </a:t>
                </a:r>
                <a14:m>
                  <m:oMath xmlns:m="http://schemas.openxmlformats.org/officeDocument/2006/math">
                    <m:r>
                      <m:rPr>
                        <m:sty m:val="p"/>
                      </m:rPr>
                      <a:rPr lang="en-US" sz="2400" b="0" i="0" smtClean="0">
                        <a:latin typeface="Cambria Math"/>
                        <a:ea typeface="Cambria Math"/>
                      </a:rPr>
                      <m:t>S</m:t>
                    </m:r>
                    <m:r>
                      <a:rPr lang="en-US" sz="2400" i="1">
                        <a:latin typeface="Cambria Math"/>
                        <a:ea typeface="Cambria Math"/>
                      </a:rPr>
                      <m:t> 4</m:t>
                    </m:r>
                    <m:r>
                      <a:rPr lang="en-US" sz="2400" b="0" i="1" smtClean="0">
                        <a:latin typeface="Cambria Math"/>
                        <a:ea typeface="Cambria Math"/>
                      </a:rPr>
                      <m:t>8</m:t>
                    </m:r>
                    <m:r>
                      <a:rPr lang="en-US" sz="2400" i="1">
                        <a:latin typeface="Cambria Math"/>
                        <a:ea typeface="Cambria Math"/>
                      </a:rPr>
                      <m:t>°</m:t>
                    </m:r>
                    <m:r>
                      <a:rPr lang="en-US" sz="2400" i="1">
                        <a:latin typeface="Cambria Math"/>
                        <a:ea typeface="Cambria Math"/>
                      </a:rPr>
                      <m:t>𝐸</m:t>
                    </m:r>
                  </m:oMath>
                </a14:m>
                <a:r>
                  <a:rPr lang="en-US" sz="2400" dirty="0" smtClean="0"/>
                  <a:t>. A small plane traveling at 60 miles per hour, takes 1 hour to go from Puerto </a:t>
                </a:r>
                <a:r>
                  <a:rPr lang="en-US" sz="2400" dirty="0" err="1" smtClean="0"/>
                  <a:t>Princesa</a:t>
                </a:r>
                <a:r>
                  <a:rPr lang="en-US" sz="2400" dirty="0" smtClean="0"/>
                  <a:t> to Naga and 1.8 hours  to go from Naga to Davao. Find the distance from Puerto </a:t>
                </a:r>
                <a:r>
                  <a:rPr lang="en-US" sz="2400" dirty="0" err="1" smtClean="0"/>
                  <a:t>Princesa</a:t>
                </a:r>
                <a:r>
                  <a:rPr lang="en-US" sz="2400" dirty="0" smtClean="0"/>
                  <a:t>  to Davao.</a:t>
                </a:r>
                <a:endParaRPr lang="en-US" sz="240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1295400"/>
                <a:ext cx="8229600" cy="5181600"/>
              </a:xfrm>
              <a:blipFill rotWithShape="1">
                <a:blip r:embed="rId3"/>
                <a:stretch>
                  <a:fillRect l="-1111" t="-1059" r="-1259"/>
                </a:stretch>
              </a:blipFill>
            </p:spPr>
            <p:txBody>
              <a:bodyPr/>
              <a:lstStyle/>
              <a:p>
                <a:r>
                  <a:rPr lang="en-US">
                    <a:noFill/>
                  </a:rPr>
                  <a:t> </a:t>
                </a:r>
              </a:p>
            </p:txBody>
          </p:sp>
        </mc:Fallback>
      </mc:AlternateContent>
    </p:spTree>
    <p:extLst>
      <p:ext uri="{BB962C8B-B14F-4D97-AF65-F5344CB8AC3E}">
        <p14:creationId xmlns:p14="http://schemas.microsoft.com/office/powerpoint/2010/main" val="102825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normAutofit/>
          </a:bodyPr>
          <a:lstStyle/>
          <a:p>
            <a:r>
              <a:rPr lang="en-US" sz="3200" dirty="0" smtClean="0"/>
              <a:t>References</a:t>
            </a:r>
            <a:endParaRPr lang="en-US" sz="3200" dirty="0"/>
          </a:p>
        </p:txBody>
      </p:sp>
      <p:sp>
        <p:nvSpPr>
          <p:cNvPr id="9" name="Content Placeholder 8"/>
          <p:cNvSpPr>
            <a:spLocks noGrp="1"/>
          </p:cNvSpPr>
          <p:nvPr>
            <p:ph idx="1"/>
          </p:nvPr>
        </p:nvSpPr>
        <p:spPr>
          <a:xfrm>
            <a:off x="457200" y="1600200"/>
            <a:ext cx="8229600" cy="4876800"/>
          </a:xfrm>
        </p:spPr>
        <p:txBody>
          <a:bodyPr>
            <a:normAutofit/>
          </a:bodyPr>
          <a:lstStyle/>
          <a:p>
            <a:r>
              <a:rPr lang="en-US" sz="2400" dirty="0"/>
              <a:t>Algebra and Trigonometry by  Cynthia Young</a:t>
            </a:r>
          </a:p>
          <a:p>
            <a:r>
              <a:rPr lang="en-US" sz="2400" dirty="0"/>
              <a:t>Trigonometry by Jerome Hayden and Bettye </a:t>
            </a:r>
            <a:r>
              <a:rPr lang="en-US" sz="2400" dirty="0" smtClean="0"/>
              <a:t>Hall</a:t>
            </a:r>
          </a:p>
          <a:p>
            <a:r>
              <a:rPr lang="en-US" sz="2400" dirty="0" smtClean="0"/>
              <a:t>Trigonometry by Academe/Scott, </a:t>
            </a:r>
            <a:r>
              <a:rPr lang="en-US" sz="2400" dirty="0" err="1" smtClean="0"/>
              <a:t>Foresman</a:t>
            </a:r>
            <a:endParaRPr lang="en-US" sz="2400" dirty="0" smtClean="0"/>
          </a:p>
          <a:p>
            <a:r>
              <a:rPr lang="en-US" sz="2400" dirty="0" smtClean="0"/>
              <a:t>Plane and Spherical Trigonometry by Paul Rider</a:t>
            </a:r>
            <a:endParaRPr lang="en-US" sz="2400" dirty="0"/>
          </a:p>
          <a:p>
            <a:pPr marL="0" indent="0">
              <a:buNone/>
            </a:pPr>
            <a:endParaRPr lang="en-US" sz="2400" dirty="0"/>
          </a:p>
        </p:txBody>
      </p:sp>
    </p:spTree>
    <p:extLst>
      <p:ext uri="{BB962C8B-B14F-4D97-AF65-F5344CB8AC3E}">
        <p14:creationId xmlns:p14="http://schemas.microsoft.com/office/powerpoint/2010/main" val="3106163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normAutofit/>
          </a:bodyPr>
          <a:lstStyle/>
          <a:p>
            <a:r>
              <a:rPr lang="en-US" sz="3200" dirty="0" smtClean="0"/>
              <a:t>OBJECTIVES</a:t>
            </a:r>
            <a:endParaRPr lang="en-US" sz="3200" dirty="0"/>
          </a:p>
        </p:txBody>
      </p:sp>
      <p:sp>
        <p:nvSpPr>
          <p:cNvPr id="9" name="Content Placeholder 8"/>
          <p:cNvSpPr>
            <a:spLocks noGrp="1"/>
          </p:cNvSpPr>
          <p:nvPr>
            <p:ph idx="1"/>
          </p:nvPr>
        </p:nvSpPr>
        <p:spPr/>
        <p:txBody>
          <a:bodyPr>
            <a:normAutofit/>
          </a:bodyPr>
          <a:lstStyle/>
          <a:p>
            <a:pPr marL="0" indent="0">
              <a:buNone/>
            </a:pPr>
            <a:r>
              <a:rPr lang="en-US" sz="2400" dirty="0" smtClean="0"/>
              <a:t>At the end of the lesson the students are expected to:</a:t>
            </a:r>
          </a:p>
          <a:p>
            <a:r>
              <a:rPr lang="en-US" sz="2400" dirty="0" smtClean="0"/>
              <a:t>Solve right triangles</a:t>
            </a:r>
          </a:p>
          <a:p>
            <a:r>
              <a:rPr lang="en-US" sz="2400" dirty="0" smtClean="0"/>
              <a:t>Solve real-world problems using trigonometry</a:t>
            </a:r>
          </a:p>
          <a:p>
            <a:pPr marL="0" indent="0">
              <a:buNone/>
            </a:pP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868362"/>
          </a:xfrm>
        </p:spPr>
        <p:txBody>
          <a:bodyPr>
            <a:normAutofit/>
          </a:bodyPr>
          <a:lstStyle/>
          <a:p>
            <a:pPr algn="l"/>
            <a:r>
              <a:rPr lang="en-US" sz="3200" dirty="0" smtClean="0"/>
              <a:t>       SOLUTION OF RIGHT TRIANGLE</a:t>
            </a:r>
            <a:endParaRPr lang="en-US" sz="320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276136" y="1295400"/>
                <a:ext cx="8563064" cy="5257800"/>
              </a:xfrm>
            </p:spPr>
            <p:txBody>
              <a:bodyPr>
                <a:normAutofit/>
              </a:bodyPr>
              <a:lstStyle/>
              <a:p>
                <a:pPr marL="0" indent="0">
                  <a:buNone/>
                </a:pPr>
                <a:r>
                  <a:rPr lang="en-US" sz="2400" dirty="0" smtClean="0"/>
                  <a:t>To solve a right triangle means to find the measure of the three  sides  and three angles  (one angle has a measure of </a:t>
                </a:r>
                <a14:m>
                  <m:oMath xmlns:m="http://schemas.openxmlformats.org/officeDocument/2006/math">
                    <m:r>
                      <a:rPr lang="en-US" sz="2400" b="0" i="1" smtClean="0">
                        <a:latin typeface="Cambria Math"/>
                      </a:rPr>
                      <m:t>90</m:t>
                    </m:r>
                    <m:r>
                      <a:rPr lang="en-US" sz="2400" b="0" i="1" smtClean="0">
                        <a:latin typeface="Cambria Math"/>
                        <a:ea typeface="Cambria Math"/>
                      </a:rPr>
                      <m:t>°</m:t>
                    </m:r>
                  </m:oMath>
                </a14:m>
                <a:r>
                  <a:rPr lang="en-US" sz="2400" dirty="0" smtClean="0"/>
                  <a:t>).  The unknown parts of the triangle can be solved by using any of the following:</a:t>
                </a:r>
              </a:p>
              <a:p>
                <a:r>
                  <a:rPr lang="en-US" sz="2400" dirty="0" smtClean="0"/>
                  <a:t>the definition of the trigonometric functions</a:t>
                </a:r>
              </a:p>
              <a:p>
                <a:r>
                  <a:rPr lang="en-US" sz="2400" dirty="0" smtClean="0"/>
                  <a:t>the Pythagorean Theorem</a:t>
                </a:r>
              </a:p>
              <a:p>
                <a:r>
                  <a:rPr lang="en-US" sz="2400" dirty="0" smtClean="0"/>
                  <a:t>the relations of complementary angles.</a:t>
                </a:r>
              </a:p>
              <a:p>
                <a:pPr marL="0" indent="0">
                  <a:buNone/>
                </a:pPr>
                <a:endParaRPr lang="en-US" sz="2400" dirty="0" smtClean="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276136" y="1295400"/>
                <a:ext cx="8563064" cy="5257800"/>
              </a:xfrm>
              <a:blipFill rotWithShape="1">
                <a:blip r:embed="rId3"/>
                <a:stretch>
                  <a:fillRect l="-1068" t="-928"/>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normAutofit/>
          </a:bodyPr>
          <a:lstStyle/>
          <a:p>
            <a:r>
              <a:rPr lang="en-US" sz="3200" dirty="0" smtClean="0"/>
              <a:t>EXAMPLES</a:t>
            </a:r>
            <a:endParaRPr lang="en-US" sz="320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1447800"/>
                <a:ext cx="8229600" cy="5029200"/>
              </a:xfrm>
            </p:spPr>
            <p:txBody>
              <a:bodyPr>
                <a:normAutofit/>
              </a:bodyPr>
              <a:lstStyle/>
              <a:p>
                <a:pPr marL="457200" indent="-457200">
                  <a:buFont typeface="+mj-lt"/>
                  <a:buAutoNum type="arabicPeriod"/>
                </a:pPr>
                <a:r>
                  <a:rPr lang="en-US" sz="2400" dirty="0" smtClean="0"/>
                  <a:t>Solve each triangle ABC, in which </a:t>
                </a:r>
                <a14:m>
                  <m:oMath xmlns:m="http://schemas.openxmlformats.org/officeDocument/2006/math">
                    <m:r>
                      <a:rPr lang="en-US" sz="2400" b="0" i="1" smtClean="0">
                        <a:latin typeface="Cambria Math"/>
                      </a:rPr>
                      <m:t>𝐶</m:t>
                    </m:r>
                    <m:r>
                      <a:rPr lang="en-US" sz="2400" b="0" i="1" smtClean="0">
                        <a:latin typeface="Cambria Math"/>
                      </a:rPr>
                      <m:t>=90°</m:t>
                    </m:r>
                  </m:oMath>
                </a14:m>
                <a:r>
                  <a:rPr lang="en-US" sz="2400" dirty="0" smtClean="0"/>
                  <a:t>.</a:t>
                </a:r>
              </a:p>
              <a:p>
                <a:pPr marL="0" indent="0">
                  <a:buNone/>
                  <a:tabLst>
                    <a:tab pos="396875" algn="l"/>
                  </a:tabLst>
                </a:pPr>
                <a:r>
                  <a:rPr lang="en-US" sz="2400" dirty="0" smtClean="0"/>
                  <a:t>	 a)    </a:t>
                </a:r>
                <a14:m>
                  <m:oMath xmlns:m="http://schemas.openxmlformats.org/officeDocument/2006/math">
                    <m:r>
                      <a:rPr lang="en-US" sz="2400" b="0" i="1" smtClean="0">
                        <a:latin typeface="Cambria Math"/>
                      </a:rPr>
                      <m:t>𝐴</m:t>
                    </m:r>
                    <m:r>
                      <a:rPr lang="en-US" sz="2400" b="0" i="1" smtClean="0">
                        <a:latin typeface="Cambria Math"/>
                      </a:rPr>
                      <m:t>=32°,      </m:t>
                    </m:r>
                    <m:r>
                      <a:rPr lang="en-US" sz="2400" b="0" i="1" smtClean="0">
                        <a:latin typeface="Cambria Math"/>
                        <a:ea typeface="Cambria Math"/>
                      </a:rPr>
                      <m:t>𝑐</m:t>
                    </m:r>
                    <m:r>
                      <a:rPr lang="en-US" sz="2400" b="0" i="1" smtClean="0">
                        <a:latin typeface="Cambria Math"/>
                        <a:ea typeface="Cambria Math"/>
                      </a:rPr>
                      <m:t>=12 </m:t>
                    </m:r>
                    <m:r>
                      <a:rPr lang="en-US" sz="2400" b="0" i="1" smtClean="0">
                        <a:latin typeface="Cambria Math"/>
                        <a:ea typeface="Cambria Math"/>
                      </a:rPr>
                      <m:t>𝑓𝑡</m:t>
                    </m:r>
                  </m:oMath>
                </a14:m>
                <a:endParaRPr lang="en-US" sz="2400" dirty="0" smtClean="0"/>
              </a:p>
              <a:p>
                <a:pPr marL="0" indent="0">
                  <a:buNone/>
                  <a:tabLst>
                    <a:tab pos="396875" algn="l"/>
                  </a:tabLst>
                </a:pPr>
                <a:r>
                  <a:rPr lang="en-US" sz="2400" dirty="0"/>
                  <a:t>	</a:t>
                </a:r>
                <a:r>
                  <a:rPr lang="en-US" sz="2400" dirty="0" smtClean="0"/>
                  <a:t> b)   </a:t>
                </a:r>
                <a14:m>
                  <m:oMath xmlns:m="http://schemas.openxmlformats.org/officeDocument/2006/math">
                    <m:r>
                      <a:rPr lang="en-US" sz="2400" b="0" i="0" smtClean="0">
                        <a:latin typeface="Cambria Math"/>
                      </a:rPr>
                      <m:t> </m:t>
                    </m:r>
                    <m:r>
                      <a:rPr lang="en-US" sz="2400" b="0" i="1" smtClean="0">
                        <a:latin typeface="Cambria Math"/>
                      </a:rPr>
                      <m:t>𝑎</m:t>
                    </m:r>
                    <m:r>
                      <a:rPr lang="en-US" sz="2400" b="0" i="1" smtClean="0">
                        <a:latin typeface="Cambria Math"/>
                      </a:rPr>
                      <m:t>=42.5 </m:t>
                    </m:r>
                    <m:r>
                      <a:rPr lang="en-US" sz="2400" b="0" i="1" smtClean="0">
                        <a:latin typeface="Cambria Math"/>
                      </a:rPr>
                      <m:t>𝑓𝑡</m:t>
                    </m:r>
                    <m:r>
                      <a:rPr lang="en-US" sz="2400" b="0" i="1" smtClean="0">
                        <a:latin typeface="Cambria Math"/>
                      </a:rPr>
                      <m:t>,      </m:t>
                    </m:r>
                    <m:r>
                      <a:rPr lang="en-US" sz="2400" b="0" i="1" smtClean="0">
                        <a:latin typeface="Cambria Math"/>
                      </a:rPr>
                      <m:t>𝑏</m:t>
                    </m:r>
                    <m:r>
                      <a:rPr lang="en-US" sz="2400" b="0" i="1" smtClean="0">
                        <a:latin typeface="Cambria Math"/>
                      </a:rPr>
                      <m:t>=28.7 </m:t>
                    </m:r>
                    <m:r>
                      <a:rPr lang="en-US" sz="2400" b="0" i="1" smtClean="0">
                        <a:latin typeface="Cambria Math"/>
                      </a:rPr>
                      <m:t>𝑓𝑡</m:t>
                    </m:r>
                  </m:oMath>
                </a14:m>
                <a:endParaRPr lang="en-US" sz="2400" b="0" dirty="0" smtClean="0"/>
              </a:p>
              <a:p>
                <a:pPr marL="0" indent="0">
                  <a:buNone/>
                  <a:tabLst>
                    <a:tab pos="396875" algn="l"/>
                  </a:tabLst>
                </a:pPr>
                <a:r>
                  <a:rPr lang="en-US" sz="2400" dirty="0"/>
                  <a:t>	</a:t>
                </a:r>
                <a:r>
                  <a:rPr lang="en-US" sz="2400" dirty="0" smtClean="0"/>
                  <a:t> c)    </a:t>
                </a:r>
                <a14:m>
                  <m:oMath xmlns:m="http://schemas.openxmlformats.org/officeDocument/2006/math">
                    <m:r>
                      <a:rPr lang="en-US" sz="2400" b="0" i="1" smtClean="0">
                        <a:latin typeface="Cambria Math"/>
                      </a:rPr>
                      <m:t>𝐵</m:t>
                    </m:r>
                    <m:r>
                      <a:rPr lang="en-US" sz="2400" b="0" i="1" smtClean="0">
                        <a:latin typeface="Cambria Math"/>
                      </a:rPr>
                      <m:t>=39°</m:t>
                    </m:r>
                    <m:sSup>
                      <m:sSupPr>
                        <m:ctrlPr>
                          <a:rPr lang="en-US" sz="2400" b="0" i="1" smtClean="0">
                            <a:latin typeface="Cambria Math"/>
                            <a:ea typeface="Cambria Math"/>
                          </a:rPr>
                        </m:ctrlPr>
                      </m:sSupPr>
                      <m:e>
                        <m:r>
                          <a:rPr lang="en-US" sz="2400" b="0" i="1" smtClean="0">
                            <a:latin typeface="Cambria Math"/>
                            <a:ea typeface="Cambria Math"/>
                          </a:rPr>
                          <m:t>35</m:t>
                        </m:r>
                      </m:e>
                      <m:sup>
                        <m:r>
                          <a:rPr lang="en-US" sz="2400" b="0" i="1" smtClean="0">
                            <a:latin typeface="Cambria Math"/>
                            <a:ea typeface="Cambria Math"/>
                          </a:rPr>
                          <m:t>′</m:t>
                        </m:r>
                      </m:sup>
                    </m:sSup>
                    <m:r>
                      <a:rPr lang="en-US" sz="2400" b="0" i="1" smtClean="0">
                        <a:latin typeface="Cambria Math"/>
                        <a:ea typeface="Cambria Math"/>
                      </a:rPr>
                      <m:t>,       </m:t>
                    </m:r>
                    <m:r>
                      <a:rPr lang="en-US" sz="2400" b="0" i="1" smtClean="0">
                        <a:latin typeface="Cambria Math"/>
                        <a:ea typeface="Cambria Math"/>
                      </a:rPr>
                      <m:t>𝑏</m:t>
                    </m:r>
                    <m:r>
                      <a:rPr lang="en-US" sz="2400" b="0" i="1" smtClean="0">
                        <a:latin typeface="Cambria Math"/>
                        <a:ea typeface="Cambria Math"/>
                      </a:rPr>
                      <m:t>=6.3 </m:t>
                    </m:r>
                    <m:r>
                      <a:rPr lang="en-US" sz="2400" b="0" i="1" smtClean="0">
                        <a:latin typeface="Cambria Math"/>
                        <a:ea typeface="Cambria Math"/>
                      </a:rPr>
                      <m:t>𝑚</m:t>
                    </m:r>
                  </m:oMath>
                </a14:m>
                <a:endParaRPr lang="en-US" sz="2400" b="0" dirty="0" smtClean="0"/>
              </a:p>
              <a:p>
                <a:pPr marL="0" indent="0">
                  <a:buNone/>
                  <a:tabLst>
                    <a:tab pos="396875" algn="l"/>
                  </a:tabLst>
                </a:pPr>
                <a:r>
                  <a:rPr lang="en-US" sz="2400" dirty="0"/>
                  <a:t>	</a:t>
                </a:r>
                <a:r>
                  <a:rPr lang="en-US" sz="2400" dirty="0" smtClean="0"/>
                  <a:t> d)    </a:t>
                </a:r>
                <a14:m>
                  <m:oMath xmlns:m="http://schemas.openxmlformats.org/officeDocument/2006/math">
                    <m:r>
                      <a:rPr lang="en-US" sz="2400" b="0" i="1" smtClean="0">
                        <a:latin typeface="Cambria Math"/>
                      </a:rPr>
                      <m:t>𝐴</m:t>
                    </m:r>
                    <m:r>
                      <a:rPr lang="en-US" sz="2400" b="0" i="1" smtClean="0">
                        <a:latin typeface="Cambria Math"/>
                      </a:rPr>
                      <m:t>=50.1°,      </m:t>
                    </m:r>
                    <m:r>
                      <a:rPr lang="en-US" sz="2400" b="0" i="1" smtClean="0">
                        <a:latin typeface="Cambria Math"/>
                        <a:ea typeface="Cambria Math"/>
                      </a:rPr>
                      <m:t>  </m:t>
                    </m:r>
                    <m:r>
                      <a:rPr lang="en-US" sz="2400" b="0" i="1" smtClean="0">
                        <a:latin typeface="Cambria Math"/>
                        <a:ea typeface="Cambria Math"/>
                      </a:rPr>
                      <m:t>𝑏</m:t>
                    </m:r>
                    <m:r>
                      <a:rPr lang="en-US" sz="2400" b="0" i="1" smtClean="0">
                        <a:latin typeface="Cambria Math"/>
                        <a:ea typeface="Cambria Math"/>
                      </a:rPr>
                      <m:t>=4 </m:t>
                    </m:r>
                    <m:r>
                      <a:rPr lang="en-US" sz="2400" b="0" i="1" smtClean="0">
                        <a:latin typeface="Cambria Math"/>
                        <a:ea typeface="Cambria Math"/>
                      </a:rPr>
                      <m:t>𝑐𝑚</m:t>
                    </m:r>
                  </m:oMath>
                </a14:m>
                <a:r>
                  <a:rPr lang="en-US" sz="2400" b="0" dirty="0" smtClean="0"/>
                  <a:t> </a:t>
                </a:r>
              </a:p>
              <a:p>
                <a:pPr marL="0" indent="0">
                  <a:buNone/>
                  <a:tabLst>
                    <a:tab pos="396875" algn="l"/>
                  </a:tabLst>
                </a:pPr>
                <a:endParaRPr lang="en-US" sz="2400" b="0" dirty="0" smtClean="0"/>
              </a:p>
              <a:p>
                <a:pPr marL="457200" indent="-457200">
                  <a:buFont typeface="+mj-lt"/>
                  <a:buAutoNum type="arabicPeriod" startAt="2"/>
                  <a:tabLst>
                    <a:tab pos="396875" algn="l"/>
                  </a:tabLst>
                </a:pPr>
                <a:r>
                  <a:rPr lang="en-US" sz="2400" dirty="0" smtClean="0"/>
                  <a:t>Consider the following diagram and compute </a:t>
                </a:r>
                <a14:m>
                  <m:oMath xmlns:m="http://schemas.openxmlformats.org/officeDocument/2006/math">
                    <m:func>
                      <m:funcPr>
                        <m:ctrlPr>
                          <a:rPr lang="en-US" sz="2400" b="0" i="1" smtClean="0">
                            <a:latin typeface="Cambria Math"/>
                          </a:rPr>
                        </m:ctrlPr>
                      </m:funcPr>
                      <m:fName>
                        <m:r>
                          <m:rPr>
                            <m:sty m:val="p"/>
                          </m:rPr>
                          <a:rPr lang="en-US" sz="2400" b="0" i="0" smtClean="0">
                            <a:latin typeface="Cambria Math"/>
                          </a:rPr>
                          <m:t>tan</m:t>
                        </m:r>
                      </m:fName>
                      <m:e>
                        <m:d>
                          <m:dPr>
                            <m:ctrlPr>
                              <a:rPr lang="en-US" sz="2400" b="0" i="1" smtClean="0">
                                <a:latin typeface="Cambria Math"/>
                              </a:rPr>
                            </m:ctrlPr>
                          </m:dPr>
                          <m:e>
                            <m:r>
                              <a:rPr lang="en-US" sz="2400" b="0" i="1" smtClean="0">
                                <a:latin typeface="Cambria Math"/>
                              </a:rPr>
                              <m:t>90</m:t>
                            </m:r>
                            <m:r>
                              <a:rPr lang="en-US" sz="2400" b="0" i="1" smtClean="0">
                                <a:latin typeface="Cambria Math"/>
                                <a:ea typeface="Cambria Math"/>
                              </a:rPr>
                              <m:t>°−</m:t>
                            </m:r>
                            <m:r>
                              <a:rPr lang="en-US" sz="2400" b="0" i="1" smtClean="0">
                                <a:latin typeface="Cambria Math"/>
                                <a:ea typeface="Cambria Math"/>
                              </a:rPr>
                              <m:t>𝐴</m:t>
                            </m:r>
                          </m:e>
                        </m:d>
                      </m:e>
                    </m:func>
                  </m:oMath>
                </a14:m>
                <a:r>
                  <a:rPr lang="en-US" sz="2400" b="0" dirty="0" smtClean="0"/>
                  <a:t>. </a:t>
                </a:r>
              </a:p>
              <a:p>
                <a:pPr marL="0" indent="0">
                  <a:buNone/>
                  <a:tabLst>
                    <a:tab pos="396875" algn="l"/>
                  </a:tabLst>
                </a:pPr>
                <a:endParaRPr lang="en-US" sz="2400" dirty="0" smtClean="0"/>
              </a:p>
              <a:p>
                <a:pPr marL="0" indent="0">
                  <a:buNone/>
                  <a:tabLst>
                    <a:tab pos="396875" algn="l"/>
                  </a:tabLst>
                </a:pPr>
                <a:r>
                  <a:rPr lang="en-US" sz="2400" dirty="0"/>
                  <a:t> </a:t>
                </a:r>
                <a:r>
                  <a:rPr lang="en-US" sz="2400" dirty="0" smtClean="0"/>
                  <a:t>  </a:t>
                </a:r>
                <a:endParaRPr lang="en-US" sz="240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1447800"/>
                <a:ext cx="8229600" cy="5029200"/>
              </a:xfrm>
              <a:blipFill rotWithShape="1">
                <a:blip r:embed="rId3"/>
                <a:stretch>
                  <a:fillRect l="-1111" t="-1091"/>
                </a:stretch>
              </a:blipFill>
            </p:spPr>
            <p:txBody>
              <a:bodyPr/>
              <a:lstStyle/>
              <a:p>
                <a:r>
                  <a:rPr lang="en-US">
                    <a:noFill/>
                  </a:rPr>
                  <a:t> </a:t>
                </a:r>
              </a:p>
            </p:txBody>
          </p:sp>
        </mc:Fallback>
      </mc:AlternateContent>
      <p:cxnSp>
        <p:nvCxnSpPr>
          <p:cNvPr id="4" name="Straight Connector 3"/>
          <p:cNvCxnSpPr/>
          <p:nvPr/>
        </p:nvCxnSpPr>
        <p:spPr>
          <a:xfrm>
            <a:off x="2514600" y="464820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14600" y="4648200"/>
            <a:ext cx="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514600" y="4648200"/>
            <a:ext cx="3581400"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10000" y="4343400"/>
            <a:ext cx="495300" cy="381000"/>
          </a:xfrm>
          <a:prstGeom prst="rect">
            <a:avLst/>
          </a:prstGeom>
          <a:noFill/>
        </p:spPr>
        <p:txBody>
          <a:bodyPr wrap="square" rtlCol="0">
            <a:spAutoFit/>
          </a:bodyPr>
          <a:lstStyle/>
          <a:p>
            <a:r>
              <a:rPr lang="en-US" dirty="0" smtClean="0"/>
              <a:t>7</a:t>
            </a:r>
            <a:endParaRPr lang="en-US" dirty="0"/>
          </a:p>
        </p:txBody>
      </p:sp>
      <p:sp>
        <p:nvSpPr>
          <p:cNvPr id="11" name="TextBox 10"/>
          <p:cNvSpPr txBox="1"/>
          <p:nvPr/>
        </p:nvSpPr>
        <p:spPr>
          <a:xfrm>
            <a:off x="2266950" y="4991100"/>
            <a:ext cx="247650" cy="381000"/>
          </a:xfrm>
          <a:prstGeom prst="rect">
            <a:avLst/>
          </a:prstGeom>
          <a:noFill/>
        </p:spPr>
        <p:txBody>
          <a:bodyPr wrap="square" rtlCol="0">
            <a:spAutoFit/>
          </a:bodyPr>
          <a:lstStyle/>
          <a:p>
            <a:r>
              <a:rPr lang="en-US" dirty="0" smtClean="0"/>
              <a:t>2</a:t>
            </a:r>
            <a:endParaRPr lang="en-US" dirty="0"/>
          </a:p>
        </p:txBody>
      </p:sp>
      <p:sp>
        <p:nvSpPr>
          <p:cNvPr id="13" name="TextBox 12"/>
          <p:cNvSpPr txBox="1"/>
          <p:nvPr/>
        </p:nvSpPr>
        <p:spPr>
          <a:xfrm>
            <a:off x="2526196" y="5264426"/>
            <a:ext cx="495300" cy="381000"/>
          </a:xfrm>
          <a:prstGeom prst="rect">
            <a:avLst/>
          </a:prstGeom>
          <a:noFill/>
        </p:spPr>
        <p:txBody>
          <a:bodyPr wrap="square" rtlCol="0">
            <a:spAutoFit/>
          </a:bodyPr>
          <a:lstStyle/>
          <a:p>
            <a:r>
              <a:rPr lang="en-US" dirty="0"/>
              <a:t>A</a:t>
            </a:r>
          </a:p>
        </p:txBody>
      </p:sp>
      <p:sp>
        <p:nvSpPr>
          <p:cNvPr id="14" name="Rectangle 13"/>
          <p:cNvSpPr/>
          <p:nvPr/>
        </p:nvSpPr>
        <p:spPr>
          <a:xfrm>
            <a:off x="2514600" y="4648200"/>
            <a:ext cx="247650" cy="228600"/>
          </a:xfrm>
          <a:prstGeom prst="rect">
            <a:avLst/>
          </a:prstGeom>
          <a:solidFill>
            <a:schemeClr val="bg1"/>
          </a:solidFill>
          <a:ln w="9525">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7663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normAutofit/>
          </a:bodyPr>
          <a:lstStyle/>
          <a:p>
            <a:r>
              <a:rPr lang="en-US" sz="3200" dirty="0" smtClean="0"/>
              <a:t>EXAMPLES</a:t>
            </a:r>
            <a:endParaRPr lang="en-US" sz="3200" dirty="0"/>
          </a:p>
        </p:txBody>
      </p:sp>
      <p:sp>
        <p:nvSpPr>
          <p:cNvPr id="9" name="Content Placeholder 8"/>
          <p:cNvSpPr>
            <a:spLocks noGrp="1"/>
          </p:cNvSpPr>
          <p:nvPr>
            <p:ph idx="1"/>
          </p:nvPr>
        </p:nvSpPr>
        <p:spPr>
          <a:xfrm>
            <a:off x="457200" y="1600200"/>
            <a:ext cx="8229600" cy="4876800"/>
          </a:xfrm>
        </p:spPr>
        <p:txBody>
          <a:bodyPr>
            <a:normAutofit/>
          </a:bodyPr>
          <a:lstStyle/>
          <a:p>
            <a:pPr marL="457200" indent="-457200">
              <a:buFont typeface="+mj-lt"/>
              <a:buAutoNum type="arabicPeriod" startAt="3"/>
            </a:pPr>
            <a:r>
              <a:rPr lang="en-US" sz="2400" dirty="0" smtClean="0"/>
              <a:t>Consider the following diagram. Determine  </a:t>
            </a:r>
            <a:r>
              <a:rPr lang="en-US" sz="2400" i="1" dirty="0" smtClean="0"/>
              <a:t>x</a:t>
            </a:r>
            <a:r>
              <a:rPr lang="en-US" sz="2400" dirty="0" smtClean="0"/>
              <a:t>  and  </a:t>
            </a:r>
            <a:r>
              <a:rPr lang="en-US" sz="2400" i="1" dirty="0" smtClean="0"/>
              <a:t>y</a:t>
            </a:r>
            <a:r>
              <a:rPr lang="en-US" sz="2400" dirty="0" smtClean="0"/>
              <a:t>.</a:t>
            </a:r>
          </a:p>
          <a:p>
            <a:pPr marL="0" indent="0">
              <a:buNone/>
            </a:pPr>
            <a:endParaRPr lang="en-US" sz="2400" dirty="0"/>
          </a:p>
        </p:txBody>
      </p:sp>
      <p:cxnSp>
        <p:nvCxnSpPr>
          <p:cNvPr id="4" name="Straight Connector 3"/>
          <p:cNvCxnSpPr/>
          <p:nvPr/>
        </p:nvCxnSpPr>
        <p:spPr>
          <a:xfrm>
            <a:off x="2590800" y="274320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90800" y="5181600"/>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90800" y="2743200"/>
            <a:ext cx="190500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029200" y="47244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495800" y="4724400"/>
            <a:ext cx="533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90800" y="2743200"/>
            <a:ext cx="2438400" cy="19812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iamond 25"/>
          <p:cNvSpPr/>
          <p:nvPr/>
        </p:nvSpPr>
        <p:spPr>
          <a:xfrm rot="285796">
            <a:off x="4359275" y="4873626"/>
            <a:ext cx="304800" cy="304800"/>
          </a:xfrm>
          <a:prstGeom prst="diamond">
            <a:avLst/>
          </a:prstGeom>
          <a:solidFill>
            <a:schemeClr val="bg1"/>
          </a:solidFill>
          <a:ln w="9525">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962400" y="3429000"/>
            <a:ext cx="304800" cy="369332"/>
          </a:xfrm>
          <a:prstGeom prst="rect">
            <a:avLst/>
          </a:prstGeom>
          <a:noFill/>
        </p:spPr>
        <p:txBody>
          <a:bodyPr wrap="square" rtlCol="0">
            <a:spAutoFit/>
          </a:bodyPr>
          <a:lstStyle/>
          <a:p>
            <a:r>
              <a:rPr lang="en-US" dirty="0" smtClean="0"/>
              <a:t>y</a:t>
            </a:r>
            <a:endParaRPr lang="en-US" dirty="0"/>
          </a:p>
        </p:txBody>
      </p:sp>
      <p:sp>
        <p:nvSpPr>
          <p:cNvPr id="28" name="TextBox 27"/>
          <p:cNvSpPr txBox="1"/>
          <p:nvPr/>
        </p:nvSpPr>
        <p:spPr>
          <a:xfrm>
            <a:off x="3238500" y="3962400"/>
            <a:ext cx="304800" cy="369332"/>
          </a:xfrm>
          <a:prstGeom prst="rect">
            <a:avLst/>
          </a:prstGeom>
          <a:noFill/>
        </p:spPr>
        <p:txBody>
          <a:bodyPr wrap="square" rtlCol="0">
            <a:spAutoFit/>
          </a:bodyPr>
          <a:lstStyle/>
          <a:p>
            <a:r>
              <a:rPr lang="en-US" dirty="0" smtClean="0"/>
              <a:t>4</a:t>
            </a:r>
            <a:endParaRPr lang="en-US" dirty="0"/>
          </a:p>
        </p:txBody>
      </p:sp>
      <p:sp>
        <p:nvSpPr>
          <p:cNvPr id="29" name="TextBox 28"/>
          <p:cNvSpPr txBox="1"/>
          <p:nvPr/>
        </p:nvSpPr>
        <p:spPr>
          <a:xfrm>
            <a:off x="3810000" y="4768334"/>
            <a:ext cx="457200" cy="369332"/>
          </a:xfrm>
          <a:prstGeom prst="rect">
            <a:avLst/>
          </a:prstGeom>
          <a:noFill/>
        </p:spPr>
        <p:txBody>
          <a:bodyPr wrap="square" rtlCol="0">
            <a:spAutoFit/>
          </a:bodyPr>
          <a:lstStyle/>
          <a:p>
            <a:r>
              <a:rPr lang="en-US" dirty="0" smtClean="0"/>
              <a:t>2A</a:t>
            </a:r>
            <a:endParaRPr lang="en-US" dirty="0"/>
          </a:p>
        </p:txBody>
      </p:sp>
      <p:sp>
        <p:nvSpPr>
          <p:cNvPr id="30" name="TextBox 29"/>
          <p:cNvSpPr txBox="1"/>
          <p:nvPr/>
        </p:nvSpPr>
        <p:spPr>
          <a:xfrm>
            <a:off x="4610100" y="4876800"/>
            <a:ext cx="304800" cy="369332"/>
          </a:xfrm>
          <a:prstGeom prst="rect">
            <a:avLst/>
          </a:prstGeom>
          <a:noFill/>
        </p:spPr>
        <p:txBody>
          <a:bodyPr wrap="square" rtlCol="0">
            <a:spAutoFit/>
          </a:bodyPr>
          <a:lstStyle/>
          <a:p>
            <a:r>
              <a:rPr lang="en-US" dirty="0" smtClean="0"/>
              <a:t>A</a:t>
            </a:r>
            <a:endParaRPr lang="en-US" dirty="0"/>
          </a:p>
        </p:txBody>
      </p:sp>
      <p:sp>
        <p:nvSpPr>
          <p:cNvPr id="31" name="TextBox 30"/>
          <p:cNvSpPr txBox="1"/>
          <p:nvPr/>
        </p:nvSpPr>
        <p:spPr>
          <a:xfrm>
            <a:off x="4575313" y="4659868"/>
            <a:ext cx="304800" cy="369332"/>
          </a:xfrm>
          <a:prstGeom prst="rect">
            <a:avLst/>
          </a:prstGeom>
          <a:noFill/>
        </p:spPr>
        <p:txBody>
          <a:bodyPr wrap="square" rtlCol="0">
            <a:spAutoFit/>
          </a:bodyPr>
          <a:lstStyle/>
          <a:p>
            <a:r>
              <a:rPr lang="en-US" dirty="0" smtClean="0"/>
              <a:t>1</a:t>
            </a:r>
            <a:endParaRPr lang="en-US" dirty="0"/>
          </a:p>
        </p:txBody>
      </p:sp>
      <p:sp>
        <p:nvSpPr>
          <p:cNvPr id="32" name="TextBox 31"/>
          <p:cNvSpPr txBox="1"/>
          <p:nvPr/>
        </p:nvSpPr>
        <p:spPr>
          <a:xfrm>
            <a:off x="5029200" y="4777409"/>
            <a:ext cx="304800" cy="369332"/>
          </a:xfrm>
          <a:prstGeom prst="rect">
            <a:avLst/>
          </a:prstGeom>
          <a:noFill/>
        </p:spPr>
        <p:txBody>
          <a:bodyPr wrap="square" rtlCol="0">
            <a:spAutoFit/>
          </a:bodyPr>
          <a:lstStyle/>
          <a:p>
            <a:r>
              <a:rPr lang="en-US" dirty="0"/>
              <a:t>x</a:t>
            </a:r>
          </a:p>
        </p:txBody>
      </p:sp>
      <p:sp>
        <p:nvSpPr>
          <p:cNvPr id="33" name="TextBox 32"/>
          <p:cNvSpPr txBox="1"/>
          <p:nvPr/>
        </p:nvSpPr>
        <p:spPr>
          <a:xfrm>
            <a:off x="3384274" y="5246132"/>
            <a:ext cx="578126" cy="369332"/>
          </a:xfrm>
          <a:prstGeom prst="rect">
            <a:avLst/>
          </a:prstGeom>
          <a:noFill/>
        </p:spPr>
        <p:txBody>
          <a:bodyPr wrap="square" rtlCol="0">
            <a:spAutoFit/>
          </a:bodyPr>
          <a:lstStyle/>
          <a:p>
            <a:r>
              <a:rPr lang="en-US" dirty="0" smtClean="0"/>
              <a:t>3x</a:t>
            </a:r>
            <a:endParaRPr lang="en-US" dirty="0"/>
          </a:p>
        </p:txBody>
      </p:sp>
      <p:sp>
        <p:nvSpPr>
          <p:cNvPr id="19" name="Rectangle 18"/>
          <p:cNvSpPr/>
          <p:nvPr/>
        </p:nvSpPr>
        <p:spPr>
          <a:xfrm>
            <a:off x="2590800" y="4953000"/>
            <a:ext cx="247650" cy="228600"/>
          </a:xfrm>
          <a:prstGeom prst="rect">
            <a:avLst/>
          </a:prstGeom>
          <a:solidFill>
            <a:schemeClr val="bg1"/>
          </a:solidFill>
          <a:ln w="9525">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693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normAutofit/>
          </a:bodyPr>
          <a:lstStyle/>
          <a:p>
            <a:r>
              <a:rPr lang="en-US" sz="3200" dirty="0" smtClean="0"/>
              <a:t>EXAMPLES</a:t>
            </a:r>
            <a:endParaRPr lang="en-US" sz="320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1600200"/>
                <a:ext cx="8229600" cy="4876800"/>
              </a:xfrm>
            </p:spPr>
            <p:txBody>
              <a:bodyPr>
                <a:normAutofit/>
              </a:bodyPr>
              <a:lstStyle/>
              <a:p>
                <a:pPr marL="457200" indent="-457200">
                  <a:buFont typeface="+mj-lt"/>
                  <a:buAutoNum type="arabicPeriod" startAt="4"/>
                </a:pPr>
                <a:r>
                  <a:rPr lang="en-US" sz="2400" dirty="0" smtClean="0"/>
                  <a:t>A surveyor wishes to find the width of a stream without crossing it. He measures a line CB along the bank, C being directly opposite a point A  on the farther bank (i.e.,  angle </a:t>
                </a:r>
                <a14:m>
                  <m:oMath xmlns:m="http://schemas.openxmlformats.org/officeDocument/2006/math">
                    <m:r>
                      <a:rPr lang="en-US" sz="2400" b="0" i="1" smtClean="0">
                        <a:latin typeface="Cambria Math"/>
                      </a:rPr>
                      <m:t>𝐴𝐶𝐵</m:t>
                    </m:r>
                    <m:r>
                      <a:rPr lang="en-US" sz="2400" b="0" i="1" smtClean="0">
                        <a:latin typeface="Cambria Math"/>
                      </a:rPr>
                      <m:t>=90°</m:t>
                    </m:r>
                  </m:oMath>
                </a14:m>
                <a:r>
                  <a:rPr lang="en-US" sz="2400" dirty="0" smtClean="0"/>
                  <a:t>). The line CB is measured to be 98.25 feet, and angle ABC to be </a:t>
                </a:r>
                <a14:m>
                  <m:oMath xmlns:m="http://schemas.openxmlformats.org/officeDocument/2006/math">
                    <m:r>
                      <a:rPr lang="en-US" sz="2400" b="0" i="1" smtClean="0">
                        <a:latin typeface="Cambria Math"/>
                      </a:rPr>
                      <m:t>55</m:t>
                    </m:r>
                    <m:r>
                      <a:rPr lang="en-US" sz="2400" b="0" i="1" smtClean="0">
                        <a:latin typeface="Cambria Math"/>
                        <a:ea typeface="Cambria Math"/>
                      </a:rPr>
                      <m:t>°56′</m:t>
                    </m:r>
                  </m:oMath>
                </a14:m>
                <a:r>
                  <a:rPr lang="en-US" sz="2400" dirty="0" smtClean="0"/>
                  <a:t>. How wide is the stream?</a:t>
                </a:r>
              </a:p>
              <a:p>
                <a:pPr marL="0" indent="0">
                  <a:buNone/>
                </a:pPr>
                <a:endParaRPr lang="en-US" sz="2400" dirty="0" smtClean="0"/>
              </a:p>
              <a:p>
                <a:pPr marL="457200" indent="-457200">
                  <a:buFont typeface="+mj-lt"/>
                  <a:buAutoNum type="arabicPeriod" startAt="5"/>
                </a:pPr>
                <a:r>
                  <a:rPr lang="en-US" sz="2400" dirty="0" smtClean="0"/>
                  <a:t>A flagpole broken over by the wind forms a right triangle with the ground. If the angle which the broken part makes with the ground is </a:t>
                </a:r>
                <a14:m>
                  <m:oMath xmlns:m="http://schemas.openxmlformats.org/officeDocument/2006/math">
                    <m:r>
                      <a:rPr lang="en-US" sz="2400" b="0" i="1" smtClean="0">
                        <a:latin typeface="Cambria Math"/>
                      </a:rPr>
                      <m:t>50</m:t>
                    </m:r>
                    <m:r>
                      <a:rPr lang="en-US" sz="2400" b="0" i="1" smtClean="0">
                        <a:latin typeface="Cambria Math"/>
                        <a:ea typeface="Cambria Math"/>
                      </a:rPr>
                      <m:t>°</m:t>
                    </m:r>
                  </m:oMath>
                </a14:m>
                <a:r>
                  <a:rPr lang="en-US" sz="2400" dirty="0" smtClean="0"/>
                  <a:t>, and the distance from the tip of the pole to the foot is  55 feet, how tall was the pole?</a:t>
                </a:r>
              </a:p>
              <a:p>
                <a:pPr marL="457200" indent="-457200">
                  <a:buFont typeface="+mj-lt"/>
                  <a:buAutoNum type="arabicPeriod" startAt="5"/>
                </a:pPr>
                <a:endParaRPr lang="en-US" sz="2400" dirty="0" smtClean="0"/>
              </a:p>
              <a:p>
                <a:pPr marL="457200" indent="-457200">
                  <a:buFont typeface="+mj-lt"/>
                  <a:buAutoNum type="arabicPeriod" startAt="5"/>
                </a:pPr>
                <a:endParaRPr lang="en-US" sz="240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3"/>
                <a:stretch>
                  <a:fillRect l="-1111" t="-1125"/>
                </a:stretch>
              </a:blipFill>
            </p:spPr>
            <p:txBody>
              <a:bodyPr/>
              <a:lstStyle/>
              <a:p>
                <a:r>
                  <a:rPr lang="en-US">
                    <a:noFill/>
                  </a:rPr>
                  <a:t> </a:t>
                </a:r>
              </a:p>
            </p:txBody>
          </p:sp>
        </mc:Fallback>
      </mc:AlternateContent>
    </p:spTree>
    <p:extLst>
      <p:ext uri="{BB962C8B-B14F-4D97-AF65-F5344CB8AC3E}">
        <p14:creationId xmlns:p14="http://schemas.microsoft.com/office/powerpoint/2010/main" val="222184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normAutofit/>
          </a:bodyPr>
          <a:lstStyle/>
          <a:p>
            <a:r>
              <a:rPr lang="en-US" sz="3200" dirty="0" smtClean="0"/>
              <a:t>ANGLE of ELEVATION and ANGLE of DEPRESSION</a:t>
            </a:r>
            <a:endParaRPr lang="en-US" sz="3200" dirty="0"/>
          </a:p>
        </p:txBody>
      </p:sp>
      <p:sp>
        <p:nvSpPr>
          <p:cNvPr id="9" name="Content Placeholder 8"/>
          <p:cNvSpPr>
            <a:spLocks noGrp="1"/>
          </p:cNvSpPr>
          <p:nvPr>
            <p:ph idx="1"/>
          </p:nvPr>
        </p:nvSpPr>
        <p:spPr>
          <a:xfrm>
            <a:off x="457200" y="1600200"/>
            <a:ext cx="8229600" cy="5029200"/>
          </a:xfrm>
        </p:spPr>
        <p:txBody>
          <a:bodyPr>
            <a:normAutofit/>
          </a:bodyPr>
          <a:lstStyle/>
          <a:p>
            <a:pPr marL="0" indent="0">
              <a:buNone/>
            </a:pPr>
            <a:r>
              <a:rPr lang="en-US" sz="2400" dirty="0" smtClean="0"/>
              <a:t>The </a:t>
            </a:r>
            <a:r>
              <a:rPr lang="en-US" sz="2400" b="1" dirty="0" smtClean="0"/>
              <a:t>angle of elevation </a:t>
            </a:r>
            <a:r>
              <a:rPr lang="en-US" sz="2400" dirty="0" smtClean="0"/>
              <a:t>of an object which is above the eye of an observer is the angle which the line of sight to the object makes with the horizontal. If the object is below  the eye of the observer, the angle which the line of sight makes with the horizontal is the </a:t>
            </a:r>
            <a:r>
              <a:rPr lang="en-US" sz="2400" b="1" dirty="0" smtClean="0"/>
              <a:t>angle of depression</a:t>
            </a:r>
            <a:r>
              <a:rPr lang="en-US" sz="2400" dirty="0" smtClean="0"/>
              <a:t> of the object.</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a:p>
        </p:txBody>
      </p:sp>
      <p:cxnSp>
        <p:nvCxnSpPr>
          <p:cNvPr id="4" name="Straight Connector 3"/>
          <p:cNvCxnSpPr/>
          <p:nvPr/>
        </p:nvCxnSpPr>
        <p:spPr>
          <a:xfrm>
            <a:off x="2209800" y="5181600"/>
            <a:ext cx="533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2286000" y="3810000"/>
            <a:ext cx="4876800" cy="1371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5" idx="1"/>
          </p:cNvCxnSpPr>
          <p:nvPr/>
        </p:nvCxnSpPr>
        <p:spPr>
          <a:xfrm>
            <a:off x="2209800" y="5181600"/>
            <a:ext cx="5029200" cy="105342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Subtitle 2"/>
          <p:cNvSpPr txBox="1">
            <a:spLocks/>
          </p:cNvSpPr>
          <p:nvPr/>
        </p:nvSpPr>
        <p:spPr bwMode="auto">
          <a:xfrm>
            <a:off x="1066799" y="4914900"/>
            <a:ext cx="1371601" cy="533400"/>
          </a:xfrm>
          <a:prstGeom prst="rect">
            <a:avLst/>
          </a:prstGeom>
          <a:noFill/>
          <a:ln w="9525">
            <a:noFill/>
            <a:miter lim="800000"/>
            <a:headEnd/>
            <a:tailEnd/>
          </a:ln>
        </p:spPr>
        <p:txBody>
          <a:bodyPr/>
          <a:lstStyle/>
          <a:p>
            <a:pPr marL="514350" lvl="1" indent="-514350">
              <a:spcBef>
                <a:spcPct val="20000"/>
              </a:spcBef>
              <a:defRPr/>
            </a:pPr>
            <a:r>
              <a:rPr lang="en-US" dirty="0">
                <a:latin typeface="+mn-lt"/>
                <a:cs typeface="+mn-cs"/>
              </a:rPr>
              <a:t>Observer</a:t>
            </a:r>
            <a:r>
              <a:rPr lang="en-US" sz="2400" dirty="0">
                <a:latin typeface="+mn-lt"/>
                <a:cs typeface="+mn-cs"/>
              </a:rPr>
              <a:t> </a:t>
            </a:r>
          </a:p>
        </p:txBody>
      </p:sp>
      <p:sp>
        <p:nvSpPr>
          <p:cNvPr id="11" name="TextBox 10"/>
          <p:cNvSpPr txBox="1"/>
          <p:nvPr/>
        </p:nvSpPr>
        <p:spPr>
          <a:xfrm rot="20571416">
            <a:off x="3495933" y="4240188"/>
            <a:ext cx="1319213" cy="369888"/>
          </a:xfrm>
          <a:prstGeom prst="rect">
            <a:avLst/>
          </a:prstGeom>
          <a:noFill/>
        </p:spPr>
        <p:txBody>
          <a:bodyPr wrap="none">
            <a:spAutoFit/>
          </a:bodyPr>
          <a:lstStyle/>
          <a:p>
            <a:pPr>
              <a:defRPr/>
            </a:pPr>
            <a:r>
              <a:rPr lang="en-US" dirty="0">
                <a:latin typeface="+mn-lt"/>
                <a:cs typeface="+mn-cs"/>
              </a:rPr>
              <a:t>Line of sight</a:t>
            </a:r>
          </a:p>
        </p:txBody>
      </p:sp>
      <p:sp>
        <p:nvSpPr>
          <p:cNvPr id="13" name="TextBox 12"/>
          <p:cNvSpPr txBox="1"/>
          <p:nvPr/>
        </p:nvSpPr>
        <p:spPr>
          <a:xfrm rot="944999">
            <a:off x="4064794" y="5727595"/>
            <a:ext cx="1319212" cy="368300"/>
          </a:xfrm>
          <a:prstGeom prst="rect">
            <a:avLst/>
          </a:prstGeom>
          <a:noFill/>
        </p:spPr>
        <p:txBody>
          <a:bodyPr wrap="none">
            <a:spAutoFit/>
          </a:bodyPr>
          <a:lstStyle/>
          <a:p>
            <a:pPr>
              <a:defRPr/>
            </a:pPr>
            <a:r>
              <a:rPr lang="en-US" dirty="0">
                <a:latin typeface="+mn-lt"/>
                <a:cs typeface="+mn-cs"/>
              </a:rPr>
              <a:t>Line of sight</a:t>
            </a:r>
          </a:p>
        </p:txBody>
      </p:sp>
      <p:sp>
        <p:nvSpPr>
          <p:cNvPr id="14" name="Subtitle 2"/>
          <p:cNvSpPr txBox="1">
            <a:spLocks/>
          </p:cNvSpPr>
          <p:nvPr/>
        </p:nvSpPr>
        <p:spPr bwMode="auto">
          <a:xfrm>
            <a:off x="7162800" y="3543300"/>
            <a:ext cx="1066800" cy="533400"/>
          </a:xfrm>
          <a:prstGeom prst="rect">
            <a:avLst/>
          </a:prstGeom>
          <a:noFill/>
          <a:ln w="9525">
            <a:noFill/>
            <a:miter lim="800000"/>
            <a:headEnd/>
            <a:tailEnd/>
          </a:ln>
        </p:spPr>
        <p:txBody>
          <a:bodyPr/>
          <a:lstStyle/>
          <a:p>
            <a:pPr marL="514350" lvl="1" indent="-514350">
              <a:spcBef>
                <a:spcPct val="20000"/>
              </a:spcBef>
              <a:defRPr/>
            </a:pPr>
            <a:r>
              <a:rPr lang="en-US" dirty="0">
                <a:latin typeface="+mn-lt"/>
                <a:cs typeface="+mn-cs"/>
              </a:rPr>
              <a:t>Object</a:t>
            </a:r>
            <a:r>
              <a:rPr lang="en-US" sz="2400" dirty="0">
                <a:latin typeface="+mn-lt"/>
                <a:cs typeface="+mn-cs"/>
              </a:rPr>
              <a:t> </a:t>
            </a:r>
          </a:p>
        </p:txBody>
      </p:sp>
      <p:sp>
        <p:nvSpPr>
          <p:cNvPr id="15" name="Subtitle 2"/>
          <p:cNvSpPr txBox="1">
            <a:spLocks/>
          </p:cNvSpPr>
          <p:nvPr/>
        </p:nvSpPr>
        <p:spPr bwMode="auto">
          <a:xfrm>
            <a:off x="7239000" y="5968321"/>
            <a:ext cx="1066800" cy="533400"/>
          </a:xfrm>
          <a:prstGeom prst="rect">
            <a:avLst/>
          </a:prstGeom>
          <a:noFill/>
          <a:ln w="9525">
            <a:noFill/>
            <a:miter lim="800000"/>
            <a:headEnd/>
            <a:tailEnd/>
          </a:ln>
        </p:spPr>
        <p:txBody>
          <a:bodyPr/>
          <a:lstStyle/>
          <a:p>
            <a:pPr marL="514350" lvl="1" indent="-514350">
              <a:spcBef>
                <a:spcPct val="20000"/>
              </a:spcBef>
              <a:defRPr/>
            </a:pPr>
            <a:r>
              <a:rPr lang="en-US" dirty="0">
                <a:latin typeface="+mn-lt"/>
                <a:cs typeface="+mn-cs"/>
              </a:rPr>
              <a:t>Object</a:t>
            </a:r>
            <a:r>
              <a:rPr lang="en-US" sz="2400" dirty="0">
                <a:latin typeface="+mn-lt"/>
                <a:cs typeface="+mn-cs"/>
              </a:rPr>
              <a:t> </a:t>
            </a:r>
          </a:p>
        </p:txBody>
      </p:sp>
      <p:sp>
        <p:nvSpPr>
          <p:cNvPr id="16" name="Subtitle 2"/>
          <p:cNvSpPr txBox="1">
            <a:spLocks/>
          </p:cNvSpPr>
          <p:nvPr/>
        </p:nvSpPr>
        <p:spPr bwMode="auto">
          <a:xfrm>
            <a:off x="6667500" y="4844232"/>
            <a:ext cx="1752600" cy="533400"/>
          </a:xfrm>
          <a:prstGeom prst="rect">
            <a:avLst/>
          </a:prstGeom>
          <a:noFill/>
          <a:ln w="9525">
            <a:noFill/>
            <a:miter lim="800000"/>
            <a:headEnd/>
            <a:tailEnd/>
          </a:ln>
        </p:spPr>
        <p:txBody>
          <a:bodyPr/>
          <a:lstStyle/>
          <a:p>
            <a:pPr marL="514350" lvl="1" indent="-514350">
              <a:spcBef>
                <a:spcPct val="20000"/>
              </a:spcBef>
              <a:defRPr/>
            </a:pPr>
            <a:r>
              <a:rPr lang="en-US" dirty="0">
                <a:latin typeface="+mn-lt"/>
                <a:cs typeface="+mn-cs"/>
              </a:rPr>
              <a:t>Horizontal </a:t>
            </a:r>
          </a:p>
        </p:txBody>
      </p:sp>
      <p:sp>
        <p:nvSpPr>
          <p:cNvPr id="17" name="Subtitle 2"/>
          <p:cNvSpPr txBox="1">
            <a:spLocks/>
          </p:cNvSpPr>
          <p:nvPr/>
        </p:nvSpPr>
        <p:spPr bwMode="auto">
          <a:xfrm>
            <a:off x="4648200" y="4623740"/>
            <a:ext cx="2056428" cy="345088"/>
          </a:xfrm>
          <a:prstGeom prst="rect">
            <a:avLst/>
          </a:prstGeom>
          <a:noFill/>
          <a:ln w="9525">
            <a:noFill/>
            <a:miter lim="800000"/>
            <a:headEnd/>
            <a:tailEnd/>
          </a:ln>
        </p:spPr>
        <p:txBody>
          <a:bodyPr/>
          <a:lstStyle/>
          <a:p>
            <a:pPr marL="514350" lvl="1" indent="-514350">
              <a:spcBef>
                <a:spcPct val="20000"/>
              </a:spcBef>
              <a:defRPr/>
            </a:pPr>
            <a:r>
              <a:rPr lang="en-US" dirty="0">
                <a:latin typeface="+mn-lt"/>
                <a:cs typeface="+mn-cs"/>
              </a:rPr>
              <a:t>Angle of Elevation</a:t>
            </a:r>
          </a:p>
        </p:txBody>
      </p:sp>
      <p:sp>
        <p:nvSpPr>
          <p:cNvPr id="18" name="Subtitle 2"/>
          <p:cNvSpPr txBox="1">
            <a:spLocks/>
          </p:cNvSpPr>
          <p:nvPr/>
        </p:nvSpPr>
        <p:spPr bwMode="auto">
          <a:xfrm>
            <a:off x="4576449" y="5345341"/>
            <a:ext cx="2199929" cy="533400"/>
          </a:xfrm>
          <a:prstGeom prst="rect">
            <a:avLst/>
          </a:prstGeom>
          <a:noFill/>
          <a:ln w="9525">
            <a:noFill/>
            <a:miter lim="800000"/>
            <a:headEnd/>
            <a:tailEnd/>
          </a:ln>
        </p:spPr>
        <p:txBody>
          <a:bodyPr/>
          <a:lstStyle/>
          <a:p>
            <a:pPr marL="514350" lvl="1" indent="-514350">
              <a:spcBef>
                <a:spcPct val="20000"/>
              </a:spcBef>
              <a:defRPr/>
            </a:pPr>
            <a:r>
              <a:rPr lang="en-US" dirty="0">
                <a:latin typeface="+mn-lt"/>
                <a:cs typeface="+mn-cs"/>
              </a:rPr>
              <a:t>Angle of </a:t>
            </a:r>
            <a:r>
              <a:rPr lang="en-US" dirty="0" smtClean="0">
                <a:latin typeface="+mn-lt"/>
                <a:cs typeface="+mn-cs"/>
              </a:rPr>
              <a:t>Depression</a:t>
            </a:r>
            <a:endParaRPr lang="en-US" dirty="0">
              <a:latin typeface="+mn-lt"/>
              <a:cs typeface="+mn-cs"/>
            </a:endParaRPr>
          </a:p>
        </p:txBody>
      </p:sp>
      <p:graphicFrame>
        <p:nvGraphicFramePr>
          <p:cNvPr id="19" name="Object 18"/>
          <p:cNvGraphicFramePr>
            <a:graphicFrameLocks noChangeAspect="1"/>
          </p:cNvGraphicFramePr>
          <p:nvPr>
            <p:extLst>
              <p:ext uri="{D42A27DB-BD31-4B8C-83A1-F6EECF244321}">
                <p14:modId xmlns:p14="http://schemas.microsoft.com/office/powerpoint/2010/main" val="3274246487"/>
              </p:ext>
            </p:extLst>
          </p:nvPr>
        </p:nvGraphicFramePr>
        <p:xfrm>
          <a:off x="3447533" y="4857484"/>
          <a:ext cx="292100" cy="317500"/>
        </p:xfrm>
        <a:graphic>
          <a:graphicData uri="http://schemas.openxmlformats.org/presentationml/2006/ole">
            <mc:AlternateContent xmlns:mc="http://schemas.openxmlformats.org/markup-compatibility/2006">
              <mc:Choice xmlns:v="urn:schemas-microsoft-com:vml" Requires="v">
                <p:oleObj spid="_x0000_s6168" name="Equation" r:id="rId4" imgW="126725" imgH="177415" progId="Equation.3">
                  <p:embed/>
                </p:oleObj>
              </mc:Choice>
              <mc:Fallback>
                <p:oleObj name="Equation" r:id="rId4" imgW="126725" imgH="177415"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7533" y="4857484"/>
                        <a:ext cx="2921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942175255"/>
              </p:ext>
            </p:extLst>
          </p:nvPr>
        </p:nvGraphicFramePr>
        <p:xfrm>
          <a:off x="3434281" y="5186591"/>
          <a:ext cx="292100" cy="317500"/>
        </p:xfrm>
        <a:graphic>
          <a:graphicData uri="http://schemas.openxmlformats.org/presentationml/2006/ole">
            <mc:AlternateContent xmlns:mc="http://schemas.openxmlformats.org/markup-compatibility/2006">
              <mc:Choice xmlns:v="urn:schemas-microsoft-com:vml" Requires="v">
                <p:oleObj spid="_x0000_s6169" name="Equation" r:id="rId6" imgW="126725" imgH="177415" progId="Equation.3">
                  <p:embed/>
                </p:oleObj>
              </mc:Choice>
              <mc:Fallback>
                <p:oleObj name="Equation" r:id="rId6" imgW="126725" imgH="177415"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4281" y="5186591"/>
                        <a:ext cx="2921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3375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heckerboard(across)">
                                      <p:cBhvr>
                                        <p:cTn id="13" dur="500"/>
                                        <p:tgtEl>
                                          <p:spTgt spid="1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heckerboard(across)">
                                      <p:cBhvr>
                                        <p:cTn id="19" dur="500"/>
                                        <p:tgtEl>
                                          <p:spTgt spid="15"/>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heckerboard(across)">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checkerboard(across)">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checkerboard(across)">
                                      <p:cBhvr>
                                        <p:cTn id="32" dur="500"/>
                                        <p:tgtEl>
                                          <p:spTgt spid="18"/>
                                        </p:tgtEl>
                                      </p:cBhvr>
                                    </p:animEffect>
                                  </p:childTnLst>
                                </p:cTn>
                              </p:par>
                              <p:par>
                                <p:cTn id="33" presetID="5" presetClass="entr" presetSubtype="1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checkerboard(across)">
                                      <p:cBhvr>
                                        <p:cTn id="35" dur="500"/>
                                        <p:tgtEl>
                                          <p:spTgt spid="19"/>
                                        </p:tgtEl>
                                      </p:cBhvr>
                                    </p:animEffect>
                                  </p:childTnLst>
                                </p:cTn>
                              </p:par>
                              <p:par>
                                <p:cTn id="36" presetID="5" presetClass="entr" presetSubtype="1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checkerboard(across)">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normAutofit/>
          </a:bodyPr>
          <a:lstStyle/>
          <a:p>
            <a:r>
              <a:rPr lang="en-US" sz="3200" dirty="0" smtClean="0"/>
              <a:t>EXAMPLES</a:t>
            </a:r>
            <a:endParaRPr lang="en-US" sz="3200" dirty="0"/>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1600200"/>
                <a:ext cx="8229600" cy="4876800"/>
              </a:xfrm>
            </p:spPr>
            <p:txBody>
              <a:bodyPr>
                <a:normAutofit lnSpcReduction="10000"/>
              </a:bodyPr>
              <a:lstStyle/>
              <a:p>
                <a:pPr marL="457200" indent="-457200">
                  <a:buFont typeface="+mj-lt"/>
                  <a:buAutoNum type="arabicPeriod"/>
                </a:pPr>
                <a:r>
                  <a:rPr lang="en-US" sz="2400" dirty="0" smtClean="0"/>
                  <a:t>A closed-circuit television camera is mounted on a wall 7.4 </a:t>
                </a:r>
                <a:r>
                  <a:rPr lang="en-US" sz="2400" dirty="0" err="1" smtClean="0"/>
                  <a:t>ft</a:t>
                </a:r>
                <a:r>
                  <a:rPr lang="en-US" sz="2400" dirty="0" smtClean="0"/>
                  <a:t> above the security desk in an office building. It is used to view an entrance door 9.3 </a:t>
                </a:r>
                <a:r>
                  <a:rPr lang="en-US" sz="2400" dirty="0" err="1" smtClean="0"/>
                  <a:t>ft</a:t>
                </a:r>
                <a:r>
                  <a:rPr lang="en-US" sz="2400" dirty="0" smtClean="0"/>
                  <a:t> from the desk. Find the angle of depression from the camera lens  to the entrance door.</a:t>
                </a:r>
              </a:p>
              <a:p>
                <a:pPr marL="457200" indent="-457200">
                  <a:buFont typeface="+mj-lt"/>
                  <a:buAutoNum type="arabicPeriod"/>
                </a:pPr>
                <a:r>
                  <a:rPr lang="en-US" sz="2400" dirty="0" smtClean="0"/>
                  <a:t>A building is 16.3 meters from a television tower. From the top of the building, the angle of depression to the base of the tower is </a:t>
                </a:r>
                <a14:m>
                  <m:oMath xmlns:m="http://schemas.openxmlformats.org/officeDocument/2006/math">
                    <m:r>
                      <a:rPr lang="en-US" sz="2400" b="0" i="1" smtClean="0">
                        <a:latin typeface="Cambria Math"/>
                      </a:rPr>
                      <m:t>43.5</m:t>
                    </m:r>
                    <m:r>
                      <a:rPr lang="en-US" sz="2400" b="0" i="1" smtClean="0">
                        <a:latin typeface="Cambria Math"/>
                        <a:ea typeface="Cambria Math"/>
                      </a:rPr>
                      <m:t>°</m:t>
                    </m:r>
                  </m:oMath>
                </a14:m>
                <a:r>
                  <a:rPr lang="en-US" sz="2400" dirty="0" smtClean="0"/>
                  <a:t>, and the angle of elevation to the top of the tower is </a:t>
                </a:r>
                <a14:m>
                  <m:oMath xmlns:m="http://schemas.openxmlformats.org/officeDocument/2006/math">
                    <m:r>
                      <a:rPr lang="en-US" sz="2400" b="0" i="0" smtClean="0">
                        <a:latin typeface="Cambria Math"/>
                      </a:rPr>
                      <m:t>2</m:t>
                    </m:r>
                    <m:r>
                      <a:rPr lang="en-US" sz="2400" i="1">
                        <a:latin typeface="Cambria Math"/>
                      </a:rPr>
                      <m:t>3.</m:t>
                    </m:r>
                    <m:r>
                      <a:rPr lang="en-US" sz="2400" b="0" i="1" smtClean="0">
                        <a:latin typeface="Cambria Math"/>
                      </a:rPr>
                      <m:t>8</m:t>
                    </m:r>
                    <m:r>
                      <a:rPr lang="en-US" sz="2400" i="1">
                        <a:latin typeface="Cambria Math"/>
                        <a:ea typeface="Cambria Math"/>
                      </a:rPr>
                      <m:t>°</m:t>
                    </m:r>
                  </m:oMath>
                </a14:m>
                <a:r>
                  <a:rPr lang="en-US" sz="2400" dirty="0" smtClean="0"/>
                  <a:t>. Find the height of the tower.</a:t>
                </a:r>
              </a:p>
              <a:p>
                <a:pPr marL="457200" indent="-457200">
                  <a:buFont typeface="+mj-lt"/>
                  <a:buAutoNum type="arabicPeriod"/>
                </a:pPr>
                <a:r>
                  <a:rPr lang="en-US" sz="2400" dirty="0" smtClean="0"/>
                  <a:t>An engineer determines that the angle of elevation from her position to the top of a tower is </a:t>
                </a:r>
                <a14:m>
                  <m:oMath xmlns:m="http://schemas.openxmlformats.org/officeDocument/2006/math">
                    <m:r>
                      <a:rPr lang="en-US" sz="2400" i="1">
                        <a:latin typeface="Cambria Math"/>
                      </a:rPr>
                      <m:t>5</m:t>
                    </m:r>
                    <m:r>
                      <a:rPr lang="en-US" sz="2400" b="0" i="1" smtClean="0">
                        <a:latin typeface="Cambria Math"/>
                      </a:rPr>
                      <m:t>2</m:t>
                    </m:r>
                    <m:r>
                      <a:rPr lang="en-US" sz="2400" i="1">
                        <a:latin typeface="Cambria Math"/>
                        <a:ea typeface="Cambria Math"/>
                      </a:rPr>
                      <m:t>°</m:t>
                    </m:r>
                  </m:oMath>
                </a14:m>
                <a:r>
                  <a:rPr lang="en-US" sz="2400" dirty="0" smtClean="0"/>
                  <a:t>. She measures the angle of elevation again from a point 47 meters farther from the tower and finds it to be </a:t>
                </a:r>
                <a14:m>
                  <m:oMath xmlns:m="http://schemas.openxmlformats.org/officeDocument/2006/math">
                    <m:r>
                      <a:rPr lang="en-US" sz="2400" i="1">
                        <a:latin typeface="Cambria Math"/>
                      </a:rPr>
                      <m:t>3</m:t>
                    </m:r>
                    <m:r>
                      <a:rPr lang="en-US" sz="2400" b="0" i="1" smtClean="0">
                        <a:latin typeface="Cambria Math"/>
                      </a:rPr>
                      <m:t>1</m:t>
                    </m:r>
                    <m:r>
                      <a:rPr lang="en-US" sz="2400" i="1">
                        <a:latin typeface="Cambria Math"/>
                        <a:ea typeface="Cambria Math"/>
                      </a:rPr>
                      <m:t>°</m:t>
                    </m:r>
                  </m:oMath>
                </a14:m>
                <a:r>
                  <a:rPr lang="en-US" sz="2400" dirty="0" smtClean="0"/>
                  <a:t>. Both positions are due east of the town. Find the height of the tower.</a:t>
                </a:r>
                <a:endParaRPr lang="en-US" sz="240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3"/>
                <a:stretch>
                  <a:fillRect l="-1111" t="-1875" r="-815"/>
                </a:stretch>
              </a:blipFill>
            </p:spPr>
            <p:txBody>
              <a:bodyPr/>
              <a:lstStyle/>
              <a:p>
                <a:r>
                  <a:rPr lang="en-US">
                    <a:noFill/>
                  </a:rPr>
                  <a:t> </a:t>
                </a:r>
              </a:p>
            </p:txBody>
          </p:sp>
        </mc:Fallback>
      </mc:AlternateContent>
    </p:spTree>
    <p:extLst>
      <p:ext uri="{BB962C8B-B14F-4D97-AF65-F5344CB8AC3E}">
        <p14:creationId xmlns:p14="http://schemas.microsoft.com/office/powerpoint/2010/main" val="194159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normAutofit/>
          </a:bodyPr>
          <a:lstStyle/>
          <a:p>
            <a:r>
              <a:rPr lang="en-US" sz="3200" dirty="0" smtClean="0"/>
              <a:t>EXAMPLES</a:t>
            </a:r>
            <a:endParaRPr lang="en-US" sz="3200" dirty="0"/>
          </a:p>
        </p:txBody>
      </p:sp>
      <mc:AlternateContent xmlns:mc="http://schemas.openxmlformats.org/markup-compatibility/2006">
        <mc:Choice xmlns:a14="http://schemas.microsoft.com/office/drawing/2010/main" Requires="a14">
          <p:sp>
            <p:nvSpPr>
              <p:cNvPr id="9" name="Content Placeholder 8"/>
              <p:cNvSpPr>
                <a:spLocks noGrp="1"/>
              </p:cNvSpPr>
              <p:nvPr>
                <p:ph idx="1"/>
              </p:nvPr>
            </p:nvSpPr>
            <p:spPr>
              <a:xfrm>
                <a:off x="457200" y="1600200"/>
                <a:ext cx="8229600" cy="4876800"/>
              </a:xfrm>
            </p:spPr>
            <p:txBody>
              <a:bodyPr>
                <a:normAutofit/>
              </a:bodyPr>
              <a:lstStyle/>
              <a:p>
                <a:pPr marL="457200" indent="-457200">
                  <a:buFont typeface="+mj-lt"/>
                  <a:buAutoNum type="arabicPeriod" startAt="4"/>
                </a:pPr>
                <a:r>
                  <a:rPr lang="en-US" sz="2400" dirty="0" smtClean="0"/>
                  <a:t>Suppose that you are on a salvage ship in the Gulf of Mexico. Your sonar system has located a sunken Spanish galleon at a slant distance of 68.3 meters from your ship, with an angle of depression of </a:t>
                </a:r>
                <a14:m>
                  <m:oMath xmlns:m="http://schemas.openxmlformats.org/officeDocument/2006/math">
                    <m:r>
                      <a:rPr lang="en-US" sz="2400" i="1" dirty="0" smtClean="0">
                        <a:latin typeface="Cambria Math"/>
                      </a:rPr>
                      <m:t>2</m:t>
                    </m:r>
                    <m:r>
                      <a:rPr lang="en-US" sz="2400" b="0" i="1" dirty="0" smtClean="0">
                        <a:latin typeface="Cambria Math"/>
                      </a:rPr>
                      <m:t>7</m:t>
                    </m:r>
                    <m:r>
                      <a:rPr lang="en-US" sz="2400" i="1">
                        <a:latin typeface="Cambria Math"/>
                        <a:ea typeface="Cambria Math"/>
                      </a:rPr>
                      <m:t>°</m:t>
                    </m:r>
                    <m:r>
                      <a:rPr lang="en-US" sz="2400" b="0" i="1" smtClean="0">
                        <a:latin typeface="Cambria Math"/>
                        <a:ea typeface="Cambria Math"/>
                      </a:rPr>
                      <m:t>52′</m:t>
                    </m:r>
                  </m:oMath>
                </a14:m>
                <a:r>
                  <a:rPr lang="en-US" sz="2400" dirty="0" smtClean="0"/>
                  <a:t>. </a:t>
                </a:r>
              </a:p>
              <a:p>
                <a:pPr marL="457200" indent="-457200">
                  <a:buNone/>
                </a:pPr>
                <a:r>
                  <a:rPr lang="en-US" sz="2400" dirty="0"/>
                  <a:t>	</a:t>
                </a:r>
                <a:r>
                  <a:rPr lang="en-US" sz="2400" dirty="0" smtClean="0"/>
                  <a:t>a)   How deep is the water at the galleon’s location?</a:t>
                </a:r>
              </a:p>
              <a:p>
                <a:pPr marL="457200" indent="-457200">
                  <a:buNone/>
                </a:pPr>
                <a:r>
                  <a:rPr lang="en-US" sz="2400" dirty="0"/>
                  <a:t>	</a:t>
                </a:r>
                <a:r>
                  <a:rPr lang="en-US" sz="2400" dirty="0" smtClean="0"/>
                  <a:t>b)   How far must you sail to be directly above the galleon?</a:t>
                </a:r>
              </a:p>
              <a:p>
                <a:pPr marL="914400" indent="-914400">
                  <a:buNone/>
                  <a:tabLst>
                    <a:tab pos="457200" algn="l"/>
                  </a:tabLst>
                </a:pPr>
                <a:r>
                  <a:rPr lang="en-US" sz="2400" dirty="0"/>
                  <a:t>	</a:t>
                </a:r>
                <a:r>
                  <a:rPr lang="en-US" sz="2400" dirty="0" smtClean="0"/>
                  <a:t>c)   You sail directly toward the spot over the galleon. When you have </a:t>
                </a:r>
                <a:r>
                  <a:rPr lang="en-US" sz="2400" dirty="0" smtClean="0"/>
                  <a:t>gone 520 </a:t>
                </a:r>
                <a:r>
                  <a:rPr lang="en-US" sz="2400" dirty="0" smtClean="0"/>
                  <a:t>meters, what should the angle of depression be?</a:t>
                </a:r>
                <a:endParaRPr lang="en-US" sz="2400" dirty="0"/>
              </a:p>
            </p:txBody>
          </p:sp>
        </mc:Choice>
        <mc:Fallback>
          <p:sp>
            <p:nvSpPr>
              <p:cNvPr id="9" name="Content Placeholder 8"/>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3"/>
                <a:stretch>
                  <a:fillRect l="-1111" t="-1125" r="-1556"/>
                </a:stretch>
              </a:blipFill>
            </p:spPr>
            <p:txBody>
              <a:bodyPr/>
              <a:lstStyle/>
              <a:p>
                <a:r>
                  <a:rPr lang="en-PH">
                    <a:noFill/>
                  </a:rPr>
                  <a:t> </a:t>
                </a:r>
              </a:p>
            </p:txBody>
          </p:sp>
        </mc:Fallback>
      </mc:AlternateContent>
    </p:spTree>
    <p:extLst>
      <p:ext uri="{BB962C8B-B14F-4D97-AF65-F5344CB8AC3E}">
        <p14:creationId xmlns:p14="http://schemas.microsoft.com/office/powerpoint/2010/main" val="1509403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TOPIC</Template>
  <TotalTime>570</TotalTime>
  <Words>808</Words>
  <Application>Microsoft Office PowerPoint</Application>
  <PresentationFormat>On-screen Show (4:3)</PresentationFormat>
  <Paragraphs>85</Paragraphs>
  <Slides>12</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TOPIC</vt:lpstr>
      <vt:lpstr>Equation</vt:lpstr>
      <vt:lpstr>Lesson 3:   SOLUTIONS OF RIGHT TRIANGLES</vt:lpstr>
      <vt:lpstr>OBJECTIVES</vt:lpstr>
      <vt:lpstr>       SOLUTION OF RIGHT TRIANGLE</vt:lpstr>
      <vt:lpstr>EXAMPLES</vt:lpstr>
      <vt:lpstr>EXAMPLES</vt:lpstr>
      <vt:lpstr>EXAMPLES</vt:lpstr>
      <vt:lpstr>ANGLE of ELEVATION and ANGLE of DEPRESSION</vt:lpstr>
      <vt:lpstr>EXAMPLES</vt:lpstr>
      <vt:lpstr>EXAMPLES</vt:lpstr>
      <vt:lpstr>BEARING and COURSE</vt:lpstr>
      <vt:lpstr>EXAMPLES</vt:lpstr>
      <vt:lpstr>References</vt:lpstr>
    </vt:vector>
  </TitlesOfParts>
  <Company>Mapua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ldsabino</dc:creator>
  <cp:lastModifiedBy>ronald</cp:lastModifiedBy>
  <cp:revision>67</cp:revision>
  <dcterms:created xsi:type="dcterms:W3CDTF">2011-05-31T05:35:10Z</dcterms:created>
  <dcterms:modified xsi:type="dcterms:W3CDTF">2011-07-20T09:18:51Z</dcterms:modified>
</cp:coreProperties>
</file>