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84" r:id="rId4"/>
    <p:sldId id="262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509F-5EA8-448A-BB5E-C6CDD48A3B2E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533D-B8A7-499C-8269-31718E70E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                                                                                                    rbteodoro_06@yahoo.com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</a:t>
            </a:r>
            <a:r>
              <a:rPr lang="en-US" sz="900" dirty="0" smtClean="0"/>
              <a:t>rbteodoro_06@yahoo.com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3                                                                                                    rbteodoro_06@yahoo.com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77E5-11FD-42E0-82E2-1ECF5A59E6F1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4:   TRIGONOMETRIC FUNCTIONS OF ANGLES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12 </a:t>
            </a:r>
          </a:p>
          <a:p>
            <a:r>
              <a:rPr lang="en-US" dirty="0" smtClean="0"/>
              <a:t>Plane and Spherical Trigonometry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685800"/>
            <a:ext cx="72390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485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EXAMPLES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  <a:tabLst>
                    <a:tab pos="568325" algn="l"/>
                  </a:tabLst>
                </a:pPr>
                <a:r>
                  <a:rPr lang="en-US" sz="2400" dirty="0" smtClean="0"/>
                  <a:t>Determine the quadrant where the terminal side of each angle lie when it is in standard position.</a:t>
                </a:r>
              </a:p>
              <a:p>
                <a:pPr marL="0" indent="0">
                  <a:buNone/>
                  <a:tabLst>
                    <a:tab pos="568325" algn="l"/>
                  </a:tabLst>
                </a:pPr>
                <a:r>
                  <a:rPr lang="en-US" sz="2400" dirty="0" smtClean="0"/>
                  <a:t>	a)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 −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 smtClean="0"/>
                  <a:t>		   b)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257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		c)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−187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Determine </a:t>
                </a:r>
                <a:r>
                  <a:rPr lang="en-US" sz="2400" dirty="0"/>
                  <a:t>the sign of the following trigonometric functions without the aid of calculator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  <a:tabLst>
                    <a:tab pos="568325" algn="l"/>
                  </a:tabLst>
                </a:pPr>
                <a:r>
                  <a:rPr lang="en-US" sz="2400" dirty="0" smtClean="0"/>
                  <a:t>	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		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315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sz="2400" dirty="0" smtClean="0"/>
                  <a:t>	        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198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sz="2400" dirty="0" smtClean="0"/>
                  <a:t>	</a:t>
                </a:r>
              </a:p>
              <a:p>
                <a:pPr marL="457200" indent="-457200">
                  <a:buFont typeface="+mj-lt"/>
                  <a:buAutoNum type="arabicPeriod" startAt="3"/>
                  <a:tabLst>
                    <a:tab pos="568325" algn="l"/>
                  </a:tabLst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 smtClean="0"/>
                  <a:t>If the terminal side of an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in standard position passes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/>
                          </a:rPr>
                          <m:t>,   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 smtClean="0"/>
                  <a:t>, calculate the values of the six trigonometric functions for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2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 smtClean="0"/>
                  <a:t>Find the exact values of the other five trigonometric functions for an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 smtClean="0"/>
                  <a:t>in </a:t>
                </a:r>
                <a:r>
                  <a:rPr lang="en-US" sz="2400" dirty="0"/>
                  <a:t>standard position lying in the given quadrant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11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;  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𝐼𝐼𝐼</m:t>
                        </m:r>
                      </m:e>
                    </m:func>
                  </m:oMath>
                </a14:m>
                <a:r>
                  <a:rPr lang="en-US" sz="2400" dirty="0" smtClean="0"/>
                  <a:t>   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=−2; 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𝐼𝐼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400" dirty="0"/>
                  <a:t>Give the measure of the reference </a:t>
                </a:r>
                <a:r>
                  <a:rPr lang="en-US" sz="2400" dirty="0" smtClean="0"/>
                  <a:t>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/>
                  <a:t>for each of the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  in standard position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284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                 b)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175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               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8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              d)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24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n-US" sz="2400" dirty="0" smtClean="0"/>
                  <a:t> Evaluate each expression, if possible: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−270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450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3600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sec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−3600°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c)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540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720°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d)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1059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Algebra and Trigonometry by  Cynthia Young</a:t>
            </a:r>
          </a:p>
          <a:p>
            <a:r>
              <a:rPr lang="en-US" sz="2400" dirty="0"/>
              <a:t>Trigonometry by Jerome Hayden and Bettye </a:t>
            </a:r>
            <a:r>
              <a:rPr lang="en-US" sz="2400" dirty="0" smtClean="0"/>
              <a:t>Hall</a:t>
            </a:r>
          </a:p>
          <a:p>
            <a:r>
              <a:rPr lang="en-US" sz="2400" dirty="0" smtClean="0"/>
              <a:t>Trigonometry by Academe/Scott, </a:t>
            </a:r>
            <a:r>
              <a:rPr lang="en-US" sz="2400" dirty="0" err="1" smtClean="0"/>
              <a:t>Foresman</a:t>
            </a:r>
            <a:endParaRPr lang="en-US" sz="2400" dirty="0" smtClean="0"/>
          </a:p>
          <a:p>
            <a:r>
              <a:rPr lang="en-US" sz="2400" dirty="0" smtClean="0"/>
              <a:t>Plane and Spherical Trigonometry by Paul Rider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1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lesson the students are expected to:</a:t>
            </a:r>
          </a:p>
          <a:p>
            <a:r>
              <a:rPr lang="en-US" sz="2400" dirty="0" smtClean="0"/>
              <a:t>Define trigonometric functions in the Cartesian plane</a:t>
            </a:r>
          </a:p>
          <a:p>
            <a:r>
              <a:rPr lang="en-US" sz="2400" dirty="0" smtClean="0"/>
              <a:t>Evaluate the trigonometric functions of the </a:t>
            </a:r>
            <a:r>
              <a:rPr lang="en-US" sz="2400" dirty="0" err="1" smtClean="0"/>
              <a:t>quadrantal</a:t>
            </a:r>
            <a:r>
              <a:rPr lang="en-US" sz="2400" dirty="0" smtClean="0"/>
              <a:t> angles</a:t>
            </a:r>
          </a:p>
          <a:p>
            <a:r>
              <a:rPr lang="en-US" sz="2400" dirty="0" smtClean="0"/>
              <a:t>Determine the reference angle of a  </a:t>
            </a:r>
            <a:r>
              <a:rPr lang="en-US" sz="2400" dirty="0" err="1" smtClean="0"/>
              <a:t>nonacute</a:t>
            </a:r>
            <a:r>
              <a:rPr lang="en-US" sz="2400" dirty="0" smtClean="0"/>
              <a:t> angle</a:t>
            </a:r>
          </a:p>
          <a:p>
            <a:r>
              <a:rPr lang="en-US" sz="2400" dirty="0" smtClean="0"/>
              <a:t>Evaluate trigonometric functions using the reference angle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COORDINATE PLANE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The coordinate axes divide the plane into four parts called quadrants. For any given angle  in standard position, the measurement boundaries for each quadrant are summarized as follows: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239474" y="2362200"/>
            <a:ext cx="2888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y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2140" y="4387334"/>
            <a:ext cx="2840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4495800"/>
            <a:ext cx="525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83905" y="2731532"/>
            <a:ext cx="0" cy="3440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5300" y="4436100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29200" y="2814638"/>
            <a:ext cx="11876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Quadrant 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000" y="2814638"/>
            <a:ext cx="12454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Quadrant </a:t>
            </a:r>
            <a:r>
              <a:rPr lang="en-US" dirty="0" smtClean="0">
                <a:latin typeface="+mn-lt"/>
                <a:cs typeface="+mn-cs"/>
              </a:rPr>
              <a:t>II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5986" y="4783747"/>
            <a:ext cx="13031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Quadrant </a:t>
            </a:r>
            <a:r>
              <a:rPr lang="en-US" dirty="0" smtClean="0">
                <a:latin typeface="+mn-lt"/>
                <a:cs typeface="+mn-cs"/>
              </a:rPr>
              <a:t>III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1491" y="4783747"/>
            <a:ext cx="13191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Quadrant </a:t>
            </a:r>
            <a:r>
              <a:rPr lang="en-US" dirty="0" smtClean="0">
                <a:latin typeface="+mn-lt"/>
                <a:cs typeface="+mn-cs"/>
              </a:rPr>
              <a:t>IV</a:t>
            </a:r>
            <a:endParaRPr lang="en-US" dirty="0">
              <a:latin typeface="+mn-lt"/>
              <a:cs typeface="+mn-cs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68074"/>
              </p:ext>
            </p:extLst>
          </p:nvPr>
        </p:nvGraphicFramePr>
        <p:xfrm>
          <a:off x="4942088" y="3183970"/>
          <a:ext cx="1377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4" imgW="774364" imgH="203112" progId="Equation.3">
                  <p:embed/>
                </p:oleObj>
              </mc:Choice>
              <mc:Fallback>
                <p:oleObj name="Equation" r:id="rId4" imgW="774364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088" y="3183970"/>
                        <a:ext cx="13779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956203" y="3532216"/>
            <a:ext cx="1143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( </a:t>
            </a:r>
            <a:r>
              <a:rPr lang="en-US" sz="2400" dirty="0" smtClean="0">
                <a:latin typeface="+mn-lt"/>
                <a:cs typeface="+mn-cs"/>
              </a:rPr>
              <a:t>-, </a:t>
            </a:r>
            <a:r>
              <a:rPr lang="en-US" sz="2400" dirty="0">
                <a:latin typeface="+mn-lt"/>
                <a:cs typeface="+mn-cs"/>
              </a:rPr>
              <a:t>+ )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53341"/>
              </p:ext>
            </p:extLst>
          </p:nvPr>
        </p:nvGraphicFramePr>
        <p:xfrm>
          <a:off x="1752836" y="3183970"/>
          <a:ext cx="1649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6" imgW="926698" imgH="203112" progId="Equation.3">
                  <p:embed/>
                </p:oleObj>
              </mc:Choice>
              <mc:Fallback>
                <p:oleObj name="Equation" r:id="rId6" imgW="92669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836" y="3183970"/>
                        <a:ext cx="16494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1929"/>
              </p:ext>
            </p:extLst>
          </p:nvPr>
        </p:nvGraphicFramePr>
        <p:xfrm>
          <a:off x="1676400" y="5153079"/>
          <a:ext cx="18081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8" imgW="1016000" imgH="203200" progId="Equation.3">
                  <p:embed/>
                </p:oleObj>
              </mc:Choice>
              <mc:Fallback>
                <p:oleObj name="Equation" r:id="rId8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53079"/>
                        <a:ext cx="18081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32834"/>
              </p:ext>
            </p:extLst>
          </p:nvPr>
        </p:nvGraphicFramePr>
        <p:xfrm>
          <a:off x="4815054" y="5166217"/>
          <a:ext cx="18081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0" imgW="1016000" imgH="203200" progId="Equation.3">
                  <p:embed/>
                </p:oleObj>
              </mc:Choice>
              <mc:Fallback>
                <p:oleObj name="Equation" r:id="rId10" imgW="1016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054" y="5166217"/>
                        <a:ext cx="18081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265876" y="3532216"/>
            <a:ext cx="1143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( +, +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6203" y="5486400"/>
            <a:ext cx="1143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( </a:t>
            </a:r>
            <a:r>
              <a:rPr lang="en-US" sz="2400" dirty="0" smtClean="0">
                <a:latin typeface="+mn-lt"/>
                <a:cs typeface="+mn-cs"/>
              </a:rPr>
              <a:t>-, - </a:t>
            </a:r>
            <a:r>
              <a:rPr lang="en-US" sz="2400" dirty="0">
                <a:latin typeface="+mn-lt"/>
                <a:cs typeface="+mn-cs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65876" y="5486400"/>
            <a:ext cx="1143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( +, </a:t>
            </a:r>
            <a:r>
              <a:rPr lang="en-US" sz="2400" dirty="0" smtClean="0">
                <a:latin typeface="+mn-lt"/>
                <a:cs typeface="+mn-cs"/>
              </a:rPr>
              <a:t>- </a:t>
            </a:r>
            <a:r>
              <a:rPr lang="en-US" sz="2400" dirty="0">
                <a:latin typeface="+mn-lt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5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29" grpId="0"/>
      <p:bldP spid="30" grpId="0"/>
      <p:bldP spid="31" grpId="0"/>
      <p:bldP spid="32" grpId="0"/>
      <p:bldP spid="34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TRIGONOMETRIC FUNCTIONS IN THE CARTESIAN PLANE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</a:t>
                </a:r>
                <a:r>
                  <a:rPr lang="en-US" sz="2400" dirty="0" smtClean="0"/>
                  <a:t>e a point other than the origin on the terminal side  of an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in standard position. Let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  be the distance from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 smtClean="0"/>
                  <a:t> to the origin. Then the  six trigonometric functions are defined as: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≠0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≠0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    </m:t>
                    </m:r>
                    <m:r>
                      <a:rPr lang="en-US" sz="2400" b="0" i="1" smtClean="0">
                        <a:latin typeface="Cambria Math"/>
                      </a:rPr>
                      <m:t>𝑜𝑟</m:t>
                    </m:r>
                    <m:r>
                      <a:rPr lang="en-US" sz="2400" b="0" i="1" smtClean="0">
                        <a:latin typeface="Cambria Math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 smtClean="0"/>
                  <a:t>. 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distance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  is positive: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854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629400" y="2743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0" y="41910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63260" y="4052500"/>
            <a:ext cx="25199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2602" y="2470150"/>
            <a:ext cx="2535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29400" y="2747149"/>
            <a:ext cx="1143000" cy="1443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747149"/>
            <a:ext cx="0" cy="144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98273" y="3188903"/>
            <a:ext cx="27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/>
              <a:t>r</a:t>
            </a:r>
            <a:endParaRPr lang="en-US" sz="1200" dirty="0"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110" y="4215970"/>
            <a:ext cx="25199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+mn-lt"/>
                <a:cs typeface="+mn-cs"/>
              </a:rPr>
              <a:t>x</a:t>
            </a:r>
            <a:endParaRPr lang="en-US" sz="1200" dirty="0">
              <a:latin typeface="+mn-lt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2400" y="3412044"/>
            <a:ext cx="2535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96706" y="3902503"/>
                <a:ext cx="310983" cy="276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06" y="3902503"/>
                <a:ext cx="31098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19" grpId="0"/>
      <p:bldP spid="2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ALGEBRAIC SIGNS OF TRIGONOMETRIC FUNCTIONS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algebraic sign, + or -, of each trigonometric function depends on which quadrant contains the terminal side of the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.  The phrase “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ll </a:t>
                </a:r>
                <a:r>
                  <a:rPr lang="en-US" sz="2400" b="1" dirty="0" smtClean="0"/>
                  <a:t>S</a:t>
                </a:r>
                <a:r>
                  <a:rPr lang="en-US" sz="2400" dirty="0" smtClean="0"/>
                  <a:t>tudents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ake 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alculus” helps to remember which of the three main trigonometric functions are positive in each quadrant.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6003"/>
              </p:ext>
            </p:extLst>
          </p:nvPr>
        </p:nvGraphicFramePr>
        <p:xfrm>
          <a:off x="533400" y="35052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81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  TRIGONOMETRIC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b="0" dirty="0" smtClean="0"/>
                        <a:t>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b="0" dirty="0" smtClean="0"/>
                        <a:t>ll three:   sine, cosine and tangent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b="0" dirty="0" smtClean="0"/>
                        <a:t>tudents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b="0" dirty="0" smtClean="0"/>
                        <a:t>ine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0" dirty="0" smtClean="0"/>
                        <a:t>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0" dirty="0" smtClean="0"/>
                        <a:t>angent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alculus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osine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ALGEBRAIC SIGNS OF TRIGONOMETRIC FUNCTIONS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following table indicates the algebraic signs of all trigonometric functions according to the quadrant in which the terminal side of an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lies.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941" r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715554"/>
                  </p:ext>
                </p:extLst>
              </p:nvPr>
            </p:nvGraphicFramePr>
            <p:xfrm>
              <a:off x="381001" y="2819400"/>
              <a:ext cx="8229599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903514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Terminal Side of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 In</a:t>
                          </a:r>
                          <a:r>
                            <a:rPr lang="en-US" baseline="0" dirty="0" smtClean="0"/>
                            <a:t> Quadrant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cot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sec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csc</a:t>
                          </a:r>
                          <a:r>
                            <a:rPr lang="en-US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715554"/>
                  </p:ext>
                </p:extLst>
              </p:nvPr>
            </p:nvGraphicFramePr>
            <p:xfrm>
              <a:off x="381001" y="2819400"/>
              <a:ext cx="8229599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903514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5" t="-4762" r="-176639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0405" t="-4762" r="-482432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5455" t="-4762" r="-399301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49296" t="-4762" r="-302113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4755" t="-4762" r="-200000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4755" t="-4762" r="-100000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4755" t="-4762" b="-24571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+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12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TRIGONOMETRIC FUNCTIONS OF QUADRANTAL ANGLES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An angle in standard position whose terminal side lies along a coordinate axis is called a </a:t>
                </a:r>
                <a:r>
                  <a:rPr lang="en-US" sz="2400" b="1" dirty="0" err="1" smtClean="0"/>
                  <a:t>quadrantal</a:t>
                </a:r>
                <a:r>
                  <a:rPr lang="en-US" sz="2400" b="1" dirty="0" smtClean="0"/>
                  <a:t> angle.</a:t>
                </a:r>
                <a:r>
                  <a:rPr lang="en-US" sz="2400" dirty="0" smtClean="0"/>
                  <a:t> To evaluate the trigonometric functions of the </a:t>
                </a:r>
                <a:r>
                  <a:rPr lang="en-US" sz="2400" dirty="0" err="1" smtClean="0"/>
                  <a:t>quadrantal</a:t>
                </a:r>
                <a:r>
                  <a:rPr lang="en-US" sz="2400" dirty="0" smtClean="0"/>
                  <a:t> angles 0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, 90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, 180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 and 270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, assume point P on the coordinate axis, one unit from the origin.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419600" y="3200400"/>
            <a:ext cx="76200" cy="297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2200" y="4686300"/>
            <a:ext cx="419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1216" y="4422806"/>
            <a:ext cx="2840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674" y="2760702"/>
            <a:ext cx="2888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  <a:cs typeface="+mn-cs"/>
              </a:rPr>
              <a:t>y</a:t>
            </a:r>
            <a:endParaRPr lang="en-US" dirty="0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2028" y="3634199"/>
                <a:ext cx="29527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28" y="3634199"/>
                <a:ext cx="29527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257800" y="4238140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  <a:cs typeface="+mn-cs"/>
              </a:rPr>
              <a:t>P(1,0)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1039" y="3664215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  <a:cs typeface="+mn-cs"/>
              </a:rPr>
              <a:t>P(0,1)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4219167"/>
            <a:ext cx="8066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  <a:cs typeface="+mn-cs"/>
              </a:rPr>
              <a:t>P(-1,0)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8907" y="5257800"/>
            <a:ext cx="8066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  <a:cs typeface="+mn-cs"/>
              </a:rPr>
              <a:t>P(0,-1)</a:t>
            </a:r>
            <a:endParaRPr lang="en-US" dirty="0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77379" y="4501634"/>
                <a:ext cx="29527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79" y="4501634"/>
                <a:ext cx="2952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75078" y="4501055"/>
                <a:ext cx="29527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78" y="4501055"/>
                <a:ext cx="29527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33402" y="5281025"/>
                <a:ext cx="29527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02" y="5281025"/>
                <a:ext cx="29527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TRIGONOMETRIC FUNCTIONS OF QUADRANTAL ANGLES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3139869"/>
                  </p:ext>
                </p:extLst>
              </p:nvPr>
            </p:nvGraphicFramePr>
            <p:xfrm>
              <a:off x="685800" y="1828800"/>
              <a:ext cx="8001000" cy="280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40971"/>
                    <a:gridCol w="1121229"/>
                    <a:gridCol w="1066800"/>
                    <a:gridCol w="1066800"/>
                    <a:gridCol w="1066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sin</a:t>
                          </a:r>
                          <a:r>
                            <a:rPr lang="en-US" baseline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cos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tan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cot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csc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undefined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3139869"/>
                  </p:ext>
                </p:extLst>
              </p:nvPr>
            </p:nvGraphicFramePr>
            <p:xfrm>
              <a:off x="685800" y="1828800"/>
              <a:ext cx="8001000" cy="280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40971"/>
                    <a:gridCol w="1121229"/>
                    <a:gridCol w="1066800"/>
                    <a:gridCol w="1066800"/>
                    <a:gridCol w="1066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" t="-8197" r="-556000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500" t="-8197" r="-456000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537" t="-8197" r="-349261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8261" t="-8197" r="-285326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286" t="-8197" r="-200000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50286" t="-8197" r="-100000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50286" t="-8197" b="-655738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" t="-66000" r="-556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" t="-166000" r="-556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undefined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" t="-266000" r="-556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" t="-366000" r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undefined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04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 REFERENCE ANGLE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For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  0°&lt;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&lt;360°</m:t>
                    </m:r>
                  </m:oMath>
                </a14:m>
                <a:r>
                  <a:rPr lang="en-US" sz="2400" dirty="0" smtClean="0"/>
                  <a:t> , in standard position whose terminal side lies in one of the four quadrants, there exists a </a:t>
                </a:r>
                <a:r>
                  <a:rPr lang="en-US" sz="2400" b="1" dirty="0" smtClean="0"/>
                  <a:t>reference angle,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 that is the acute angle with positive measure formed by the terminal side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 and the  </a:t>
                </a:r>
                <a:r>
                  <a:rPr lang="en-US" sz="2400" i="1" dirty="0" smtClean="0"/>
                  <a:t>x-</a:t>
                </a:r>
                <a:r>
                  <a:rPr lang="en-US" sz="2400" dirty="0" smtClean="0"/>
                  <a:t> axis.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To find the reference angle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b="0" dirty="0" smtClean="0">
                    <a:ea typeface="Cambria Math"/>
                  </a:rPr>
                  <a:t> in each quadrant,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/>
                  </a:rPr>
                  <a:t>	</a:t>
                </a:r>
                <a:r>
                  <a:rPr lang="en-US" sz="2400" dirty="0" smtClean="0">
                    <a:ea typeface="Cambria Math"/>
                  </a:rPr>
                  <a:t>Quadrant  I :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/>
                  </a:rPr>
                  <a:t>	</a:t>
                </a:r>
                <a:r>
                  <a:rPr lang="en-US" sz="2400" dirty="0" smtClean="0">
                    <a:ea typeface="Cambria Math"/>
                  </a:rPr>
                  <a:t>Quadrant II :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=180°−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/>
                  </a:rPr>
                  <a:t>	</a:t>
                </a:r>
                <a:r>
                  <a:rPr lang="en-US" sz="2400" dirty="0" smtClean="0">
                    <a:ea typeface="Cambria Math"/>
                  </a:rPr>
                  <a:t>Quadrant III: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−180°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/>
                  </a:rPr>
                  <a:t>	</a:t>
                </a:r>
                <a:r>
                  <a:rPr lang="en-US" sz="2400" dirty="0" smtClean="0">
                    <a:ea typeface="Cambria Math"/>
                  </a:rPr>
                  <a:t>Quadrant IV: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=360°−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</Template>
  <TotalTime>891</TotalTime>
  <Words>900</Words>
  <Application>Microsoft Office PowerPoint</Application>
  <PresentationFormat>On-screen Show (4:3)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TOPIC</vt:lpstr>
      <vt:lpstr>Equation</vt:lpstr>
      <vt:lpstr>Lesson 4:   TRIGONOMETRIC FUNCTIONS OF ANGLES</vt:lpstr>
      <vt:lpstr>OBJECTIVES</vt:lpstr>
      <vt:lpstr>       COORDINATE PLANE</vt:lpstr>
      <vt:lpstr>       TRIGONOMETRIC FUNCTIONS IN THE CARTESIAN PLANE </vt:lpstr>
      <vt:lpstr>       ALGEBRAIC SIGNS OF TRIGONOMETRIC FUNCTIONS</vt:lpstr>
      <vt:lpstr>       ALGEBRAIC SIGNS OF TRIGONOMETRIC FUNCTIONS</vt:lpstr>
      <vt:lpstr>       TRIGONOMETRIC FUNCTIONS OF QUADRANTAL ANGLES</vt:lpstr>
      <vt:lpstr>TRIGONOMETRIC FUNCTIONS OF QUADRANTAL ANGLES</vt:lpstr>
      <vt:lpstr>       REFERENCE ANGLE</vt:lpstr>
      <vt:lpstr>       EXAMPLES</vt:lpstr>
      <vt:lpstr>       </vt:lpstr>
      <vt:lpstr>References</vt:lpstr>
    </vt:vector>
  </TitlesOfParts>
  <Company>Mapua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Functions of Any Angle</dc:title>
  <dc:creator>Raquel B. Teodoro</dc:creator>
  <cp:lastModifiedBy>Raquel B. Teodoro</cp:lastModifiedBy>
  <cp:revision>113</cp:revision>
  <dcterms:created xsi:type="dcterms:W3CDTF">2011-05-31T05:35:10Z</dcterms:created>
  <dcterms:modified xsi:type="dcterms:W3CDTF">2011-07-23T08:20:30Z</dcterms:modified>
</cp:coreProperties>
</file>