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1" r:id="rId3"/>
    <p:sldId id="285" r:id="rId4"/>
    <p:sldId id="287" r:id="rId5"/>
    <p:sldId id="286" r:id="rId6"/>
    <p:sldId id="284" r:id="rId7"/>
    <p:sldId id="288" r:id="rId8"/>
    <p:sldId id="290" r:id="rId9"/>
    <p:sldId id="291" r:id="rId10"/>
    <p:sldId id="289" r:id="rId11"/>
    <p:sldId id="292" r:id="rId12"/>
    <p:sldId id="293" r:id="rId13"/>
    <p:sldId id="294" r:id="rId14"/>
    <p:sldId id="296" r:id="rId15"/>
    <p:sldId id="295" r:id="rId16"/>
    <p:sldId id="299" r:id="rId17"/>
    <p:sldId id="297" r:id="rId18"/>
    <p:sldId id="298" r:id="rId19"/>
    <p:sldId id="300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0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4509F-5EA8-448A-BB5E-C6CDD48A3B2E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6533D-B8A7-499C-8269-31718E70EA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5  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5  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5  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5  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5  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5  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5  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5  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5                                                                                             </a:t>
            </a:r>
            <a:r>
              <a:rPr lang="en-US" dirty="0" smtClean="0"/>
              <a:t>   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5                                                                                             </a:t>
            </a:r>
            <a:r>
              <a:rPr lang="en-US" dirty="0" smtClean="0"/>
              <a:t>   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5    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5                                                                                                    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5    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5    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5    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5  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5  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5  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Week 5  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77E5-11FD-42E0-82E2-1ECF5A59E6F1}" type="datetimeFigureOut">
              <a:rPr lang="en-US" smtClean="0"/>
              <a:pPr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385" y="-30480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6:   </a:t>
            </a:r>
            <a:r>
              <a:rPr lang="en-US" smtClean="0"/>
              <a:t>TRIGONOMETRIC IDENTITIES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 12 </a:t>
            </a:r>
          </a:p>
          <a:p>
            <a:r>
              <a:rPr lang="en-US" dirty="0" smtClean="0"/>
              <a:t>Plane and Spherical Trigonometry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685800"/>
            <a:ext cx="7239000" cy="762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14" name="Picture 13" descr="DEPARTMENT OF MATHEMATIC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8485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     Sum and Difference Identities 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219200"/>
            <a:ext cx="8563064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526317"/>
                  </p:ext>
                </p:extLst>
              </p:nvPr>
            </p:nvGraphicFramePr>
            <p:xfrm>
              <a:off x="685800" y="1371601"/>
              <a:ext cx="7620000" cy="356538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620000"/>
                  </a:tblGrid>
                  <a:tr h="4427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𝑩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b="1" i="1" dirty="0" smtClean="0">
                            <a:latin typeface="Cambria Math"/>
                          </a:endParaRPr>
                        </a:p>
                        <a:p>
                          <a:pPr algn="ctr"/>
                          <a:endParaRPr lang="en-US" sz="800" b="1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𝑩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b="1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 smtClean="0"/>
                        </a:p>
                      </a:txBody>
                      <a:tcPr/>
                    </a:tc>
                  </a:tr>
                  <a:tr h="10916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𝑩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algn="ctr"/>
                          <a:endParaRPr lang="en-US" sz="8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𝑩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</a:tr>
                  <a:tr h="1437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𝒕𝒂𝒏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𝒕𝒂𝒏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𝒕𝒂𝒏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𝒕𝒂𝒏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𝒕𝒂𝒏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 smtClean="0"/>
                        </a:p>
                        <a:p>
                          <a:pPr algn="ctr"/>
                          <a:endParaRPr lang="en-US" sz="12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𝒕𝒂𝒏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𝒕𝒂𝒏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𝒕𝒂𝒏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𝒕𝒂𝒏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𝒕𝒂𝒏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526317"/>
                  </p:ext>
                </p:extLst>
              </p:nvPr>
            </p:nvGraphicFramePr>
            <p:xfrm>
              <a:off x="685800" y="1371601"/>
              <a:ext cx="7620000" cy="356538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620000"/>
                  </a:tblGrid>
                  <a:tr h="1036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0" b="-244118"/>
                          </a:stretch>
                        </a:blipFill>
                      </a:tcPr>
                    </a:tc>
                  </a:tr>
                  <a:tr h="10916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0" t="-94972" b="-131844"/>
                          </a:stretch>
                        </a:blipFill>
                      </a:tcPr>
                    </a:tc>
                  </a:tr>
                  <a:tr h="14373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0" t="-1478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63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     Examples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7630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 1.  Find the exact value for each trigonometric expression.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a)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dirty="0" smtClean="0"/>
                  <a:t>               b)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105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</m:t>
                        </m:r>
                      </m:e>
                    </m:func>
                  </m:oMath>
                </a14:m>
                <a:r>
                  <a:rPr lang="en-US" sz="2400" dirty="0" smtClean="0"/>
                  <a:t>               c)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165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</m:t>
                        </m:r>
                      </m:e>
                    </m:func>
                  </m:oMath>
                </a14:m>
                <a:r>
                  <a:rPr lang="en-US" sz="24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2.   Write each expression as a single trigonometric function.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a)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  <m:r>
                              <a:rPr lang="en-US" sz="2400" b="0" i="1" smtClean="0">
                                <a:latin typeface="Cambria Math"/>
                              </a:rPr>
                              <m:t>  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b)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c)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49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°+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23°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1−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49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°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23°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endParaRPr lang="en-US" sz="2400" dirty="0" smtClean="0"/>
              </a:p>
              <a:p>
                <a:pPr marL="457200" indent="-457200">
                  <a:buAutoNum type="arabicParenR" startAt="3"/>
                </a:pPr>
                <a:r>
                  <a:rPr lang="en-US" sz="2400" dirty="0" smtClean="0"/>
                  <a:t>Find the exact value </a:t>
                </a:r>
                <a:r>
                  <a:rPr lang="en-US" sz="2400" dirty="0" smtClean="0"/>
                  <a:t>of a)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 smtClean="0"/>
                  <a:t> and   b)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𝑡𝑎𝑛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400" dirty="0" smtClean="0"/>
                  <a:t>  if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  </m:t>
                        </m:r>
                      </m:e>
                    </m:func>
                  </m:oMath>
                </a14:m>
                <a:r>
                  <a:rPr lang="en-US" sz="2400" dirty="0" smtClean="0"/>
                  <a:t>and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;  </a:t>
                </a:r>
                <a:r>
                  <a:rPr lang="en-US" sz="2400" dirty="0" smtClean="0"/>
                  <a:t>the terminal side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400" dirty="0" smtClean="0"/>
                  <a:t> lies in Q3 and the terminal side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2400" dirty="0" smtClean="0"/>
                  <a:t> lies in Q1.</a:t>
                </a:r>
              </a:p>
              <a:p>
                <a:pPr marL="457200" indent="-457200">
                  <a:buAutoNum type="arabicParenR" startAt="3"/>
                </a:pPr>
                <a:r>
                  <a:rPr lang="en-US" sz="2400" dirty="0" smtClean="0"/>
                  <a:t>Verify: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763000" cy="5181600"/>
              </a:xfrm>
              <a:blipFill rotWithShape="1">
                <a:blip r:embed="rId3"/>
                <a:stretch>
                  <a:fillRect l="-1043" t="-941" r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3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     Double-Angle Identities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219200"/>
            <a:ext cx="8563064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2337052"/>
                  </p:ext>
                </p:extLst>
              </p:nvPr>
            </p:nvGraphicFramePr>
            <p:xfrm>
              <a:off x="152400" y="1828800"/>
              <a:ext cx="8763000" cy="218160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921000"/>
                    <a:gridCol w="3022600"/>
                    <a:gridCol w="2819400"/>
                  </a:tblGrid>
                  <a:tr h="50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Cosine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Tangent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𝒄𝒐𝒔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𝒔𝒊𝒏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𝒕𝒂𝒏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  <m:func>
                                      <m:func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𝒕𝒂𝒏</m:t>
                                        </m:r>
                                      </m:fName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𝑨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𝒕𝒂𝒏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𝒔𝒊𝒏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𝒄𝒐𝒔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2337052"/>
                  </p:ext>
                </p:extLst>
              </p:nvPr>
            </p:nvGraphicFramePr>
            <p:xfrm>
              <a:off x="152400" y="1828800"/>
              <a:ext cx="8763000" cy="218160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921000"/>
                    <a:gridCol w="3022600"/>
                    <a:gridCol w="2819400"/>
                  </a:tblGrid>
                  <a:tr h="50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Cosine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Tangent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8000" r="-200209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6573" t="-88000" r="-93347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0583" t="-88000" b="-175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6573" t="-250667" r="-93347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6573" t="-263000" r="-933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15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     Examples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 smtClean="0"/>
                  <a:t>If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13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dirty="0" smtClean="0"/>
                  <a:t>  and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&lt;0</m:t>
                        </m:r>
                      </m:e>
                    </m:func>
                  </m:oMath>
                </a14:m>
                <a:r>
                  <a:rPr lang="en-US" sz="2400" dirty="0" smtClean="0"/>
                  <a:t>,  find  a)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 smtClean="0"/>
                  <a:t>    b)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 smtClean="0"/>
              </a:p>
              <a:p>
                <a:pPr marL="457200" indent="-457200">
                  <a:buAutoNum type="arabicPeriod"/>
                </a:pPr>
                <a:r>
                  <a:rPr lang="en-US" sz="2400" dirty="0" smtClean="0"/>
                  <a:t>If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csc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=−2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5</m:t>
                            </m:r>
                          </m:e>
                        </m:rad>
                      </m:e>
                    </m:func>
                  </m:oMath>
                </a14:m>
                <a:r>
                  <a:rPr lang="en-US" sz="2400" dirty="0" smtClean="0"/>
                  <a:t>   and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,   find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.</m:t>
                        </m:r>
                      </m:e>
                    </m:func>
                  </m:oMath>
                </a14:m>
                <a:endParaRPr lang="en-US" sz="2400" dirty="0" smtClean="0"/>
              </a:p>
              <a:p>
                <a:pPr marL="457200" indent="-457200">
                  <a:buAutoNum type="arabicPeriod"/>
                </a:pPr>
                <a:r>
                  <a:rPr lang="en-US" sz="2400" dirty="0" smtClean="0"/>
                  <a:t>Simplify each expression and evaluate the resulting expression exactly, if possible.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a)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15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°</m:t>
                            </m:r>
                          </m:e>
                        </m:func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15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</m:t>
                        </m:r>
                      </m:den>
                    </m:f>
                  </m:oMath>
                </a14:m>
                <a:r>
                  <a:rPr lang="en-US" sz="2400" dirty="0" smtClean="0"/>
                  <a:t>                           b)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𝑐𝑜𝑠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𝑠𝑖𝑛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+2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457200" indent="-457200">
                  <a:buAutoNum type="arabicPeriod" startAt="4"/>
                </a:pPr>
                <a:r>
                  <a:rPr lang="en-US" sz="2400" dirty="0" smtClean="0"/>
                  <a:t>Verify each identity.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a)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=1+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b)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 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𝑐𝑜𝑠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  <a:blipFill rotWithShape="1">
                <a:blip r:embed="rId3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5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     Half-Angle Identities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219200"/>
            <a:ext cx="8563064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6686647"/>
                  </p:ext>
                </p:extLst>
              </p:nvPr>
            </p:nvGraphicFramePr>
            <p:xfrm>
              <a:off x="381000" y="1397000"/>
              <a:ext cx="8458200" cy="3068637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819400"/>
                    <a:gridCol w="2819400"/>
                    <a:gridCol w="2819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Cosine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Tangent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0515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𝑨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±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1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b="1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𝒄𝒐𝒔</m:t>
                                            </m:r>
                                          </m:fName>
                                          <m:e>
                                            <m:r>
                                              <a:rPr lang="en-US" b="1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𝑨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𝑨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±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𝒄𝒐𝒔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𝑨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𝒕𝒂𝒏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𝑨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±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𝒄𝒐𝒔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𝑨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𝒄𝒐𝒔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𝑨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759269">
                    <a:tc>
                      <a:txBody>
                        <a:bodyPr/>
                        <a:lstStyle/>
                        <a:p>
                          <a:endParaRPr 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𝒕𝒂𝒏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𝑨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𝒔𝒊𝒏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𝒄𝒐𝒔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𝒕𝒂𝒏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𝑨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𝒄𝒐𝒔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𝒔𝒊𝒏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  <a:p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6686647"/>
                  </p:ext>
                </p:extLst>
              </p:nvPr>
            </p:nvGraphicFramePr>
            <p:xfrm>
              <a:off x="381000" y="1397000"/>
              <a:ext cx="8458200" cy="3068637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819400"/>
                    <a:gridCol w="2819400"/>
                    <a:gridCol w="2819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Cosine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Tangent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051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6" t="-38150" r="-200216" b="-156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38150" r="-99784" b="-156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33" t="-38150" b="-156069"/>
                          </a:stretch>
                        </a:blipFill>
                      </a:tcPr>
                    </a:tc>
                  </a:tr>
                  <a:tr h="759269">
                    <a:tc>
                      <a:txBody>
                        <a:bodyPr/>
                        <a:lstStyle/>
                        <a:p>
                          <a:endParaRPr 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33" t="-192742" b="-117742"/>
                          </a:stretch>
                        </a:blipFill>
                      </a:tcPr>
                    </a:tc>
                  </a:tr>
                  <a:tr h="886968">
                    <a:tc>
                      <a:txBody>
                        <a:bodyPr/>
                        <a:lstStyle/>
                        <a:p>
                          <a:endParaRPr 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33" t="-2486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16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     Examples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 smtClean="0"/>
                  <a:t>Use half-angle identities to find the exact values of the following: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a)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22.5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</m:t>
                        </m:r>
                      </m:e>
                    </m:func>
                  </m:oMath>
                </a14:m>
                <a:r>
                  <a:rPr lang="en-US" sz="2400" dirty="0" smtClean="0"/>
                  <a:t>            b)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cot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7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dirty="0" smtClean="0"/>
                  <a:t>              c)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75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</m:t>
                        </m:r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2.   If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csc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=−3</m:t>
                        </m:r>
                      </m:e>
                    </m:func>
                  </m:oMath>
                </a14:m>
                <a:r>
                  <a:rPr lang="en-US" sz="2400" dirty="0" smtClean="0"/>
                  <a:t>  and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&gt;0</m:t>
                        </m:r>
                      </m:e>
                    </m:func>
                  </m:oMath>
                </a14:m>
                <a:r>
                  <a:rPr lang="en-US" sz="2400" dirty="0" smtClean="0"/>
                  <a:t>, find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 smtClean="0"/>
                  <a:t>.</a:t>
                </a:r>
              </a:p>
              <a:p>
                <a:pPr marL="457200" indent="-457200">
                  <a:buAutoNum type="arabicPeriod" startAt="3"/>
                </a:pPr>
                <a:r>
                  <a:rPr lang="en-US" sz="2400" dirty="0" smtClean="0"/>
                  <a:t>If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cot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24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   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and</m:t>
                    </m:r>
                    <m:r>
                      <a:rPr lang="en-US" sz="2400" b="0" i="1" smtClean="0">
                        <a:latin typeface="Cambria Math"/>
                      </a:rPr>
                      <m:t>  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&lt;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&lt;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, 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find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 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 smtClean="0"/>
                  <a:t>.</a:t>
                </a:r>
              </a:p>
              <a:p>
                <a:pPr marL="457200" indent="-457200">
                  <a:buAutoNum type="arabicPeriod" startAt="3"/>
                </a:pPr>
                <a:r>
                  <a:rPr lang="en-US" sz="2400" dirty="0" smtClean="0"/>
                  <a:t>Verify  the following: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a)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=−2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2400" dirty="0" smtClean="0"/>
                  <a:t>.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  <a:blipFill rotWithShape="1">
                <a:blip r:embed="rId3"/>
                <a:stretch>
                  <a:fillRect l="-1068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4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     Product-to-Sum and Sum-to-</a:t>
            </a:r>
            <a:r>
              <a:rPr lang="en-US" sz="2800" dirty="0" err="1" smtClean="0"/>
              <a:t>Prroduct</a:t>
            </a:r>
            <a:r>
              <a:rPr lang="en-US" sz="2800" dirty="0" smtClean="0"/>
              <a:t>  Identities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219200"/>
            <a:ext cx="8563064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328990"/>
                  </p:ext>
                </p:extLst>
              </p:nvPr>
            </p:nvGraphicFramePr>
            <p:xfrm>
              <a:off x="838200" y="1371600"/>
              <a:ext cx="7467600" cy="2743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467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Product-to-Sum Identities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72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  <m:func>
                                      <m:func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b="1" i="0" smtClean="0">
                                            <a:latin typeface="Cambria Math"/>
                                          </a:rPr>
                                          <m:t>𝐜𝐨𝐬</m:t>
                                        </m:r>
                                      </m:fName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𝑩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=</m:t>
                                        </m:r>
                                        <m:f>
                                          <m:fPr>
                                            <m:ctrlPr>
                                              <a:rPr lang="en-US" b="1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1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𝒄𝒐𝒔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b="1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/>
                                                  </a:rPr>
                                                  <m:t>𝑨</m:t>
                                                </m:r>
                                                <m:r>
                                                  <a:rPr lang="en-US" b="1" i="1" smtClean="0">
                                                    <a:latin typeface="Cambria Math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b="1" i="1" smtClean="0">
                                                    <a:latin typeface="Cambria Math"/>
                                                  </a:rPr>
                                                  <m:t>𝑩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𝒄𝒐𝒔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b="1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/>
                                                  </a:rPr>
                                                  <m:t>𝑨</m:t>
                                                </m:r>
                                                <m:r>
                                                  <a:rPr lang="en-US" b="1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b="1" i="1" smtClean="0">
                                                    <a:latin typeface="Cambria Math"/>
                                                  </a:rPr>
                                                  <m:t>𝑩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𝒔𝒊𝒏𝑩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𝒄𝒐𝒔</m:t>
                                    </m:r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𝑨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𝑩</m:t>
                                        </m:r>
                                      </m:e>
                                    </m:d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𝒄𝒐𝒔</m:t>
                                    </m:r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𝑨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𝑩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838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𝒔𝒊𝒏𝑨</m:t>
                                </m:r>
                                <m:func>
                                  <m:func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= </m:t>
                                    </m:r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𝒔𝒊𝒏</m:t>
                                        </m:r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𝑨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𝑩</m:t>
                                            </m:r>
                                          </m:e>
                                        </m:d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𝒔𝒊𝒏</m:t>
                                        </m:r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𝑨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𝑩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328990"/>
                  </p:ext>
                </p:extLst>
              </p:nvPr>
            </p:nvGraphicFramePr>
            <p:xfrm>
              <a:off x="838200" y="1371600"/>
              <a:ext cx="7467600" cy="2743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467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Product-to-Sum Identities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72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2" t="-51969" b="-206299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2" t="-154400" b="-109600"/>
                          </a:stretch>
                        </a:blipFill>
                      </a:tcPr>
                    </a:tc>
                  </a:tr>
                  <a:tr h="838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2" t="-2321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02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     Product-to-Sum and Sum-to-Product Identities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219200"/>
            <a:ext cx="8563064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7985993"/>
                  </p:ext>
                </p:extLst>
              </p:nvPr>
            </p:nvGraphicFramePr>
            <p:xfrm>
              <a:off x="685800" y="1397000"/>
              <a:ext cx="7620000" cy="413715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620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Sum-to-Product Identities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899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𝒔𝒊𝒏𝑨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𝒔𝒊𝒏𝑩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𝑨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𝑩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𝑨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𝑩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9906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𝒔𝒊𝒏𝑨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𝒔𝒊𝒏𝑩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𝑨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𝑩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𝑨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𝑩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  <a:p>
                          <a:endParaRPr lang="en-US" b="1" dirty="0"/>
                        </a:p>
                      </a:txBody>
                      <a:tcPr/>
                    </a:tc>
                  </a:tr>
                  <a:tr h="9906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𝒄𝒐𝒔𝑨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𝒄𝒐𝒔𝑩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𝑨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𝑩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𝑨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𝑩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  <a:p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𝒄𝒐𝒔𝑨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𝒄𝒐𝒔𝑩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𝑨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𝑩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𝑨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𝑩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  <a:p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7985993"/>
                  </p:ext>
                </p:extLst>
              </p:nvPr>
            </p:nvGraphicFramePr>
            <p:xfrm>
              <a:off x="685800" y="1397000"/>
              <a:ext cx="7620000" cy="413715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620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Sum-to-Product Identities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899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0" t="-44898" b="-320408"/>
                          </a:stretch>
                        </a:blipFill>
                      </a:tcPr>
                    </a:tc>
                  </a:tr>
                  <a:tr h="990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0" t="-130675" b="-188957"/>
                          </a:stretch>
                        </a:blipFill>
                      </a:tcPr>
                    </a:tc>
                  </a:tr>
                  <a:tr h="990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0" t="-230675" b="-88957"/>
                          </a:stretch>
                        </a:blipFill>
                      </a:tcPr>
                    </a:tc>
                  </a:tr>
                  <a:tr h="8859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0" t="-3717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24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Examples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 smtClean="0"/>
                  <a:t>Write each expression as a sum or difference of </a:t>
                </a:r>
                <a:r>
                  <a:rPr lang="en-US" sz="2400" dirty="0" err="1" smtClean="0"/>
                  <a:t>sines</a:t>
                </a:r>
                <a:r>
                  <a:rPr lang="en-US" sz="2400" dirty="0" smtClean="0"/>
                  <a:t> and/or cosines.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a)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10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400" dirty="0" smtClean="0"/>
                  <a:t>                c)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b)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4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400" dirty="0" smtClean="0"/>
                  <a:t>              d)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 smtClean="0"/>
                  <a:t>Write each expressions as a product of </a:t>
                </a:r>
                <a:r>
                  <a:rPr lang="en-US" sz="2400" dirty="0" err="1" smtClean="0"/>
                  <a:t>sines</a:t>
                </a:r>
                <a:r>
                  <a:rPr lang="en-US" sz="2400" dirty="0" smtClean="0"/>
                  <a:t> and/or cosines: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a)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            c)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0.4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0.6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b)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400" dirty="0" smtClean="0"/>
                  <a:t>               d)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  <a:blipFill rotWithShape="1">
                <a:blip r:embed="rId3"/>
                <a:stretch>
                  <a:fillRect l="-1068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Examples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 smtClean="0"/>
                  <a:t>Simplify the following trigonometric expressions: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a)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sz="2400" dirty="0" smtClean="0"/>
                  <a:t>                 b)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 smtClean="0"/>
                  <a:t>Verify the following: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a)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𝑠𝑖𝑛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𝐵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</m:e>
                        </m:func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𝐵</m:t>
                            </m:r>
                          </m:e>
                        </m:func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𝑡𝑎𝑛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𝐵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b)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𝑐𝑜𝑠𝐴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𝑐𝑜𝑠𝐵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𝑡𝑎𝑛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𝐵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  <a:blipFill rotWithShape="1">
                <a:blip r:embed="rId3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4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OBJECTIVES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At the end of the lesson the students are expected to:</a:t>
            </a:r>
          </a:p>
          <a:p>
            <a:r>
              <a:rPr lang="en-US" sz="2400" dirty="0" smtClean="0"/>
              <a:t>Review basic identities.</a:t>
            </a:r>
          </a:p>
          <a:p>
            <a:r>
              <a:rPr lang="en-US" sz="2400" dirty="0" smtClean="0"/>
              <a:t>Simplify a trigonometric expression using identities.</a:t>
            </a:r>
          </a:p>
          <a:p>
            <a:r>
              <a:rPr lang="en-US" sz="2400" dirty="0" smtClean="0"/>
              <a:t>Verify a trigonometric identity.</a:t>
            </a:r>
          </a:p>
          <a:p>
            <a:r>
              <a:rPr lang="en-US" sz="2400" dirty="0" smtClean="0"/>
              <a:t>Apply the sum and difference identities.</a:t>
            </a:r>
          </a:p>
          <a:p>
            <a:r>
              <a:rPr lang="en-US" sz="2400" dirty="0" smtClean="0"/>
              <a:t>Apply the double-angle and half-angle identities.</a:t>
            </a:r>
          </a:p>
          <a:p>
            <a:r>
              <a:rPr lang="en-US" sz="2400" dirty="0" smtClean="0"/>
              <a:t>Apply the product-to-sum and sum-to-product identities.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/>
              <a:t>Algebra and Trigonometry by  Cynthia Young</a:t>
            </a:r>
          </a:p>
          <a:p>
            <a:r>
              <a:rPr lang="en-US" sz="2400" dirty="0"/>
              <a:t>Trigonometry by Jerome Hayden and Bettye </a:t>
            </a:r>
            <a:r>
              <a:rPr lang="en-US" sz="2400" dirty="0" smtClean="0"/>
              <a:t>Hall</a:t>
            </a:r>
          </a:p>
          <a:p>
            <a:r>
              <a:rPr lang="en-US" sz="2400" dirty="0" smtClean="0"/>
              <a:t>Trigonometry by Academe/Scott, </a:t>
            </a:r>
            <a:r>
              <a:rPr lang="en-US" sz="2400" dirty="0" err="1" smtClean="0"/>
              <a:t>Foresman</a:t>
            </a:r>
            <a:endParaRPr lang="en-US" sz="2400" dirty="0" smtClean="0"/>
          </a:p>
          <a:p>
            <a:r>
              <a:rPr lang="en-US" sz="2400" dirty="0" smtClean="0"/>
              <a:t>Plane and Spherical Trigonometry by Paul Rider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61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TRIGONOMETRIC IDENTITIES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A trigonometric identity is an equation involving trigonometric functions that hold for all values of the argument, typically chosen to be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b="0" i="0" dirty="0" smtClean="0">
                    <a:latin typeface="Cambria Math"/>
                    <a:ea typeface="Cambria Math"/>
                  </a:rPr>
                  <a:t>.</a:t>
                </a:r>
              </a:p>
              <a:p>
                <a:pPr marL="0" indent="0">
                  <a:buNone/>
                </a:pPr>
                <a:endParaRPr lang="en-US" sz="2400" b="0" i="1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1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BASIC TRIGONOMETRIC IDENTITIES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>
                <a:ea typeface="Cambria Math"/>
              </a:rPr>
              <a:t>Reciprocal Identities</a:t>
            </a:r>
            <a:endParaRPr lang="en-US" sz="2400" dirty="0" smtClean="0">
              <a:ea typeface="Cambria Math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095057"/>
                  </p:ext>
                </p:extLst>
              </p:nvPr>
            </p:nvGraphicFramePr>
            <p:xfrm>
              <a:off x="533400" y="2438400"/>
              <a:ext cx="8229599" cy="2354009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77626"/>
                    <a:gridCol w="2522973"/>
                    <a:gridCol w="3429000"/>
                  </a:tblGrid>
                  <a:tr h="533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Reciprocal Identities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Equivalent Forms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Domain Restrictions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csc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csc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       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𝑖𝑛𝑡𝑒𝑔𝑒𝑟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sec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sec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       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𝑜𝑑𝑑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𝑖𝑛𝑡𝑒𝑔𝑒𝑟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cot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tan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cot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       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𝑖𝑛𝑡𝑒𝑔𝑒𝑟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095057"/>
                  </p:ext>
                </p:extLst>
              </p:nvPr>
            </p:nvGraphicFramePr>
            <p:xfrm>
              <a:off x="533400" y="2438400"/>
              <a:ext cx="8229599" cy="2354009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77626"/>
                    <a:gridCol w="2522973"/>
                    <a:gridCol w="3429000"/>
                  </a:tblGrid>
                  <a:tr h="533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Reciprocal Identities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Equivalent Forms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Domain Restrictions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68" t="-92000" r="-26193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0338" t="-92000" r="-1359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40214" t="-92000" r="-178" b="-200000"/>
                          </a:stretch>
                        </a:blipFill>
                      </a:tcPr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68" t="-193939" r="-261930" b="-1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0338" t="-193939" r="-135990" b="-1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40214" t="-193939" r="-178" b="-102020"/>
                          </a:stretch>
                        </a:blipFill>
                      </a:tcPr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68" t="-291000" r="-261930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0338" t="-291000" r="-135990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40214" t="-291000" r="-178" b="-1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639762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u="sng" dirty="0" smtClean="0"/>
          </a:p>
          <a:p>
            <a:pPr marL="0" indent="0">
              <a:buNone/>
            </a:pPr>
            <a:r>
              <a:rPr lang="en-US" sz="2400" b="1" u="sng" dirty="0" smtClean="0"/>
              <a:t>Quotient (or Ratio) Identities</a:t>
            </a:r>
            <a:endParaRPr lang="en-US" sz="2400" dirty="0" smtClean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endParaRPr lang="en-US" sz="2400" b="1" u="sng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670566"/>
                  </p:ext>
                </p:extLst>
              </p:nvPr>
            </p:nvGraphicFramePr>
            <p:xfrm>
              <a:off x="457200" y="2590800"/>
              <a:ext cx="8153400" cy="2057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3276600"/>
                    <a:gridCol w="4876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Quotient Identities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Domain Restrictions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848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≠0    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𝑜𝑟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   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≠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       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𝑜𝑑𝑑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𝑖𝑛𝑡𝑒𝑔𝑒𝑟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838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cot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≠0     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𝑜𝑟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   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        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𝑖𝑛𝑡𝑒𝑟𝑔𝑒𝑟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670566"/>
                  </p:ext>
                </p:extLst>
              </p:nvPr>
            </p:nvGraphicFramePr>
            <p:xfrm>
              <a:off x="457200" y="2590800"/>
              <a:ext cx="8153400" cy="2057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3276600"/>
                    <a:gridCol w="4876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Quotient Identities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Domain Restrictions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848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7482" r="-148699" b="-99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7250" t="-47482" b="-99281"/>
                          </a:stretch>
                        </a:blipFill>
                      </a:tcPr>
                    </a:tc>
                  </a:tr>
                  <a:tr h="838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48551" r="-148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7250" t="-1485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622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     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219200"/>
            <a:ext cx="8563064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u="sng" dirty="0" smtClean="0"/>
          </a:p>
          <a:p>
            <a:pPr marL="0" indent="0">
              <a:buNone/>
            </a:pPr>
            <a:r>
              <a:rPr lang="en-US" sz="2400" b="1" u="sng" dirty="0" smtClean="0"/>
              <a:t>Pythagorean </a:t>
            </a:r>
            <a:r>
              <a:rPr lang="en-US" sz="2400" b="1" u="sng" dirty="0"/>
              <a:t>Identities</a:t>
            </a:r>
            <a:endParaRPr lang="en-US" sz="2400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endParaRPr lang="en-US" sz="2400" b="1" u="sng" dirty="0" smtClean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b="1" u="sng" dirty="0" smtClean="0"/>
              <a:t>Negative Arguments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590447"/>
                  </p:ext>
                </p:extLst>
              </p:nvPr>
            </p:nvGraphicFramePr>
            <p:xfrm>
              <a:off x="228600" y="4114800"/>
              <a:ext cx="8458200" cy="3708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819400"/>
                    <a:gridCol w="2819400"/>
                    <a:gridCol w="28194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 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𝒔𝒊𝒏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𝒄𝒐𝒔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𝒕𝒂𝒏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𝒕𝒂𝒏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590447"/>
                  </p:ext>
                </p:extLst>
              </p:nvPr>
            </p:nvGraphicFramePr>
            <p:xfrm>
              <a:off x="228600" y="4114800"/>
              <a:ext cx="8458200" cy="3708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819400"/>
                    <a:gridCol w="2819400"/>
                    <a:gridCol w="2819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6" r="-200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r="-99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3646149"/>
                  </p:ext>
                </p:extLst>
              </p:nvPr>
            </p:nvGraphicFramePr>
            <p:xfrm>
              <a:off x="304800" y="2362200"/>
              <a:ext cx="8382000" cy="3719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794000"/>
                    <a:gridCol w="2794000"/>
                    <a:gridCol w="27940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𝒔𝒊𝒏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𝒄𝒐𝒔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𝒕𝒂𝒏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𝒔𝒆𝒄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𝒄𝒐𝒕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𝒄𝒔𝒄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3646149"/>
                  </p:ext>
                </p:extLst>
              </p:nvPr>
            </p:nvGraphicFramePr>
            <p:xfrm>
              <a:off x="304800" y="2362200"/>
              <a:ext cx="8382000" cy="3719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794000"/>
                    <a:gridCol w="2794000"/>
                    <a:gridCol w="2794000"/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639" r="-2002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9782" t="-1639" r="-997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218" t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7156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     Guidelines for Verifying Trigonometric Identities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219200"/>
            <a:ext cx="8563064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The following suggestions help guide the way to verifying trigonometric identities:</a:t>
            </a:r>
          </a:p>
          <a:p>
            <a:r>
              <a:rPr lang="en-US" sz="2400" dirty="0" smtClean="0"/>
              <a:t>Start with the more complicated side of the equation.</a:t>
            </a:r>
          </a:p>
          <a:p>
            <a:r>
              <a:rPr lang="en-US" sz="2400" dirty="0" smtClean="0"/>
              <a:t>Combine all sums and differences of fractions (quotients) into a single fraction (quotient).</a:t>
            </a:r>
          </a:p>
          <a:p>
            <a:r>
              <a:rPr lang="en-US" sz="2400" dirty="0" smtClean="0"/>
              <a:t>Use basic trigonometric identities.</a:t>
            </a:r>
          </a:p>
          <a:p>
            <a:r>
              <a:rPr lang="en-US" sz="2400" dirty="0" smtClean="0"/>
              <a:t>Use algebraic techniques to manipulate one side of the other side of the equation is achieved.</a:t>
            </a:r>
          </a:p>
          <a:p>
            <a:r>
              <a:rPr lang="en-US" sz="2400" dirty="0" smtClean="0"/>
              <a:t>Sometimes it is helpful to convert all trigonometric functions into </a:t>
            </a:r>
            <a:r>
              <a:rPr lang="en-US" sz="2400" dirty="0" err="1" smtClean="0"/>
              <a:t>sines</a:t>
            </a:r>
            <a:r>
              <a:rPr lang="en-US" sz="2400" dirty="0" smtClean="0"/>
              <a:t> and cosines. </a:t>
            </a:r>
          </a:p>
          <a:p>
            <a:pPr marL="0" indent="0">
              <a:buNone/>
            </a:pPr>
            <a:r>
              <a:rPr lang="en-US" sz="2400" u="sng" dirty="0" smtClean="0"/>
              <a:t>Note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Trigonometric identities must be valid for all values of the independent variable for which the expressions in the equation are defined (domain of the equation).</a:t>
            </a:r>
          </a:p>
        </p:txBody>
      </p:sp>
    </p:spTree>
    <p:extLst>
      <p:ext uri="{BB962C8B-B14F-4D97-AF65-F5344CB8AC3E}">
        <p14:creationId xmlns:p14="http://schemas.microsoft.com/office/powerpoint/2010/main" val="60658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 Verify the following identities: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𝑠𝑒𝑐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  <a:ea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1+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  <a:ea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457200" indent="-457200">
                  <a:buAutoNum type="arabicPeriod" startAt="2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1+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457200" indent="-457200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sec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=1−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457200" indent="-45720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  <a:ea typeface="Cambria Math"/>
                                  </a:rPr>
                                  <m:t>cot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a:rPr lang="en-US" sz="2400" b="0" i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  <a:ea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457200" indent="-457200">
                  <a:buFont typeface="+mj-lt"/>
                  <a:buAutoNum type="arabicPeriod" startAt="5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−1=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en-US" sz="2400" b="0" i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𝑠𝑖𝑛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457200" indent="-457200">
                  <a:buFont typeface="+mj-lt"/>
                  <a:buAutoNum type="arabicPeriod" startAt="6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cot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csc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sec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sz="2400" dirty="0" smtClean="0"/>
              </a:p>
              <a:p>
                <a:pPr marL="457200" indent="-457200">
                  <a:buFont typeface="+mj-lt"/>
                  <a:buAutoNum type="arabicPeriod" startAt="6"/>
                </a:pPr>
                <a:endParaRPr lang="en-US" sz="2400" dirty="0" smtClean="0"/>
              </a:p>
              <a:p>
                <a:pPr marL="457200" indent="-457200">
                  <a:buAutoNum type="arabicPeriod" startAt="6"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  <a:blipFill rotWithShape="1">
                <a:blip r:embed="rId3"/>
                <a:stretch>
                  <a:fillRect l="-996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24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515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    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7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/>
                                        <a:ea typeface="Cambria Math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457200" indent="-457200">
                  <a:buFont typeface="+mj-lt"/>
                  <a:buAutoNum type="arabicPeriod" startAt="8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1+</m:t>
                        </m:r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1−</m:t>
                        </m:r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num>
                      <m:den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457200" indent="-457200">
                  <a:buFont typeface="+mj-lt"/>
                  <a:buAutoNum type="arabicPeriod" startAt="9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  <a:ea typeface="Cambria Math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+2 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457200" indent="-457200">
                  <a:buFont typeface="+mj-lt"/>
                  <a:buAutoNum type="arabicPeriod" startAt="10"/>
                </a:pPr>
                <a:r>
                  <a:rPr lang="en-US" sz="240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1+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</m:e>
                    </m:d>
                    <m:d>
                      <m:dPr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1−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=−2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  <a:ea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457200" indent="-457200">
                  <a:buFont typeface="+mj-lt"/>
                  <a:buAutoNum type="arabicPeriod" startAt="11"/>
                </a:pP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𝑠𝑖𝑛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𝑠𝑒𝑐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𝑐𝑜𝑠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𝑠𝑒𝑐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𝑐𝑜𝑡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457200" indent="-457200">
                  <a:buFont typeface="+mj-lt"/>
                  <a:buAutoNum type="arabicPeriod" startAt="11"/>
                </a:pPr>
                <a:endParaRPr lang="en-US" sz="1000" dirty="0"/>
              </a:p>
              <a:p>
                <a:pPr marL="457200" indent="-457200">
                  <a:buFont typeface="+mj-lt"/>
                  <a:buAutoNum type="arabicPeriod" startAt="11"/>
                </a:pP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+1+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+3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1+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2+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563064" cy="5181600"/>
              </a:xfrm>
              <a:blipFill rotWithShape="1">
                <a:blip r:embed="rId3"/>
                <a:stretch>
                  <a:fillRect l="-1068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0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</Template>
  <TotalTime>1371</TotalTime>
  <Words>2047</Words>
  <Application>Microsoft Office PowerPoint</Application>
  <PresentationFormat>On-screen Show (4:3)</PresentationFormat>
  <Paragraphs>215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TOPIC</vt:lpstr>
      <vt:lpstr>Lesson 6:   TRIGONOMETRIC IDENTITIES</vt:lpstr>
      <vt:lpstr>OBJECTIVES</vt:lpstr>
      <vt:lpstr>TRIGONOMETRIC IDENTITIES</vt:lpstr>
      <vt:lpstr>BASIC TRIGONOMETRIC IDENTITIES</vt:lpstr>
      <vt:lpstr>PowerPoint Presentation</vt:lpstr>
      <vt:lpstr>      </vt:lpstr>
      <vt:lpstr>      Guidelines for Verifying Trigonometric Identities</vt:lpstr>
      <vt:lpstr>Examples</vt:lpstr>
      <vt:lpstr>      </vt:lpstr>
      <vt:lpstr>      Sum and Difference Identities </vt:lpstr>
      <vt:lpstr>      Examples</vt:lpstr>
      <vt:lpstr>      Double-Angle Identities</vt:lpstr>
      <vt:lpstr>      Examples</vt:lpstr>
      <vt:lpstr>      Half-Angle Identities</vt:lpstr>
      <vt:lpstr>      Examples</vt:lpstr>
      <vt:lpstr>      Product-to-Sum and Sum-to-Prroduct  Identities</vt:lpstr>
      <vt:lpstr>      Product-to-Sum and Sum-to-Product Identities</vt:lpstr>
      <vt:lpstr>Examples</vt:lpstr>
      <vt:lpstr>Examples</vt:lpstr>
      <vt:lpstr>References</vt:lpstr>
    </vt:vector>
  </TitlesOfParts>
  <Company>Mapua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Trigonometric Identities</dc:title>
  <dc:creator>rbteodoro</dc:creator>
  <cp:lastModifiedBy>Raquel B. Teodoro</cp:lastModifiedBy>
  <cp:revision>164</cp:revision>
  <dcterms:created xsi:type="dcterms:W3CDTF">2011-05-31T05:35:10Z</dcterms:created>
  <dcterms:modified xsi:type="dcterms:W3CDTF">2011-08-10T08:24:11Z</dcterms:modified>
</cp:coreProperties>
</file>