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345" r:id="rId2"/>
    <p:sldId id="351" r:id="rId3"/>
    <p:sldId id="352" r:id="rId4"/>
    <p:sldId id="354" r:id="rId5"/>
    <p:sldId id="355" r:id="rId6"/>
    <p:sldId id="341" r:id="rId7"/>
    <p:sldId id="342" r:id="rId8"/>
    <p:sldId id="343" r:id="rId9"/>
    <p:sldId id="346" r:id="rId10"/>
    <p:sldId id="347" r:id="rId11"/>
    <p:sldId id="353" r:id="rId12"/>
    <p:sldId id="348" r:id="rId13"/>
    <p:sldId id="350" r:id="rId14"/>
    <p:sldId id="349" r:id="rId15"/>
    <p:sldId id="356" r:id="rId16"/>
    <p:sldId id="357" r:id="rId17"/>
    <p:sldId id="358" r:id="rId18"/>
    <p:sldId id="359" r:id="rId19"/>
    <p:sldId id="360" r:id="rId20"/>
    <p:sldId id="361" r:id="rId21"/>
    <p:sldId id="362" r:id="rId22"/>
    <p:sldId id="363" r:id="rId23"/>
  </p:sldIdLst>
  <p:sldSz cx="9144000" cy="6858000" type="screen4x3"/>
  <p:notesSz cx="7315200" cy="96012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000000"/>
    <a:srgbClr val="FFCD00"/>
    <a:srgbClr val="ED8B00"/>
    <a:srgbClr val="DB291C"/>
    <a:srgbClr val="FF9900"/>
    <a:srgbClr val="C00000"/>
    <a:srgbClr val="3C8A2E"/>
    <a:srgbClr val="DCDCDC"/>
    <a:srgbClr val="B4B4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47" autoAdjust="0"/>
    <p:restoredTop sz="96323" autoAdjust="0"/>
  </p:normalViewPr>
  <p:slideViewPr>
    <p:cSldViewPr snapToGrid="0" showGuides="1">
      <p:cViewPr varScale="1">
        <p:scale>
          <a:sx n="90" d="100"/>
          <a:sy n="90" d="100"/>
        </p:scale>
        <p:origin x="1398" y="78"/>
      </p:cViewPr>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4/26/2021</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4/26/2021</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576039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17</a:t>
            </a:fld>
            <a:endParaRPr lang="en-US" dirty="0"/>
          </a:p>
        </p:txBody>
      </p:sp>
    </p:spTree>
    <p:extLst>
      <p:ext uri="{BB962C8B-B14F-4D97-AF65-F5344CB8AC3E}">
        <p14:creationId xmlns:p14="http://schemas.microsoft.com/office/powerpoint/2010/main" val="935648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18</a:t>
            </a:fld>
            <a:endParaRPr lang="en-US" dirty="0"/>
          </a:p>
        </p:txBody>
      </p:sp>
    </p:spTree>
    <p:extLst>
      <p:ext uri="{BB962C8B-B14F-4D97-AF65-F5344CB8AC3E}">
        <p14:creationId xmlns:p14="http://schemas.microsoft.com/office/powerpoint/2010/main" val="1789763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19</a:t>
            </a:fld>
            <a:endParaRPr lang="en-US" dirty="0"/>
          </a:p>
        </p:txBody>
      </p:sp>
    </p:spTree>
    <p:extLst>
      <p:ext uri="{BB962C8B-B14F-4D97-AF65-F5344CB8AC3E}">
        <p14:creationId xmlns:p14="http://schemas.microsoft.com/office/powerpoint/2010/main" val="2592653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20</a:t>
            </a:fld>
            <a:endParaRPr lang="en-US" dirty="0"/>
          </a:p>
        </p:txBody>
      </p:sp>
    </p:spTree>
    <p:extLst>
      <p:ext uri="{BB962C8B-B14F-4D97-AF65-F5344CB8AC3E}">
        <p14:creationId xmlns:p14="http://schemas.microsoft.com/office/powerpoint/2010/main" val="1262375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21</a:t>
            </a:fld>
            <a:endParaRPr lang="en-US" dirty="0"/>
          </a:p>
        </p:txBody>
      </p:sp>
    </p:spTree>
    <p:extLst>
      <p:ext uri="{BB962C8B-B14F-4D97-AF65-F5344CB8AC3E}">
        <p14:creationId xmlns:p14="http://schemas.microsoft.com/office/powerpoint/2010/main" val="2118848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22</a:t>
            </a:fld>
            <a:endParaRPr lang="en-US" dirty="0"/>
          </a:p>
        </p:txBody>
      </p:sp>
    </p:spTree>
    <p:extLst>
      <p:ext uri="{BB962C8B-B14F-4D97-AF65-F5344CB8AC3E}">
        <p14:creationId xmlns:p14="http://schemas.microsoft.com/office/powerpoint/2010/main" val="2904725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394709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4242695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1736115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1548463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2435636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12</a:t>
            </a:fld>
            <a:endParaRPr lang="en-US" dirty="0"/>
          </a:p>
        </p:txBody>
      </p:sp>
    </p:spTree>
    <p:extLst>
      <p:ext uri="{BB962C8B-B14F-4D97-AF65-F5344CB8AC3E}">
        <p14:creationId xmlns:p14="http://schemas.microsoft.com/office/powerpoint/2010/main" val="428950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14</a:t>
            </a:fld>
            <a:endParaRPr lang="en-US" dirty="0"/>
          </a:p>
        </p:txBody>
      </p:sp>
    </p:spTree>
    <p:extLst>
      <p:ext uri="{BB962C8B-B14F-4D97-AF65-F5344CB8AC3E}">
        <p14:creationId xmlns:p14="http://schemas.microsoft.com/office/powerpoint/2010/main" val="2426807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16</a:t>
            </a:fld>
            <a:endParaRPr lang="en-US" dirty="0"/>
          </a:p>
        </p:txBody>
      </p:sp>
    </p:spTree>
    <p:extLst>
      <p:ext uri="{BB962C8B-B14F-4D97-AF65-F5344CB8AC3E}">
        <p14:creationId xmlns:p14="http://schemas.microsoft.com/office/powerpoint/2010/main" val="2662428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a:t>Click icon to add picture</a:t>
            </a:r>
            <a:endParaRPr lang="en-CA" noProof="0" dirty="0"/>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CA"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gr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5"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6"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a:t>Go to "Insert Tab" to insert a footer</a:t>
            </a:r>
          </a:p>
        </p:txBody>
      </p:sp>
      <p:sp>
        <p:nvSpPr>
          <p:cNvPr id="7"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8" name="TextBox 7"/>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6"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a:t>Go to "Insert Tab" to insert a footer</a:t>
            </a:r>
          </a:p>
        </p:txBody>
      </p:sp>
      <p:sp>
        <p:nvSpPr>
          <p:cNvPr id="7"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8" name="TextBox 7"/>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6"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a:t>Go to "Insert Tab" to insert a footer</a:t>
            </a:r>
          </a:p>
        </p:txBody>
      </p:sp>
      <p:sp>
        <p:nvSpPr>
          <p:cNvPr id="7"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8" name="TextBox 7"/>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6"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a:t>Go to "Insert Tab" to insert a footer</a:t>
            </a:r>
          </a:p>
        </p:txBody>
      </p:sp>
      <p:sp>
        <p:nvSpPr>
          <p:cNvPr id="7"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8" name="TextBox 7"/>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3"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5"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a:tabLst>
                <a:tab pos="6729413" algn="r"/>
              </a:tabLst>
              <a:defRPr/>
            </a:lvl1pPr>
            <a:lvl2pPr>
              <a:tabLst>
                <a:tab pos="6729413" algn="r"/>
              </a:tabLst>
              <a:defRPr/>
            </a:lvl2pPr>
            <a:lvl3pPr>
              <a:tabLst>
                <a:tab pos="6729413" algn="r"/>
              </a:tabLst>
              <a:defRPr/>
            </a:lvl3pPr>
            <a:lvl4pPr>
              <a:tabLst>
                <a:tab pos="6729413" algn="r"/>
              </a:tabLst>
              <a:defRPr/>
            </a:lvl4pPr>
            <a:lvl5pPr>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5"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6"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a:t>Click icon to add picture</a:t>
            </a:r>
            <a:endParaRPr lang="en-CA" noProof="0" dirty="0"/>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8"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9"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CA"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4"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5"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CA"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5"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6"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a:t>Click icon to add picture</a:t>
            </a:r>
            <a:endParaRPr lang="en-CA" noProof="0" dirty="0"/>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noProof="0" dirty="0"/>
              <a:t>Click to edit Master title style</a:t>
            </a:r>
          </a:p>
          <a:p>
            <a:pPr lvl="1"/>
            <a:r>
              <a:rPr lang="en-CA"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grpSp>
    </p:spTree>
    <p:extLst>
      <p:ext uri="{BB962C8B-B14F-4D97-AF65-F5344CB8AC3E}">
        <p14:creationId xmlns:p14="http://schemas.microsoft.com/office/powerpoint/2010/main" val="2783079461"/>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CA"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5"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6"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a:t>Click icon to add chart</a:t>
            </a:r>
            <a:endParaRPr lang="en-CA" noProof="0" dirty="0"/>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376238" y="6121013"/>
            <a:ext cx="8391525" cy="260737"/>
          </a:xfrm>
        </p:spPr>
        <p:txBody>
          <a:bodyPr>
            <a:noAutofit/>
          </a:bodyPr>
          <a:lstStyle>
            <a:lvl1pPr>
              <a:spcAft>
                <a:spcPts val="0"/>
              </a:spcAft>
              <a:defRPr sz="900"/>
            </a:lvl1pPr>
          </a:lstStyle>
          <a:p>
            <a:pPr lvl="0"/>
            <a:r>
              <a:rPr lang="en-US" noProof="0"/>
              <a:t>Click to edit Master text styles</a:t>
            </a:r>
          </a:p>
        </p:txBody>
      </p:sp>
      <p:sp>
        <p:nvSpPr>
          <p:cNvPr id="7"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8"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a:t>Click icon to add chart</a:t>
            </a:r>
            <a:endParaRPr lang="en-CA" noProof="0" dirty="0"/>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a:t>Click icon to add chart</a:t>
            </a:r>
            <a:endParaRPr lang="en-CA" noProof="0" dirty="0"/>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a:t>Click icon to add chart</a:t>
            </a:r>
            <a:endParaRPr lang="en-CA" noProof="0" dirty="0"/>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Click to edit Master text styles</a:t>
            </a:r>
          </a:p>
        </p:txBody>
      </p:sp>
      <p:sp>
        <p:nvSpPr>
          <p:cNvPr id="12" name="Text Placeholder 7"/>
          <p:cNvSpPr>
            <a:spLocks noGrp="1"/>
          </p:cNvSpPr>
          <p:nvPr>
            <p:ph type="body" sz="quarter" idx="23"/>
          </p:nvPr>
        </p:nvSpPr>
        <p:spPr>
          <a:xfrm>
            <a:off x="376237" y="6121013"/>
            <a:ext cx="8374064" cy="260737"/>
          </a:xfrm>
        </p:spPr>
        <p:txBody>
          <a:bodyPr>
            <a:noAutofit/>
          </a:bodyPr>
          <a:lstStyle>
            <a:lvl1pPr>
              <a:spcAft>
                <a:spcPts val="0"/>
              </a:spcAft>
              <a:defRPr sz="900"/>
            </a:lvl1pPr>
          </a:lstStyle>
          <a:p>
            <a:pPr lvl="0"/>
            <a:r>
              <a:rPr lang="en-US" noProof="0"/>
              <a:t>Click to edit Master text styles</a:t>
            </a:r>
          </a:p>
        </p:txBody>
      </p:sp>
      <p:sp>
        <p:nvSpPr>
          <p:cNvPr id="11"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13"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6"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7"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6"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9"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3" name="Chart Placeholder 2"/>
          <p:cNvSpPr>
            <a:spLocks noGrp="1"/>
          </p:cNvSpPr>
          <p:nvPr>
            <p:ph type="chart" sz="quarter" idx="21"/>
          </p:nvPr>
        </p:nvSpPr>
        <p:spPr>
          <a:xfrm>
            <a:off x="4755917" y="2125013"/>
            <a:ext cx="4011846" cy="3996000"/>
          </a:xfrm>
        </p:spPr>
        <p:txBody>
          <a:bodyPr/>
          <a:lstStyle/>
          <a:p>
            <a:r>
              <a:rPr lang="en-US" noProof="0"/>
              <a:t>Click icon to add chart</a:t>
            </a:r>
            <a:endParaRPr lang="en-CA" noProof="0" dirty="0"/>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15" name="Text Placeholder 7"/>
          <p:cNvSpPr>
            <a:spLocks noGrp="1"/>
          </p:cNvSpPr>
          <p:nvPr>
            <p:ph type="body" sz="quarter" idx="23"/>
          </p:nvPr>
        </p:nvSpPr>
        <p:spPr>
          <a:xfrm>
            <a:off x="376237" y="6121013"/>
            <a:ext cx="8391525" cy="260737"/>
          </a:xfrm>
        </p:spPr>
        <p:txBody>
          <a:bodyPr>
            <a:normAutofit/>
          </a:bodyPr>
          <a:lstStyle>
            <a:lvl1pPr>
              <a:spcAft>
                <a:spcPts val="0"/>
              </a:spcAft>
              <a:defRPr sz="900"/>
            </a:lvl1pPr>
          </a:lstStyle>
          <a:p>
            <a:pPr lvl="0"/>
            <a:r>
              <a:rPr lang="en-US" noProof="0"/>
              <a:t>Click to edit Master text styles</a:t>
            </a:r>
          </a:p>
        </p:txBody>
      </p:sp>
      <p:sp>
        <p:nvSpPr>
          <p:cNvPr id="8"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9"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755915" y="2125013"/>
            <a:ext cx="4011847" cy="3996000"/>
          </a:xfrm>
        </p:spPr>
        <p:txBody>
          <a:bodyPr/>
          <a:lstStyle/>
          <a:p>
            <a:r>
              <a:rPr lang="en-US" noProof="0"/>
              <a:t>Click icon to add chart</a:t>
            </a:r>
            <a:endParaRPr lang="en-CA" noProof="0" dirty="0"/>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15" name="Text Placeholder 7"/>
          <p:cNvSpPr>
            <a:spLocks noGrp="1"/>
          </p:cNvSpPr>
          <p:nvPr>
            <p:ph type="body" sz="quarter" idx="23"/>
          </p:nvPr>
        </p:nvSpPr>
        <p:spPr>
          <a:xfrm>
            <a:off x="376237" y="6121013"/>
            <a:ext cx="8374064" cy="260737"/>
          </a:xfrm>
        </p:spPr>
        <p:txBody>
          <a:bodyPr>
            <a:normAutofit/>
          </a:bodyPr>
          <a:lstStyle>
            <a:lvl1pPr>
              <a:spcAft>
                <a:spcPts val="0"/>
              </a:spcAft>
              <a:defRPr sz="900"/>
            </a:lvl1pPr>
          </a:lstStyle>
          <a:p>
            <a:pPr lvl="0"/>
            <a:r>
              <a:rPr lang="en-US" noProof="0"/>
              <a:t>Click to edit Master text styles</a:t>
            </a:r>
          </a:p>
        </p:txBody>
      </p:sp>
      <p:sp>
        <p:nvSpPr>
          <p:cNvPr id="9" name="Chart Placeholder 2"/>
          <p:cNvSpPr>
            <a:spLocks noGrp="1"/>
          </p:cNvSpPr>
          <p:nvPr>
            <p:ph type="chart" sz="quarter" idx="24"/>
          </p:nvPr>
        </p:nvSpPr>
        <p:spPr>
          <a:xfrm>
            <a:off x="376238" y="2125013"/>
            <a:ext cx="4004297" cy="3996000"/>
          </a:xfrm>
        </p:spPr>
        <p:txBody>
          <a:bodyPr/>
          <a:lstStyle/>
          <a:p>
            <a:r>
              <a:rPr lang="en-US" noProof="0"/>
              <a:t>Click icon to add chart</a:t>
            </a:r>
            <a:endParaRPr lang="en-CA" noProof="0" dirty="0"/>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Click to edit Master text styles</a:t>
            </a:r>
          </a:p>
        </p:txBody>
      </p:sp>
      <p:sp>
        <p:nvSpPr>
          <p:cNvPr id="10"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14"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0"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11"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0"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11"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CA" noProof="0" dirty="0"/>
          </a:p>
        </p:txBody>
      </p:sp>
      <p:sp>
        <p:nvSpPr>
          <p:cNvPr id="4" name="Picture Placeholder 6"/>
          <p:cNvSpPr>
            <a:spLocks noGrp="1"/>
          </p:cNvSpPr>
          <p:nvPr>
            <p:ph type="pic" sz="quarter" idx="13"/>
          </p:nvPr>
        </p:nvSpPr>
        <p:spPr>
          <a:xfrm>
            <a:off x="376237" y="1700213"/>
            <a:ext cx="2034000" cy="1260000"/>
          </a:xfrm>
        </p:spPr>
        <p:txBody>
          <a:bodyPr lIns="0" tIns="0" rIns="0" bIns="0">
            <a:noAutofit/>
          </a:bodyPr>
          <a:lstStyle/>
          <a:p>
            <a:r>
              <a:rPr lang="en-US" noProof="0"/>
              <a:t>Click icon to add picture</a:t>
            </a:r>
            <a:endParaRPr lang="en-CA" noProof="0" dirty="0"/>
          </a:p>
        </p:txBody>
      </p:sp>
      <p:sp>
        <p:nvSpPr>
          <p:cNvPr id="5" name="Picture Placeholder 6"/>
          <p:cNvSpPr>
            <a:spLocks noGrp="1"/>
          </p:cNvSpPr>
          <p:nvPr>
            <p:ph type="pic" sz="quarter" idx="14"/>
          </p:nvPr>
        </p:nvSpPr>
        <p:spPr>
          <a:xfrm>
            <a:off x="2495412" y="1700213"/>
            <a:ext cx="2034000" cy="1260000"/>
          </a:xfrm>
        </p:spPr>
        <p:txBody>
          <a:bodyPr lIns="0" tIns="0" rIns="0" bIns="0">
            <a:noAutofit/>
          </a:bodyPr>
          <a:lstStyle/>
          <a:p>
            <a:r>
              <a:rPr lang="en-US" noProof="0"/>
              <a:t>Click icon to add picture</a:t>
            </a:r>
            <a:endParaRPr lang="en-CA" noProof="0" dirty="0"/>
          </a:p>
        </p:txBody>
      </p:sp>
      <p:sp>
        <p:nvSpPr>
          <p:cNvPr id="6" name="Picture Placeholder 6"/>
          <p:cNvSpPr>
            <a:spLocks noGrp="1"/>
          </p:cNvSpPr>
          <p:nvPr>
            <p:ph type="pic" sz="quarter" idx="15"/>
          </p:nvPr>
        </p:nvSpPr>
        <p:spPr>
          <a:xfrm>
            <a:off x="4614587" y="1700213"/>
            <a:ext cx="2034000" cy="1260000"/>
          </a:xfrm>
        </p:spPr>
        <p:txBody>
          <a:bodyPr lIns="0" tIns="0" rIns="0" bIns="0">
            <a:noAutofit/>
          </a:bodyPr>
          <a:lstStyle/>
          <a:p>
            <a:r>
              <a:rPr lang="en-US" noProof="0"/>
              <a:t>Click icon to add picture</a:t>
            </a:r>
            <a:endParaRPr lang="en-CA" noProof="0" dirty="0"/>
          </a:p>
        </p:txBody>
      </p:sp>
      <p:sp>
        <p:nvSpPr>
          <p:cNvPr id="7" name="Picture Placeholder 6"/>
          <p:cNvSpPr>
            <a:spLocks noGrp="1"/>
          </p:cNvSpPr>
          <p:nvPr>
            <p:ph type="pic" sz="quarter" idx="16"/>
          </p:nvPr>
        </p:nvSpPr>
        <p:spPr>
          <a:xfrm>
            <a:off x="6733763" y="1700213"/>
            <a:ext cx="2034000" cy="1260000"/>
          </a:xfrm>
        </p:spPr>
        <p:txBody>
          <a:bodyPr lIns="0" tIns="0" rIns="0" bIns="0">
            <a:noAutofit/>
          </a:bodyPr>
          <a:lstStyle/>
          <a:p>
            <a:r>
              <a:rPr lang="en-US" noProof="0"/>
              <a:t>Click icon to add picture</a:t>
            </a:r>
            <a:endParaRPr lang="en-CA" noProof="0" dirty="0"/>
          </a:p>
        </p:txBody>
      </p:sp>
      <p:sp>
        <p:nvSpPr>
          <p:cNvPr id="9" name="Text Placeholder 8"/>
          <p:cNvSpPr>
            <a:spLocks noGrp="1"/>
          </p:cNvSpPr>
          <p:nvPr>
            <p:ph type="body" sz="quarter" idx="17"/>
          </p:nvPr>
        </p:nvSpPr>
        <p:spPr>
          <a:xfrm>
            <a:off x="376237" y="3124200"/>
            <a:ext cx="2040351" cy="3257548"/>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0" name="Text Placeholder 8"/>
          <p:cNvSpPr>
            <a:spLocks noGrp="1"/>
          </p:cNvSpPr>
          <p:nvPr>
            <p:ph type="body" sz="quarter" idx="18"/>
          </p:nvPr>
        </p:nvSpPr>
        <p:spPr>
          <a:xfrm>
            <a:off x="4612472" y="3120550"/>
            <a:ext cx="2034000" cy="326119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1" name="Text Placeholder 8"/>
          <p:cNvSpPr>
            <a:spLocks noGrp="1"/>
          </p:cNvSpPr>
          <p:nvPr>
            <p:ph type="body" sz="quarter" idx="19"/>
          </p:nvPr>
        </p:nvSpPr>
        <p:spPr>
          <a:xfrm>
            <a:off x="2497530" y="3124199"/>
            <a:ext cx="2034000" cy="325754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2" name="Text Placeholder 8"/>
          <p:cNvSpPr>
            <a:spLocks noGrp="1"/>
          </p:cNvSpPr>
          <p:nvPr>
            <p:ph type="body" sz="quarter" idx="20"/>
          </p:nvPr>
        </p:nvSpPr>
        <p:spPr>
          <a:xfrm>
            <a:off x="6744876" y="3108508"/>
            <a:ext cx="2022887" cy="3273240"/>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4"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15"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CA"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grpSp>
    </p:spTree>
    <p:extLst>
      <p:ext uri="{BB962C8B-B14F-4D97-AF65-F5344CB8AC3E}">
        <p14:creationId xmlns:p14="http://schemas.microsoft.com/office/powerpoint/2010/main" val="1665008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CA"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a:t>Click icon to add picture</a:t>
            </a:r>
            <a:endParaRPr lang="en-CA" noProof="0" dirty="0"/>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a:t>Click icon to add picture</a:t>
            </a:r>
            <a:endParaRPr lang="en-CA" noProof="0" dirty="0"/>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a:t>Click icon to add picture</a:t>
            </a:r>
            <a:endParaRPr lang="en-CA" noProof="0" dirty="0"/>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a:t>Click icon to add picture</a:t>
            </a:r>
            <a:endParaRPr lang="en-CA" noProof="0" dirty="0"/>
          </a:p>
        </p:txBody>
      </p:sp>
      <p:sp>
        <p:nvSpPr>
          <p:cNvPr id="13" name="Text Placeholder 12"/>
          <p:cNvSpPr>
            <a:spLocks noGrp="1"/>
          </p:cNvSpPr>
          <p:nvPr>
            <p:ph type="body" sz="quarter" idx="32"/>
          </p:nvPr>
        </p:nvSpPr>
        <p:spPr>
          <a:xfrm>
            <a:off x="2012612" y="1880213"/>
            <a:ext cx="24660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6297420" y="1880213"/>
            <a:ext cx="2476944"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6297420" y="4256213"/>
            <a:ext cx="2476944"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8"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19"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CA" noProof="0" dirty="0"/>
          </a:p>
        </p:txBody>
      </p:sp>
      <p:sp>
        <p:nvSpPr>
          <p:cNvPr id="4" name="Picture Placeholder 7"/>
          <p:cNvSpPr>
            <a:spLocks noGrp="1"/>
          </p:cNvSpPr>
          <p:nvPr>
            <p:ph type="pic" sz="quarter" idx="13"/>
          </p:nvPr>
        </p:nvSpPr>
        <p:spPr>
          <a:xfrm>
            <a:off x="376238" y="1700213"/>
            <a:ext cx="2771775" cy="1971675"/>
          </a:xfrm>
        </p:spPr>
        <p:txBody>
          <a:bodyPr/>
          <a:lstStyle/>
          <a:p>
            <a:r>
              <a:rPr lang="en-US" noProof="0"/>
              <a:t>Click icon to add picture</a:t>
            </a:r>
            <a:endParaRPr lang="en-CA" noProof="0" dirty="0"/>
          </a:p>
        </p:txBody>
      </p:sp>
      <p:sp>
        <p:nvSpPr>
          <p:cNvPr id="5" name="Picture Placeholder 7"/>
          <p:cNvSpPr>
            <a:spLocks noGrp="1"/>
          </p:cNvSpPr>
          <p:nvPr>
            <p:ph type="pic" sz="quarter" idx="14"/>
          </p:nvPr>
        </p:nvSpPr>
        <p:spPr>
          <a:xfrm>
            <a:off x="6004798" y="1700213"/>
            <a:ext cx="2762965" cy="1971675"/>
          </a:xfrm>
        </p:spPr>
        <p:txBody>
          <a:bodyPr/>
          <a:lstStyle/>
          <a:p>
            <a:r>
              <a:rPr lang="en-US" noProof="0"/>
              <a:t>Click icon to add picture</a:t>
            </a:r>
            <a:endParaRPr lang="en-CA" noProof="0" dirty="0"/>
          </a:p>
        </p:txBody>
      </p:sp>
      <p:sp>
        <p:nvSpPr>
          <p:cNvPr id="6" name="Picture Placeholder 7"/>
          <p:cNvSpPr>
            <a:spLocks noGrp="1"/>
          </p:cNvSpPr>
          <p:nvPr>
            <p:ph type="pic" sz="quarter" idx="15"/>
          </p:nvPr>
        </p:nvSpPr>
        <p:spPr>
          <a:xfrm>
            <a:off x="3204806" y="1700213"/>
            <a:ext cx="2743200" cy="1971675"/>
          </a:xfrm>
        </p:spPr>
        <p:txBody>
          <a:bodyPr/>
          <a:lstStyle/>
          <a:p>
            <a:r>
              <a:rPr lang="en-US" noProof="0"/>
              <a:t>Click icon to add picture</a:t>
            </a:r>
            <a:endParaRPr lang="en-CA" noProof="0" dirty="0"/>
          </a:p>
        </p:txBody>
      </p:sp>
      <p:sp>
        <p:nvSpPr>
          <p:cNvPr id="9" name="Text Placeholder 18"/>
          <p:cNvSpPr>
            <a:spLocks noGrp="1"/>
          </p:cNvSpPr>
          <p:nvPr>
            <p:ph idx="1" hasCustomPrompt="1"/>
          </p:nvPr>
        </p:nvSpPr>
        <p:spPr>
          <a:xfrm>
            <a:off x="376238" y="3832225"/>
            <a:ext cx="2762962" cy="2095200"/>
          </a:xfrm>
          <a:prstGeom prst="rect">
            <a:avLst/>
          </a:prstGeom>
        </p:spPr>
        <p:txBody>
          <a:bodyPr vert="horz" lIns="0" tIns="0" rIns="0" bIns="0" rtlCol="0">
            <a:no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13" name="Text Placeholder 18"/>
          <p:cNvSpPr>
            <a:spLocks noGrp="1"/>
          </p:cNvSpPr>
          <p:nvPr>
            <p:ph idx="16" hasCustomPrompt="1"/>
          </p:nvPr>
        </p:nvSpPr>
        <p:spPr>
          <a:xfrm>
            <a:off x="3200400" y="3832225"/>
            <a:ext cx="2743200" cy="2095200"/>
          </a:xfrm>
          <a:prstGeom prst="rect">
            <a:avLst/>
          </a:prstGeom>
        </p:spPr>
        <p:txBody>
          <a:bodyPr vert="horz" lIns="0" tIns="0" rIns="0" bIns="0" rtlCol="0">
            <a:no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14" name="Text Placeholder 18"/>
          <p:cNvSpPr>
            <a:spLocks noGrp="1"/>
          </p:cNvSpPr>
          <p:nvPr>
            <p:ph idx="17" hasCustomPrompt="1"/>
          </p:nvPr>
        </p:nvSpPr>
        <p:spPr>
          <a:xfrm>
            <a:off x="6004798" y="3832225"/>
            <a:ext cx="2762965" cy="2095200"/>
          </a:xfrm>
          <a:prstGeom prst="rect">
            <a:avLst/>
          </a:prstGeom>
        </p:spPr>
        <p:txBody>
          <a:bodyPr vert="horz" lIns="0" tIns="0" rIns="0" bIns="0" rtlCol="0">
            <a:no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1"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12"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4"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5"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100118"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9" name="Text Placeholder 8"/>
          <p:cNvSpPr>
            <a:spLocks noGrp="1"/>
          </p:cNvSpPr>
          <p:nvPr>
            <p:ph type="body" sz="quarter" idx="21"/>
          </p:nvPr>
        </p:nvSpPr>
        <p:spPr>
          <a:xfrm>
            <a:off x="4684646" y="1857892"/>
            <a:ext cx="4083117"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CA"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CA"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CA" sz="1100" noProof="0" dirty="0">
              <a:solidFill>
                <a:schemeClr val="bg1"/>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CA" sz="1200" noProof="0" dirty="0">
                <a:solidFill>
                  <a:schemeClr val="bg1"/>
                </a:solidFill>
              </a:rPr>
              <a:t>Co-brand</a:t>
            </a:r>
            <a:br>
              <a:rPr lang="en-CA" sz="1200" noProof="0" dirty="0">
                <a:solidFill>
                  <a:schemeClr val="bg1"/>
                </a:solidFill>
              </a:rPr>
            </a:br>
            <a:r>
              <a:rPr lang="en-CA" sz="1200" noProof="0" dirty="0">
                <a:solidFill>
                  <a:schemeClr val="bg1"/>
                </a:solidFill>
              </a:rPr>
              <a:t>Logo</a:t>
            </a:r>
          </a:p>
          <a:p>
            <a:endParaRPr lang="en-CA"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CA" sz="1200" noProof="0" dirty="0">
                <a:solidFill>
                  <a:schemeClr val="bg1"/>
                </a:solidFill>
              </a:rPr>
              <a:t>Co-brand</a:t>
            </a:r>
            <a:br>
              <a:rPr lang="en-CA" sz="1200" noProof="0" dirty="0">
                <a:solidFill>
                  <a:schemeClr val="bg1"/>
                </a:solidFill>
              </a:rPr>
            </a:br>
            <a:r>
              <a:rPr lang="en-CA" sz="1200" noProof="0" dirty="0">
                <a:solidFill>
                  <a:schemeClr val="bg1"/>
                </a:solidFill>
              </a:rPr>
              <a:t>Logo</a:t>
            </a:r>
          </a:p>
          <a:p>
            <a:endParaRPr lang="en-CA"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0"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11"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101706"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9" name="Text Placeholder 8"/>
          <p:cNvSpPr>
            <a:spLocks noGrp="1"/>
          </p:cNvSpPr>
          <p:nvPr>
            <p:ph type="body" sz="quarter" idx="21"/>
          </p:nvPr>
        </p:nvSpPr>
        <p:spPr>
          <a:xfrm>
            <a:off x="4684646" y="1857892"/>
            <a:ext cx="4091001"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CA"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CA"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CA" sz="1100" noProof="0" dirty="0">
              <a:solidFill>
                <a:schemeClr val="bg1"/>
              </a:solidFill>
            </a:endParaRPr>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CA" sz="1200" noProof="0" dirty="0">
                <a:solidFill>
                  <a:schemeClr val="bg1"/>
                </a:solidFill>
              </a:rPr>
              <a:t>Co-brand</a:t>
            </a:r>
            <a:br>
              <a:rPr lang="en-CA" sz="1200" noProof="0" dirty="0">
                <a:solidFill>
                  <a:schemeClr val="bg1"/>
                </a:solidFill>
              </a:rPr>
            </a:br>
            <a:r>
              <a:rPr lang="en-CA" sz="1200" noProof="0" dirty="0">
                <a:solidFill>
                  <a:schemeClr val="bg1"/>
                </a:solidFill>
              </a:rPr>
              <a:t>Logo</a:t>
            </a:r>
          </a:p>
          <a:p>
            <a:endParaRPr lang="en-CA" noProof="0" dirty="0"/>
          </a:p>
        </p:txBody>
      </p:sp>
      <p:sp>
        <p:nvSpPr>
          <p:cNvPr id="10" name="Text Placeholder 8"/>
          <p:cNvSpPr>
            <a:spLocks noGrp="1"/>
          </p:cNvSpPr>
          <p:nvPr>
            <p:ph type="body" sz="quarter" idx="22"/>
          </p:nvPr>
        </p:nvSpPr>
        <p:spPr>
          <a:xfrm>
            <a:off x="378000" y="4249682"/>
            <a:ext cx="4100118"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1" name="Text Placeholder 8"/>
          <p:cNvSpPr>
            <a:spLocks noGrp="1"/>
          </p:cNvSpPr>
          <p:nvPr>
            <p:ph type="body" sz="quarter" idx="23"/>
          </p:nvPr>
        </p:nvSpPr>
        <p:spPr>
          <a:xfrm>
            <a:off x="4684645" y="4249682"/>
            <a:ext cx="4089719"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2" name="Rectangle 11"/>
          <p:cNvSpPr/>
          <p:nvPr userDrawn="1"/>
        </p:nvSpPr>
        <p:spPr>
          <a:xfrm>
            <a:off x="378000" y="4103518"/>
            <a:ext cx="410170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CA" sz="1100" noProof="0" dirty="0">
              <a:solidFill>
                <a:schemeClr val="bg1"/>
              </a:solidFill>
            </a:endParaRPr>
          </a:p>
        </p:txBody>
      </p:sp>
      <p:sp>
        <p:nvSpPr>
          <p:cNvPr id="13" name="Rectangle 12"/>
          <p:cNvSpPr/>
          <p:nvPr userDrawn="1"/>
        </p:nvSpPr>
        <p:spPr>
          <a:xfrm>
            <a:off x="4684645" y="4103518"/>
            <a:ext cx="408353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CA" sz="1100" noProof="0" dirty="0">
              <a:solidFill>
                <a:schemeClr val="bg1"/>
              </a:solidFill>
            </a:endParaRPr>
          </a:p>
        </p:txBody>
      </p:sp>
      <p:sp>
        <p:nvSpPr>
          <p:cNvPr id="14" name="Picture Placeholder 29"/>
          <p:cNvSpPr>
            <a:spLocks noGrp="1"/>
          </p:cNvSpPr>
          <p:nvPr>
            <p:ph type="pic" sz="quarter" idx="24" hasCustomPrompt="1"/>
          </p:nvPr>
        </p:nvSpPr>
        <p:spPr>
          <a:xfrm>
            <a:off x="3565870"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CA" sz="1200" noProof="0" dirty="0">
                <a:solidFill>
                  <a:schemeClr val="bg1"/>
                </a:solidFill>
              </a:rPr>
              <a:t>Co-brand</a:t>
            </a:r>
            <a:br>
              <a:rPr lang="en-CA" sz="1200" noProof="0" dirty="0">
                <a:solidFill>
                  <a:schemeClr val="bg1"/>
                </a:solidFill>
              </a:rPr>
            </a:br>
            <a:r>
              <a:rPr lang="en-CA" sz="1200" noProof="0" dirty="0">
                <a:solidFill>
                  <a:schemeClr val="bg1"/>
                </a:solidFill>
              </a:rPr>
              <a:t>Logo</a:t>
            </a:r>
          </a:p>
          <a:p>
            <a:endParaRPr lang="en-CA" noProof="0" dirty="0"/>
          </a:p>
        </p:txBody>
      </p:sp>
      <p:sp>
        <p:nvSpPr>
          <p:cNvPr id="15" name="Picture Placeholder 29"/>
          <p:cNvSpPr>
            <a:spLocks noGrp="1"/>
          </p:cNvSpPr>
          <p:nvPr>
            <p:ph type="pic" sz="quarter" idx="25" hasCustomPrompt="1"/>
          </p:nvPr>
        </p:nvSpPr>
        <p:spPr>
          <a:xfrm>
            <a:off x="7818463"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CA" sz="1200" noProof="0" dirty="0">
                <a:solidFill>
                  <a:schemeClr val="bg1"/>
                </a:solidFill>
              </a:rPr>
              <a:t>Co-brand</a:t>
            </a:r>
            <a:br>
              <a:rPr lang="en-CA" sz="1200" noProof="0" dirty="0">
                <a:solidFill>
                  <a:schemeClr val="bg1"/>
                </a:solidFill>
              </a:rPr>
            </a:br>
            <a:r>
              <a:rPr lang="en-CA" sz="1200" noProof="0" dirty="0">
                <a:solidFill>
                  <a:schemeClr val="bg1"/>
                </a:solidFill>
              </a:rPr>
              <a:t>Logo</a:t>
            </a:r>
          </a:p>
          <a:p>
            <a:endParaRPr lang="en-CA"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7"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CA" sz="1200" noProof="0" dirty="0">
                <a:solidFill>
                  <a:schemeClr val="bg1"/>
                </a:solidFill>
              </a:rPr>
              <a:t>Co-brand</a:t>
            </a:r>
            <a:br>
              <a:rPr lang="en-CA" sz="1200" noProof="0" dirty="0">
                <a:solidFill>
                  <a:schemeClr val="bg1"/>
                </a:solidFill>
              </a:rPr>
            </a:br>
            <a:r>
              <a:rPr lang="en-CA" sz="1200" noProof="0" dirty="0">
                <a:solidFill>
                  <a:schemeClr val="bg1"/>
                </a:solidFill>
              </a:rPr>
              <a:t>Logo</a:t>
            </a:r>
          </a:p>
          <a:p>
            <a:endParaRPr lang="en-CA" noProof="0" dirty="0"/>
          </a:p>
        </p:txBody>
      </p:sp>
      <p:sp>
        <p:nvSpPr>
          <p:cNvPr id="18"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19"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CA" noProof="0" dirty="0"/>
          </a:p>
        </p:txBody>
      </p:sp>
      <p:sp>
        <p:nvSpPr>
          <p:cNvPr id="4" name="Rectangle 3"/>
          <p:cNvSpPr/>
          <p:nvPr userDrawn="1"/>
        </p:nvSpPr>
        <p:spPr>
          <a:xfrm>
            <a:off x="3240000" y="1705968"/>
            <a:ext cx="266708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100" noProof="0" dirty="0">
              <a:solidFill>
                <a:schemeClr val="bg1"/>
              </a:solidFill>
            </a:endParaRPr>
          </a:p>
        </p:txBody>
      </p:sp>
      <p:sp>
        <p:nvSpPr>
          <p:cNvPr id="5" name="Rectangle 4"/>
          <p:cNvSpPr/>
          <p:nvPr userDrawn="1"/>
        </p:nvSpPr>
        <p:spPr>
          <a:xfrm>
            <a:off x="378000" y="1700213"/>
            <a:ext cx="267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100" noProof="0" dirty="0">
              <a:solidFill>
                <a:schemeClr val="bg1"/>
              </a:solidFill>
            </a:endParaRPr>
          </a:p>
        </p:txBody>
      </p:sp>
      <p:sp>
        <p:nvSpPr>
          <p:cNvPr id="6" name="Rectangle 5"/>
          <p:cNvSpPr/>
          <p:nvPr userDrawn="1"/>
        </p:nvSpPr>
        <p:spPr>
          <a:xfrm>
            <a:off x="6086475" y="1705968"/>
            <a:ext cx="268789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100" noProof="0" dirty="0">
              <a:solidFill>
                <a:schemeClr val="bg1"/>
              </a:solidFill>
            </a:endParaRPr>
          </a:p>
        </p:txBody>
      </p:sp>
      <p:sp>
        <p:nvSpPr>
          <p:cNvPr id="7" name="Text Placeholder 8"/>
          <p:cNvSpPr>
            <a:spLocks noGrp="1"/>
          </p:cNvSpPr>
          <p:nvPr>
            <p:ph type="body" sz="quarter" idx="17"/>
          </p:nvPr>
        </p:nvSpPr>
        <p:spPr>
          <a:xfrm>
            <a:off x="3244283" y="1851441"/>
            <a:ext cx="2655433"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8" name="Text Placeholder 8"/>
          <p:cNvSpPr>
            <a:spLocks noGrp="1"/>
          </p:cNvSpPr>
          <p:nvPr>
            <p:ph type="body" sz="quarter" idx="18"/>
          </p:nvPr>
        </p:nvSpPr>
        <p:spPr>
          <a:xfrm>
            <a:off x="378000" y="1851441"/>
            <a:ext cx="2670000"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9" name="Text Placeholder 8"/>
          <p:cNvSpPr>
            <a:spLocks noGrp="1"/>
          </p:cNvSpPr>
          <p:nvPr>
            <p:ph type="body" sz="quarter" idx="19"/>
          </p:nvPr>
        </p:nvSpPr>
        <p:spPr>
          <a:xfrm>
            <a:off x="6095999" y="1851441"/>
            <a:ext cx="2678365"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1"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12"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CA" noProof="0" dirty="0"/>
          </a:p>
        </p:txBody>
      </p:sp>
      <p:sp>
        <p:nvSpPr>
          <p:cNvPr id="4" name="Text Placeholder 8"/>
          <p:cNvSpPr>
            <a:spLocks noGrp="1"/>
          </p:cNvSpPr>
          <p:nvPr>
            <p:ph type="body" sz="quarter" idx="17"/>
          </p:nvPr>
        </p:nvSpPr>
        <p:spPr>
          <a:xfrm>
            <a:off x="378000"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5" name="Text Placeholder 8"/>
          <p:cNvSpPr>
            <a:spLocks noGrp="1"/>
          </p:cNvSpPr>
          <p:nvPr>
            <p:ph type="body" sz="quarter" idx="18"/>
          </p:nvPr>
        </p:nvSpPr>
        <p:spPr>
          <a:xfrm>
            <a:off x="6822627"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6" name="Text Placeholder 8"/>
          <p:cNvSpPr>
            <a:spLocks noGrp="1"/>
          </p:cNvSpPr>
          <p:nvPr>
            <p:ph type="body" sz="quarter" idx="19"/>
          </p:nvPr>
        </p:nvSpPr>
        <p:spPr>
          <a:xfrm>
            <a:off x="2526209"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7" name="Text Placeholder 8"/>
          <p:cNvSpPr>
            <a:spLocks noGrp="1"/>
          </p:cNvSpPr>
          <p:nvPr>
            <p:ph type="body" sz="quarter" idx="20"/>
          </p:nvPr>
        </p:nvSpPr>
        <p:spPr>
          <a:xfrm>
            <a:off x="4674418"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9"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10"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237" y="317500"/>
            <a:ext cx="8391526" cy="370193"/>
          </a:xfrm>
        </p:spPr>
        <p:txBody>
          <a:bodyPr/>
          <a:lstStyle>
            <a:lvl1pPr>
              <a:defRPr>
                <a:solidFill>
                  <a:schemeClr val="bg1"/>
                </a:solidFill>
              </a:defRPr>
            </a:lvl1pPr>
          </a:lstStyle>
          <a:p>
            <a:r>
              <a:rPr lang="en-US" noProof="0"/>
              <a:t>Click to edit Master title style</a:t>
            </a:r>
            <a:endParaRPr lang="en-CA" noProof="0" dirty="0"/>
          </a:p>
        </p:txBody>
      </p:sp>
      <p:sp>
        <p:nvSpPr>
          <p:cNvPr id="4" name="Text Placeholder 8"/>
          <p:cNvSpPr>
            <a:spLocks noGrp="1"/>
          </p:cNvSpPr>
          <p:nvPr>
            <p:ph type="body" sz="quarter" idx="17"/>
          </p:nvPr>
        </p:nvSpPr>
        <p:spPr>
          <a:xfrm>
            <a:off x="378000" y="2556000"/>
            <a:ext cx="1944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5" name="Text Placeholder 8"/>
          <p:cNvSpPr>
            <a:spLocks noGrp="1"/>
          </p:cNvSpPr>
          <p:nvPr>
            <p:ph type="body" sz="quarter" idx="18"/>
          </p:nvPr>
        </p:nvSpPr>
        <p:spPr>
          <a:xfrm>
            <a:off x="6825564" y="2556000"/>
            <a:ext cx="1944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6" name="Text Placeholder 8"/>
          <p:cNvSpPr>
            <a:spLocks noGrp="1"/>
          </p:cNvSpPr>
          <p:nvPr>
            <p:ph type="body" sz="quarter" idx="19"/>
          </p:nvPr>
        </p:nvSpPr>
        <p:spPr>
          <a:xfrm>
            <a:off x="2527188" y="2556000"/>
            <a:ext cx="1944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7" name="Text Placeholder 8"/>
          <p:cNvSpPr>
            <a:spLocks noGrp="1"/>
          </p:cNvSpPr>
          <p:nvPr>
            <p:ph type="body" sz="quarter" idx="20"/>
          </p:nvPr>
        </p:nvSpPr>
        <p:spPr>
          <a:xfrm>
            <a:off x="4676376" y="2556000"/>
            <a:ext cx="1944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bg1"/>
                </a:solidFill>
              </a:defRPr>
            </a:lvl1pPr>
          </a:lstStyle>
          <a:p>
            <a:pPr lvl="0"/>
            <a:r>
              <a:rPr lang="en-CA" noProof="0" dirty="0"/>
              <a:t>Click to add subtitle</a:t>
            </a:r>
          </a:p>
        </p:txBody>
      </p:sp>
      <p:sp>
        <p:nvSpPr>
          <p:cNvPr id="16"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a:t>Go to "Insert Tab" to insert a footer</a:t>
            </a:r>
          </a:p>
        </p:txBody>
      </p:sp>
      <p:sp>
        <p:nvSpPr>
          <p:cNvPr id="17"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18" name="TextBox 17"/>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5"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6"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CA" noProof="0" dirty="0"/>
          </a:p>
        </p:txBody>
      </p:sp>
      <p:sp>
        <p:nvSpPr>
          <p:cNvPr id="3"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4"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CA"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grpSp>
    </p:spTree>
    <p:extLst>
      <p:ext uri="{BB962C8B-B14F-4D97-AF65-F5344CB8AC3E}">
        <p14:creationId xmlns:p14="http://schemas.microsoft.com/office/powerpoint/2010/main" val="3258162802"/>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9"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a:t>Go to "Insert Tab" to insert a footer</a:t>
            </a:r>
          </a:p>
        </p:txBody>
      </p:sp>
      <p:sp>
        <p:nvSpPr>
          <p:cNvPr id="10"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11" name="TextBox 10"/>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7"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a:t>Go to "Insert Tab" to insert a footer</a:t>
            </a:r>
          </a:p>
        </p:txBody>
      </p:sp>
      <p:sp>
        <p:nvSpPr>
          <p:cNvPr id="8"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9" name="TextBox 8"/>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7"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a:t>Go to "Insert Tab" to insert a footer</a:t>
            </a:r>
          </a:p>
        </p:txBody>
      </p:sp>
      <p:sp>
        <p:nvSpPr>
          <p:cNvPr id="8"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9" name="TextBox 8"/>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7"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a:t>Go to "Insert Tab" to insert a footer</a:t>
            </a:r>
          </a:p>
        </p:txBody>
      </p:sp>
      <p:sp>
        <p:nvSpPr>
          <p:cNvPr id="8"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9" name="TextBox 8"/>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7"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a:t>Go to "Insert Tab" to insert a footer</a:t>
            </a:r>
          </a:p>
        </p:txBody>
      </p:sp>
      <p:sp>
        <p:nvSpPr>
          <p:cNvPr id="8"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9" name="TextBox 8"/>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vmlDrawing" Target="../drawings/vmlDrawing1.v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extLst>
              <p:ext uri="{D42A27DB-BD31-4B8C-83A1-F6EECF244321}">
                <p14:modId xmlns:p14="http://schemas.microsoft.com/office/powerpoint/2010/main" val="1668918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88" name="think-cell Slide" r:id="rId44" imgW="270" imgH="270" progId="TCLayout.ActiveDocument.1">
                  <p:embed/>
                </p:oleObj>
              </mc:Choice>
              <mc:Fallback>
                <p:oleObj name="think-cell Slide" r:id="rId44" imgW="270" imgH="270" progId="TCLayout.ActiveDocument.1">
                  <p:embed/>
                  <p:pic>
                    <p:nvPicPr>
                      <p:cNvPr id="0" name=""/>
                      <p:cNvPicPr/>
                      <p:nvPr/>
                    </p:nvPicPr>
                    <p:blipFill>
                      <a:blip r:embed="rId45"/>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CA" noProof="0" dirty="0"/>
          </a:p>
        </p:txBody>
      </p:sp>
      <p:sp>
        <p:nvSpPr>
          <p:cNvPr id="18" name="TextBox 17"/>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a:solidFill>
                  <a:schemeClr val="tx1"/>
                </a:solidFill>
              </a:rPr>
              <a:t>© Deloitte LLP and affiliated entities.</a:t>
            </a: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5"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6"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6" r:id="rId3"/>
    <p:sldLayoutId id="2147483755"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2160" userDrawn="1">
          <p15:clr>
            <a:srgbClr val="F26B43"/>
          </p15:clr>
        </p15:guide>
        <p15:guide id="3" orient="horz" pos="4020" userDrawn="1">
          <p15:clr>
            <a:srgbClr val="F26B43"/>
          </p15:clr>
        </p15:guide>
        <p15:guide id="4" pos="237" userDrawn="1">
          <p15:clr>
            <a:srgbClr val="F26B43"/>
          </p15:clr>
        </p15:guide>
        <p15:guide id="5" pos="5523" userDrawn="1">
          <p15:clr>
            <a:srgbClr val="F26B43"/>
          </p15:clr>
        </p15:guide>
        <p15:guide id="7" orient="horz" pos="200" userDrawn="1">
          <p15:clr>
            <a:srgbClr val="F26B43"/>
          </p15:clr>
        </p15:guide>
        <p15:guide id="8" orient="horz" pos="4080" userDrawn="1">
          <p15:clr>
            <a:srgbClr val="F26B43"/>
          </p15:clr>
        </p15:guide>
        <p15:guide id="19" pos="2880"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3" Type="http://schemas.openxmlformats.org/officeDocument/2006/relationships/hyperlink" Target="https://databricks-prod-cloudfront.cloud.databricks.com/public/4027ec902e239c93eaaa8714f173bcfc/2039372493732929/2234772448060114/851099958206904/latest.html" TargetMode="External"/><Relationship Id="rId2" Type="http://schemas.openxmlformats.org/officeDocument/2006/relationships/notesSlide" Target="../notesSlides/notesSlide9.xml"/><Relationship Id="rId1" Type="http://schemas.openxmlformats.org/officeDocument/2006/relationships/slideLayout" Target="../slideLayouts/slideLayout40.xml"/><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3" Type="http://schemas.openxmlformats.org/officeDocument/2006/relationships/hyperlink" Target="https://databricks-prod-cloudfront.cloud.databricks.com/public/4027ec902e239c93eaaa8714f173bcfc/2039372493732929/2234772448060114/851099958206904/latest.html" TargetMode="External"/><Relationship Id="rId2" Type="http://schemas.openxmlformats.org/officeDocument/2006/relationships/notesSlide" Target="../notesSlides/notesSlide10.xml"/><Relationship Id="rId1" Type="http://schemas.openxmlformats.org/officeDocument/2006/relationships/slideLayout" Target="../slideLayouts/slideLayout40.xml"/><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3" Type="http://schemas.openxmlformats.org/officeDocument/2006/relationships/hyperlink" Target="https://databricks-prod-cloudfront.cloud.databricks.com/public/4027ec902e239c93eaaa8714f173bcfc/2039372493732929/2234772448060114/851099958206904/latest.html" TargetMode="External"/><Relationship Id="rId2" Type="http://schemas.openxmlformats.org/officeDocument/2006/relationships/notesSlide" Target="../notesSlides/notesSlide11.xml"/><Relationship Id="rId1" Type="http://schemas.openxmlformats.org/officeDocument/2006/relationships/slideLayout" Target="../slideLayouts/slideLayout40.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3" Type="http://schemas.openxmlformats.org/officeDocument/2006/relationships/hyperlink" Target="https://databricks-prod-cloudfront.cloud.databricks.com/public/4027ec902e239c93eaaa8714f173bcfc/2039372493732929/2234772448060114/851099958206904/latest.html" TargetMode="External"/><Relationship Id="rId2" Type="http://schemas.openxmlformats.org/officeDocument/2006/relationships/notesSlide" Target="../notesSlides/notesSlide12.xml"/><Relationship Id="rId1" Type="http://schemas.openxmlformats.org/officeDocument/2006/relationships/slideLayout" Target="../slideLayouts/slideLayout40.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3" Type="http://schemas.openxmlformats.org/officeDocument/2006/relationships/hyperlink" Target="https://databricks-prod-cloudfront.cloud.databricks.com/public/4027ec902e239c93eaaa8714f173bcfc/2039372493732929/2234772448060114/851099958206904/latest.html" TargetMode="External"/><Relationship Id="rId2" Type="http://schemas.openxmlformats.org/officeDocument/2006/relationships/notesSlide" Target="../notesSlides/notesSlide13.xml"/><Relationship Id="rId1" Type="http://schemas.openxmlformats.org/officeDocument/2006/relationships/slideLayout" Target="../slideLayouts/slideLayout40.xml"/><Relationship Id="rId4" Type="http://schemas.openxmlformats.org/officeDocument/2006/relationships/image" Target="../media/image11.jpg"/></Relationships>
</file>

<file path=ppt/slides/_rels/slide21.xml.rels><?xml version="1.0" encoding="UTF-8" standalone="yes"?>
<Relationships xmlns="http://schemas.openxmlformats.org/package/2006/relationships"><Relationship Id="rId3" Type="http://schemas.openxmlformats.org/officeDocument/2006/relationships/hyperlink" Target="https://databricks-prod-cloudfront.cloud.databricks.com/public/4027ec902e239c93eaaa8714f173bcfc/2039372493732929/2234772448060114/851099958206904/latest.html" TargetMode="External"/><Relationship Id="rId2" Type="http://schemas.openxmlformats.org/officeDocument/2006/relationships/notesSlide" Target="../notesSlides/notesSlide14.xml"/><Relationship Id="rId1" Type="http://schemas.openxmlformats.org/officeDocument/2006/relationships/slideLayout" Target="../slideLayouts/slideLayout40.xml"/><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3" Type="http://schemas.openxmlformats.org/officeDocument/2006/relationships/hyperlink" Target="https://databricks-prod-cloudfront.cloud.databricks.com/public/4027ec902e239c93eaaa8714f173bcfc/2039372493732929/2234772448060114/851099958206904/latest.html" TargetMode="External"/><Relationship Id="rId2" Type="http://schemas.openxmlformats.org/officeDocument/2006/relationships/notesSlide" Target="../notesSlides/notesSlide15.xml"/><Relationship Id="rId1" Type="http://schemas.openxmlformats.org/officeDocument/2006/relationships/slideLayout" Target="../slideLayouts/slideLayout40.xml"/><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67F23B-B81C-4073-83DF-FB59A64F51F7}"/>
              </a:ext>
            </a:extLst>
          </p:cNvPr>
          <p:cNvSpPr txBox="1"/>
          <p:nvPr/>
        </p:nvSpPr>
        <p:spPr>
          <a:xfrm>
            <a:off x="318782" y="5880683"/>
            <a:ext cx="4689446" cy="507831"/>
          </a:xfrm>
          <a:prstGeom prst="rect">
            <a:avLst/>
          </a:prstGeom>
          <a:noFill/>
        </p:spPr>
        <p:txBody>
          <a:bodyPr wrap="square" lIns="0" tIns="0" rIns="0" bIns="0" rtlCol="0">
            <a:spAutoFit/>
          </a:bodyPr>
          <a:lstStyle/>
          <a:p>
            <a:pPr>
              <a:spcBef>
                <a:spcPts val="600"/>
              </a:spcBef>
              <a:buSzPct val="100000"/>
            </a:pPr>
            <a:r>
              <a:rPr lang="en-US" sz="1600" dirty="0">
                <a:solidFill>
                  <a:srgbClr val="313131"/>
                </a:solidFill>
              </a:rPr>
              <a:t>SQL for Data Science Capstone Project</a:t>
            </a:r>
          </a:p>
          <a:p>
            <a:pPr>
              <a:spcBef>
                <a:spcPts val="600"/>
              </a:spcBef>
              <a:buSzPct val="100000"/>
            </a:pPr>
            <a:r>
              <a:rPr lang="en-US" sz="1200" dirty="0">
                <a:solidFill>
                  <a:srgbClr val="313131"/>
                </a:solidFill>
              </a:rPr>
              <a:t>April 2021</a:t>
            </a:r>
          </a:p>
        </p:txBody>
      </p:sp>
      <p:pic>
        <p:nvPicPr>
          <p:cNvPr id="3074" name="Picture 2">
            <a:extLst>
              <a:ext uri="{FF2B5EF4-FFF2-40B4-BE49-F238E27FC236}">
                <a16:creationId xmlns:a16="http://schemas.microsoft.com/office/drawing/2014/main" id="{FC3872E8-6842-4DFB-B02F-67B1DDC1A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852488"/>
            <a:ext cx="6267450" cy="515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66531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210B0-9D69-4C47-A46A-E6BAE6DFEDEF}"/>
              </a:ext>
            </a:extLst>
          </p:cNvPr>
          <p:cNvSpPr txBox="1"/>
          <p:nvPr/>
        </p:nvSpPr>
        <p:spPr>
          <a:xfrm>
            <a:off x="276837" y="268448"/>
            <a:ext cx="8581937" cy="369332"/>
          </a:xfrm>
          <a:prstGeom prst="rect">
            <a:avLst/>
          </a:prstGeom>
          <a:noFill/>
        </p:spPr>
        <p:txBody>
          <a:bodyPr wrap="square" lIns="0" tIns="0" rIns="0" bIns="0" rtlCol="0">
            <a:spAutoFit/>
          </a:bodyPr>
          <a:lstStyle/>
          <a:p>
            <a:pPr>
              <a:spcBef>
                <a:spcPts val="600"/>
              </a:spcBef>
              <a:buSzPct val="100000"/>
            </a:pPr>
            <a:r>
              <a:rPr lang="en-US" sz="2400" b="1" dirty="0">
                <a:solidFill>
                  <a:srgbClr val="313131"/>
                </a:solidFill>
              </a:rPr>
              <a:t>Descriptive Statistics</a:t>
            </a:r>
          </a:p>
        </p:txBody>
      </p:sp>
      <p:sp>
        <p:nvSpPr>
          <p:cNvPr id="3" name="TextBox 2">
            <a:extLst>
              <a:ext uri="{FF2B5EF4-FFF2-40B4-BE49-F238E27FC236}">
                <a16:creationId xmlns:a16="http://schemas.microsoft.com/office/drawing/2014/main" id="{D459A3EB-F262-4A95-9D21-3474D9A83E66}"/>
              </a:ext>
            </a:extLst>
          </p:cNvPr>
          <p:cNvSpPr txBox="1"/>
          <p:nvPr/>
        </p:nvSpPr>
        <p:spPr>
          <a:xfrm>
            <a:off x="276837" y="1015068"/>
            <a:ext cx="8095376" cy="2769989"/>
          </a:xfrm>
          <a:prstGeom prst="rect">
            <a:avLst/>
          </a:prstGeom>
          <a:noFill/>
        </p:spPr>
        <p:txBody>
          <a:bodyPr wrap="square" lIns="0" tIns="0" rIns="0" bIns="0" rtlCol="0">
            <a:spAutoFit/>
          </a:bodyPr>
          <a:lstStyle/>
          <a:p>
            <a:pPr>
              <a:spcBef>
                <a:spcPts val="600"/>
              </a:spcBef>
              <a:buSzPct val="100000"/>
            </a:pPr>
            <a:r>
              <a:rPr lang="en-US" sz="1400" b="1" dirty="0">
                <a:solidFill>
                  <a:srgbClr val="313131"/>
                </a:solidFill>
              </a:rPr>
              <a:t>Evaluated Statistics:</a:t>
            </a:r>
          </a:p>
          <a:p>
            <a:pPr marL="285750" indent="-285750">
              <a:spcBef>
                <a:spcPts val="600"/>
              </a:spcBef>
              <a:buSzPct val="100000"/>
              <a:buFont typeface="Arial" panose="020B0604020202020204" pitchFamily="34" charset="0"/>
              <a:buChar char="•"/>
            </a:pPr>
            <a:r>
              <a:rPr lang="en-US" sz="1400" dirty="0">
                <a:solidFill>
                  <a:srgbClr val="313131"/>
                </a:solidFill>
              </a:rPr>
              <a:t>Count of gold medals by country at both the Summer and Winter Games</a:t>
            </a:r>
          </a:p>
          <a:p>
            <a:pPr marL="285750" indent="-285750">
              <a:spcBef>
                <a:spcPts val="600"/>
              </a:spcBef>
              <a:buSzPct val="100000"/>
              <a:buFont typeface="Arial" panose="020B0604020202020204" pitchFamily="34" charset="0"/>
              <a:buChar char="•"/>
            </a:pPr>
            <a:r>
              <a:rPr lang="en-US" sz="1400" dirty="0">
                <a:solidFill>
                  <a:srgbClr val="313131"/>
                </a:solidFill>
              </a:rPr>
              <a:t>Count of overall medals by country at both the Summer and Winter Games</a:t>
            </a:r>
          </a:p>
          <a:p>
            <a:pPr marL="742950" lvl="1" indent="-285750">
              <a:spcBef>
                <a:spcPts val="600"/>
              </a:spcBef>
              <a:buSzPct val="100000"/>
              <a:buFont typeface="Arial" panose="020B0604020202020204" pitchFamily="34" charset="0"/>
              <a:buChar char="•"/>
            </a:pPr>
            <a:r>
              <a:rPr lang="en-US" sz="1400" dirty="0">
                <a:solidFill>
                  <a:srgbClr val="313131"/>
                </a:solidFill>
              </a:rPr>
              <a:t>Overall totals</a:t>
            </a:r>
          </a:p>
          <a:p>
            <a:pPr marL="742950" lvl="1" indent="-285750">
              <a:spcBef>
                <a:spcPts val="600"/>
              </a:spcBef>
              <a:buSzPct val="100000"/>
              <a:buFont typeface="Arial" panose="020B0604020202020204" pitchFamily="34" charset="0"/>
              <a:buChar char="•"/>
            </a:pPr>
            <a:r>
              <a:rPr lang="en-US" sz="1400" dirty="0">
                <a:solidFill>
                  <a:srgbClr val="313131"/>
                </a:solidFill>
              </a:rPr>
              <a:t>Pre-1970 totals</a:t>
            </a:r>
          </a:p>
          <a:p>
            <a:pPr marL="742950" lvl="1" indent="-285750">
              <a:spcBef>
                <a:spcPts val="600"/>
              </a:spcBef>
              <a:buSzPct val="100000"/>
              <a:buFont typeface="Arial" panose="020B0604020202020204" pitchFamily="34" charset="0"/>
              <a:buChar char="•"/>
            </a:pPr>
            <a:r>
              <a:rPr lang="en-US" sz="1400" dirty="0">
                <a:solidFill>
                  <a:srgbClr val="313131"/>
                </a:solidFill>
              </a:rPr>
              <a:t>Post-1970 totals</a:t>
            </a:r>
          </a:p>
          <a:p>
            <a:pPr>
              <a:spcBef>
                <a:spcPts val="600"/>
              </a:spcBef>
              <a:buSzPct val="100000"/>
            </a:pPr>
            <a:endParaRPr lang="en-US" sz="1400" dirty="0">
              <a:solidFill>
                <a:srgbClr val="313131"/>
              </a:solidFill>
            </a:endParaRPr>
          </a:p>
          <a:p>
            <a:pPr>
              <a:spcBef>
                <a:spcPts val="600"/>
              </a:spcBef>
              <a:buSzPct val="100000"/>
            </a:pPr>
            <a:r>
              <a:rPr lang="en-US" sz="1400" dirty="0">
                <a:solidFill>
                  <a:srgbClr val="313131"/>
                </a:solidFill>
              </a:rPr>
              <a:t>These were evaluated to understand how the success rates of countries change over time, as well as relative success of countries at the Summer vs. Winter Games.</a:t>
            </a:r>
          </a:p>
          <a:p>
            <a:pPr marL="285750" indent="-285750">
              <a:spcBef>
                <a:spcPts val="600"/>
              </a:spcBef>
              <a:buSzPct val="100000"/>
              <a:buFont typeface="Arial" panose="020B0604020202020204" pitchFamily="34" charset="0"/>
              <a:buChar char="•"/>
            </a:pPr>
            <a:endParaRPr lang="en-US" sz="1400" dirty="0">
              <a:solidFill>
                <a:srgbClr val="313131"/>
              </a:solidFill>
            </a:endParaRPr>
          </a:p>
        </p:txBody>
      </p:sp>
      <p:pic>
        <p:nvPicPr>
          <p:cNvPr id="5" name="Picture 4" descr="Graphical user interface, table&#10;&#10;Description automatically generated">
            <a:extLst>
              <a:ext uri="{FF2B5EF4-FFF2-40B4-BE49-F238E27FC236}">
                <a16:creationId xmlns:a16="http://schemas.microsoft.com/office/drawing/2014/main" id="{28528E06-659C-40BA-9840-1EE27B946081}"/>
              </a:ext>
            </a:extLst>
          </p:cNvPr>
          <p:cNvPicPr>
            <a:picLocks noChangeAspect="1"/>
          </p:cNvPicPr>
          <p:nvPr/>
        </p:nvPicPr>
        <p:blipFill>
          <a:blip r:embed="rId3"/>
          <a:stretch>
            <a:fillRect/>
          </a:stretch>
        </p:blipFill>
        <p:spPr>
          <a:xfrm>
            <a:off x="2038917" y="3613741"/>
            <a:ext cx="5057775" cy="2628900"/>
          </a:xfrm>
          <a:prstGeom prst="rect">
            <a:avLst/>
          </a:prstGeom>
        </p:spPr>
      </p:pic>
    </p:spTree>
    <p:extLst>
      <p:ext uri="{BB962C8B-B14F-4D97-AF65-F5344CB8AC3E}">
        <p14:creationId xmlns:p14="http://schemas.microsoft.com/office/powerpoint/2010/main" val="301664055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210B0-9D69-4C47-A46A-E6BAE6DFEDEF}"/>
              </a:ext>
            </a:extLst>
          </p:cNvPr>
          <p:cNvSpPr txBox="1"/>
          <p:nvPr/>
        </p:nvSpPr>
        <p:spPr>
          <a:xfrm>
            <a:off x="276837" y="268448"/>
            <a:ext cx="8581937" cy="369332"/>
          </a:xfrm>
          <a:prstGeom prst="rect">
            <a:avLst/>
          </a:prstGeom>
          <a:noFill/>
        </p:spPr>
        <p:txBody>
          <a:bodyPr wrap="square" lIns="0" tIns="0" rIns="0" bIns="0" rtlCol="0">
            <a:spAutoFit/>
          </a:bodyPr>
          <a:lstStyle/>
          <a:p>
            <a:pPr>
              <a:spcBef>
                <a:spcPts val="600"/>
              </a:spcBef>
              <a:buSzPct val="100000"/>
            </a:pPr>
            <a:r>
              <a:rPr lang="en-US" sz="2400" b="1" dirty="0">
                <a:solidFill>
                  <a:srgbClr val="313131"/>
                </a:solidFill>
              </a:rPr>
              <a:t>Key Metrics and Points</a:t>
            </a:r>
          </a:p>
        </p:txBody>
      </p:sp>
      <p:sp>
        <p:nvSpPr>
          <p:cNvPr id="3" name="TextBox 2">
            <a:extLst>
              <a:ext uri="{FF2B5EF4-FFF2-40B4-BE49-F238E27FC236}">
                <a16:creationId xmlns:a16="http://schemas.microsoft.com/office/drawing/2014/main" id="{D459A3EB-F262-4A95-9D21-3474D9A83E66}"/>
              </a:ext>
            </a:extLst>
          </p:cNvPr>
          <p:cNvSpPr txBox="1"/>
          <p:nvPr/>
        </p:nvSpPr>
        <p:spPr>
          <a:xfrm>
            <a:off x="276837" y="1015068"/>
            <a:ext cx="8095376" cy="2908489"/>
          </a:xfrm>
          <a:prstGeom prst="rect">
            <a:avLst/>
          </a:prstGeom>
          <a:noFill/>
        </p:spPr>
        <p:txBody>
          <a:bodyPr wrap="square" lIns="0" tIns="0" rIns="0" bIns="0" rtlCol="0">
            <a:spAutoFit/>
          </a:bodyPr>
          <a:lstStyle/>
          <a:p>
            <a:pPr>
              <a:spcBef>
                <a:spcPts val="600"/>
              </a:spcBef>
              <a:buSzPct val="100000"/>
            </a:pPr>
            <a:r>
              <a:rPr lang="en-US" sz="1400" b="1" dirty="0">
                <a:solidFill>
                  <a:srgbClr val="313131"/>
                </a:solidFill>
              </a:rPr>
              <a:t>New Metrics:</a:t>
            </a:r>
          </a:p>
          <a:p>
            <a:pPr marL="342900" indent="-342900">
              <a:spcBef>
                <a:spcPts val="600"/>
              </a:spcBef>
              <a:buSzPct val="100000"/>
              <a:buAutoNum type="arabicPeriod"/>
            </a:pPr>
            <a:r>
              <a:rPr lang="en-US" sz="1400" dirty="0">
                <a:solidFill>
                  <a:srgbClr val="313131"/>
                </a:solidFill>
              </a:rPr>
              <a:t>Total medal count – aggregate of total medals excluding NA entries in the table, allowing total medal and specific medal type analysis (similar code to prev. slide)</a:t>
            </a:r>
          </a:p>
          <a:p>
            <a:pPr marL="342900" indent="-342900">
              <a:spcBef>
                <a:spcPts val="600"/>
              </a:spcBef>
              <a:buSzPct val="100000"/>
              <a:buAutoNum type="arabicPeriod"/>
            </a:pPr>
            <a:r>
              <a:rPr lang="en-US" sz="1400" dirty="0">
                <a:solidFill>
                  <a:srgbClr val="313131"/>
                </a:solidFill>
              </a:rPr>
              <a:t>Relative success of a country in a specific sport – used to compare how well countries do in a specific sport, looking for differences between countries and seasons</a:t>
            </a:r>
          </a:p>
          <a:p>
            <a:pPr>
              <a:spcBef>
                <a:spcPts val="600"/>
              </a:spcBef>
              <a:buSzPct val="100000"/>
            </a:pPr>
            <a:endParaRPr lang="en-US" sz="1400" dirty="0">
              <a:solidFill>
                <a:srgbClr val="313131"/>
              </a:solidFill>
            </a:endParaRPr>
          </a:p>
          <a:p>
            <a:pPr>
              <a:spcBef>
                <a:spcPts val="600"/>
              </a:spcBef>
              <a:buSzPct val="100000"/>
            </a:pPr>
            <a:r>
              <a:rPr lang="en-US" sz="1400" b="1" dirty="0">
                <a:solidFill>
                  <a:srgbClr val="313131"/>
                </a:solidFill>
              </a:rPr>
              <a:t>Key Points about Data:</a:t>
            </a:r>
          </a:p>
          <a:p>
            <a:pPr marL="285750" indent="-285750">
              <a:spcBef>
                <a:spcPts val="600"/>
              </a:spcBef>
              <a:buSzPct val="100000"/>
              <a:buFont typeface="Arial" panose="020B0604020202020204" pitchFamily="34" charset="0"/>
              <a:buChar char="•"/>
            </a:pPr>
            <a:r>
              <a:rPr lang="en-US" sz="1400" dirty="0">
                <a:solidFill>
                  <a:srgbClr val="313131"/>
                </a:solidFill>
              </a:rPr>
              <a:t>Some issues with data cleanliness (i.e. unique country entries for “United States”, “United States-1”, “United States-2”)</a:t>
            </a:r>
          </a:p>
          <a:p>
            <a:pPr marL="742950" lvl="1" indent="-285750">
              <a:spcBef>
                <a:spcPts val="600"/>
              </a:spcBef>
              <a:buSzPct val="100000"/>
              <a:buFont typeface="Arial" panose="020B0604020202020204" pitchFamily="34" charset="0"/>
              <a:buChar char="•"/>
            </a:pPr>
            <a:r>
              <a:rPr lang="en-US" sz="1400" dirty="0">
                <a:solidFill>
                  <a:srgbClr val="313131"/>
                </a:solidFill>
              </a:rPr>
              <a:t>This may affect counts and standing of any countries affected</a:t>
            </a:r>
          </a:p>
          <a:p>
            <a:pPr marL="285750" indent="-285750">
              <a:spcBef>
                <a:spcPts val="600"/>
              </a:spcBef>
              <a:buSzPct val="100000"/>
              <a:buFont typeface="Arial" panose="020B0604020202020204" pitchFamily="34" charset="0"/>
              <a:buChar char="•"/>
            </a:pPr>
            <a:endParaRPr lang="en-US" sz="1400" dirty="0">
              <a:solidFill>
                <a:srgbClr val="313131"/>
              </a:solidFill>
            </a:endParaRPr>
          </a:p>
        </p:txBody>
      </p:sp>
      <p:pic>
        <p:nvPicPr>
          <p:cNvPr id="5" name="Picture 4" descr="Graphical user interface, text, application, email&#10;&#10;Description automatically generated">
            <a:extLst>
              <a:ext uri="{FF2B5EF4-FFF2-40B4-BE49-F238E27FC236}">
                <a16:creationId xmlns:a16="http://schemas.microsoft.com/office/drawing/2014/main" id="{98DCE45C-8B7C-481F-B046-D8FE36FB62DE}"/>
              </a:ext>
            </a:extLst>
          </p:cNvPr>
          <p:cNvPicPr>
            <a:picLocks noChangeAspect="1"/>
          </p:cNvPicPr>
          <p:nvPr/>
        </p:nvPicPr>
        <p:blipFill>
          <a:blip r:embed="rId3"/>
          <a:stretch>
            <a:fillRect/>
          </a:stretch>
        </p:blipFill>
        <p:spPr>
          <a:xfrm>
            <a:off x="559526" y="3838354"/>
            <a:ext cx="8016558" cy="2751198"/>
          </a:xfrm>
          <a:prstGeom prst="rect">
            <a:avLst/>
          </a:prstGeom>
        </p:spPr>
      </p:pic>
    </p:spTree>
    <p:extLst>
      <p:ext uri="{BB962C8B-B14F-4D97-AF65-F5344CB8AC3E}">
        <p14:creationId xmlns:p14="http://schemas.microsoft.com/office/powerpoint/2010/main" val="10331293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210B0-9D69-4C47-A46A-E6BAE6DFEDEF}"/>
              </a:ext>
            </a:extLst>
          </p:cNvPr>
          <p:cNvSpPr txBox="1"/>
          <p:nvPr/>
        </p:nvSpPr>
        <p:spPr>
          <a:xfrm>
            <a:off x="276837" y="268448"/>
            <a:ext cx="8581937" cy="369332"/>
          </a:xfrm>
          <a:prstGeom prst="rect">
            <a:avLst/>
          </a:prstGeom>
          <a:noFill/>
        </p:spPr>
        <p:txBody>
          <a:bodyPr wrap="square" lIns="0" tIns="0" rIns="0" bIns="0" rtlCol="0">
            <a:spAutoFit/>
          </a:bodyPr>
          <a:lstStyle/>
          <a:p>
            <a:pPr>
              <a:spcBef>
                <a:spcPts val="600"/>
              </a:spcBef>
              <a:buSzPct val="100000"/>
            </a:pPr>
            <a:r>
              <a:rPr lang="en-US" sz="2400" b="1" dirty="0">
                <a:solidFill>
                  <a:srgbClr val="313131"/>
                </a:solidFill>
              </a:rPr>
              <a:t>Hypothesis Follow-Up</a:t>
            </a:r>
          </a:p>
        </p:txBody>
      </p:sp>
      <p:sp>
        <p:nvSpPr>
          <p:cNvPr id="3" name="TextBox 2">
            <a:extLst>
              <a:ext uri="{FF2B5EF4-FFF2-40B4-BE49-F238E27FC236}">
                <a16:creationId xmlns:a16="http://schemas.microsoft.com/office/drawing/2014/main" id="{D459A3EB-F262-4A95-9D21-3474D9A83E66}"/>
              </a:ext>
            </a:extLst>
          </p:cNvPr>
          <p:cNvSpPr txBox="1"/>
          <p:nvPr/>
        </p:nvSpPr>
        <p:spPr>
          <a:xfrm>
            <a:off x="276837" y="1015068"/>
            <a:ext cx="8095376" cy="5216813"/>
          </a:xfrm>
          <a:prstGeom prst="rect">
            <a:avLst/>
          </a:prstGeom>
          <a:noFill/>
        </p:spPr>
        <p:txBody>
          <a:bodyPr wrap="square" lIns="0" tIns="0" rIns="0" bIns="0" rtlCol="0">
            <a:spAutoFit/>
          </a:bodyPr>
          <a:lstStyle/>
          <a:p>
            <a:pPr>
              <a:spcBef>
                <a:spcPts val="600"/>
              </a:spcBef>
              <a:buSzPct val="100000"/>
            </a:pPr>
            <a:r>
              <a:rPr lang="en-US" sz="1400" b="1" dirty="0">
                <a:solidFill>
                  <a:srgbClr val="313131"/>
                </a:solidFill>
              </a:rPr>
              <a:t>Discussion of Accuracy:</a:t>
            </a:r>
          </a:p>
          <a:p>
            <a:pPr marL="342900" indent="-342900">
              <a:spcBef>
                <a:spcPts val="600"/>
              </a:spcBef>
              <a:buSzPct val="100000"/>
              <a:buAutoNum type="arabicPeriod"/>
            </a:pPr>
            <a:r>
              <a:rPr lang="en-US" sz="1400" dirty="0">
                <a:solidFill>
                  <a:srgbClr val="313131"/>
                </a:solidFill>
              </a:rPr>
              <a:t>While there is some overlap in dominant countries (by both gold and total medals) between Summer and Winter Games, there are clear differences</a:t>
            </a:r>
          </a:p>
          <a:p>
            <a:pPr marL="342900" indent="-342900">
              <a:spcBef>
                <a:spcPts val="600"/>
              </a:spcBef>
              <a:buSzPct val="100000"/>
              <a:buAutoNum type="arabicPeriod"/>
            </a:pPr>
            <a:r>
              <a:rPr lang="en-US" sz="1400" dirty="0">
                <a:solidFill>
                  <a:srgbClr val="313131"/>
                </a:solidFill>
              </a:rPr>
              <a:t>There does not appear to be a significant trend towards more dominance of traditionally large population </a:t>
            </a:r>
            <a:r>
              <a:rPr lang="en-US" sz="1400" dirty="0" err="1">
                <a:solidFill>
                  <a:srgbClr val="313131"/>
                </a:solidFill>
              </a:rPr>
              <a:t>centres</a:t>
            </a:r>
            <a:r>
              <a:rPr lang="en-US" sz="1400" dirty="0">
                <a:solidFill>
                  <a:srgbClr val="313131"/>
                </a:solidFill>
              </a:rPr>
              <a:t> in recent years</a:t>
            </a:r>
          </a:p>
          <a:p>
            <a:pPr marL="342900" indent="-342900">
              <a:spcBef>
                <a:spcPts val="600"/>
              </a:spcBef>
              <a:buSzPct val="100000"/>
              <a:buAutoNum type="arabicPeriod"/>
            </a:pPr>
            <a:r>
              <a:rPr lang="en-US" sz="1400" dirty="0">
                <a:solidFill>
                  <a:srgbClr val="313131"/>
                </a:solidFill>
              </a:rPr>
              <a:t>Northern countries (Canada, Scandinavian) appear to have even more relative success than initially thought in the Winter Games with top-10 overall medal counts, but the trend toward Southern/warmer country success at Summer Games appears less pronounced</a:t>
            </a:r>
          </a:p>
          <a:p>
            <a:pPr>
              <a:spcBef>
                <a:spcPts val="600"/>
              </a:spcBef>
              <a:buSzPct val="100000"/>
            </a:pPr>
            <a:endParaRPr lang="en-US" sz="1400" dirty="0">
              <a:solidFill>
                <a:srgbClr val="313131"/>
              </a:solidFill>
            </a:endParaRPr>
          </a:p>
          <a:p>
            <a:pPr>
              <a:spcBef>
                <a:spcPts val="600"/>
              </a:spcBef>
              <a:buSzPct val="100000"/>
            </a:pPr>
            <a:r>
              <a:rPr lang="en-US" sz="1400" dirty="0">
                <a:solidFill>
                  <a:srgbClr val="313131"/>
                </a:solidFill>
              </a:rPr>
              <a:t>Because of the skew toward Northern country success at the Winter Games especially, it will be interesting to understand if they receive a higher percentage of overall medals in that sport, or if there are just more medals given out in the Summer Olympics and there is no difference in terms of relative success within a sport.</a:t>
            </a:r>
          </a:p>
          <a:p>
            <a:pPr>
              <a:spcBef>
                <a:spcPts val="600"/>
              </a:spcBef>
              <a:buSzPct val="100000"/>
            </a:pPr>
            <a:endParaRPr lang="en-US" sz="1400" dirty="0">
              <a:solidFill>
                <a:srgbClr val="313131"/>
              </a:solidFill>
            </a:endParaRPr>
          </a:p>
          <a:p>
            <a:pPr>
              <a:spcBef>
                <a:spcPts val="600"/>
              </a:spcBef>
              <a:buSzPct val="100000"/>
            </a:pPr>
            <a:r>
              <a:rPr lang="en-US" sz="1400" b="1" dirty="0">
                <a:solidFill>
                  <a:srgbClr val="313131"/>
                </a:solidFill>
              </a:rPr>
              <a:t>Additional Questions:</a:t>
            </a:r>
          </a:p>
          <a:p>
            <a:pPr marL="285750" indent="-285750">
              <a:spcBef>
                <a:spcPts val="600"/>
              </a:spcBef>
              <a:buSzPct val="100000"/>
              <a:buFont typeface="Arial" panose="020B0604020202020204" pitchFamily="34" charset="0"/>
              <a:buChar char="•"/>
            </a:pPr>
            <a:r>
              <a:rPr lang="en-US" sz="1400" dirty="0">
                <a:solidFill>
                  <a:srgbClr val="313131"/>
                </a:solidFill>
              </a:rPr>
              <a:t>More granularity – is there specific sports within the Summer and Winter Games that the top countries excel at versus having more parity with other countries?</a:t>
            </a:r>
          </a:p>
          <a:p>
            <a:pPr marL="285750" indent="-285750">
              <a:spcBef>
                <a:spcPts val="600"/>
              </a:spcBef>
              <a:buSzPct val="100000"/>
              <a:buFont typeface="Arial" panose="020B0604020202020204" pitchFamily="34" charset="0"/>
              <a:buChar char="•"/>
            </a:pPr>
            <a:r>
              <a:rPr lang="en-US" sz="1400" dirty="0">
                <a:solidFill>
                  <a:srgbClr val="313131"/>
                </a:solidFill>
              </a:rPr>
              <a:t>Further investigation needed to points 2 and 3 – how much more dominant are countries like the US, Russia and China over time? How much does country climate influence seasonal Olympic success?</a:t>
            </a:r>
          </a:p>
        </p:txBody>
      </p:sp>
    </p:spTree>
    <p:extLst>
      <p:ext uri="{BB962C8B-B14F-4D97-AF65-F5344CB8AC3E}">
        <p14:creationId xmlns:p14="http://schemas.microsoft.com/office/powerpoint/2010/main" val="29261196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79A86-DBBD-462E-94B9-5E5324F57032}"/>
              </a:ext>
            </a:extLst>
          </p:cNvPr>
          <p:cNvSpPr txBox="1"/>
          <p:nvPr/>
        </p:nvSpPr>
        <p:spPr>
          <a:xfrm>
            <a:off x="478171" y="3152001"/>
            <a:ext cx="8506341" cy="553998"/>
          </a:xfrm>
          <a:prstGeom prst="rect">
            <a:avLst/>
          </a:prstGeom>
          <a:noFill/>
        </p:spPr>
        <p:txBody>
          <a:bodyPr wrap="square" lIns="0" tIns="0" rIns="0" bIns="0" rtlCol="0">
            <a:spAutoFit/>
          </a:bodyPr>
          <a:lstStyle/>
          <a:p>
            <a:pPr>
              <a:spcBef>
                <a:spcPts val="600"/>
              </a:spcBef>
              <a:buSzPct val="100000"/>
            </a:pPr>
            <a:r>
              <a:rPr lang="en-US" sz="3600" b="1" dirty="0">
                <a:solidFill>
                  <a:schemeClr val="bg1"/>
                </a:solidFill>
              </a:rPr>
              <a:t>Beyond Descriptive Statistics</a:t>
            </a:r>
          </a:p>
        </p:txBody>
      </p:sp>
    </p:spTree>
    <p:extLst>
      <p:ext uri="{BB962C8B-B14F-4D97-AF65-F5344CB8AC3E}">
        <p14:creationId xmlns:p14="http://schemas.microsoft.com/office/powerpoint/2010/main" val="1010664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210B0-9D69-4C47-A46A-E6BAE6DFEDEF}"/>
              </a:ext>
            </a:extLst>
          </p:cNvPr>
          <p:cNvSpPr txBox="1"/>
          <p:nvPr/>
        </p:nvSpPr>
        <p:spPr>
          <a:xfrm>
            <a:off x="276837" y="268448"/>
            <a:ext cx="8581937" cy="369332"/>
          </a:xfrm>
          <a:prstGeom prst="rect">
            <a:avLst/>
          </a:prstGeom>
          <a:noFill/>
        </p:spPr>
        <p:txBody>
          <a:bodyPr wrap="square" lIns="0" tIns="0" rIns="0" bIns="0" rtlCol="0">
            <a:spAutoFit/>
          </a:bodyPr>
          <a:lstStyle/>
          <a:p>
            <a:pPr>
              <a:spcBef>
                <a:spcPts val="600"/>
              </a:spcBef>
              <a:buSzPct val="100000"/>
            </a:pPr>
            <a:r>
              <a:rPr lang="en-US" sz="2400" b="1" dirty="0">
                <a:solidFill>
                  <a:srgbClr val="313131"/>
                </a:solidFill>
              </a:rPr>
              <a:t>Additional Questions </a:t>
            </a:r>
          </a:p>
        </p:txBody>
      </p:sp>
      <p:sp>
        <p:nvSpPr>
          <p:cNvPr id="3" name="TextBox 2">
            <a:extLst>
              <a:ext uri="{FF2B5EF4-FFF2-40B4-BE49-F238E27FC236}">
                <a16:creationId xmlns:a16="http://schemas.microsoft.com/office/drawing/2014/main" id="{D459A3EB-F262-4A95-9D21-3474D9A83E66}"/>
              </a:ext>
            </a:extLst>
          </p:cNvPr>
          <p:cNvSpPr txBox="1"/>
          <p:nvPr/>
        </p:nvSpPr>
        <p:spPr>
          <a:xfrm>
            <a:off x="276837" y="866212"/>
            <a:ext cx="8095376" cy="5801588"/>
          </a:xfrm>
          <a:prstGeom prst="rect">
            <a:avLst/>
          </a:prstGeom>
          <a:noFill/>
        </p:spPr>
        <p:txBody>
          <a:bodyPr wrap="square" lIns="0" tIns="0" rIns="0" bIns="0" rtlCol="0">
            <a:spAutoFit/>
          </a:bodyPr>
          <a:lstStyle/>
          <a:p>
            <a:pPr>
              <a:spcBef>
                <a:spcPts val="600"/>
              </a:spcBef>
              <a:buSzPct val="100000"/>
            </a:pPr>
            <a:r>
              <a:rPr lang="en-US" sz="1400" b="1" dirty="0">
                <a:solidFill>
                  <a:srgbClr val="313131"/>
                </a:solidFill>
              </a:rPr>
              <a:t>Are there specific sports within the Summer and Winter Games that the top countries excel at versus having more parity with other countries?</a:t>
            </a:r>
          </a:p>
          <a:p>
            <a:pPr marL="285750" indent="-285750">
              <a:spcBef>
                <a:spcPts val="600"/>
              </a:spcBef>
              <a:buSzPct val="100000"/>
              <a:buFont typeface="Arial" panose="020B0604020202020204" pitchFamily="34" charset="0"/>
              <a:buChar char="•"/>
            </a:pPr>
            <a:r>
              <a:rPr lang="en-US" sz="1400" dirty="0">
                <a:solidFill>
                  <a:srgbClr val="313131"/>
                </a:solidFill>
              </a:rPr>
              <a:t>Yes – there is a large difference in the relative success of top countries in certain sports over others</a:t>
            </a:r>
          </a:p>
          <a:p>
            <a:pPr marL="742950" lvl="1" indent="-285750">
              <a:spcBef>
                <a:spcPts val="600"/>
              </a:spcBef>
              <a:buSzPct val="100000"/>
              <a:buFont typeface="Arial" panose="020B0604020202020204" pitchFamily="34" charset="0"/>
              <a:buChar char="•"/>
            </a:pPr>
            <a:r>
              <a:rPr lang="en-US" sz="1400" dirty="0">
                <a:solidFill>
                  <a:srgbClr val="313131"/>
                </a:solidFill>
              </a:rPr>
              <a:t>Completed a ratio analysis calculating the percentage of total medals won by the top country in top sports (Athletics, Swimming, Gymnastics in Summer; Cross Country Skiing, Alpine Skiing and Ice Hockey in Winter) </a:t>
            </a:r>
          </a:p>
          <a:p>
            <a:pPr marL="742950" lvl="1" indent="-285750">
              <a:spcBef>
                <a:spcPts val="600"/>
              </a:spcBef>
              <a:buSzPct val="100000"/>
              <a:buFont typeface="Arial" panose="020B0604020202020204" pitchFamily="34" charset="0"/>
              <a:buChar char="•"/>
            </a:pPr>
            <a:r>
              <a:rPr lang="en-US" sz="1400" dirty="0">
                <a:solidFill>
                  <a:srgbClr val="313131"/>
                </a:solidFill>
              </a:rPr>
              <a:t>Range from 7% of total gymnastics medals won by the United States, to 35% of total swimming medals won by the United States</a:t>
            </a:r>
          </a:p>
          <a:p>
            <a:pPr marL="742950" lvl="1" indent="-285750">
              <a:spcBef>
                <a:spcPts val="600"/>
              </a:spcBef>
              <a:buSzPct val="100000"/>
              <a:buFont typeface="Arial" panose="020B0604020202020204" pitchFamily="34" charset="0"/>
              <a:buChar char="•"/>
            </a:pPr>
            <a:r>
              <a:rPr lang="en-US" sz="1400" dirty="0">
                <a:solidFill>
                  <a:srgbClr val="313131"/>
                </a:solidFill>
              </a:rPr>
              <a:t>Midpoint = 23% of total ice hockey medals won by Canada</a:t>
            </a:r>
          </a:p>
          <a:p>
            <a:pPr>
              <a:spcBef>
                <a:spcPts val="600"/>
              </a:spcBef>
              <a:buSzPct val="100000"/>
            </a:pPr>
            <a:r>
              <a:rPr lang="en-US" sz="1400" b="1" dirty="0">
                <a:solidFill>
                  <a:srgbClr val="313131"/>
                </a:solidFill>
              </a:rPr>
              <a:t>How much more dominant are countries like the US, Russia and China over time?</a:t>
            </a:r>
          </a:p>
          <a:p>
            <a:pPr marL="285750" indent="-285750">
              <a:spcBef>
                <a:spcPts val="600"/>
              </a:spcBef>
              <a:buSzPct val="100000"/>
              <a:buFont typeface="Arial" panose="020B0604020202020204" pitchFamily="34" charset="0"/>
              <a:buChar char="•"/>
            </a:pPr>
            <a:r>
              <a:rPr lang="en-US" sz="1400" dirty="0">
                <a:solidFill>
                  <a:srgbClr val="313131"/>
                </a:solidFill>
              </a:rPr>
              <a:t>The high medal-earning countries are similar in both the Summer and Winter Olympics pre-1970 and post-1970 </a:t>
            </a:r>
          </a:p>
          <a:p>
            <a:pPr marL="742950" lvl="1" indent="-285750">
              <a:spcBef>
                <a:spcPts val="600"/>
              </a:spcBef>
              <a:buSzPct val="100000"/>
              <a:buFont typeface="Arial" panose="020B0604020202020204" pitchFamily="34" charset="0"/>
              <a:buChar char="•"/>
            </a:pPr>
            <a:r>
              <a:rPr lang="en-US" sz="1400" dirty="0">
                <a:solidFill>
                  <a:srgbClr val="313131"/>
                </a:solidFill>
              </a:rPr>
              <a:t>1970 was selected as the cutoff year for recent success analysis</a:t>
            </a:r>
          </a:p>
          <a:p>
            <a:pPr>
              <a:spcBef>
                <a:spcPts val="600"/>
              </a:spcBef>
              <a:buSzPct val="100000"/>
            </a:pPr>
            <a:r>
              <a:rPr lang="en-US" sz="1400" b="1" dirty="0">
                <a:solidFill>
                  <a:srgbClr val="313131"/>
                </a:solidFill>
              </a:rPr>
              <a:t>How much does country climate influence seasonal Olympic success?</a:t>
            </a:r>
          </a:p>
          <a:p>
            <a:pPr marL="285750" indent="-285750">
              <a:spcBef>
                <a:spcPts val="600"/>
              </a:spcBef>
              <a:buSzPct val="100000"/>
              <a:buFont typeface="Arial" panose="020B0604020202020204" pitchFamily="34" charset="0"/>
              <a:buChar char="•"/>
            </a:pPr>
            <a:r>
              <a:rPr lang="en-US" sz="1400" dirty="0">
                <a:solidFill>
                  <a:srgbClr val="313131"/>
                </a:solidFill>
              </a:rPr>
              <a:t>Fairly significantly - shown especially in the Winter Olympics where cooler countries who are smaller (e.g. Canada, Sweden, Norway, Finland) are all top-10 overall medal-earners and not present near the top of the Summer Olympics medal ranks</a:t>
            </a:r>
          </a:p>
          <a:p>
            <a:pPr marL="285750" indent="-285750">
              <a:spcBef>
                <a:spcPts val="600"/>
              </a:spcBef>
              <a:buSzPct val="100000"/>
              <a:buFont typeface="Arial" panose="020B0604020202020204" pitchFamily="34" charset="0"/>
              <a:buChar char="•"/>
            </a:pPr>
            <a:r>
              <a:rPr lang="en-US" sz="1400" dirty="0">
                <a:solidFill>
                  <a:srgbClr val="313131"/>
                </a:solidFill>
              </a:rPr>
              <a:t>There does not appear to be as significant of a skew toward warmer countries in the high medal-earners at Summer Olympics</a:t>
            </a:r>
          </a:p>
          <a:p>
            <a:pPr marL="285750" indent="-285750">
              <a:spcBef>
                <a:spcPts val="600"/>
              </a:spcBef>
              <a:buSzPct val="100000"/>
              <a:buFont typeface="Arial" panose="020B0604020202020204" pitchFamily="34" charset="0"/>
              <a:buChar char="•"/>
            </a:pPr>
            <a:r>
              <a:rPr lang="en-US" sz="1400" dirty="0">
                <a:solidFill>
                  <a:srgbClr val="313131"/>
                </a:solidFill>
              </a:rPr>
              <a:t>High-population, historically powerful countries (United States, Soviet Union, Germany) are high medal-earners regardless of season</a:t>
            </a:r>
          </a:p>
        </p:txBody>
      </p:sp>
    </p:spTree>
    <p:extLst>
      <p:ext uri="{BB962C8B-B14F-4D97-AF65-F5344CB8AC3E}">
        <p14:creationId xmlns:p14="http://schemas.microsoft.com/office/powerpoint/2010/main" val="33029244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79A86-DBBD-462E-94B9-5E5324F57032}"/>
              </a:ext>
            </a:extLst>
          </p:cNvPr>
          <p:cNvSpPr txBox="1"/>
          <p:nvPr/>
        </p:nvSpPr>
        <p:spPr>
          <a:xfrm>
            <a:off x="478171" y="3152001"/>
            <a:ext cx="8506341" cy="553998"/>
          </a:xfrm>
          <a:prstGeom prst="rect">
            <a:avLst/>
          </a:prstGeom>
          <a:noFill/>
        </p:spPr>
        <p:txBody>
          <a:bodyPr wrap="square" lIns="0" tIns="0" rIns="0" bIns="0" rtlCol="0">
            <a:spAutoFit/>
          </a:bodyPr>
          <a:lstStyle/>
          <a:p>
            <a:pPr>
              <a:spcBef>
                <a:spcPts val="600"/>
              </a:spcBef>
              <a:buSzPct val="100000"/>
            </a:pPr>
            <a:r>
              <a:rPr lang="en-US" sz="3600" b="1" dirty="0">
                <a:solidFill>
                  <a:schemeClr val="bg1"/>
                </a:solidFill>
              </a:rPr>
              <a:t>Appendix</a:t>
            </a:r>
          </a:p>
        </p:txBody>
      </p:sp>
    </p:spTree>
    <p:extLst>
      <p:ext uri="{BB962C8B-B14F-4D97-AF65-F5344CB8AC3E}">
        <p14:creationId xmlns:p14="http://schemas.microsoft.com/office/powerpoint/2010/main" val="23513316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210B0-9D69-4C47-A46A-E6BAE6DFEDEF}"/>
              </a:ext>
            </a:extLst>
          </p:cNvPr>
          <p:cNvSpPr txBox="1"/>
          <p:nvPr/>
        </p:nvSpPr>
        <p:spPr>
          <a:xfrm>
            <a:off x="276837" y="268448"/>
            <a:ext cx="8581937" cy="369332"/>
          </a:xfrm>
          <a:prstGeom prst="rect">
            <a:avLst/>
          </a:prstGeom>
          <a:noFill/>
        </p:spPr>
        <p:txBody>
          <a:bodyPr wrap="square" lIns="0" tIns="0" rIns="0" bIns="0" rtlCol="0">
            <a:spAutoFit/>
          </a:bodyPr>
          <a:lstStyle/>
          <a:p>
            <a:pPr>
              <a:spcBef>
                <a:spcPts val="600"/>
              </a:spcBef>
              <a:buSzPct val="100000"/>
            </a:pPr>
            <a:r>
              <a:rPr lang="en-US" sz="2400" b="1" dirty="0">
                <a:solidFill>
                  <a:srgbClr val="313131"/>
                </a:solidFill>
              </a:rPr>
              <a:t>Code Block #1</a:t>
            </a:r>
          </a:p>
        </p:txBody>
      </p:sp>
      <p:sp>
        <p:nvSpPr>
          <p:cNvPr id="3" name="TextBox 2">
            <a:extLst>
              <a:ext uri="{FF2B5EF4-FFF2-40B4-BE49-F238E27FC236}">
                <a16:creationId xmlns:a16="http://schemas.microsoft.com/office/drawing/2014/main" id="{D459A3EB-F262-4A95-9D21-3474D9A83E66}"/>
              </a:ext>
            </a:extLst>
          </p:cNvPr>
          <p:cNvSpPr txBox="1"/>
          <p:nvPr/>
        </p:nvSpPr>
        <p:spPr>
          <a:xfrm>
            <a:off x="276837" y="866212"/>
            <a:ext cx="8095376" cy="938719"/>
          </a:xfrm>
          <a:prstGeom prst="rect">
            <a:avLst/>
          </a:prstGeom>
          <a:noFill/>
        </p:spPr>
        <p:txBody>
          <a:bodyPr wrap="square" lIns="0" tIns="0" rIns="0" bIns="0" rtlCol="0">
            <a:spAutoFit/>
          </a:bodyPr>
          <a:lstStyle/>
          <a:p>
            <a:pPr>
              <a:spcBef>
                <a:spcPts val="600"/>
              </a:spcBef>
              <a:buSzPct val="100000"/>
            </a:pPr>
            <a:r>
              <a:rPr lang="en-US" sz="1400" b="1" dirty="0">
                <a:solidFill>
                  <a:srgbClr val="313131"/>
                </a:solidFill>
              </a:rPr>
              <a:t>Code is published at: </a:t>
            </a:r>
            <a:r>
              <a:rPr lang="en-US" sz="1400" u="sng" dirty="0">
                <a:hlinkClick r:id="rId3"/>
              </a:rPr>
              <a:t>https://databricks-prod-cloudfront.cloud.databricks.com/public/4027ec902e239c93eaaa8714f173bcfc/2039372493732929/2234772448060114/851099958206904/latest.html</a:t>
            </a:r>
            <a:endParaRPr lang="en-US" sz="1400" dirty="0"/>
          </a:p>
          <a:p>
            <a:pPr>
              <a:spcBef>
                <a:spcPts val="600"/>
              </a:spcBef>
              <a:buSzPct val="100000"/>
            </a:pPr>
            <a:endParaRPr lang="en-US" sz="1400" dirty="0">
              <a:solidFill>
                <a:srgbClr val="313131"/>
              </a:solidFill>
            </a:endParaRPr>
          </a:p>
        </p:txBody>
      </p:sp>
      <p:pic>
        <p:nvPicPr>
          <p:cNvPr id="7" name="Picture 6" descr="Table&#10;&#10;Description automatically generated">
            <a:extLst>
              <a:ext uri="{FF2B5EF4-FFF2-40B4-BE49-F238E27FC236}">
                <a16:creationId xmlns:a16="http://schemas.microsoft.com/office/drawing/2014/main" id="{50A39FE3-1135-4D13-9F96-D463C0394E6F}"/>
              </a:ext>
            </a:extLst>
          </p:cNvPr>
          <p:cNvPicPr>
            <a:picLocks noChangeAspect="1"/>
          </p:cNvPicPr>
          <p:nvPr/>
        </p:nvPicPr>
        <p:blipFill>
          <a:blip r:embed="rId4"/>
          <a:stretch>
            <a:fillRect/>
          </a:stretch>
        </p:blipFill>
        <p:spPr>
          <a:xfrm>
            <a:off x="-4195" y="1624397"/>
            <a:ext cx="9144000" cy="4797668"/>
          </a:xfrm>
          <a:prstGeom prst="rect">
            <a:avLst/>
          </a:prstGeom>
        </p:spPr>
      </p:pic>
    </p:spTree>
    <p:extLst>
      <p:ext uri="{BB962C8B-B14F-4D97-AF65-F5344CB8AC3E}">
        <p14:creationId xmlns:p14="http://schemas.microsoft.com/office/powerpoint/2010/main" val="71411457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210B0-9D69-4C47-A46A-E6BAE6DFEDEF}"/>
              </a:ext>
            </a:extLst>
          </p:cNvPr>
          <p:cNvSpPr txBox="1"/>
          <p:nvPr/>
        </p:nvSpPr>
        <p:spPr>
          <a:xfrm>
            <a:off x="276837" y="268448"/>
            <a:ext cx="8581937" cy="369332"/>
          </a:xfrm>
          <a:prstGeom prst="rect">
            <a:avLst/>
          </a:prstGeom>
          <a:noFill/>
        </p:spPr>
        <p:txBody>
          <a:bodyPr wrap="square" lIns="0" tIns="0" rIns="0" bIns="0" rtlCol="0">
            <a:spAutoFit/>
          </a:bodyPr>
          <a:lstStyle/>
          <a:p>
            <a:pPr>
              <a:spcBef>
                <a:spcPts val="600"/>
              </a:spcBef>
              <a:buSzPct val="100000"/>
            </a:pPr>
            <a:r>
              <a:rPr lang="en-US" sz="2400" b="1" dirty="0">
                <a:solidFill>
                  <a:srgbClr val="313131"/>
                </a:solidFill>
              </a:rPr>
              <a:t>Code Block #2</a:t>
            </a:r>
          </a:p>
        </p:txBody>
      </p:sp>
      <p:sp>
        <p:nvSpPr>
          <p:cNvPr id="3" name="TextBox 2">
            <a:extLst>
              <a:ext uri="{FF2B5EF4-FFF2-40B4-BE49-F238E27FC236}">
                <a16:creationId xmlns:a16="http://schemas.microsoft.com/office/drawing/2014/main" id="{D459A3EB-F262-4A95-9D21-3474D9A83E66}"/>
              </a:ext>
            </a:extLst>
          </p:cNvPr>
          <p:cNvSpPr txBox="1"/>
          <p:nvPr/>
        </p:nvSpPr>
        <p:spPr>
          <a:xfrm>
            <a:off x="276837" y="866212"/>
            <a:ext cx="8095376" cy="938719"/>
          </a:xfrm>
          <a:prstGeom prst="rect">
            <a:avLst/>
          </a:prstGeom>
          <a:noFill/>
        </p:spPr>
        <p:txBody>
          <a:bodyPr wrap="square" lIns="0" tIns="0" rIns="0" bIns="0" rtlCol="0">
            <a:spAutoFit/>
          </a:bodyPr>
          <a:lstStyle/>
          <a:p>
            <a:pPr>
              <a:spcBef>
                <a:spcPts val="600"/>
              </a:spcBef>
              <a:buSzPct val="100000"/>
            </a:pPr>
            <a:r>
              <a:rPr lang="en-US" sz="1400" b="1" dirty="0">
                <a:solidFill>
                  <a:srgbClr val="313131"/>
                </a:solidFill>
              </a:rPr>
              <a:t>Code is published at: </a:t>
            </a:r>
            <a:r>
              <a:rPr lang="en-US" sz="1400" u="sng" dirty="0">
                <a:hlinkClick r:id="rId3"/>
              </a:rPr>
              <a:t>https://databricks-prod-cloudfront.cloud.databricks.com/public/4027ec902e239c93eaaa8714f173bcfc/2039372493732929/2234772448060114/851099958206904/latest.html</a:t>
            </a:r>
            <a:endParaRPr lang="en-US" sz="1400" dirty="0"/>
          </a:p>
          <a:p>
            <a:pPr>
              <a:spcBef>
                <a:spcPts val="600"/>
              </a:spcBef>
              <a:buSzPct val="100000"/>
            </a:pPr>
            <a:endParaRPr lang="en-US" sz="1400" dirty="0">
              <a:solidFill>
                <a:srgbClr val="313131"/>
              </a:solidFill>
            </a:endParaRPr>
          </a:p>
        </p:txBody>
      </p:sp>
      <p:pic>
        <p:nvPicPr>
          <p:cNvPr id="6" name="Picture 5" descr="Table&#10;&#10;Description automatically generated">
            <a:extLst>
              <a:ext uri="{FF2B5EF4-FFF2-40B4-BE49-F238E27FC236}">
                <a16:creationId xmlns:a16="http://schemas.microsoft.com/office/drawing/2014/main" id="{529283B4-E975-4363-AF55-8FD2736E1C28}"/>
              </a:ext>
            </a:extLst>
          </p:cNvPr>
          <p:cNvPicPr>
            <a:picLocks noChangeAspect="1"/>
          </p:cNvPicPr>
          <p:nvPr/>
        </p:nvPicPr>
        <p:blipFill>
          <a:blip r:embed="rId4"/>
          <a:stretch>
            <a:fillRect/>
          </a:stretch>
        </p:blipFill>
        <p:spPr>
          <a:xfrm>
            <a:off x="2038525" y="1549642"/>
            <a:ext cx="4572000" cy="5127604"/>
          </a:xfrm>
          <a:prstGeom prst="rect">
            <a:avLst/>
          </a:prstGeom>
        </p:spPr>
      </p:pic>
    </p:spTree>
    <p:extLst>
      <p:ext uri="{BB962C8B-B14F-4D97-AF65-F5344CB8AC3E}">
        <p14:creationId xmlns:p14="http://schemas.microsoft.com/office/powerpoint/2010/main" val="67104802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210B0-9D69-4C47-A46A-E6BAE6DFEDEF}"/>
              </a:ext>
            </a:extLst>
          </p:cNvPr>
          <p:cNvSpPr txBox="1"/>
          <p:nvPr/>
        </p:nvSpPr>
        <p:spPr>
          <a:xfrm>
            <a:off x="276837" y="268448"/>
            <a:ext cx="8581937" cy="369332"/>
          </a:xfrm>
          <a:prstGeom prst="rect">
            <a:avLst/>
          </a:prstGeom>
          <a:noFill/>
        </p:spPr>
        <p:txBody>
          <a:bodyPr wrap="square" lIns="0" tIns="0" rIns="0" bIns="0" rtlCol="0">
            <a:spAutoFit/>
          </a:bodyPr>
          <a:lstStyle/>
          <a:p>
            <a:pPr>
              <a:spcBef>
                <a:spcPts val="600"/>
              </a:spcBef>
              <a:buSzPct val="100000"/>
            </a:pPr>
            <a:r>
              <a:rPr lang="en-US" sz="2400" b="1" dirty="0">
                <a:solidFill>
                  <a:srgbClr val="313131"/>
                </a:solidFill>
              </a:rPr>
              <a:t>Code Block #3</a:t>
            </a:r>
          </a:p>
        </p:txBody>
      </p:sp>
      <p:sp>
        <p:nvSpPr>
          <p:cNvPr id="3" name="TextBox 2">
            <a:extLst>
              <a:ext uri="{FF2B5EF4-FFF2-40B4-BE49-F238E27FC236}">
                <a16:creationId xmlns:a16="http://schemas.microsoft.com/office/drawing/2014/main" id="{D459A3EB-F262-4A95-9D21-3474D9A83E66}"/>
              </a:ext>
            </a:extLst>
          </p:cNvPr>
          <p:cNvSpPr txBox="1"/>
          <p:nvPr/>
        </p:nvSpPr>
        <p:spPr>
          <a:xfrm>
            <a:off x="276837" y="866212"/>
            <a:ext cx="8095376" cy="938719"/>
          </a:xfrm>
          <a:prstGeom prst="rect">
            <a:avLst/>
          </a:prstGeom>
          <a:noFill/>
        </p:spPr>
        <p:txBody>
          <a:bodyPr wrap="square" lIns="0" tIns="0" rIns="0" bIns="0" rtlCol="0">
            <a:spAutoFit/>
          </a:bodyPr>
          <a:lstStyle/>
          <a:p>
            <a:pPr>
              <a:spcBef>
                <a:spcPts val="600"/>
              </a:spcBef>
              <a:buSzPct val="100000"/>
            </a:pPr>
            <a:r>
              <a:rPr lang="en-US" sz="1400" b="1" dirty="0">
                <a:solidFill>
                  <a:srgbClr val="313131"/>
                </a:solidFill>
              </a:rPr>
              <a:t>Code is published at: </a:t>
            </a:r>
            <a:r>
              <a:rPr lang="en-US" sz="1400" u="sng" dirty="0">
                <a:hlinkClick r:id="rId3"/>
              </a:rPr>
              <a:t>https://databricks-prod-cloudfront.cloud.databricks.com/public/4027ec902e239c93eaaa8714f173bcfc/2039372493732929/2234772448060114/851099958206904/latest.html</a:t>
            </a:r>
            <a:endParaRPr lang="en-US" sz="1400" dirty="0"/>
          </a:p>
          <a:p>
            <a:pPr>
              <a:spcBef>
                <a:spcPts val="600"/>
              </a:spcBef>
              <a:buSzPct val="100000"/>
            </a:pPr>
            <a:endParaRPr lang="en-US" sz="1400" dirty="0">
              <a:solidFill>
                <a:srgbClr val="313131"/>
              </a:solidFill>
            </a:endParaRPr>
          </a:p>
        </p:txBody>
      </p:sp>
      <p:pic>
        <p:nvPicPr>
          <p:cNvPr id="5" name="Picture 4" descr="Table&#10;&#10;Description automatically generated">
            <a:extLst>
              <a:ext uri="{FF2B5EF4-FFF2-40B4-BE49-F238E27FC236}">
                <a16:creationId xmlns:a16="http://schemas.microsoft.com/office/drawing/2014/main" id="{06F14C01-97E8-495B-9B09-83F6633992B3}"/>
              </a:ext>
            </a:extLst>
          </p:cNvPr>
          <p:cNvPicPr>
            <a:picLocks noChangeAspect="1"/>
          </p:cNvPicPr>
          <p:nvPr/>
        </p:nvPicPr>
        <p:blipFill>
          <a:blip r:embed="rId4"/>
          <a:stretch>
            <a:fillRect/>
          </a:stretch>
        </p:blipFill>
        <p:spPr>
          <a:xfrm>
            <a:off x="2414181" y="1584251"/>
            <a:ext cx="4307247" cy="5005301"/>
          </a:xfrm>
          <a:prstGeom prst="rect">
            <a:avLst/>
          </a:prstGeom>
        </p:spPr>
      </p:pic>
    </p:spTree>
    <p:extLst>
      <p:ext uri="{BB962C8B-B14F-4D97-AF65-F5344CB8AC3E}">
        <p14:creationId xmlns:p14="http://schemas.microsoft.com/office/powerpoint/2010/main" val="330743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210B0-9D69-4C47-A46A-E6BAE6DFEDEF}"/>
              </a:ext>
            </a:extLst>
          </p:cNvPr>
          <p:cNvSpPr txBox="1"/>
          <p:nvPr/>
        </p:nvSpPr>
        <p:spPr>
          <a:xfrm>
            <a:off x="276837" y="268448"/>
            <a:ext cx="8581937" cy="369332"/>
          </a:xfrm>
          <a:prstGeom prst="rect">
            <a:avLst/>
          </a:prstGeom>
          <a:noFill/>
        </p:spPr>
        <p:txBody>
          <a:bodyPr wrap="square" lIns="0" tIns="0" rIns="0" bIns="0" rtlCol="0">
            <a:spAutoFit/>
          </a:bodyPr>
          <a:lstStyle/>
          <a:p>
            <a:pPr>
              <a:spcBef>
                <a:spcPts val="600"/>
              </a:spcBef>
              <a:buSzPct val="100000"/>
            </a:pPr>
            <a:r>
              <a:rPr lang="en-US" sz="2400" b="1" dirty="0">
                <a:solidFill>
                  <a:srgbClr val="313131"/>
                </a:solidFill>
              </a:rPr>
              <a:t>Code Block #4</a:t>
            </a:r>
          </a:p>
        </p:txBody>
      </p:sp>
      <p:sp>
        <p:nvSpPr>
          <p:cNvPr id="3" name="TextBox 2">
            <a:extLst>
              <a:ext uri="{FF2B5EF4-FFF2-40B4-BE49-F238E27FC236}">
                <a16:creationId xmlns:a16="http://schemas.microsoft.com/office/drawing/2014/main" id="{D459A3EB-F262-4A95-9D21-3474D9A83E66}"/>
              </a:ext>
            </a:extLst>
          </p:cNvPr>
          <p:cNvSpPr txBox="1"/>
          <p:nvPr/>
        </p:nvSpPr>
        <p:spPr>
          <a:xfrm>
            <a:off x="276837" y="866212"/>
            <a:ext cx="8095376" cy="938719"/>
          </a:xfrm>
          <a:prstGeom prst="rect">
            <a:avLst/>
          </a:prstGeom>
          <a:noFill/>
        </p:spPr>
        <p:txBody>
          <a:bodyPr wrap="square" lIns="0" tIns="0" rIns="0" bIns="0" rtlCol="0">
            <a:spAutoFit/>
          </a:bodyPr>
          <a:lstStyle/>
          <a:p>
            <a:pPr>
              <a:spcBef>
                <a:spcPts val="600"/>
              </a:spcBef>
              <a:buSzPct val="100000"/>
            </a:pPr>
            <a:r>
              <a:rPr lang="en-US" sz="1400" b="1" dirty="0">
                <a:solidFill>
                  <a:srgbClr val="313131"/>
                </a:solidFill>
              </a:rPr>
              <a:t>Code is published at: </a:t>
            </a:r>
            <a:r>
              <a:rPr lang="en-US" sz="1400" u="sng" dirty="0">
                <a:hlinkClick r:id="rId3"/>
              </a:rPr>
              <a:t>https://databricks-prod-cloudfront.cloud.databricks.com/public/4027ec902e239c93eaaa8714f173bcfc/2039372493732929/2234772448060114/851099958206904/latest.html</a:t>
            </a:r>
            <a:endParaRPr lang="en-US" sz="1400" dirty="0"/>
          </a:p>
          <a:p>
            <a:pPr>
              <a:spcBef>
                <a:spcPts val="600"/>
              </a:spcBef>
              <a:buSzPct val="100000"/>
            </a:pPr>
            <a:endParaRPr lang="en-US" sz="1400" dirty="0">
              <a:solidFill>
                <a:srgbClr val="313131"/>
              </a:solidFill>
            </a:endParaRPr>
          </a:p>
        </p:txBody>
      </p:sp>
      <p:pic>
        <p:nvPicPr>
          <p:cNvPr id="6" name="Picture 5" descr="Table&#10;&#10;Description automatically generated">
            <a:extLst>
              <a:ext uri="{FF2B5EF4-FFF2-40B4-BE49-F238E27FC236}">
                <a16:creationId xmlns:a16="http://schemas.microsoft.com/office/drawing/2014/main" id="{BAFB500F-24FE-4FCA-958F-528D93625767}"/>
              </a:ext>
            </a:extLst>
          </p:cNvPr>
          <p:cNvPicPr>
            <a:picLocks noChangeAspect="1"/>
          </p:cNvPicPr>
          <p:nvPr/>
        </p:nvPicPr>
        <p:blipFill>
          <a:blip r:embed="rId4"/>
          <a:stretch>
            <a:fillRect/>
          </a:stretch>
        </p:blipFill>
        <p:spPr>
          <a:xfrm>
            <a:off x="0" y="1726610"/>
            <a:ext cx="9144000" cy="4468033"/>
          </a:xfrm>
          <a:prstGeom prst="rect">
            <a:avLst/>
          </a:prstGeom>
        </p:spPr>
      </p:pic>
    </p:spTree>
    <p:extLst>
      <p:ext uri="{BB962C8B-B14F-4D97-AF65-F5344CB8AC3E}">
        <p14:creationId xmlns:p14="http://schemas.microsoft.com/office/powerpoint/2010/main" val="40530836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5ADAA7-10FA-439A-BFBC-43BE35A5C172}"/>
              </a:ext>
            </a:extLst>
          </p:cNvPr>
          <p:cNvSpPr txBox="1"/>
          <p:nvPr/>
        </p:nvSpPr>
        <p:spPr>
          <a:xfrm>
            <a:off x="276837" y="268448"/>
            <a:ext cx="8581937" cy="369332"/>
          </a:xfrm>
          <a:prstGeom prst="rect">
            <a:avLst/>
          </a:prstGeom>
          <a:noFill/>
        </p:spPr>
        <p:txBody>
          <a:bodyPr wrap="square" lIns="0" tIns="0" rIns="0" bIns="0" rtlCol="0">
            <a:spAutoFit/>
          </a:bodyPr>
          <a:lstStyle/>
          <a:p>
            <a:pPr>
              <a:spcBef>
                <a:spcPts val="600"/>
              </a:spcBef>
              <a:buSzPct val="100000"/>
            </a:pPr>
            <a:r>
              <a:rPr lang="en-US" sz="2400" b="1" dirty="0">
                <a:solidFill>
                  <a:srgbClr val="313131"/>
                </a:solidFill>
              </a:rPr>
              <a:t>Table of Contents</a:t>
            </a:r>
          </a:p>
        </p:txBody>
      </p:sp>
      <p:graphicFrame>
        <p:nvGraphicFramePr>
          <p:cNvPr id="3" name="Table 3">
            <a:extLst>
              <a:ext uri="{FF2B5EF4-FFF2-40B4-BE49-F238E27FC236}">
                <a16:creationId xmlns:a16="http://schemas.microsoft.com/office/drawing/2014/main" id="{227E11AF-5B51-418E-B93E-113EDEF7EF3E}"/>
              </a:ext>
            </a:extLst>
          </p:cNvPr>
          <p:cNvGraphicFramePr>
            <a:graphicFrameLocks noGrp="1"/>
          </p:cNvGraphicFramePr>
          <p:nvPr>
            <p:extLst>
              <p:ext uri="{D42A27DB-BD31-4B8C-83A1-F6EECF244321}">
                <p14:modId xmlns:p14="http://schemas.microsoft.com/office/powerpoint/2010/main" val="3376022359"/>
              </p:ext>
            </p:extLst>
          </p:nvPr>
        </p:nvGraphicFramePr>
        <p:xfrm>
          <a:off x="276837" y="1141819"/>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76613185"/>
                    </a:ext>
                  </a:extLst>
                </a:gridCol>
                <a:gridCol w="3048000">
                  <a:extLst>
                    <a:ext uri="{9D8B030D-6E8A-4147-A177-3AD203B41FA5}">
                      <a16:colId xmlns:a16="http://schemas.microsoft.com/office/drawing/2014/main" val="1466208127"/>
                    </a:ext>
                  </a:extLst>
                </a:gridCol>
              </a:tblGrid>
              <a:tr h="370840">
                <a:tc>
                  <a:txBody>
                    <a:bodyPr/>
                    <a:lstStyle/>
                    <a:p>
                      <a:r>
                        <a:rPr lang="en-US" sz="1400" b="0" dirty="0">
                          <a:solidFill>
                            <a:schemeClr val="tx1"/>
                          </a:solidFill>
                        </a:rPr>
                        <a:t>Executive Summary</a:t>
                      </a:r>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rPr>
                        <a:t>3-4</a:t>
                      </a: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2565729"/>
                  </a:ext>
                </a:extLst>
              </a:tr>
              <a:tr h="370840">
                <a:tc>
                  <a:txBody>
                    <a:bodyPr/>
                    <a:lstStyle/>
                    <a:p>
                      <a:r>
                        <a:rPr lang="en-US" sz="1400" dirty="0">
                          <a:solidFill>
                            <a:schemeClr val="tx1"/>
                          </a:solidFill>
                        </a:rPr>
                        <a:t>Project Proposal</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5-8</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0954692"/>
                  </a:ext>
                </a:extLst>
              </a:tr>
              <a:tr h="370840">
                <a:tc>
                  <a:txBody>
                    <a:bodyPr/>
                    <a:lstStyle/>
                    <a:p>
                      <a:r>
                        <a:rPr lang="en-US" sz="1400" dirty="0">
                          <a:solidFill>
                            <a:schemeClr val="tx1"/>
                          </a:solidFill>
                        </a:rPr>
                        <a:t>Descriptive Statistics</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9-12</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4351908"/>
                  </a:ext>
                </a:extLst>
              </a:tr>
              <a:tr h="370840">
                <a:tc>
                  <a:txBody>
                    <a:bodyPr/>
                    <a:lstStyle/>
                    <a:p>
                      <a:r>
                        <a:rPr lang="en-US" sz="1400" dirty="0">
                          <a:solidFill>
                            <a:schemeClr val="tx1"/>
                          </a:solidFill>
                        </a:rPr>
                        <a:t>Beyond Descriptive Statistics</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13-14</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44845625"/>
                  </a:ext>
                </a:extLst>
              </a:tr>
              <a:tr h="370840">
                <a:tc>
                  <a:txBody>
                    <a:bodyPr/>
                    <a:lstStyle/>
                    <a:p>
                      <a:r>
                        <a:rPr lang="en-US" sz="1400" dirty="0">
                          <a:solidFill>
                            <a:schemeClr val="tx1"/>
                          </a:solidFill>
                        </a:rPr>
                        <a:t>Appendix</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lang="en-US" sz="1400" dirty="0">
                          <a:solidFill>
                            <a:schemeClr val="tx1"/>
                          </a:solidFill>
                        </a:rPr>
                        <a:t>15-22</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837246318"/>
                  </a:ext>
                </a:extLst>
              </a:tr>
            </a:tbl>
          </a:graphicData>
        </a:graphic>
      </p:graphicFrame>
    </p:spTree>
    <p:extLst>
      <p:ext uri="{BB962C8B-B14F-4D97-AF65-F5344CB8AC3E}">
        <p14:creationId xmlns:p14="http://schemas.microsoft.com/office/powerpoint/2010/main" val="254421093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210B0-9D69-4C47-A46A-E6BAE6DFEDEF}"/>
              </a:ext>
            </a:extLst>
          </p:cNvPr>
          <p:cNvSpPr txBox="1"/>
          <p:nvPr/>
        </p:nvSpPr>
        <p:spPr>
          <a:xfrm>
            <a:off x="276837" y="268448"/>
            <a:ext cx="8581937" cy="369332"/>
          </a:xfrm>
          <a:prstGeom prst="rect">
            <a:avLst/>
          </a:prstGeom>
          <a:noFill/>
        </p:spPr>
        <p:txBody>
          <a:bodyPr wrap="square" lIns="0" tIns="0" rIns="0" bIns="0" rtlCol="0">
            <a:spAutoFit/>
          </a:bodyPr>
          <a:lstStyle/>
          <a:p>
            <a:pPr>
              <a:spcBef>
                <a:spcPts val="600"/>
              </a:spcBef>
              <a:buSzPct val="100000"/>
            </a:pPr>
            <a:r>
              <a:rPr lang="en-US" sz="2400" b="1" dirty="0">
                <a:solidFill>
                  <a:srgbClr val="313131"/>
                </a:solidFill>
              </a:rPr>
              <a:t>Code Block #5</a:t>
            </a:r>
          </a:p>
        </p:txBody>
      </p:sp>
      <p:sp>
        <p:nvSpPr>
          <p:cNvPr id="3" name="TextBox 2">
            <a:extLst>
              <a:ext uri="{FF2B5EF4-FFF2-40B4-BE49-F238E27FC236}">
                <a16:creationId xmlns:a16="http://schemas.microsoft.com/office/drawing/2014/main" id="{D459A3EB-F262-4A95-9D21-3474D9A83E66}"/>
              </a:ext>
            </a:extLst>
          </p:cNvPr>
          <p:cNvSpPr txBox="1"/>
          <p:nvPr/>
        </p:nvSpPr>
        <p:spPr>
          <a:xfrm>
            <a:off x="276837" y="866212"/>
            <a:ext cx="8095376" cy="938719"/>
          </a:xfrm>
          <a:prstGeom prst="rect">
            <a:avLst/>
          </a:prstGeom>
          <a:noFill/>
        </p:spPr>
        <p:txBody>
          <a:bodyPr wrap="square" lIns="0" tIns="0" rIns="0" bIns="0" rtlCol="0">
            <a:spAutoFit/>
          </a:bodyPr>
          <a:lstStyle/>
          <a:p>
            <a:pPr>
              <a:spcBef>
                <a:spcPts val="600"/>
              </a:spcBef>
              <a:buSzPct val="100000"/>
            </a:pPr>
            <a:r>
              <a:rPr lang="en-US" sz="1400" b="1" dirty="0">
                <a:solidFill>
                  <a:srgbClr val="313131"/>
                </a:solidFill>
              </a:rPr>
              <a:t>Code is published at: </a:t>
            </a:r>
            <a:r>
              <a:rPr lang="en-US" sz="1400" u="sng" dirty="0">
                <a:hlinkClick r:id="rId3"/>
              </a:rPr>
              <a:t>https://databricks-prod-cloudfront.cloud.databricks.com/public/4027ec902e239c93eaaa8714f173bcfc/2039372493732929/2234772448060114/851099958206904/latest.html</a:t>
            </a:r>
            <a:endParaRPr lang="en-US" sz="1400" dirty="0"/>
          </a:p>
          <a:p>
            <a:pPr>
              <a:spcBef>
                <a:spcPts val="600"/>
              </a:spcBef>
              <a:buSzPct val="100000"/>
            </a:pPr>
            <a:endParaRPr lang="en-US" sz="1400" dirty="0">
              <a:solidFill>
                <a:srgbClr val="313131"/>
              </a:solidFill>
            </a:endParaRPr>
          </a:p>
        </p:txBody>
      </p:sp>
      <p:pic>
        <p:nvPicPr>
          <p:cNvPr id="5" name="Picture 4" descr="Graphical user interface, text, application, email&#10;&#10;Description automatically generated">
            <a:extLst>
              <a:ext uri="{FF2B5EF4-FFF2-40B4-BE49-F238E27FC236}">
                <a16:creationId xmlns:a16="http://schemas.microsoft.com/office/drawing/2014/main" id="{86827831-0446-4E0E-BC43-CBF034959E67}"/>
              </a:ext>
            </a:extLst>
          </p:cNvPr>
          <p:cNvPicPr>
            <a:picLocks noChangeAspect="1"/>
          </p:cNvPicPr>
          <p:nvPr/>
        </p:nvPicPr>
        <p:blipFill>
          <a:blip r:embed="rId4"/>
          <a:stretch>
            <a:fillRect/>
          </a:stretch>
        </p:blipFill>
        <p:spPr>
          <a:xfrm>
            <a:off x="592982" y="1562986"/>
            <a:ext cx="7949646" cy="5295014"/>
          </a:xfrm>
          <a:prstGeom prst="rect">
            <a:avLst/>
          </a:prstGeom>
        </p:spPr>
      </p:pic>
    </p:spTree>
    <p:extLst>
      <p:ext uri="{BB962C8B-B14F-4D97-AF65-F5344CB8AC3E}">
        <p14:creationId xmlns:p14="http://schemas.microsoft.com/office/powerpoint/2010/main" val="308168489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210B0-9D69-4C47-A46A-E6BAE6DFEDEF}"/>
              </a:ext>
            </a:extLst>
          </p:cNvPr>
          <p:cNvSpPr txBox="1"/>
          <p:nvPr/>
        </p:nvSpPr>
        <p:spPr>
          <a:xfrm>
            <a:off x="276837" y="268448"/>
            <a:ext cx="8581937" cy="369332"/>
          </a:xfrm>
          <a:prstGeom prst="rect">
            <a:avLst/>
          </a:prstGeom>
          <a:noFill/>
        </p:spPr>
        <p:txBody>
          <a:bodyPr wrap="square" lIns="0" tIns="0" rIns="0" bIns="0" rtlCol="0">
            <a:spAutoFit/>
          </a:bodyPr>
          <a:lstStyle/>
          <a:p>
            <a:pPr>
              <a:spcBef>
                <a:spcPts val="600"/>
              </a:spcBef>
              <a:buSzPct val="100000"/>
            </a:pPr>
            <a:r>
              <a:rPr lang="en-US" sz="2400" b="1" dirty="0">
                <a:solidFill>
                  <a:srgbClr val="313131"/>
                </a:solidFill>
              </a:rPr>
              <a:t>Code Block #6</a:t>
            </a:r>
          </a:p>
        </p:txBody>
      </p:sp>
      <p:sp>
        <p:nvSpPr>
          <p:cNvPr id="3" name="TextBox 2">
            <a:extLst>
              <a:ext uri="{FF2B5EF4-FFF2-40B4-BE49-F238E27FC236}">
                <a16:creationId xmlns:a16="http://schemas.microsoft.com/office/drawing/2014/main" id="{D459A3EB-F262-4A95-9D21-3474D9A83E66}"/>
              </a:ext>
            </a:extLst>
          </p:cNvPr>
          <p:cNvSpPr txBox="1"/>
          <p:nvPr/>
        </p:nvSpPr>
        <p:spPr>
          <a:xfrm>
            <a:off x="276837" y="866212"/>
            <a:ext cx="8095376" cy="938719"/>
          </a:xfrm>
          <a:prstGeom prst="rect">
            <a:avLst/>
          </a:prstGeom>
          <a:noFill/>
        </p:spPr>
        <p:txBody>
          <a:bodyPr wrap="square" lIns="0" tIns="0" rIns="0" bIns="0" rtlCol="0">
            <a:spAutoFit/>
          </a:bodyPr>
          <a:lstStyle/>
          <a:p>
            <a:pPr>
              <a:spcBef>
                <a:spcPts val="600"/>
              </a:spcBef>
              <a:buSzPct val="100000"/>
            </a:pPr>
            <a:r>
              <a:rPr lang="en-US" sz="1400" b="1" dirty="0">
                <a:solidFill>
                  <a:srgbClr val="313131"/>
                </a:solidFill>
              </a:rPr>
              <a:t>Code is published at: </a:t>
            </a:r>
            <a:r>
              <a:rPr lang="en-US" sz="1400" u="sng" dirty="0">
                <a:hlinkClick r:id="rId3"/>
              </a:rPr>
              <a:t>https://databricks-prod-cloudfront.cloud.databricks.com/public/4027ec902e239c93eaaa8714f173bcfc/2039372493732929/2234772448060114/851099958206904/latest.html</a:t>
            </a:r>
            <a:endParaRPr lang="en-US" sz="1400" dirty="0"/>
          </a:p>
          <a:p>
            <a:pPr>
              <a:spcBef>
                <a:spcPts val="600"/>
              </a:spcBef>
              <a:buSzPct val="100000"/>
            </a:pPr>
            <a:endParaRPr lang="en-US" sz="1400" dirty="0">
              <a:solidFill>
                <a:srgbClr val="313131"/>
              </a:solidFill>
            </a:endParaRPr>
          </a:p>
        </p:txBody>
      </p:sp>
      <p:pic>
        <p:nvPicPr>
          <p:cNvPr id="6" name="Picture 5" descr="Graphical user interface, table&#10;&#10;Description automatically generated">
            <a:extLst>
              <a:ext uri="{FF2B5EF4-FFF2-40B4-BE49-F238E27FC236}">
                <a16:creationId xmlns:a16="http://schemas.microsoft.com/office/drawing/2014/main" id="{70A993B4-E3D7-46AC-A5B1-83B9BBBEA6A7}"/>
              </a:ext>
            </a:extLst>
          </p:cNvPr>
          <p:cNvPicPr>
            <a:picLocks noChangeAspect="1"/>
          </p:cNvPicPr>
          <p:nvPr/>
        </p:nvPicPr>
        <p:blipFill>
          <a:blip r:embed="rId4"/>
          <a:stretch>
            <a:fillRect/>
          </a:stretch>
        </p:blipFill>
        <p:spPr>
          <a:xfrm>
            <a:off x="196613" y="1605516"/>
            <a:ext cx="8750773" cy="5252484"/>
          </a:xfrm>
          <a:prstGeom prst="rect">
            <a:avLst/>
          </a:prstGeom>
        </p:spPr>
      </p:pic>
    </p:spTree>
    <p:extLst>
      <p:ext uri="{BB962C8B-B14F-4D97-AF65-F5344CB8AC3E}">
        <p14:creationId xmlns:p14="http://schemas.microsoft.com/office/powerpoint/2010/main" val="396502372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210B0-9D69-4C47-A46A-E6BAE6DFEDEF}"/>
              </a:ext>
            </a:extLst>
          </p:cNvPr>
          <p:cNvSpPr txBox="1"/>
          <p:nvPr/>
        </p:nvSpPr>
        <p:spPr>
          <a:xfrm>
            <a:off x="276837" y="268448"/>
            <a:ext cx="8581937" cy="369332"/>
          </a:xfrm>
          <a:prstGeom prst="rect">
            <a:avLst/>
          </a:prstGeom>
          <a:noFill/>
        </p:spPr>
        <p:txBody>
          <a:bodyPr wrap="square" lIns="0" tIns="0" rIns="0" bIns="0" rtlCol="0">
            <a:spAutoFit/>
          </a:bodyPr>
          <a:lstStyle/>
          <a:p>
            <a:pPr>
              <a:spcBef>
                <a:spcPts val="600"/>
              </a:spcBef>
              <a:buSzPct val="100000"/>
            </a:pPr>
            <a:r>
              <a:rPr lang="en-US" sz="2400" b="1" dirty="0">
                <a:solidFill>
                  <a:srgbClr val="313131"/>
                </a:solidFill>
              </a:rPr>
              <a:t>Code Block #7</a:t>
            </a:r>
          </a:p>
        </p:txBody>
      </p:sp>
      <p:sp>
        <p:nvSpPr>
          <p:cNvPr id="3" name="TextBox 2">
            <a:extLst>
              <a:ext uri="{FF2B5EF4-FFF2-40B4-BE49-F238E27FC236}">
                <a16:creationId xmlns:a16="http://schemas.microsoft.com/office/drawing/2014/main" id="{D459A3EB-F262-4A95-9D21-3474D9A83E66}"/>
              </a:ext>
            </a:extLst>
          </p:cNvPr>
          <p:cNvSpPr txBox="1"/>
          <p:nvPr/>
        </p:nvSpPr>
        <p:spPr>
          <a:xfrm>
            <a:off x="276837" y="866212"/>
            <a:ext cx="8095376" cy="938719"/>
          </a:xfrm>
          <a:prstGeom prst="rect">
            <a:avLst/>
          </a:prstGeom>
          <a:noFill/>
        </p:spPr>
        <p:txBody>
          <a:bodyPr wrap="square" lIns="0" tIns="0" rIns="0" bIns="0" rtlCol="0">
            <a:spAutoFit/>
          </a:bodyPr>
          <a:lstStyle/>
          <a:p>
            <a:pPr>
              <a:spcBef>
                <a:spcPts val="600"/>
              </a:spcBef>
              <a:buSzPct val="100000"/>
            </a:pPr>
            <a:r>
              <a:rPr lang="en-US" sz="1400" b="1" dirty="0">
                <a:solidFill>
                  <a:srgbClr val="313131"/>
                </a:solidFill>
              </a:rPr>
              <a:t>Code is published at: </a:t>
            </a:r>
            <a:r>
              <a:rPr lang="en-US" sz="1400" u="sng" dirty="0">
                <a:hlinkClick r:id="rId3"/>
              </a:rPr>
              <a:t>https://databricks-prod-cloudfront.cloud.databricks.com/public/4027ec902e239c93eaaa8714f173bcfc/2039372493732929/2234772448060114/851099958206904/latest.html</a:t>
            </a:r>
            <a:endParaRPr lang="en-US" sz="1400" dirty="0"/>
          </a:p>
          <a:p>
            <a:pPr>
              <a:spcBef>
                <a:spcPts val="600"/>
              </a:spcBef>
              <a:buSzPct val="100000"/>
            </a:pPr>
            <a:endParaRPr lang="en-US" sz="1400" dirty="0">
              <a:solidFill>
                <a:srgbClr val="313131"/>
              </a:solidFill>
            </a:endParaRPr>
          </a:p>
        </p:txBody>
      </p:sp>
      <p:pic>
        <p:nvPicPr>
          <p:cNvPr id="5" name="Picture 4" descr="Graphical user interface, text, application, email&#10;&#10;Description automatically generated">
            <a:extLst>
              <a:ext uri="{FF2B5EF4-FFF2-40B4-BE49-F238E27FC236}">
                <a16:creationId xmlns:a16="http://schemas.microsoft.com/office/drawing/2014/main" id="{53472ECB-3823-4100-8B4F-88BD718AC1A1}"/>
              </a:ext>
            </a:extLst>
          </p:cNvPr>
          <p:cNvPicPr>
            <a:picLocks noChangeAspect="1"/>
          </p:cNvPicPr>
          <p:nvPr/>
        </p:nvPicPr>
        <p:blipFill>
          <a:blip r:embed="rId4"/>
          <a:stretch>
            <a:fillRect/>
          </a:stretch>
        </p:blipFill>
        <p:spPr>
          <a:xfrm>
            <a:off x="81530" y="1767717"/>
            <a:ext cx="8972550" cy="4400550"/>
          </a:xfrm>
          <a:prstGeom prst="rect">
            <a:avLst/>
          </a:prstGeom>
        </p:spPr>
      </p:pic>
    </p:spTree>
    <p:extLst>
      <p:ext uri="{BB962C8B-B14F-4D97-AF65-F5344CB8AC3E}">
        <p14:creationId xmlns:p14="http://schemas.microsoft.com/office/powerpoint/2010/main" val="1958502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79A86-DBBD-462E-94B9-5E5324F57032}"/>
              </a:ext>
            </a:extLst>
          </p:cNvPr>
          <p:cNvSpPr txBox="1"/>
          <p:nvPr/>
        </p:nvSpPr>
        <p:spPr>
          <a:xfrm>
            <a:off x="478171" y="3152001"/>
            <a:ext cx="5662569" cy="553998"/>
          </a:xfrm>
          <a:prstGeom prst="rect">
            <a:avLst/>
          </a:prstGeom>
          <a:noFill/>
        </p:spPr>
        <p:txBody>
          <a:bodyPr wrap="square" lIns="0" tIns="0" rIns="0" bIns="0" rtlCol="0">
            <a:spAutoFit/>
          </a:bodyPr>
          <a:lstStyle/>
          <a:p>
            <a:pPr>
              <a:spcBef>
                <a:spcPts val="600"/>
              </a:spcBef>
              <a:buSzPct val="100000"/>
            </a:pPr>
            <a:r>
              <a:rPr lang="en-US" sz="3600" b="1" dirty="0">
                <a:solidFill>
                  <a:schemeClr val="bg1"/>
                </a:solidFill>
              </a:rPr>
              <a:t>Executive Summary</a:t>
            </a:r>
          </a:p>
        </p:txBody>
      </p:sp>
    </p:spTree>
    <p:extLst>
      <p:ext uri="{BB962C8B-B14F-4D97-AF65-F5344CB8AC3E}">
        <p14:creationId xmlns:p14="http://schemas.microsoft.com/office/powerpoint/2010/main" val="32405918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5ADAA7-10FA-439A-BFBC-43BE35A5C172}"/>
              </a:ext>
            </a:extLst>
          </p:cNvPr>
          <p:cNvSpPr txBox="1"/>
          <p:nvPr/>
        </p:nvSpPr>
        <p:spPr>
          <a:xfrm>
            <a:off x="276837" y="268448"/>
            <a:ext cx="8581937" cy="369332"/>
          </a:xfrm>
          <a:prstGeom prst="rect">
            <a:avLst/>
          </a:prstGeom>
          <a:noFill/>
        </p:spPr>
        <p:txBody>
          <a:bodyPr wrap="square" lIns="0" tIns="0" rIns="0" bIns="0" rtlCol="0">
            <a:spAutoFit/>
          </a:bodyPr>
          <a:lstStyle/>
          <a:p>
            <a:pPr>
              <a:spcBef>
                <a:spcPts val="600"/>
              </a:spcBef>
              <a:buSzPct val="100000"/>
            </a:pPr>
            <a:r>
              <a:rPr lang="en-US" sz="2400" b="1" dirty="0">
                <a:solidFill>
                  <a:srgbClr val="313131"/>
                </a:solidFill>
              </a:rPr>
              <a:t>Summary of Findings</a:t>
            </a:r>
          </a:p>
        </p:txBody>
      </p:sp>
      <p:graphicFrame>
        <p:nvGraphicFramePr>
          <p:cNvPr id="3" name="Table 3">
            <a:extLst>
              <a:ext uri="{FF2B5EF4-FFF2-40B4-BE49-F238E27FC236}">
                <a16:creationId xmlns:a16="http://schemas.microsoft.com/office/drawing/2014/main" id="{227E11AF-5B51-418E-B93E-113EDEF7EF3E}"/>
              </a:ext>
            </a:extLst>
          </p:cNvPr>
          <p:cNvGraphicFramePr>
            <a:graphicFrameLocks noGrp="1"/>
          </p:cNvGraphicFramePr>
          <p:nvPr>
            <p:extLst>
              <p:ext uri="{D42A27DB-BD31-4B8C-83A1-F6EECF244321}">
                <p14:modId xmlns:p14="http://schemas.microsoft.com/office/powerpoint/2010/main" val="1557526560"/>
              </p:ext>
            </p:extLst>
          </p:nvPr>
        </p:nvGraphicFramePr>
        <p:xfrm>
          <a:off x="276837" y="1141819"/>
          <a:ext cx="6096000" cy="370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76613185"/>
                    </a:ext>
                  </a:extLst>
                </a:gridCol>
                <a:gridCol w="3048000">
                  <a:extLst>
                    <a:ext uri="{9D8B030D-6E8A-4147-A177-3AD203B41FA5}">
                      <a16:colId xmlns:a16="http://schemas.microsoft.com/office/drawing/2014/main" val="1466208127"/>
                    </a:ext>
                  </a:extLst>
                </a:gridCol>
              </a:tblGrid>
              <a:tr h="370840">
                <a:tc>
                  <a:txBody>
                    <a:bodyPr/>
                    <a:lstStyle/>
                    <a:p>
                      <a:endParaRPr lang="en-US" dirty="0">
                        <a:solidFill>
                          <a:schemeClr val="tx1"/>
                        </a:solidFill>
                      </a:endParaRPr>
                    </a:p>
                  </a:txBody>
                  <a:tcPr>
                    <a:solidFill>
                      <a:schemeClr val="bg1"/>
                    </a:solidFill>
                  </a:tcPr>
                </a:tc>
                <a:tc>
                  <a:txBody>
                    <a:bodyPr/>
                    <a:lstStyle/>
                    <a:p>
                      <a:endParaRPr lang="en-US" dirty="0">
                        <a:solidFill>
                          <a:schemeClr val="tx1"/>
                        </a:solidFill>
                      </a:endParaRPr>
                    </a:p>
                  </a:txBody>
                  <a:tcPr>
                    <a:solidFill>
                      <a:schemeClr val="bg1"/>
                    </a:solidFill>
                  </a:tcPr>
                </a:tc>
                <a:extLst>
                  <a:ext uri="{0D108BD9-81ED-4DB2-BD59-A6C34878D82A}">
                    <a16:rowId xmlns:a16="http://schemas.microsoft.com/office/drawing/2014/main" val="3771942419"/>
                  </a:ext>
                </a:extLst>
              </a:tr>
            </a:tbl>
          </a:graphicData>
        </a:graphic>
      </p:graphicFrame>
      <p:sp>
        <p:nvSpPr>
          <p:cNvPr id="4" name="TextBox 3">
            <a:extLst>
              <a:ext uri="{FF2B5EF4-FFF2-40B4-BE49-F238E27FC236}">
                <a16:creationId xmlns:a16="http://schemas.microsoft.com/office/drawing/2014/main" id="{9E265B70-163E-4F0C-8838-6A7B45DC2E92}"/>
              </a:ext>
            </a:extLst>
          </p:cNvPr>
          <p:cNvSpPr txBox="1"/>
          <p:nvPr/>
        </p:nvSpPr>
        <p:spPr>
          <a:xfrm>
            <a:off x="276837" y="1065402"/>
            <a:ext cx="8095376" cy="5293757"/>
          </a:xfrm>
          <a:prstGeom prst="rect">
            <a:avLst/>
          </a:prstGeom>
          <a:noFill/>
        </p:spPr>
        <p:txBody>
          <a:bodyPr wrap="square" lIns="0" tIns="0" rIns="0" bIns="0" rtlCol="0">
            <a:spAutoFit/>
          </a:bodyPr>
          <a:lstStyle/>
          <a:p>
            <a:pPr>
              <a:spcBef>
                <a:spcPts val="600"/>
              </a:spcBef>
              <a:buSzPct val="100000"/>
            </a:pPr>
            <a:r>
              <a:rPr lang="en-US" sz="1400" b="1" dirty="0">
                <a:solidFill>
                  <a:srgbClr val="313131"/>
                </a:solidFill>
              </a:rPr>
              <a:t>Findings:</a:t>
            </a:r>
          </a:p>
          <a:p>
            <a:pPr marL="285750" indent="-285750">
              <a:spcBef>
                <a:spcPts val="600"/>
              </a:spcBef>
              <a:buSzPct val="100000"/>
              <a:buFont typeface="Arial" panose="020B0604020202020204" pitchFamily="34" charset="0"/>
              <a:buChar char="•"/>
            </a:pPr>
            <a:r>
              <a:rPr lang="en-US" sz="1400" dirty="0">
                <a:solidFill>
                  <a:srgbClr val="313131"/>
                </a:solidFill>
              </a:rPr>
              <a:t>There is no real change in the success of various countries over time; historically successful Olympic countries have remained that way into the 21</a:t>
            </a:r>
            <a:r>
              <a:rPr lang="en-US" sz="1400" baseline="30000" dirty="0">
                <a:solidFill>
                  <a:srgbClr val="313131"/>
                </a:solidFill>
              </a:rPr>
              <a:t>st</a:t>
            </a:r>
            <a:r>
              <a:rPr lang="en-US" sz="1400" dirty="0">
                <a:solidFill>
                  <a:srgbClr val="313131"/>
                </a:solidFill>
              </a:rPr>
              <a:t> century</a:t>
            </a:r>
          </a:p>
          <a:p>
            <a:pPr marL="285750" indent="-285750">
              <a:spcBef>
                <a:spcPts val="600"/>
              </a:spcBef>
              <a:buSzPct val="100000"/>
              <a:buFont typeface="Arial" panose="020B0604020202020204" pitchFamily="34" charset="0"/>
              <a:buChar char="•"/>
            </a:pPr>
            <a:r>
              <a:rPr lang="en-US" sz="1400" dirty="0">
                <a:solidFill>
                  <a:srgbClr val="313131"/>
                </a:solidFill>
              </a:rPr>
              <a:t>Large countries with high populations and budgets are successful in Summer and Winter Olympics, regardless of climate</a:t>
            </a:r>
          </a:p>
          <a:p>
            <a:pPr marL="285750" indent="-285750">
              <a:spcBef>
                <a:spcPts val="600"/>
              </a:spcBef>
              <a:buSzPct val="100000"/>
              <a:buFont typeface="Arial" panose="020B0604020202020204" pitchFamily="34" charset="0"/>
              <a:buChar char="•"/>
            </a:pPr>
            <a:r>
              <a:rPr lang="en-US" sz="1400" dirty="0">
                <a:solidFill>
                  <a:srgbClr val="313131"/>
                </a:solidFill>
              </a:rPr>
              <a:t>Smaller Northern countries have a much higher relative success rate (i.e. percentage of the total medals won in a given sport) in the Winter Olympics than smaller Southern countries do in the Summer Olympics</a:t>
            </a:r>
          </a:p>
          <a:p>
            <a:pPr marL="742950" lvl="1" indent="-285750">
              <a:spcBef>
                <a:spcPts val="600"/>
              </a:spcBef>
              <a:buSzPct val="100000"/>
              <a:buFont typeface="Arial" panose="020B0604020202020204" pitchFamily="34" charset="0"/>
              <a:buChar char="•"/>
            </a:pPr>
            <a:r>
              <a:rPr lang="en-US" sz="1400" dirty="0">
                <a:solidFill>
                  <a:srgbClr val="313131"/>
                </a:solidFill>
              </a:rPr>
              <a:t>Smaller Northern countries have as much or more relative success than large countries in the Winter Olympics</a:t>
            </a:r>
          </a:p>
          <a:p>
            <a:pPr marL="285750" indent="-285750">
              <a:spcBef>
                <a:spcPts val="600"/>
              </a:spcBef>
              <a:buSzPct val="100000"/>
              <a:buFont typeface="Arial" panose="020B0604020202020204" pitchFamily="34" charset="0"/>
              <a:buChar char="•"/>
            </a:pPr>
            <a:r>
              <a:rPr lang="en-US" sz="1400" dirty="0">
                <a:solidFill>
                  <a:srgbClr val="313131"/>
                </a:solidFill>
              </a:rPr>
              <a:t>No real difference in the amount of relative success of the top Summer vs. Winter countries</a:t>
            </a:r>
          </a:p>
          <a:p>
            <a:pPr>
              <a:spcBef>
                <a:spcPts val="600"/>
              </a:spcBef>
              <a:buSzPct val="100000"/>
            </a:pPr>
            <a:endParaRPr lang="en-US" sz="1400" dirty="0">
              <a:solidFill>
                <a:srgbClr val="313131"/>
              </a:solidFill>
            </a:endParaRPr>
          </a:p>
          <a:p>
            <a:pPr>
              <a:spcBef>
                <a:spcPts val="600"/>
              </a:spcBef>
              <a:buSzPct val="100000"/>
            </a:pPr>
            <a:r>
              <a:rPr lang="en-US" sz="1400" b="1" dirty="0">
                <a:solidFill>
                  <a:srgbClr val="313131"/>
                </a:solidFill>
              </a:rPr>
              <a:t>Decision:</a:t>
            </a:r>
          </a:p>
          <a:p>
            <a:pPr marL="285750" indent="-285750">
              <a:spcBef>
                <a:spcPts val="600"/>
              </a:spcBef>
              <a:buSzPct val="100000"/>
              <a:buFont typeface="Arial" panose="020B0604020202020204" pitchFamily="34" charset="0"/>
              <a:buChar char="•"/>
            </a:pPr>
            <a:r>
              <a:rPr lang="en-US" sz="1400" dirty="0">
                <a:solidFill>
                  <a:srgbClr val="313131"/>
                </a:solidFill>
              </a:rPr>
              <a:t>Northern-climate countries (i.e. Canada, Scandinavian countries) should focus almost exclusively on Winter sports, where they have a high relative success, and not worry about the summer</a:t>
            </a:r>
          </a:p>
          <a:p>
            <a:pPr marL="285750" indent="-285750">
              <a:spcBef>
                <a:spcPts val="600"/>
              </a:spcBef>
              <a:buSzPct val="100000"/>
              <a:buFont typeface="Arial" panose="020B0604020202020204" pitchFamily="34" charset="0"/>
              <a:buChar char="•"/>
            </a:pPr>
            <a:r>
              <a:rPr lang="en-US" sz="1400" dirty="0">
                <a:solidFill>
                  <a:srgbClr val="313131"/>
                </a:solidFill>
              </a:rPr>
              <a:t>Southern-climate countries (i.e. Australia, Mexico) should allocate funds similar to Northern-climate countries to realize similar relative success at Summer Games</a:t>
            </a:r>
          </a:p>
          <a:p>
            <a:pPr marL="285750" indent="-285750">
              <a:spcBef>
                <a:spcPts val="600"/>
              </a:spcBef>
              <a:buSzPct val="100000"/>
              <a:buFont typeface="Arial" panose="020B0604020202020204" pitchFamily="34" charset="0"/>
              <a:buChar char="•"/>
            </a:pPr>
            <a:r>
              <a:rPr lang="en-US" sz="1400" dirty="0">
                <a:solidFill>
                  <a:srgbClr val="313131"/>
                </a:solidFill>
              </a:rPr>
              <a:t>Large countries (e.g. United States, Russia) can continue to have success in all seasons due to increased size and financial resources</a:t>
            </a:r>
          </a:p>
        </p:txBody>
      </p:sp>
    </p:spTree>
    <p:extLst>
      <p:ext uri="{BB962C8B-B14F-4D97-AF65-F5344CB8AC3E}">
        <p14:creationId xmlns:p14="http://schemas.microsoft.com/office/powerpoint/2010/main" val="25355807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79A86-DBBD-462E-94B9-5E5324F57032}"/>
              </a:ext>
            </a:extLst>
          </p:cNvPr>
          <p:cNvSpPr txBox="1"/>
          <p:nvPr/>
        </p:nvSpPr>
        <p:spPr>
          <a:xfrm>
            <a:off x="478171" y="3152001"/>
            <a:ext cx="5662569" cy="553998"/>
          </a:xfrm>
          <a:prstGeom prst="rect">
            <a:avLst/>
          </a:prstGeom>
          <a:noFill/>
        </p:spPr>
        <p:txBody>
          <a:bodyPr wrap="square" lIns="0" tIns="0" rIns="0" bIns="0" rtlCol="0">
            <a:spAutoFit/>
          </a:bodyPr>
          <a:lstStyle/>
          <a:p>
            <a:pPr>
              <a:spcBef>
                <a:spcPts val="600"/>
              </a:spcBef>
              <a:buSzPct val="100000"/>
            </a:pPr>
            <a:r>
              <a:rPr lang="en-US" sz="3600" b="1" dirty="0">
                <a:solidFill>
                  <a:schemeClr val="bg1"/>
                </a:solidFill>
              </a:rPr>
              <a:t>Project Proposal</a:t>
            </a:r>
          </a:p>
        </p:txBody>
      </p:sp>
    </p:spTree>
    <p:extLst>
      <p:ext uri="{BB962C8B-B14F-4D97-AF65-F5344CB8AC3E}">
        <p14:creationId xmlns:p14="http://schemas.microsoft.com/office/powerpoint/2010/main" val="125611758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210B0-9D69-4C47-A46A-E6BAE6DFEDEF}"/>
              </a:ext>
            </a:extLst>
          </p:cNvPr>
          <p:cNvSpPr txBox="1"/>
          <p:nvPr/>
        </p:nvSpPr>
        <p:spPr>
          <a:xfrm>
            <a:off x="276837" y="268448"/>
            <a:ext cx="8581937" cy="369332"/>
          </a:xfrm>
          <a:prstGeom prst="rect">
            <a:avLst/>
          </a:prstGeom>
          <a:noFill/>
        </p:spPr>
        <p:txBody>
          <a:bodyPr wrap="square" lIns="0" tIns="0" rIns="0" bIns="0" rtlCol="0">
            <a:spAutoFit/>
          </a:bodyPr>
          <a:lstStyle/>
          <a:p>
            <a:pPr>
              <a:spcBef>
                <a:spcPts val="600"/>
              </a:spcBef>
              <a:buSzPct val="100000"/>
            </a:pPr>
            <a:r>
              <a:rPr lang="en-US" sz="2400" b="1" dirty="0">
                <a:solidFill>
                  <a:srgbClr val="313131"/>
                </a:solidFill>
              </a:rPr>
              <a:t>Preparing for Project Proposal</a:t>
            </a:r>
          </a:p>
        </p:txBody>
      </p:sp>
      <p:sp>
        <p:nvSpPr>
          <p:cNvPr id="3" name="TextBox 2">
            <a:extLst>
              <a:ext uri="{FF2B5EF4-FFF2-40B4-BE49-F238E27FC236}">
                <a16:creationId xmlns:a16="http://schemas.microsoft.com/office/drawing/2014/main" id="{D7268BD4-1C7C-4E96-B05B-E15B6495EE88}"/>
              </a:ext>
            </a:extLst>
          </p:cNvPr>
          <p:cNvSpPr txBox="1"/>
          <p:nvPr/>
        </p:nvSpPr>
        <p:spPr>
          <a:xfrm>
            <a:off x="276837" y="1065402"/>
            <a:ext cx="8095376" cy="2108269"/>
          </a:xfrm>
          <a:prstGeom prst="rect">
            <a:avLst/>
          </a:prstGeom>
          <a:noFill/>
        </p:spPr>
        <p:txBody>
          <a:bodyPr wrap="square" lIns="0" tIns="0" rIns="0" bIns="0" rtlCol="0">
            <a:spAutoFit/>
          </a:bodyPr>
          <a:lstStyle/>
          <a:p>
            <a:pPr marL="285750" indent="-285750">
              <a:spcBef>
                <a:spcPts val="600"/>
              </a:spcBef>
              <a:buSzPct val="100000"/>
              <a:buFont typeface="Arial" panose="020B0604020202020204" pitchFamily="34" charset="0"/>
              <a:buChar char="•"/>
            </a:pPr>
            <a:r>
              <a:rPr lang="en-US" sz="1400" dirty="0">
                <a:solidFill>
                  <a:srgbClr val="313131"/>
                </a:solidFill>
              </a:rPr>
              <a:t>This project will analyze the athlete_events.csv file, which is a database of previous Olympic participants and results</a:t>
            </a:r>
          </a:p>
          <a:p>
            <a:pPr marL="285750" indent="-285750">
              <a:spcBef>
                <a:spcPts val="600"/>
              </a:spcBef>
              <a:buSzPct val="100000"/>
              <a:buFont typeface="Arial" panose="020B0604020202020204" pitchFamily="34" charset="0"/>
              <a:buChar char="•"/>
            </a:pPr>
            <a:r>
              <a:rPr lang="en-US" sz="1400" dirty="0">
                <a:solidFill>
                  <a:srgbClr val="313131"/>
                </a:solidFill>
              </a:rPr>
              <a:t>The data was imported into Databricks</a:t>
            </a:r>
          </a:p>
          <a:p>
            <a:pPr marL="742950" lvl="1" indent="-285750">
              <a:spcBef>
                <a:spcPts val="600"/>
              </a:spcBef>
              <a:buSzPct val="100000"/>
              <a:buFont typeface="Arial" panose="020B0604020202020204" pitchFamily="34" charset="0"/>
              <a:buChar char="•"/>
            </a:pPr>
            <a:r>
              <a:rPr lang="en-US" sz="1400" dirty="0">
                <a:solidFill>
                  <a:srgbClr val="313131"/>
                </a:solidFill>
              </a:rPr>
              <a:t>First row was specified to be headers</a:t>
            </a:r>
          </a:p>
          <a:p>
            <a:pPr marL="742950" lvl="1" indent="-285750">
              <a:spcBef>
                <a:spcPts val="600"/>
              </a:spcBef>
              <a:buSzPct val="100000"/>
              <a:buFont typeface="Arial" panose="020B0604020202020204" pitchFamily="34" charset="0"/>
              <a:buChar char="•"/>
            </a:pPr>
            <a:r>
              <a:rPr lang="en-US" sz="1400" dirty="0">
                <a:solidFill>
                  <a:srgbClr val="313131"/>
                </a:solidFill>
              </a:rPr>
              <a:t>Inferred variable types/schema using Databricks</a:t>
            </a:r>
          </a:p>
          <a:p>
            <a:pPr marL="285750" indent="-285750">
              <a:spcBef>
                <a:spcPts val="600"/>
              </a:spcBef>
              <a:buSzPct val="100000"/>
              <a:buFont typeface="Arial" panose="020B0604020202020204" pitchFamily="34" charset="0"/>
              <a:buChar char="•"/>
            </a:pPr>
            <a:r>
              <a:rPr lang="en-US" sz="1400" dirty="0">
                <a:solidFill>
                  <a:srgbClr val="313131"/>
                </a:solidFill>
              </a:rPr>
              <a:t>The table stands alone without an ERD</a:t>
            </a:r>
          </a:p>
          <a:p>
            <a:pPr marL="742950" lvl="1" indent="-285750">
              <a:spcBef>
                <a:spcPts val="600"/>
              </a:spcBef>
              <a:buSzPct val="100000"/>
              <a:buFont typeface="Arial" panose="020B0604020202020204" pitchFamily="34" charset="0"/>
              <a:buChar char="•"/>
            </a:pPr>
            <a:r>
              <a:rPr lang="en-US" sz="1400" dirty="0">
                <a:solidFill>
                  <a:srgbClr val="313131"/>
                </a:solidFill>
              </a:rPr>
              <a:t>All analyzed variables are in the same CSV file, which was set up as its own table, so at this time, table joins aren’t necessary</a:t>
            </a:r>
          </a:p>
        </p:txBody>
      </p:sp>
      <p:pic>
        <p:nvPicPr>
          <p:cNvPr id="5" name="Picture 4" descr="Table&#10;&#10;Description automatically generated">
            <a:extLst>
              <a:ext uri="{FF2B5EF4-FFF2-40B4-BE49-F238E27FC236}">
                <a16:creationId xmlns:a16="http://schemas.microsoft.com/office/drawing/2014/main" id="{A9AA588E-DB0D-4E4B-94C4-B6A3659554E6}"/>
              </a:ext>
            </a:extLst>
          </p:cNvPr>
          <p:cNvPicPr>
            <a:picLocks noChangeAspect="1"/>
          </p:cNvPicPr>
          <p:nvPr/>
        </p:nvPicPr>
        <p:blipFill>
          <a:blip r:embed="rId3"/>
          <a:stretch>
            <a:fillRect/>
          </a:stretch>
        </p:blipFill>
        <p:spPr>
          <a:xfrm>
            <a:off x="872454" y="3505218"/>
            <a:ext cx="7390701" cy="2123796"/>
          </a:xfrm>
          <a:prstGeom prst="rect">
            <a:avLst/>
          </a:prstGeom>
        </p:spPr>
      </p:pic>
    </p:spTree>
    <p:extLst>
      <p:ext uri="{BB962C8B-B14F-4D97-AF65-F5344CB8AC3E}">
        <p14:creationId xmlns:p14="http://schemas.microsoft.com/office/powerpoint/2010/main" val="8619572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210B0-9D69-4C47-A46A-E6BAE6DFEDEF}"/>
              </a:ext>
            </a:extLst>
          </p:cNvPr>
          <p:cNvSpPr txBox="1"/>
          <p:nvPr/>
        </p:nvSpPr>
        <p:spPr>
          <a:xfrm>
            <a:off x="276837" y="268448"/>
            <a:ext cx="8581937" cy="369332"/>
          </a:xfrm>
          <a:prstGeom prst="rect">
            <a:avLst/>
          </a:prstGeom>
          <a:noFill/>
        </p:spPr>
        <p:txBody>
          <a:bodyPr wrap="square" lIns="0" tIns="0" rIns="0" bIns="0" rtlCol="0">
            <a:spAutoFit/>
          </a:bodyPr>
          <a:lstStyle/>
          <a:p>
            <a:pPr>
              <a:spcBef>
                <a:spcPts val="600"/>
              </a:spcBef>
              <a:buSzPct val="100000"/>
            </a:pPr>
            <a:r>
              <a:rPr lang="en-US" sz="2400" b="1" dirty="0">
                <a:solidFill>
                  <a:srgbClr val="313131"/>
                </a:solidFill>
              </a:rPr>
              <a:t>Project Description and Questions</a:t>
            </a:r>
          </a:p>
        </p:txBody>
      </p:sp>
      <p:sp>
        <p:nvSpPr>
          <p:cNvPr id="3" name="TextBox 2">
            <a:extLst>
              <a:ext uri="{FF2B5EF4-FFF2-40B4-BE49-F238E27FC236}">
                <a16:creationId xmlns:a16="http://schemas.microsoft.com/office/drawing/2014/main" id="{2A1AFE01-A56E-4160-8B6A-B340C3B663FF}"/>
              </a:ext>
            </a:extLst>
          </p:cNvPr>
          <p:cNvSpPr txBox="1"/>
          <p:nvPr/>
        </p:nvSpPr>
        <p:spPr>
          <a:xfrm>
            <a:off x="276837" y="1065402"/>
            <a:ext cx="8095376" cy="4124206"/>
          </a:xfrm>
          <a:prstGeom prst="rect">
            <a:avLst/>
          </a:prstGeom>
          <a:noFill/>
        </p:spPr>
        <p:txBody>
          <a:bodyPr wrap="square" lIns="0" tIns="0" rIns="0" bIns="0" rtlCol="0">
            <a:spAutoFit/>
          </a:bodyPr>
          <a:lstStyle/>
          <a:p>
            <a:pPr>
              <a:spcBef>
                <a:spcPts val="600"/>
              </a:spcBef>
              <a:buSzPct val="100000"/>
            </a:pPr>
            <a:r>
              <a:rPr lang="en-US" sz="1400" b="1" dirty="0">
                <a:solidFill>
                  <a:srgbClr val="313131"/>
                </a:solidFill>
              </a:rPr>
              <a:t>Project Description:</a:t>
            </a:r>
          </a:p>
          <a:p>
            <a:pPr>
              <a:spcBef>
                <a:spcPts val="600"/>
              </a:spcBef>
              <a:buSzPct val="100000"/>
            </a:pPr>
            <a:r>
              <a:rPr lang="en-US" sz="1400" dirty="0">
                <a:solidFill>
                  <a:srgbClr val="313131"/>
                </a:solidFill>
              </a:rPr>
              <a:t>In this project, I will analyze who the dominant countries are in both the Summer and Winter Olympics as well as how that’s changed over time. I think country-specific Olympic committees, as well as staff who comments on the Olympics on various media outlets, would be interested to know. For specific countries, the analysis will inform where they are dominant and where they under-perform historically to inform financial resource allocation to sport programs and analyzing how that changes over time is a proxy for performance of past funding decisions. The analysis would also be engaging conversation in various media forms, adding a level of </a:t>
            </a:r>
            <a:r>
              <a:rPr lang="en-US" sz="1400" dirty="0" err="1">
                <a:solidFill>
                  <a:srgbClr val="313131"/>
                </a:solidFill>
              </a:rPr>
              <a:t>rigour</a:t>
            </a:r>
            <a:r>
              <a:rPr lang="en-US" sz="1400" dirty="0">
                <a:solidFill>
                  <a:srgbClr val="313131"/>
                </a:solidFill>
              </a:rPr>
              <a:t> to commentary about country athletic performance.</a:t>
            </a:r>
          </a:p>
          <a:p>
            <a:pPr>
              <a:spcBef>
                <a:spcPts val="600"/>
              </a:spcBef>
              <a:buSzPct val="100000"/>
            </a:pPr>
            <a:endParaRPr lang="en-US" sz="1400" dirty="0">
              <a:solidFill>
                <a:srgbClr val="313131"/>
              </a:solidFill>
            </a:endParaRPr>
          </a:p>
          <a:p>
            <a:pPr>
              <a:spcBef>
                <a:spcPts val="600"/>
              </a:spcBef>
              <a:buSzPct val="100000"/>
            </a:pPr>
            <a:r>
              <a:rPr lang="en-US" sz="1400" b="1" dirty="0">
                <a:solidFill>
                  <a:srgbClr val="313131"/>
                </a:solidFill>
              </a:rPr>
              <a:t>This analysis will cover:</a:t>
            </a:r>
          </a:p>
          <a:p>
            <a:pPr marL="285750" indent="-285750">
              <a:spcBef>
                <a:spcPts val="600"/>
              </a:spcBef>
              <a:buSzPct val="100000"/>
              <a:buFont typeface="Arial" panose="020B0604020202020204" pitchFamily="34" charset="0"/>
              <a:buChar char="•"/>
            </a:pPr>
            <a:r>
              <a:rPr lang="en-US" sz="1400" dirty="0">
                <a:solidFill>
                  <a:srgbClr val="313131"/>
                </a:solidFill>
              </a:rPr>
              <a:t>Historical and current performance, by sport and by country, of various countries at both the Summer and Winter Games</a:t>
            </a:r>
          </a:p>
          <a:p>
            <a:pPr marL="285750" indent="-285750">
              <a:spcBef>
                <a:spcPts val="600"/>
              </a:spcBef>
              <a:buSzPct val="100000"/>
              <a:buFont typeface="Arial" panose="020B0604020202020204" pitchFamily="34" charset="0"/>
              <a:buChar char="•"/>
            </a:pPr>
            <a:r>
              <a:rPr lang="en-US" sz="1400" dirty="0">
                <a:solidFill>
                  <a:srgbClr val="313131"/>
                </a:solidFill>
              </a:rPr>
              <a:t>Changes in performance (good or bad) for specific countries, in specific sports</a:t>
            </a:r>
          </a:p>
          <a:p>
            <a:pPr marL="285750" indent="-285750">
              <a:spcBef>
                <a:spcPts val="600"/>
              </a:spcBef>
              <a:buSzPct val="100000"/>
              <a:buFont typeface="Arial" panose="020B0604020202020204" pitchFamily="34" charset="0"/>
              <a:buChar char="•"/>
            </a:pPr>
            <a:r>
              <a:rPr lang="en-US" sz="1400" dirty="0">
                <a:solidFill>
                  <a:srgbClr val="313131"/>
                </a:solidFill>
              </a:rPr>
              <a:t>Relative success of various countries in various sports and how it changes in Summer vs. Winter Games (i.e. Country X has won Y% of the total medals awarded in Z sport)</a:t>
            </a:r>
          </a:p>
        </p:txBody>
      </p:sp>
    </p:spTree>
    <p:extLst>
      <p:ext uri="{BB962C8B-B14F-4D97-AF65-F5344CB8AC3E}">
        <p14:creationId xmlns:p14="http://schemas.microsoft.com/office/powerpoint/2010/main" val="281815199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210B0-9D69-4C47-A46A-E6BAE6DFEDEF}"/>
              </a:ext>
            </a:extLst>
          </p:cNvPr>
          <p:cNvSpPr txBox="1"/>
          <p:nvPr/>
        </p:nvSpPr>
        <p:spPr>
          <a:xfrm>
            <a:off x="276837" y="268448"/>
            <a:ext cx="8581937" cy="369332"/>
          </a:xfrm>
          <a:prstGeom prst="rect">
            <a:avLst/>
          </a:prstGeom>
          <a:noFill/>
        </p:spPr>
        <p:txBody>
          <a:bodyPr wrap="square" lIns="0" tIns="0" rIns="0" bIns="0" rtlCol="0">
            <a:spAutoFit/>
          </a:bodyPr>
          <a:lstStyle/>
          <a:p>
            <a:pPr>
              <a:spcBef>
                <a:spcPts val="600"/>
              </a:spcBef>
              <a:buSzPct val="100000"/>
            </a:pPr>
            <a:r>
              <a:rPr lang="en-US" sz="2400" b="1" dirty="0">
                <a:solidFill>
                  <a:srgbClr val="313131"/>
                </a:solidFill>
              </a:rPr>
              <a:t>Project Hypothesis and Approach</a:t>
            </a:r>
          </a:p>
        </p:txBody>
      </p:sp>
      <p:sp>
        <p:nvSpPr>
          <p:cNvPr id="3" name="TextBox 2">
            <a:extLst>
              <a:ext uri="{FF2B5EF4-FFF2-40B4-BE49-F238E27FC236}">
                <a16:creationId xmlns:a16="http://schemas.microsoft.com/office/drawing/2014/main" id="{D459A3EB-F262-4A95-9D21-3474D9A83E66}"/>
              </a:ext>
            </a:extLst>
          </p:cNvPr>
          <p:cNvSpPr txBox="1"/>
          <p:nvPr/>
        </p:nvSpPr>
        <p:spPr>
          <a:xfrm>
            <a:off x="276837" y="1015068"/>
            <a:ext cx="8095376" cy="4770537"/>
          </a:xfrm>
          <a:prstGeom prst="rect">
            <a:avLst/>
          </a:prstGeom>
          <a:noFill/>
        </p:spPr>
        <p:txBody>
          <a:bodyPr wrap="square" lIns="0" tIns="0" rIns="0" bIns="0" rtlCol="0">
            <a:spAutoFit/>
          </a:bodyPr>
          <a:lstStyle/>
          <a:p>
            <a:pPr>
              <a:spcBef>
                <a:spcPts val="600"/>
              </a:spcBef>
              <a:buSzPct val="100000"/>
            </a:pPr>
            <a:r>
              <a:rPr lang="en-US" sz="1400" b="1" dirty="0">
                <a:solidFill>
                  <a:srgbClr val="313131"/>
                </a:solidFill>
              </a:rPr>
              <a:t>Initial Hypotheses:</a:t>
            </a:r>
          </a:p>
          <a:p>
            <a:pPr marL="342900" indent="-342900">
              <a:spcBef>
                <a:spcPts val="600"/>
              </a:spcBef>
              <a:buSzPct val="100000"/>
              <a:buAutoNum type="arabicPeriod"/>
            </a:pPr>
            <a:r>
              <a:rPr lang="en-US" sz="1400" dirty="0">
                <a:solidFill>
                  <a:srgbClr val="313131"/>
                </a:solidFill>
              </a:rPr>
              <a:t>The same countries will be the most dominant at the Summer Games as at the Winter Games</a:t>
            </a:r>
          </a:p>
          <a:p>
            <a:pPr marL="342900" indent="-342900">
              <a:spcBef>
                <a:spcPts val="600"/>
              </a:spcBef>
              <a:buSzPct val="100000"/>
              <a:buFontTx/>
              <a:buAutoNum type="arabicPeriod"/>
            </a:pPr>
            <a:r>
              <a:rPr lang="en-US" sz="1400" dirty="0">
                <a:solidFill>
                  <a:srgbClr val="313131"/>
                </a:solidFill>
              </a:rPr>
              <a:t>Major population countries who are known to have had success in the Olympics (such as China and the United States) will have trended to become more dominant in recent years versus historically</a:t>
            </a:r>
          </a:p>
          <a:p>
            <a:pPr marL="342900" indent="-342900">
              <a:spcBef>
                <a:spcPts val="600"/>
              </a:spcBef>
              <a:buSzPct val="100000"/>
              <a:buFontTx/>
              <a:buAutoNum type="arabicPeriod"/>
            </a:pPr>
            <a:r>
              <a:rPr lang="en-US" sz="1400" dirty="0">
                <a:solidFill>
                  <a:srgbClr val="313131"/>
                </a:solidFill>
              </a:rPr>
              <a:t>Northern countries (Canada, Russia, Scandinavian countries) will have more success at the Winter Games, while southern countries (South America, Africa) will have more success at the Summer Games</a:t>
            </a:r>
          </a:p>
          <a:p>
            <a:pPr>
              <a:spcBef>
                <a:spcPts val="600"/>
              </a:spcBef>
              <a:buSzPct val="100000"/>
            </a:pPr>
            <a:endParaRPr lang="en-US" sz="1400" dirty="0">
              <a:solidFill>
                <a:srgbClr val="313131"/>
              </a:solidFill>
            </a:endParaRPr>
          </a:p>
          <a:p>
            <a:pPr>
              <a:spcBef>
                <a:spcPts val="600"/>
              </a:spcBef>
              <a:buSzPct val="100000"/>
            </a:pPr>
            <a:r>
              <a:rPr lang="en-US" sz="1400" b="1" dirty="0">
                <a:solidFill>
                  <a:srgbClr val="313131"/>
                </a:solidFill>
              </a:rPr>
              <a:t>Approach:</a:t>
            </a:r>
          </a:p>
          <a:p>
            <a:pPr>
              <a:spcBef>
                <a:spcPts val="600"/>
              </a:spcBef>
              <a:buSzPct val="100000"/>
            </a:pPr>
            <a:r>
              <a:rPr lang="en-US" sz="1400" dirty="0">
                <a:solidFill>
                  <a:srgbClr val="313131"/>
                </a:solidFill>
              </a:rPr>
              <a:t>The approach will be a more macro-level analysis and not focus as much on the individual athletes, instead focusing on the results of countries over time. Predominantly, focus will be on medal count. The analysis will focus on the specific Games where countries perform better (Summer vs. Winter) as well as specialized sports by country, where medal count is the focus metric. The time field will be important too, as this is a time-based analysis which will focus on changes and trends by country over time. In summary, I am looking to understand a) who the dominant countries are in each Games; b) how dominant they are by the % of medals won in specific sports; and c) how that relative success varies by country and season.</a:t>
            </a:r>
          </a:p>
        </p:txBody>
      </p:sp>
    </p:spTree>
    <p:extLst>
      <p:ext uri="{BB962C8B-B14F-4D97-AF65-F5344CB8AC3E}">
        <p14:creationId xmlns:p14="http://schemas.microsoft.com/office/powerpoint/2010/main" val="23051302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79A86-DBBD-462E-94B9-5E5324F57032}"/>
              </a:ext>
            </a:extLst>
          </p:cNvPr>
          <p:cNvSpPr txBox="1"/>
          <p:nvPr/>
        </p:nvSpPr>
        <p:spPr>
          <a:xfrm>
            <a:off x="478171" y="3152001"/>
            <a:ext cx="5662569" cy="553998"/>
          </a:xfrm>
          <a:prstGeom prst="rect">
            <a:avLst/>
          </a:prstGeom>
          <a:noFill/>
        </p:spPr>
        <p:txBody>
          <a:bodyPr wrap="square" lIns="0" tIns="0" rIns="0" bIns="0" rtlCol="0">
            <a:spAutoFit/>
          </a:bodyPr>
          <a:lstStyle/>
          <a:p>
            <a:pPr>
              <a:spcBef>
                <a:spcPts val="600"/>
              </a:spcBef>
              <a:buSzPct val="100000"/>
            </a:pPr>
            <a:r>
              <a:rPr lang="en-US" sz="3600" b="1" dirty="0">
                <a:solidFill>
                  <a:schemeClr val="bg1"/>
                </a:solidFill>
              </a:rPr>
              <a:t>Descriptive Statistics</a:t>
            </a:r>
          </a:p>
        </p:txBody>
      </p:sp>
    </p:spTree>
    <p:extLst>
      <p:ext uri="{BB962C8B-B14F-4D97-AF65-F5344CB8AC3E}">
        <p14:creationId xmlns:p14="http://schemas.microsoft.com/office/powerpoint/2010/main" val="314908563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4:3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Blank.potx" id="{7BF011AA-844F-4E8F-AE44-FD556C59DA70}" vid="{9D782DEB-C4B7-4A3C-A6EA-11B4ED3400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327</TotalTime>
  <Words>1641</Words>
  <Application>Microsoft Office PowerPoint</Application>
  <PresentationFormat>On-screen Show (4:3)</PresentationFormat>
  <Paragraphs>123</Paragraphs>
  <Slides>22</Slides>
  <Notes>15</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6" baseType="lpstr">
      <vt:lpstr>Arial</vt:lpstr>
      <vt:lpstr>Verdana</vt:lpstr>
      <vt:lpstr>Deloitte 4:3 onscreen</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Goodman, Scott</dc:creator>
  <cp:lastModifiedBy>Goodman, Scott</cp:lastModifiedBy>
  <cp:revision>20</cp:revision>
  <cp:lastPrinted>2014-06-25T02:16:22Z</cp:lastPrinted>
  <dcterms:created xsi:type="dcterms:W3CDTF">2021-03-29T12:56:06Z</dcterms:created>
  <dcterms:modified xsi:type="dcterms:W3CDTF">2021-04-26T21:32:00Z</dcterms:modified>
</cp:coreProperties>
</file>