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handoutMasterIdLst>
    <p:handoutMasterId r:id="rId10"/>
  </p:handoutMasterIdLst>
  <p:sldIdLst>
    <p:sldId id="288" r:id="rId2"/>
    <p:sldId id="458" r:id="rId3"/>
    <p:sldId id="465" r:id="rId4"/>
    <p:sldId id="437" r:id="rId5"/>
    <p:sldId id="467" r:id="rId6"/>
    <p:sldId id="468" r:id="rId7"/>
    <p:sldId id="456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  <p15:guide id="3" orient="horz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Gordon" initials="SG" lastIdx="1" clrIdx="0">
    <p:extLst/>
  </p:cmAuthor>
  <p:cmAuthor id="2" name="Sean Gordon" initials="SG [2]" lastIdx="1" clrIdx="1">
    <p:extLst/>
  </p:cmAuthor>
  <p:cmAuthor id="3" name="Sean Gordon" initials="SG [3]" lastIdx="1" clrIdx="2">
    <p:extLst/>
  </p:cmAuthor>
  <p:cmAuthor id="4" name="Sean Gordon" initials="SG [4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AE4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 autoAdjust="0"/>
    <p:restoredTop sz="93182" autoAdjust="0"/>
  </p:normalViewPr>
  <p:slideViewPr>
    <p:cSldViewPr>
      <p:cViewPr>
        <p:scale>
          <a:sx n="69" d="100"/>
          <a:sy n="69" d="100"/>
        </p:scale>
        <p:origin x="1600" y="904"/>
      </p:cViewPr>
      <p:guideLst>
        <p:guide orient="horz" pos="2160"/>
        <p:guide pos="2832"/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10-19T10:54:16.177" idx="1">
    <p:pos x="10" y="10"/>
    <p:text>I think we can skip the QuickE for now, their collections aren't competing with each other. More in-depth comment on slide 8.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1F87518-7DA0-CB44-9F3C-F5174A2C4F74}" type="datetimeFigureOut">
              <a:rPr lang="en-US" altLang="en-US"/>
              <a:pPr>
                <a:defRPr/>
              </a:pPr>
              <a:t>10/28/16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B72F4AE6-8CDE-254B-B104-C61F5F927D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068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4741A71-FE83-2C4E-829C-A35B941D6CE6}" type="datetimeFigureOut">
              <a:rPr lang="en-US" altLang="en-US"/>
              <a:pPr>
                <a:defRPr/>
              </a:pPr>
              <a:t>10/28/16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724FB8A-11D0-A344-BB31-B2ACD197CF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939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CE06DF7-8818-6544-99C1-1E101D6A52AE}" type="slidenum">
              <a:rPr lang="en-US" altLang="en-US">
                <a:latin typeface="Calibri" charset="0"/>
              </a:rPr>
              <a:pPr/>
              <a:t>1</a:t>
            </a:fld>
            <a:endParaRPr lang="en-US" altLang="en-US">
              <a:latin typeface="Calibri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26025" cy="41148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17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7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79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Dashboard Display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Recommendation / Dialect Comparison Graph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Signature Scores Chart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Results Summary Table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Concept Guidance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FB8A-11D0-A344-BB31-B2ACD197CF9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34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6" descr="hdf_7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40908-65E0-6148-9462-2E562DE716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752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2688C-72D1-BB4A-806C-B0B5983CA8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4912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15E80-4162-5B48-9FB4-4E8B0EADB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70296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1FD5F-A6B3-CF40-B22F-3B2F6B7917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330003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E2BEF-AA8E-934E-A9FD-BDA59EF41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75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A232A-2FA3-BB4B-A289-8D7184C69D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99127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0C7EF-0133-3B48-8482-71F2D61435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44207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1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56" descr="hdf_no_banner_white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051" descr="hdf bluegreenotxt"/>
          <p:cNvPicPr>
            <a:picLocks noChangeAspect="1" noChangeArrowheads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742D95-3382-EB4A-8779-2AC3F1DA10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</p:sldLayoutIdLst>
  <p:transition spd="med">
    <p:wipe dir="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-"/>
        <a:defRPr sz="2600"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iki.esipfed.org/index.php/Documentation_Recommendation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1350" y="2354263"/>
            <a:ext cx="7946838" cy="53181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a typeface="ＭＳ Ｐゴシック" charset="-128"/>
              </a:rPr>
              <a:t>IEDA</a:t>
            </a:r>
            <a:r>
              <a:rPr lang="en-US" altLang="en-US" sz="3200" b="1" dirty="0" smtClean="0">
                <a:ea typeface="ＭＳ Ｐゴシック" charset="-128"/>
              </a:rPr>
              <a:t> </a:t>
            </a:r>
            <a:r>
              <a:rPr lang="en-US" altLang="en-US" sz="3200" b="1" dirty="0" smtClean="0">
                <a:ea typeface="ＭＳ Ｐゴシック" charset="-128"/>
              </a:rPr>
              <a:t>Metadata Evaluation and </a:t>
            </a:r>
            <a:r>
              <a:rPr lang="en-US" altLang="en-US" sz="3200" b="1" dirty="0" smtClean="0">
                <a:ea typeface="ＭＳ Ｐゴシック" charset="-128"/>
              </a:rPr>
              <a:t>Improvement: </a:t>
            </a:r>
            <a:r>
              <a:rPr lang="en-US" altLang="en-US" sz="3200" b="1" dirty="0" err="1" smtClean="0">
                <a:ea typeface="ＭＳ Ｐゴシック" charset="-128"/>
              </a:rPr>
              <a:t>MetaDIG</a:t>
            </a:r>
            <a:r>
              <a:rPr lang="en-US" altLang="en-US" sz="3200" b="1" dirty="0" smtClean="0">
                <a:ea typeface="ＭＳ Ｐゴシック" charset="-128"/>
              </a:rPr>
              <a:t> 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14900"/>
            <a:ext cx="6400800" cy="1828800"/>
          </a:xfrm>
        </p:spPr>
        <p:txBody>
          <a:bodyPr/>
          <a:lstStyle/>
          <a:p>
            <a:pPr eaLnBrk="1" hangingPunct="1"/>
            <a:r>
              <a:rPr lang="en-US" altLang="en-US" sz="2200" b="1" dirty="0" smtClean="0">
                <a:ea typeface="ＭＳ Ｐゴシック" charset="-128"/>
              </a:rPr>
              <a:t>Sean </a:t>
            </a:r>
            <a:r>
              <a:rPr lang="en-US" altLang="en-US" sz="2200" b="1" dirty="0" smtClean="0">
                <a:ea typeface="ＭＳ Ｐゴシック" charset="-128"/>
              </a:rPr>
              <a:t>Gordon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</a:t>
            </a:r>
            <a:r>
              <a:rPr lang="en-US" altLang="en-US" sz="2200" dirty="0">
                <a:ea typeface="ＭＳ Ｐゴシック" charset="-128"/>
              </a:rPr>
              <a:t>HDF Group</a:t>
            </a:r>
          </a:p>
        </p:txBody>
      </p:sp>
      <p:sp>
        <p:nvSpPr>
          <p:cNvPr id="11267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6AB81A-7392-C741-A412-1D45B3798B00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Agenda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90600" y="1905000"/>
            <a:ext cx="798195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Go over Recommendations Analysis Dashboard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Focus on what recommendation profiles are important to your community</a:t>
            </a:r>
          </a:p>
          <a:p>
            <a:pPr lvl="1" eaLnBrk="1" hangingPunct="1"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Determine additional collections to analyze for next </a:t>
            </a: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step: actionable </a:t>
            </a: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guidance</a:t>
            </a:r>
          </a:p>
          <a:p>
            <a:pPr eaLnBrk="1" hangingPunct="1"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584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Terminology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4650" y="2424113"/>
            <a:ext cx="8321675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tx1"/>
                </a:solidFill>
                <a:latin typeface="+mn-lt"/>
              </a:rPr>
              <a:t>Concept :   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General term for describing a documentation entity (e.g. Title, Revision Date, Process Step, Spatial Extent).</a:t>
            </a:r>
            <a:r>
              <a:rPr lang="en-US" sz="2000" b="1" smtClean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4650" y="5159375"/>
            <a:ext cx="7981950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+mn-lt"/>
                <a:ea typeface="ＭＳ Ｐゴシック" charset="0"/>
                <a:cs typeface="ＭＳ Ｐゴシック" charset="0"/>
              </a:rPr>
              <a:t>Profile:  </a:t>
            </a:r>
            <a:r>
              <a:rPr lang="en-US" sz="2000" dirty="0">
                <a:latin typeface="+mn-lt"/>
                <a:ea typeface="ＭＳ Ｐゴシック" charset="0"/>
                <a:cs typeface="ＭＳ Ｐゴシック" charset="0"/>
              </a:rPr>
              <a:t>A set of concepts required to support a particular documentation need or use case for a recommendation.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4650" y="4252913"/>
            <a:ext cx="8161338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tx1"/>
                </a:solidFill>
                <a:latin typeface="+mn-lt"/>
              </a:rPr>
              <a:t>Recommendation:  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A set of concepts that a group believes is required for achieving a documentation goal. </a:t>
            </a:r>
            <a:endParaRPr lang="en-US" sz="2000" b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74650" y="3344863"/>
            <a:ext cx="8382000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tx1"/>
                </a:solidFill>
                <a:latin typeface="+mn-lt"/>
              </a:rPr>
              <a:t>Dialect :   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A particular form of the documentation language that is specific to a community (e.g. DIF, CSDGM, EML, ECHO).</a:t>
            </a:r>
            <a:endParaRPr lang="en-US" sz="2000" b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2900" y="1198563"/>
            <a:ext cx="7981950" cy="1016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latin typeface="+mn-lt"/>
                <a:ea typeface="ＭＳ Ｐゴシック" charset="0"/>
                <a:cs typeface="ＭＳ Ｐゴシック" charset="0"/>
              </a:rPr>
              <a:t>Collection:  </a:t>
            </a:r>
            <a:r>
              <a:rPr lang="en-US" sz="2000" dirty="0">
                <a:latin typeface="+mn-lt"/>
                <a:ea typeface="ＭＳ Ｐゴシック" charset="0"/>
                <a:cs typeface="ＭＳ Ｐゴシック" charset="0"/>
              </a:rPr>
              <a:t>A group of metadata records, commonly organized by a data center, organization or project and often stored in a database or web accessible folder. </a:t>
            </a:r>
          </a:p>
        </p:txBody>
      </p:sp>
    </p:spTree>
    <p:extLst>
      <p:ext uri="{BB962C8B-B14F-4D97-AF65-F5344CB8AC3E}">
        <p14:creationId xmlns:p14="http://schemas.microsoft.com/office/powerpoint/2010/main" val="20258895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745958" y="23788"/>
            <a:ext cx="8229600" cy="762000"/>
          </a:xfrm>
        </p:spPr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Recommendations Analysis Dashboard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8FB86C-A91B-7E4D-9E21-A2DDB7D436F9}" type="slidenum">
              <a:rPr lang="en-US" altLang="en-US" sz="1200">
                <a:solidFill>
                  <a:schemeClr val="bg1"/>
                </a:solidFill>
              </a:rPr>
              <a:pPr eaLnBrk="1" hangingPunct="1"/>
              <a:t>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38915" name="TextBox 7"/>
          <p:cNvSpPr txBox="1">
            <a:spLocks noChangeArrowheads="1"/>
          </p:cNvSpPr>
          <p:nvPr/>
        </p:nvSpPr>
        <p:spPr bwMode="auto">
          <a:xfrm>
            <a:off x="1873250" y="4530725"/>
            <a:ext cx="339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Documentation</a:t>
            </a:r>
          </a:p>
        </p:txBody>
      </p:sp>
      <p:sp>
        <p:nvSpPr>
          <p:cNvPr id="38916" name="TextBox 8"/>
          <p:cNvSpPr txBox="1">
            <a:spLocks noChangeArrowheads="1"/>
          </p:cNvSpPr>
          <p:nvPr/>
        </p:nvSpPr>
        <p:spPr bwMode="auto">
          <a:xfrm>
            <a:off x="4149725" y="3633788"/>
            <a:ext cx="339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Metadata </a:t>
            </a:r>
          </a:p>
        </p:txBody>
      </p:sp>
      <p:sp>
        <p:nvSpPr>
          <p:cNvPr id="38917" name="TextBox 9"/>
          <p:cNvSpPr txBox="1">
            <a:spLocks noChangeArrowheads="1"/>
          </p:cNvSpPr>
          <p:nvPr/>
        </p:nvSpPr>
        <p:spPr bwMode="auto">
          <a:xfrm>
            <a:off x="5292725" y="2606675"/>
            <a:ext cx="339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Sharable Metadata </a:t>
            </a:r>
          </a:p>
        </p:txBody>
      </p:sp>
      <p:sp>
        <p:nvSpPr>
          <p:cNvPr id="38918" name="TextBox 10"/>
          <p:cNvSpPr txBox="1">
            <a:spLocks noChangeArrowheads="1"/>
          </p:cNvSpPr>
          <p:nvPr/>
        </p:nvSpPr>
        <p:spPr bwMode="auto">
          <a:xfrm>
            <a:off x="6540500" y="1119188"/>
            <a:ext cx="339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data.ucar.edu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958" y="1804599"/>
            <a:ext cx="81851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xploratory metadata evaluation tool.</a:t>
            </a:r>
          </a:p>
          <a:p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Enables metadata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for a single dialect to be easily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evaluated using multiple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recommendations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eg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. CSW,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DataCite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).</a:t>
            </a:r>
          </a:p>
          <a:p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Designed to run on subset of metadata records (processing limitations).</a:t>
            </a:r>
          </a:p>
          <a:p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Provides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a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dashboard interface with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visualizations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comparing the dialect and recommendations, as well as the collection and recommendations, linking to the </a:t>
            </a:r>
            <a:r>
              <a:rPr lang="en-US" sz="2000" dirty="0" err="1" smtClean="0">
                <a:latin typeface="Calibri" charset="0"/>
                <a:ea typeface="Calibri" charset="0"/>
                <a:cs typeface="Calibri" charset="0"/>
              </a:rPr>
              <a:t>xpaths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that were used in assessing the contents of the collection</a:t>
            </a:r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8132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>
          <a:xfrm>
            <a:off x="825500" y="50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Prioritizing Metadata Improvement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514600"/>
            <a:ext cx="7937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What recommendations are most important to your organization?</a:t>
            </a:r>
          </a:p>
          <a:p>
            <a:pPr lvl="1"/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What recommendation profiles are most important to your organization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?</a:t>
            </a:r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  <a:hlinkClick r:id="rId3"/>
              </a:rPr>
              <a:t>http://wiki.esipfed.org/index.php/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  <a:hlinkClick r:id="rId3"/>
              </a:rPr>
              <a:t>Documentation_Recommendations</a:t>
            </a:r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     </a:t>
            </a:r>
          </a:p>
          <a:p>
            <a:pPr lvl="1"/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968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>
          <a:xfrm>
            <a:off x="165100" y="50800"/>
            <a:ext cx="88900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Next Steps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600" y="2362200"/>
            <a:ext cx="8521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Use the RAD to decide what recommendation profiles </a:t>
            </a:r>
          </a:p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000" dirty="0" err="1" smtClean="0">
                <a:latin typeface="Calibri" charset="0"/>
                <a:ea typeface="Calibri" charset="0"/>
                <a:cs typeface="Calibri" charset="0"/>
              </a:rPr>
              <a:t>DataCite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4.0 Optional, </a:t>
            </a:r>
            <a:r>
              <a:rPr lang="en-US" sz="2000" dirty="0" err="1" smtClean="0">
                <a:latin typeface="Calibri" charset="0"/>
                <a:ea typeface="Calibri" charset="0"/>
                <a:cs typeface="Calibri" charset="0"/>
              </a:rPr>
              <a:t>LTER_Discovery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, ISO-1 Mandatory)?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Decide what collections are to be analyzed.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multiple dialects and collections okay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Complete collections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provide accurate results</a:t>
            </a:r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091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Questions, Comments?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B8AE74-120C-E14A-9339-CD4271D58807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46083" name="TextBox 7"/>
          <p:cNvSpPr txBox="1">
            <a:spLocks noChangeArrowheads="1"/>
          </p:cNvSpPr>
          <p:nvPr/>
        </p:nvSpPr>
        <p:spPr bwMode="auto">
          <a:xfrm>
            <a:off x="4816100" y="4632772"/>
            <a:ext cx="20613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en-US" sz="3600" smtClean="0">
                <a:solidFill>
                  <a:schemeClr val="tx1"/>
                </a:solidFill>
                <a:latin typeface="+mn-lt"/>
              </a:rPr>
              <a:t>hanks!</a:t>
            </a:r>
            <a:r>
              <a:rPr lang="en-US" altLang="en-US" sz="2400" smtClean="0">
                <a:solidFill>
                  <a:schemeClr val="bg1"/>
                </a:solidFill>
                <a:latin typeface="Times New Roman" charset="0"/>
              </a:rPr>
              <a:t>tion</a:t>
            </a:r>
            <a:endParaRPr lang="en-US" altLang="en-US" sz="24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6084" name="TextBox 8"/>
          <p:cNvSpPr txBox="1">
            <a:spLocks noChangeArrowheads="1"/>
          </p:cNvSpPr>
          <p:nvPr/>
        </p:nvSpPr>
        <p:spPr bwMode="auto">
          <a:xfrm>
            <a:off x="4149725" y="3633788"/>
            <a:ext cx="339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Metadata </a:t>
            </a:r>
          </a:p>
        </p:txBody>
      </p:sp>
      <p:sp>
        <p:nvSpPr>
          <p:cNvPr id="46085" name="TextBox 9"/>
          <p:cNvSpPr txBox="1">
            <a:spLocks noChangeArrowheads="1"/>
          </p:cNvSpPr>
          <p:nvPr/>
        </p:nvSpPr>
        <p:spPr bwMode="auto">
          <a:xfrm>
            <a:off x="5292725" y="2606675"/>
            <a:ext cx="339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Sharable Metadata </a:t>
            </a:r>
          </a:p>
        </p:txBody>
      </p:sp>
      <p:sp>
        <p:nvSpPr>
          <p:cNvPr id="46086" name="TextBox 10"/>
          <p:cNvSpPr txBox="1">
            <a:spLocks noChangeArrowheads="1"/>
          </p:cNvSpPr>
          <p:nvPr/>
        </p:nvSpPr>
        <p:spPr bwMode="auto">
          <a:xfrm>
            <a:off x="6540500" y="1119188"/>
            <a:ext cx="339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data.ucar.edu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3670" y="2530029"/>
            <a:ext cx="6436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Reach me offline at: </a:t>
            </a:r>
            <a:r>
              <a:rPr lang="en-US" sz="3200" dirty="0" err="1" smtClean="0"/>
              <a:t>scgordon@hdfgroup.org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64334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theme/theme1.xml><?xml version="1.0" encoding="utf-8"?>
<a:theme xmlns:a="http://schemas.openxmlformats.org/drawingml/2006/main" name="1_Presentation on product or service">
  <a:themeElements>
    <a:clrScheme name="Custom 4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3182F7"/>
      </a:accent1>
      <a:accent2>
        <a:srgbClr val="FE4160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The HDF Group 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23753</TotalTime>
  <Words>339</Words>
  <Application>Microsoft Macintosh PowerPoint</Application>
  <PresentationFormat>On-screen Show (4:3)</PresentationFormat>
  <Paragraphs>66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ＭＳ Ｐゴシック</vt:lpstr>
      <vt:lpstr>Symbol</vt:lpstr>
      <vt:lpstr>Times New Roman</vt:lpstr>
      <vt:lpstr>Arial</vt:lpstr>
      <vt:lpstr>1_Presentation on product or service</vt:lpstr>
      <vt:lpstr>IEDA Metadata Evaluation and Improvement: MetaDIG </vt:lpstr>
      <vt:lpstr>Agenda</vt:lpstr>
      <vt:lpstr>Terminology</vt:lpstr>
      <vt:lpstr>Recommendations Analysis Dashboard</vt:lpstr>
      <vt:lpstr>Prioritizing Metadata Improvement</vt:lpstr>
      <vt:lpstr>Next Steps</vt:lpstr>
      <vt:lpstr>Questions, Comments?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NCAR DSET Metadata Evaluation</dc:title>
  <dc:creator>Sean Gordon</dc:creator>
  <cp:lastModifiedBy>Sean Gordon</cp:lastModifiedBy>
  <cp:revision>215</cp:revision>
  <cp:lastPrinted>2016-10-18T23:23:39Z</cp:lastPrinted>
  <dcterms:created xsi:type="dcterms:W3CDTF">2015-12-22T20:11:01Z</dcterms:created>
  <dcterms:modified xsi:type="dcterms:W3CDTF">2016-10-28T16:08:27Z</dcterms:modified>
</cp:coreProperties>
</file>