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2.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25"/>
  </p:notesMasterIdLst>
  <p:handoutMasterIdLst>
    <p:handoutMasterId r:id="rId26"/>
  </p:handoutMasterIdLst>
  <p:sldIdLst>
    <p:sldId id="288" r:id="rId2"/>
    <p:sldId id="458" r:id="rId3"/>
    <p:sldId id="465" r:id="rId4"/>
    <p:sldId id="464" r:id="rId5"/>
    <p:sldId id="437" r:id="rId6"/>
    <p:sldId id="469" r:id="rId7"/>
    <p:sldId id="462" r:id="rId8"/>
    <p:sldId id="463" r:id="rId9"/>
    <p:sldId id="466" r:id="rId10"/>
    <p:sldId id="470" r:id="rId11"/>
    <p:sldId id="467" r:id="rId12"/>
    <p:sldId id="471" r:id="rId13"/>
    <p:sldId id="472" r:id="rId14"/>
    <p:sldId id="468" r:id="rId15"/>
    <p:sldId id="444" r:id="rId16"/>
    <p:sldId id="438" r:id="rId17"/>
    <p:sldId id="439" r:id="rId18"/>
    <p:sldId id="443" r:id="rId19"/>
    <p:sldId id="451" r:id="rId20"/>
    <p:sldId id="450" r:id="rId21"/>
    <p:sldId id="436" r:id="rId22"/>
    <p:sldId id="455" r:id="rId23"/>
    <p:sldId id="456" r:id="rId2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an Gordon" initials="SG" lastIdx="1" clrIdx="0">
    <p:extLst>
      <p:ext uri="{19B8F6BF-5375-455C-9EA6-DF929625EA0E}">
        <p15:presenceInfo xmlns:p15="http://schemas.microsoft.com/office/powerpoint/2012/main" userId="" providerId=""/>
      </p:ext>
    </p:extLst>
  </p:cmAuthor>
  <p:cmAuthor id="2" name="Sean Gordon" initials="SG [2]" lastIdx="1" clrIdx="1">
    <p:extLst>
      <p:ext uri="{19B8F6BF-5375-455C-9EA6-DF929625EA0E}">
        <p15:presenceInfo xmlns:p15="http://schemas.microsoft.com/office/powerpoint/2012/main" userId="" providerId=""/>
      </p:ext>
    </p:extLst>
  </p:cmAuthor>
  <p:cmAuthor id="3" name="Sean Gordon" initials="SG [3]" lastIdx="1" clrIdx="2">
    <p:extLst>
      <p:ext uri="{19B8F6BF-5375-455C-9EA6-DF929625EA0E}">
        <p15:presenceInfo xmlns:p15="http://schemas.microsoft.com/office/powerpoint/2012/main" userId="" providerId=""/>
      </p:ext>
    </p:extLst>
  </p:cmAuthor>
  <p:cmAuthor id="4" name="Sean Gordon" initials="SG [4]" lastIdx="1" clrIdx="3">
    <p:extLst>
      <p:ext uri="{19B8F6BF-5375-455C-9EA6-DF929625EA0E}">
        <p15:presenceInfo xmlns:p15="http://schemas.microsoft.com/office/powerpoint/2012/main" userId="" providerI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EAAE42"/>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979" autoAdjust="0"/>
    <p:restoredTop sz="93160" autoAdjust="0"/>
  </p:normalViewPr>
  <p:slideViewPr>
    <p:cSldViewPr snapToGrid="0">
      <p:cViewPr>
        <p:scale>
          <a:sx n="100" d="100"/>
          <a:sy n="100" d="100"/>
        </p:scale>
        <p:origin x="1576" y="1704"/>
      </p:cViewPr>
      <p:guideLst>
        <p:guide orient="horz" pos="2160"/>
        <p:guide pos="28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commentAuthors" Target="commentAuthor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scgordon/ConceptMining/RAD/USGSCSAS_RAD.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localhost/Users/scgordon/ConceptMining/RAD/USGSCSAS_RA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473277853741336"/>
          <c:y val="0.229062165422093"/>
          <c:w val="0.952160870516185"/>
          <c:h val="0.649292964885413"/>
        </c:manualLayout>
      </c:layout>
      <c:lineChart>
        <c:grouping val="standard"/>
        <c:varyColors val="0"/>
        <c:ser>
          <c:idx val="0"/>
          <c:order val="0"/>
          <c:tx>
            <c:strRef>
              <c:f>RecommendationsAnalysis!$B$1</c:f>
              <c:strCache>
                <c:ptCount val="1"/>
                <c:pt idx="0">
                  <c:v>LTER_Completeness</c:v>
                </c:pt>
              </c:strCache>
            </c:strRef>
          </c:tx>
          <c:spPr>
            <a:ln w="158750" cap="rnd">
              <a:solidFill>
                <a:schemeClr val="accent1"/>
              </a:solidFill>
              <a:prstDash val="solid"/>
              <a:round/>
            </a:ln>
            <a:effectLst/>
          </c:spPr>
          <c:marker>
            <c:symbol val="none"/>
          </c:marker>
          <c:cat>
            <c:strRef>
              <c:f>'/Users/scgordon/ConceptMining/RAD/USGSCSAS_RAD.xlsx'!DRxrange</c:f>
              <c:strCache>
                <c:ptCount val="5"/>
                <c:pt idx="0">
                  <c:v>LTER_Identification</c:v>
                </c:pt>
                <c:pt idx="1">
                  <c:v>LTER_Discovery</c:v>
                </c:pt>
                <c:pt idx="2">
                  <c:v>LTER_Evaluation</c:v>
                </c:pt>
                <c:pt idx="3">
                  <c:v>LTER_Access</c:v>
                </c:pt>
                <c:pt idx="4">
                  <c:v>LTER_Integration</c:v>
                </c:pt>
              </c:strCache>
            </c:strRef>
          </c:cat>
          <c:val>
            <c:numRef>
              <c:f>'/Users/scgordon/ConceptMining/RAD/USGSCSAS_RAD.xlsx'!DRyrange1</c:f>
              <c:numCache>
                <c:formatCode>General</c:formatCode>
                <c:ptCount val="5"/>
                <c:pt idx="0">
                  <c:v>11.0</c:v>
                </c:pt>
                <c:pt idx="1">
                  <c:v>4.0</c:v>
                </c:pt>
                <c:pt idx="2">
                  <c:v>5.0</c:v>
                </c:pt>
                <c:pt idx="3">
                  <c:v>2.0</c:v>
                </c:pt>
                <c:pt idx="4">
                  <c:v>3.0</c:v>
                </c:pt>
              </c:numCache>
            </c:numRef>
          </c:val>
          <c:smooth val="0"/>
        </c:ser>
        <c:ser>
          <c:idx val="1"/>
          <c:order val="1"/>
          <c:tx>
            <c:strRef>
              <c:f>RecommendationsAnalysis!$C$1</c:f>
              <c:strCache>
                <c:ptCount val="1"/>
                <c:pt idx="0">
                  <c:v>BDP</c:v>
                </c:pt>
              </c:strCache>
            </c:strRef>
          </c:tx>
          <c:spPr>
            <a:ln w="101600" cap="rnd">
              <a:solidFill>
                <a:schemeClr val="accent2"/>
              </a:solidFill>
              <a:prstDash val="sysDot"/>
              <a:round/>
            </a:ln>
            <a:effectLst/>
          </c:spPr>
          <c:marker>
            <c:symbol val="none"/>
          </c:marker>
          <c:cat>
            <c:strRef>
              <c:f>'/Users/scgordon/ConceptMining/RAD/USGSCSAS_RAD.xlsx'!DRxrange</c:f>
              <c:strCache>
                <c:ptCount val="5"/>
                <c:pt idx="0">
                  <c:v>LTER_Identification</c:v>
                </c:pt>
                <c:pt idx="1">
                  <c:v>LTER_Discovery</c:v>
                </c:pt>
                <c:pt idx="2">
                  <c:v>LTER_Evaluation</c:v>
                </c:pt>
                <c:pt idx="3">
                  <c:v>LTER_Access</c:v>
                </c:pt>
                <c:pt idx="4">
                  <c:v>LTER_Integration</c:v>
                </c:pt>
              </c:strCache>
            </c:strRef>
          </c:cat>
          <c:val>
            <c:numRef>
              <c:f>'/Users/scgordon/ConceptMining/RAD/USGSCSAS_RAD.xlsx'!DRyrange2</c:f>
              <c:numCache>
                <c:formatCode>General</c:formatCode>
                <c:ptCount val="5"/>
                <c:pt idx="0">
                  <c:v>10.0</c:v>
                </c:pt>
                <c:pt idx="1">
                  <c:v>4.0</c:v>
                </c:pt>
                <c:pt idx="2">
                  <c:v>4.0</c:v>
                </c:pt>
                <c:pt idx="3">
                  <c:v>2.0</c:v>
                </c:pt>
                <c:pt idx="4">
                  <c:v>2.0</c:v>
                </c:pt>
              </c:numCache>
            </c:numRef>
          </c:val>
          <c:smooth val="0"/>
        </c:ser>
        <c:ser>
          <c:idx val="2"/>
          <c:order val="2"/>
          <c:tx>
            <c:strRef>
              <c:f>RecommendationsAnalysis!$D$1</c:f>
              <c:strCache>
                <c:ptCount val="1"/>
                <c:pt idx="0">
                  <c:v>CSDGM</c:v>
                </c:pt>
              </c:strCache>
            </c:strRef>
          </c:tx>
          <c:spPr>
            <a:ln w="107950" cap="rnd">
              <a:solidFill>
                <a:srgbClr val="00B050"/>
              </a:solidFill>
              <a:prstDash val="sysDash"/>
              <a:round/>
            </a:ln>
            <a:effectLst/>
          </c:spPr>
          <c:marker>
            <c:symbol val="none"/>
          </c:marker>
          <c:cat>
            <c:strRef>
              <c:f>'/Users/scgordon/ConceptMining/RAD/USGSCSAS_RAD.xlsx'!DRxrange</c:f>
              <c:strCache>
                <c:ptCount val="5"/>
                <c:pt idx="0">
                  <c:v>LTER_Identification</c:v>
                </c:pt>
                <c:pt idx="1">
                  <c:v>LTER_Discovery</c:v>
                </c:pt>
                <c:pt idx="2">
                  <c:v>LTER_Evaluation</c:v>
                </c:pt>
                <c:pt idx="3">
                  <c:v>LTER_Access</c:v>
                </c:pt>
                <c:pt idx="4">
                  <c:v>LTER_Integration</c:v>
                </c:pt>
              </c:strCache>
            </c:strRef>
          </c:cat>
          <c:val>
            <c:numRef>
              <c:f>'/Users/scgordon/ConceptMining/RAD/USGSCSAS_RAD.xlsx'!DRyrange3</c:f>
              <c:numCache>
                <c:formatCode>General</c:formatCode>
                <c:ptCount val="5"/>
                <c:pt idx="0">
                  <c:v>10.0</c:v>
                </c:pt>
                <c:pt idx="1">
                  <c:v>3.0</c:v>
                </c:pt>
                <c:pt idx="2">
                  <c:v>4.0</c:v>
                </c:pt>
                <c:pt idx="3">
                  <c:v>2.0</c:v>
                </c:pt>
                <c:pt idx="4">
                  <c:v>2.0</c:v>
                </c:pt>
              </c:numCache>
            </c:numRef>
          </c:val>
          <c:smooth val="0"/>
        </c:ser>
        <c:dLbls>
          <c:showLegendKey val="0"/>
          <c:showVal val="0"/>
          <c:showCatName val="0"/>
          <c:showSerName val="0"/>
          <c:showPercent val="0"/>
          <c:showBubbleSize val="0"/>
        </c:dLbls>
        <c:smooth val="0"/>
        <c:axId val="252509712"/>
        <c:axId val="252511488"/>
      </c:lineChart>
      <c:catAx>
        <c:axId val="252509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252511488"/>
        <c:crosses val="autoZero"/>
        <c:auto val="1"/>
        <c:lblAlgn val="ctr"/>
        <c:lblOffset val="100"/>
        <c:noMultiLvlLbl val="0"/>
      </c:catAx>
      <c:valAx>
        <c:axId val="252511488"/>
        <c:scaling>
          <c:orientation val="minMax"/>
        </c:scaling>
        <c:delete val="0"/>
        <c:axPos val="l"/>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2525097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2422676341812"/>
          <c:y val="0.00693605606991435"/>
          <c:w val="0.667461151716695"/>
          <c:h val="0.974359955005624"/>
        </c:manualLayout>
      </c:layout>
      <c:barChart>
        <c:barDir val="bar"/>
        <c:grouping val="clustered"/>
        <c:varyColors val="0"/>
        <c:ser>
          <c:idx val="0"/>
          <c:order val="0"/>
          <c:tx>
            <c:strRef>
              <c:f>recordUnq!$W$1</c:f>
              <c:strCache>
                <c:ptCount val="1"/>
                <c:pt idx="0">
                  <c:v>CSDGM Signature Scores</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'/Users/scgordon/ConceptMining/RAD/USGSCSAS_RAD.xlsx'!SIGxrange</c:f>
              <c:strCache>
                <c:ptCount val="11"/>
                <c:pt idx="0">
                  <c:v>Total Records</c:v>
                </c:pt>
                <c:pt idx="1">
                  <c:v>3 1 1 0 0</c:v>
                </c:pt>
                <c:pt idx="2">
                  <c:v>1 0 1 0 0</c:v>
                </c:pt>
                <c:pt idx="3">
                  <c:v>2 1 1 0 0</c:v>
                </c:pt>
                <c:pt idx="4">
                  <c:v>3 1 1 0 1</c:v>
                </c:pt>
                <c:pt idx="5">
                  <c:v>0 0 1 0 0</c:v>
                </c:pt>
                <c:pt idx="6">
                  <c:v>2 0 1 0 0</c:v>
                </c:pt>
                <c:pt idx="7">
                  <c:v>1 1 1 0 0</c:v>
                </c:pt>
                <c:pt idx="8">
                  <c:v>0 1 1 0 0</c:v>
                </c:pt>
                <c:pt idx="9">
                  <c:v>1 1 1 0 1</c:v>
                </c:pt>
                <c:pt idx="10">
                  <c:v>2 1 3 0 2</c:v>
                </c:pt>
              </c:strCache>
              <c:extLst xmlns:c15="http://schemas.microsoft.com/office/drawing/2012/chart" xmlns:c16="http://schemas.microsoft.com/office/drawing/2014/chart" xmlns:c16r2="http://schemas.microsoft.com/office/drawing/2015/06/chart"/>
            </c:strRef>
          </c:cat>
          <c:val>
            <c:numRef>
              <c:f>'/Users/scgordon/ConceptMining/RAD/USGSCSAS_RAD.xlsx'!SIGyrange</c:f>
              <c:numCache>
                <c:formatCode>General</c:formatCode>
                <c:ptCount val="11"/>
                <c:pt idx="0">
                  <c:v>240.0</c:v>
                </c:pt>
                <c:pt idx="1">
                  <c:v>38.0</c:v>
                </c:pt>
                <c:pt idx="2">
                  <c:v>50.0</c:v>
                </c:pt>
                <c:pt idx="3">
                  <c:v>52.0</c:v>
                </c:pt>
                <c:pt idx="4">
                  <c:v>10.0</c:v>
                </c:pt>
                <c:pt idx="5">
                  <c:v>11.0</c:v>
                </c:pt>
                <c:pt idx="6">
                  <c:v>20.0</c:v>
                </c:pt>
                <c:pt idx="7">
                  <c:v>29.0</c:v>
                </c:pt>
                <c:pt idx="8">
                  <c:v>27.0</c:v>
                </c:pt>
                <c:pt idx="9">
                  <c:v>2.0</c:v>
                </c:pt>
                <c:pt idx="10">
                  <c:v>1.0</c:v>
                </c:pt>
              </c:numCache>
            </c:numRef>
          </c:val>
          <c:extLst xmlns:c16r2="http://schemas.microsoft.com/office/drawing/2015/06/chart">
            <c:ext xmlns:c16="http://schemas.microsoft.com/office/drawing/2014/chart" uri="{C3380CC4-5D6E-409C-BE32-E72D297353CC}">
              <c16:uniqueId val="{00000000-A83D-4C49-813B-D6EB43238EDD}"/>
            </c:ext>
          </c:extLst>
        </c:ser>
        <c:dLbls>
          <c:showLegendKey val="0"/>
          <c:showVal val="0"/>
          <c:showCatName val="0"/>
          <c:showSerName val="0"/>
          <c:showPercent val="0"/>
          <c:showBubbleSize val="0"/>
        </c:dLbls>
        <c:gapWidth val="22"/>
        <c:axId val="252513808"/>
        <c:axId val="252516128"/>
      </c:barChart>
      <c:catAx>
        <c:axId val="25251380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252516128"/>
        <c:crosses val="autoZero"/>
        <c:auto val="1"/>
        <c:lblAlgn val="ctr"/>
        <c:lblOffset val="100"/>
        <c:noMultiLvlLbl val="0"/>
      </c:catAx>
      <c:valAx>
        <c:axId val="252516128"/>
        <c:scaling>
          <c:orientation val="minMax"/>
        </c:scaling>
        <c:delete val="1"/>
        <c:axPos val="b"/>
        <c:numFmt formatCode="General" sourceLinked="0"/>
        <c:majorTickMark val="none"/>
        <c:minorTickMark val="none"/>
        <c:tickLblPos val="nextTo"/>
        <c:crossAx val="252513808"/>
        <c:crosses val="autoZero"/>
        <c:crossBetween val="between"/>
      </c:valAx>
      <c:spPr>
        <a:noFill/>
        <a:ln>
          <a:noFill/>
        </a:ln>
        <a:effectLst/>
      </c:spPr>
    </c:plotArea>
    <c:plotVisOnly val="1"/>
    <c:dispBlanksAs val="gap"/>
    <c:showDLblsOverMax val="0"/>
  </c:chart>
  <c:spPr>
    <a:noFill/>
    <a:ln>
      <a:noFill/>
    </a:ln>
    <a:effectLst/>
  </c:spPr>
  <c:txPr>
    <a:bodyPr/>
    <a:lstStyle/>
    <a:p>
      <a:pPr>
        <a:defRPr sz="2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4" dt="2016-10-19T10:54:16.177" idx="1">
    <p:pos x="10" y="10"/>
    <p:text>I think we can skip the QuickE for now, their collections aren't competing with each other. More in-depth comment on slide 8.</p:text>
    <p:extLst>
      <p:ext uri="{C676402C-5697-4E1C-873F-D02D1690AC5C}">
        <p15:threadingInfo xmlns:p15="http://schemas.microsoft.com/office/powerpoint/2012/main" timeZoneBias="3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6-10-19T10:37:55.219" idx="1">
    <p:pos x="10" y="10"/>
    <p:text>I hadn’t intended for this to be a part of the MetaDIG deliverables. I don’t really see the count of occurrence for a single record as that useful to improvement for a single group. It is interesting for comparisons between collections, if they have similar content and are managed by different groups to spur competition. Thats not the case with the unfunded collaborators in my opinion.  
It is something I'm considering bringing in at the end to go across DataONE and BCO-DMO as a new MemberNode will be included.</p:text>
    <p:extLst>
      <p:ext uri="{C676402C-5697-4E1C-873F-D02D1690AC5C}">
        <p15:threadingInfo xmlns:p15="http://schemas.microsoft.com/office/powerpoint/2012/main" timeZoneBias="3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pPr>
              <a:defRPr/>
            </a:pPr>
            <a:fld id="{51F87518-7DA0-CB44-9F3C-F5174A2C4F74}" type="datetimeFigureOut">
              <a:rPr lang="en-US" altLang="en-US"/>
              <a:pPr>
                <a:defRPr/>
              </a:pPr>
              <a:t>10/19/16</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pPr>
              <a:defRPr/>
            </a:pPr>
            <a:fld id="{B72F4AE6-8CDE-254B-B104-C61F5F927D30}" type="slidenum">
              <a:rPr lang="en-US" altLang="en-US"/>
              <a:pPr>
                <a:defRPr/>
              </a:pPr>
              <a:t>‹#›</a:t>
            </a:fld>
            <a:endParaRPr lang="en-US" altLang="en-US"/>
          </a:p>
        </p:txBody>
      </p:sp>
    </p:spTree>
    <p:extLst>
      <p:ext uri="{BB962C8B-B14F-4D97-AF65-F5344CB8AC3E}">
        <p14:creationId xmlns:p14="http://schemas.microsoft.com/office/powerpoint/2010/main" val="864068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pPr>
              <a:defRPr/>
            </a:pPr>
            <a:fld id="{44741A71-FE83-2C4E-829C-A35B941D6CE6}" type="datetimeFigureOut">
              <a:rPr lang="en-US" altLang="en-US"/>
              <a:pPr>
                <a:defRPr/>
              </a:pPr>
              <a:t>10/19/16</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pPr>
              <a:defRPr/>
            </a:pPr>
            <a:fld id="{4724FB8A-11D0-A344-BB31-B2ACD197CF99}" type="slidenum">
              <a:rPr lang="en-US" altLang="en-US"/>
              <a:pPr>
                <a:defRPr/>
              </a:pPr>
              <a:t>‹#›</a:t>
            </a:fld>
            <a:endParaRPr lang="en-US" altLang="en-US"/>
          </a:p>
        </p:txBody>
      </p:sp>
    </p:spTree>
    <p:extLst>
      <p:ext uri="{BB962C8B-B14F-4D97-AF65-F5344CB8AC3E}">
        <p14:creationId xmlns:p14="http://schemas.microsoft.com/office/powerpoint/2010/main" val="9509393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3CE06DF7-8818-6544-99C1-1E101D6A52AE}" type="slidenum">
              <a:rPr lang="en-US" altLang="en-US">
                <a:latin typeface="Calibri" charset="0"/>
              </a:rPr>
              <a:pPr/>
              <a:t>1</a:t>
            </a:fld>
            <a:endParaRPr lang="en-US" altLang="en-US">
              <a:latin typeface="Calibri" charset="0"/>
            </a:endParaRPr>
          </a:p>
        </p:txBody>
      </p:sp>
      <p:sp>
        <p:nvSpPr>
          <p:cNvPr id="12290" name="Rectangle 2"/>
          <p:cNvSpPr>
            <a:spLocks noGrp="1" noRot="1" noChangeAspect="1" noChangeArrowheads="1" noTextEdit="1"/>
          </p:cNvSpPr>
          <p:nvPr>
            <p:ph type="sldImg"/>
          </p:nvPr>
        </p:nvSpPr>
        <p:spPr bwMode="auto">
          <a:xfrm>
            <a:off x="1139825" y="685800"/>
            <a:ext cx="4572000" cy="3429000"/>
          </a:xfrm>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2291" name="Rectangle 3"/>
          <p:cNvSpPr>
            <a:spLocks noGrp="1" noChangeArrowheads="1"/>
          </p:cNvSpPr>
          <p:nvPr>
            <p:ph type="body" idx="1"/>
          </p:nvPr>
        </p:nvSpPr>
        <p:spPr bwMode="auto">
          <a:xfrm>
            <a:off x="912813" y="4343400"/>
            <a:ext cx="5026025" cy="4114800"/>
          </a:xfrm>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charset="-128"/>
            </a:endParaRPr>
          </a:p>
        </p:txBody>
      </p:sp>
    </p:spTree>
    <p:extLst>
      <p:ext uri="{BB962C8B-B14F-4D97-AF65-F5344CB8AC3E}">
        <p14:creationId xmlns:p14="http://schemas.microsoft.com/office/powerpoint/2010/main" val="1119177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4338" name="Notes Placeholder 2"/>
          <p:cNvSpPr>
            <a:spLocks noGrp="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charset="-128"/>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93D7E7F-F33E-D44E-AC9F-F576D5184B76}" type="slidenum">
              <a:rPr lang="en-US" altLang="en-US">
                <a:latin typeface="Calibri" charset="0"/>
              </a:rPr>
              <a:pPr/>
              <a:t>10</a:t>
            </a:fld>
            <a:endParaRPr lang="en-US" altLang="en-US">
              <a:latin typeface="Calibri" charset="0"/>
            </a:endParaRPr>
          </a:p>
        </p:txBody>
      </p:sp>
    </p:spTree>
    <p:extLst>
      <p:ext uri="{BB962C8B-B14F-4D97-AF65-F5344CB8AC3E}">
        <p14:creationId xmlns:p14="http://schemas.microsoft.com/office/powerpoint/2010/main" val="1228263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4338" name="Notes Placeholder 2"/>
          <p:cNvSpPr>
            <a:spLocks noGrp="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charset="-128"/>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93D7E7F-F33E-D44E-AC9F-F576D5184B76}" type="slidenum">
              <a:rPr lang="en-US" altLang="en-US">
                <a:latin typeface="Calibri" charset="0"/>
              </a:rPr>
              <a:pPr/>
              <a:t>11</a:t>
            </a:fld>
            <a:endParaRPr lang="en-US" altLang="en-US">
              <a:latin typeface="Calibri" charset="0"/>
            </a:endParaRPr>
          </a:p>
        </p:txBody>
      </p:sp>
    </p:spTree>
    <p:extLst>
      <p:ext uri="{BB962C8B-B14F-4D97-AF65-F5344CB8AC3E}">
        <p14:creationId xmlns:p14="http://schemas.microsoft.com/office/powerpoint/2010/main" val="1228263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4338" name="Notes Placeholder 2"/>
          <p:cNvSpPr>
            <a:spLocks noGrp="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charset="-128"/>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93D7E7F-F33E-D44E-AC9F-F576D5184B76}" type="slidenum">
              <a:rPr lang="en-US" altLang="en-US">
                <a:latin typeface="Calibri" charset="0"/>
              </a:rPr>
              <a:pPr/>
              <a:t>12</a:t>
            </a:fld>
            <a:endParaRPr lang="en-US" altLang="en-US">
              <a:latin typeface="Calibri" charset="0"/>
            </a:endParaRPr>
          </a:p>
        </p:txBody>
      </p:sp>
    </p:spTree>
    <p:extLst>
      <p:ext uri="{BB962C8B-B14F-4D97-AF65-F5344CB8AC3E}">
        <p14:creationId xmlns:p14="http://schemas.microsoft.com/office/powerpoint/2010/main" val="1228263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4338" name="Notes Placeholder 2"/>
          <p:cNvSpPr>
            <a:spLocks noGrp="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charset="-128"/>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93D7E7F-F33E-D44E-AC9F-F576D5184B76}" type="slidenum">
              <a:rPr lang="en-US" altLang="en-US">
                <a:latin typeface="Calibri" charset="0"/>
              </a:rPr>
              <a:pPr/>
              <a:t>13</a:t>
            </a:fld>
            <a:endParaRPr lang="en-US" altLang="en-US">
              <a:latin typeface="Calibri" charset="0"/>
            </a:endParaRPr>
          </a:p>
        </p:txBody>
      </p:sp>
    </p:spTree>
    <p:extLst>
      <p:ext uri="{BB962C8B-B14F-4D97-AF65-F5344CB8AC3E}">
        <p14:creationId xmlns:p14="http://schemas.microsoft.com/office/powerpoint/2010/main" val="1228263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4338" name="Notes Placeholder 2"/>
          <p:cNvSpPr>
            <a:spLocks noGrp="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charset="-128"/>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93D7E7F-F33E-D44E-AC9F-F576D5184B76}" type="slidenum">
              <a:rPr lang="en-US" altLang="en-US">
                <a:latin typeface="Calibri" charset="0"/>
              </a:rPr>
              <a:pPr/>
              <a:t>14</a:t>
            </a:fld>
            <a:endParaRPr lang="en-US" altLang="en-US">
              <a:latin typeface="Calibri" charset="0"/>
            </a:endParaRPr>
          </a:p>
        </p:txBody>
      </p:sp>
    </p:spTree>
    <p:extLst>
      <p:ext uri="{BB962C8B-B14F-4D97-AF65-F5344CB8AC3E}">
        <p14:creationId xmlns:p14="http://schemas.microsoft.com/office/powerpoint/2010/main" val="12282638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4338" name="Notes Placeholder 2"/>
          <p:cNvSpPr>
            <a:spLocks noGrp="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charset="-128"/>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93D7E7F-F33E-D44E-AC9F-F576D5184B76}" type="slidenum">
              <a:rPr lang="en-US" altLang="en-US">
                <a:latin typeface="Calibri" charset="0"/>
              </a:rPr>
              <a:pPr/>
              <a:t>15</a:t>
            </a:fld>
            <a:endParaRPr lang="en-US" altLang="en-US">
              <a:latin typeface="Calibri" charset="0"/>
            </a:endParaRPr>
          </a:p>
        </p:txBody>
      </p:sp>
    </p:spTree>
    <p:extLst>
      <p:ext uri="{BB962C8B-B14F-4D97-AF65-F5344CB8AC3E}">
        <p14:creationId xmlns:p14="http://schemas.microsoft.com/office/powerpoint/2010/main" val="1228263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24FB8A-11D0-A344-BB31-B2ACD197CF99}" type="slidenum">
              <a:rPr lang="en-US" altLang="en-US" smtClean="0"/>
              <a:pPr>
                <a:defRPr/>
              </a:pPr>
              <a:t>18</a:t>
            </a:fld>
            <a:endParaRPr lang="en-US" altLang="en-US"/>
          </a:p>
        </p:txBody>
      </p:sp>
    </p:spTree>
    <p:extLst>
      <p:ext uri="{BB962C8B-B14F-4D97-AF65-F5344CB8AC3E}">
        <p14:creationId xmlns:p14="http://schemas.microsoft.com/office/powerpoint/2010/main" val="274493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4338" name="Notes Placeholder 2"/>
          <p:cNvSpPr>
            <a:spLocks noGrp="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charset="-128"/>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93D7E7F-F33E-D44E-AC9F-F576D5184B76}" type="slidenum">
              <a:rPr lang="en-US" altLang="en-US">
                <a:latin typeface="Calibri" charset="0"/>
              </a:rPr>
              <a:pPr/>
              <a:t>2</a:t>
            </a:fld>
            <a:endParaRPr lang="en-US" altLang="en-US">
              <a:latin typeface="Calibri" charset="0"/>
            </a:endParaRPr>
          </a:p>
        </p:txBody>
      </p:sp>
    </p:spTree>
    <p:extLst>
      <p:ext uri="{BB962C8B-B14F-4D97-AF65-F5344CB8AC3E}">
        <p14:creationId xmlns:p14="http://schemas.microsoft.com/office/powerpoint/2010/main" val="994679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4338" name="Notes Placeholder 2"/>
          <p:cNvSpPr>
            <a:spLocks noGrp="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charset="-128"/>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93D7E7F-F33E-D44E-AC9F-F576D5184B76}" type="slidenum">
              <a:rPr lang="en-US" altLang="en-US">
                <a:latin typeface="Calibri" charset="0"/>
              </a:rPr>
              <a:pPr/>
              <a:t>3</a:t>
            </a:fld>
            <a:endParaRPr lang="en-US" altLang="en-US">
              <a:latin typeface="Calibri" charset="0"/>
            </a:endParaRPr>
          </a:p>
        </p:txBody>
      </p:sp>
    </p:spTree>
    <p:extLst>
      <p:ext uri="{BB962C8B-B14F-4D97-AF65-F5344CB8AC3E}">
        <p14:creationId xmlns:p14="http://schemas.microsoft.com/office/powerpoint/2010/main" val="994679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a:defRPr/>
            </a:pPr>
            <a:fld id="{043BA370-1D01-44FA-82A7-089D3FB335F5}" type="slidenum">
              <a:rPr lang="en-US" smtClean="0"/>
              <a:pPr>
                <a:defRPr/>
              </a:pPr>
              <a:t>4</a:t>
            </a:fld>
            <a:endParaRPr lang="en-US"/>
          </a:p>
        </p:txBody>
      </p:sp>
    </p:spTree>
    <p:extLst>
      <p:ext uri="{BB962C8B-B14F-4D97-AF65-F5344CB8AC3E}">
        <p14:creationId xmlns:p14="http://schemas.microsoft.com/office/powerpoint/2010/main" val="4154152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Dashboard Display</a:t>
            </a:r>
          </a:p>
          <a:p>
            <a:pPr marL="628650" lvl="1" indent="-171450">
              <a:buFont typeface="Arial"/>
              <a:buChar char="•"/>
            </a:pPr>
            <a:r>
              <a:rPr lang="en-US" sz="1200" dirty="0" smtClean="0"/>
              <a:t>Recommendation / Dialect Comparison Graph</a:t>
            </a:r>
          </a:p>
          <a:p>
            <a:pPr marL="628650" lvl="1" indent="-171450">
              <a:buFont typeface="Arial"/>
              <a:buChar char="•"/>
            </a:pPr>
            <a:r>
              <a:rPr lang="en-US" sz="1200" dirty="0" smtClean="0"/>
              <a:t>Signature Scores Chart</a:t>
            </a:r>
          </a:p>
          <a:p>
            <a:pPr marL="628650" lvl="1" indent="-171450">
              <a:buFont typeface="Arial"/>
              <a:buChar char="•"/>
            </a:pPr>
            <a:r>
              <a:rPr lang="en-US" sz="1200" dirty="0" smtClean="0"/>
              <a:t>Results Summary Table</a:t>
            </a:r>
          </a:p>
          <a:p>
            <a:pPr marL="628650" lvl="1" indent="-171450">
              <a:buFont typeface="Arial"/>
              <a:buChar char="•"/>
            </a:pPr>
            <a:r>
              <a:rPr lang="en-US" sz="1200" dirty="0" smtClean="0"/>
              <a:t>Concept Guidance Table</a:t>
            </a:r>
          </a:p>
          <a:p>
            <a:endParaRPr lang="en-US" dirty="0"/>
          </a:p>
        </p:txBody>
      </p:sp>
      <p:sp>
        <p:nvSpPr>
          <p:cNvPr id="4" name="Slide Number Placeholder 3"/>
          <p:cNvSpPr>
            <a:spLocks noGrp="1"/>
          </p:cNvSpPr>
          <p:nvPr>
            <p:ph type="sldNum" sz="quarter" idx="10"/>
          </p:nvPr>
        </p:nvSpPr>
        <p:spPr/>
        <p:txBody>
          <a:bodyPr/>
          <a:lstStyle/>
          <a:p>
            <a:pPr>
              <a:defRPr/>
            </a:pPr>
            <a:fld id="{4724FB8A-11D0-A344-BB31-B2ACD197CF99}" type="slidenum">
              <a:rPr lang="en-US" altLang="en-US" smtClean="0"/>
              <a:pPr>
                <a:defRPr/>
              </a:pPr>
              <a:t>5</a:t>
            </a:fld>
            <a:endParaRPr lang="en-US" altLang="en-US"/>
          </a:p>
        </p:txBody>
      </p:sp>
    </p:spTree>
    <p:extLst>
      <p:ext uri="{BB962C8B-B14F-4D97-AF65-F5344CB8AC3E}">
        <p14:creationId xmlns:p14="http://schemas.microsoft.com/office/powerpoint/2010/main" val="4043342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4338" name="Notes Placeholder 2"/>
          <p:cNvSpPr>
            <a:spLocks noGrp="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charset="-128"/>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93D7E7F-F33E-D44E-AC9F-F576D5184B76}" type="slidenum">
              <a:rPr lang="en-US" altLang="en-US">
                <a:latin typeface="Calibri" charset="0"/>
              </a:rPr>
              <a:pPr/>
              <a:t>6</a:t>
            </a:fld>
            <a:endParaRPr lang="en-US" altLang="en-US">
              <a:latin typeface="Calibri" charset="0"/>
            </a:endParaRPr>
          </a:p>
        </p:txBody>
      </p:sp>
    </p:spTree>
    <p:extLst>
      <p:ext uri="{BB962C8B-B14F-4D97-AF65-F5344CB8AC3E}">
        <p14:creationId xmlns:p14="http://schemas.microsoft.com/office/powerpoint/2010/main" val="1228263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4338" name="Notes Placeholder 2"/>
          <p:cNvSpPr>
            <a:spLocks noGrp="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charset="-128"/>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93D7E7F-F33E-D44E-AC9F-F576D5184B76}" type="slidenum">
              <a:rPr lang="en-US" altLang="en-US">
                <a:latin typeface="Calibri" charset="0"/>
              </a:rPr>
              <a:pPr/>
              <a:t>7</a:t>
            </a:fld>
            <a:endParaRPr lang="en-US" altLang="en-US">
              <a:latin typeface="Calibri" charset="0"/>
            </a:endParaRPr>
          </a:p>
        </p:txBody>
      </p:sp>
    </p:spTree>
    <p:extLst>
      <p:ext uri="{BB962C8B-B14F-4D97-AF65-F5344CB8AC3E}">
        <p14:creationId xmlns:p14="http://schemas.microsoft.com/office/powerpoint/2010/main" val="994679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4338" name="Notes Placeholder 2"/>
          <p:cNvSpPr>
            <a:spLocks noGrp="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ea typeface="ＭＳ Ｐゴシック" charset="-128"/>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93D7E7F-F33E-D44E-AC9F-F576D5184B76}" type="slidenum">
              <a:rPr lang="en-US" altLang="en-US">
                <a:latin typeface="Calibri" charset="0"/>
              </a:rPr>
              <a:pPr/>
              <a:t>8</a:t>
            </a:fld>
            <a:endParaRPr lang="en-US" altLang="en-US">
              <a:latin typeface="Calibri" charset="0"/>
            </a:endParaRPr>
          </a:p>
        </p:txBody>
      </p:sp>
    </p:spTree>
    <p:extLst>
      <p:ext uri="{BB962C8B-B14F-4D97-AF65-F5344CB8AC3E}">
        <p14:creationId xmlns:p14="http://schemas.microsoft.com/office/powerpoint/2010/main" val="994679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4338" name="Notes Placeholder 2"/>
          <p:cNvSpPr>
            <a:spLocks noGrp="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charset="-128"/>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93D7E7F-F33E-D44E-AC9F-F576D5184B76}" type="slidenum">
              <a:rPr lang="en-US" altLang="en-US">
                <a:latin typeface="Calibri" charset="0"/>
              </a:rPr>
              <a:pPr/>
              <a:t>9</a:t>
            </a:fld>
            <a:endParaRPr lang="en-US" altLang="en-US">
              <a:latin typeface="Calibri" charset="0"/>
            </a:endParaRPr>
          </a:p>
        </p:txBody>
      </p:sp>
    </p:spTree>
    <p:extLst>
      <p:ext uri="{BB962C8B-B14F-4D97-AF65-F5344CB8AC3E}">
        <p14:creationId xmlns:p14="http://schemas.microsoft.com/office/powerpoint/2010/main" val="1228263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086" descr="hdf_7pp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7890" name="Rectangle 2050"/>
          <p:cNvSpPr>
            <a:spLocks noGrp="1" noChangeArrowheads="1"/>
          </p:cNvSpPr>
          <p:nvPr>
            <p:ph type="ctrTitle"/>
          </p:nvPr>
        </p:nvSpPr>
        <p:spPr>
          <a:xfrm>
            <a:off x="685800" y="2209800"/>
            <a:ext cx="7772400" cy="2057400"/>
          </a:xfrm>
        </p:spPr>
        <p:txBody>
          <a:bodyPr anchor="t"/>
          <a:lstStyle>
            <a:lvl1pPr>
              <a:defRPr sz="4800" baseline="0"/>
            </a:lvl1pPr>
          </a:lstStyle>
          <a:p>
            <a:r>
              <a:rPr lang="en-US" dirty="0"/>
              <a:t>Click to edit Master title style</a:t>
            </a:r>
          </a:p>
        </p:txBody>
      </p:sp>
      <p:sp>
        <p:nvSpPr>
          <p:cNvPr id="37891" name="Rectangle 2051"/>
          <p:cNvSpPr>
            <a:spLocks noGrp="1" noChangeArrowheads="1"/>
          </p:cNvSpPr>
          <p:nvPr>
            <p:ph type="subTitle" idx="1"/>
          </p:nvPr>
        </p:nvSpPr>
        <p:spPr>
          <a:xfrm>
            <a:off x="1219200" y="4419600"/>
            <a:ext cx="6400800" cy="914400"/>
          </a:xfrm>
        </p:spPr>
        <p:txBody>
          <a:bodyPr/>
          <a:lstStyle>
            <a:lvl1pPr marL="0" indent="0" algn="ctr">
              <a:buFontTx/>
              <a:buNone/>
              <a:defRPr sz="2400"/>
            </a:lvl1pPr>
          </a:lstStyle>
          <a:p>
            <a:r>
              <a:rPr lang="en-US" dirty="0"/>
              <a:t>Click to edit Master subtitle style</a:t>
            </a:r>
          </a:p>
        </p:txBody>
      </p:sp>
      <p:sp>
        <p:nvSpPr>
          <p:cNvPr id="5" name="Rectangle 2064"/>
          <p:cNvSpPr>
            <a:spLocks noGrp="1" noChangeArrowheads="1"/>
          </p:cNvSpPr>
          <p:nvPr>
            <p:ph type="dt" sz="half" idx="10"/>
          </p:nvPr>
        </p:nvSpPr>
        <p:spPr>
          <a:xfrm>
            <a:off x="304800" y="6629400"/>
            <a:ext cx="1752600" cy="228600"/>
          </a:xfrm>
        </p:spPr>
        <p:txBody>
          <a:bodyPr/>
          <a:lstStyle>
            <a:lvl1pPr>
              <a:defRPr/>
            </a:lvl1pPr>
          </a:lstStyle>
          <a:p>
            <a:pPr>
              <a:defRPr/>
            </a:pPr>
            <a:r>
              <a:rPr lang="en-US"/>
              <a:t>December 14, 2015</a:t>
            </a:r>
            <a:endParaRPr lang="en-US" dirty="0"/>
          </a:p>
        </p:txBody>
      </p:sp>
      <p:sp>
        <p:nvSpPr>
          <p:cNvPr id="6" name="Rectangle 2065"/>
          <p:cNvSpPr>
            <a:spLocks noGrp="1" noChangeArrowheads="1"/>
          </p:cNvSpPr>
          <p:nvPr>
            <p:ph type="ftr" sz="quarter" idx="11"/>
          </p:nvPr>
        </p:nvSpPr>
        <p:spPr/>
        <p:txBody>
          <a:bodyPr/>
          <a:lstStyle>
            <a:lvl1pPr>
              <a:defRPr/>
            </a:lvl1pPr>
          </a:lstStyle>
          <a:p>
            <a:pPr>
              <a:defRPr/>
            </a:pPr>
            <a:r>
              <a:rPr lang="hr-HR"/>
              <a:t>AGU 2015</a:t>
            </a:r>
            <a:endParaRPr lang="en-US"/>
          </a:p>
        </p:txBody>
      </p:sp>
      <p:sp>
        <p:nvSpPr>
          <p:cNvPr id="7" name="Rectangle 2066"/>
          <p:cNvSpPr>
            <a:spLocks noGrp="1" noChangeArrowheads="1"/>
          </p:cNvSpPr>
          <p:nvPr>
            <p:ph type="sldNum" sz="quarter" idx="12"/>
          </p:nvPr>
        </p:nvSpPr>
        <p:spPr/>
        <p:txBody>
          <a:bodyPr/>
          <a:lstStyle>
            <a:lvl1pPr>
              <a:defRPr/>
            </a:lvl1pPr>
          </a:lstStyle>
          <a:p>
            <a:pPr>
              <a:defRPr/>
            </a:pPr>
            <a:fld id="{89D40908-65E0-6148-9462-2E562DE7160E}" type="slidenum">
              <a:rPr lang="en-US" altLang="en-US"/>
              <a:pPr>
                <a:defRPr/>
              </a:pPr>
              <a:t>‹#›</a:t>
            </a:fld>
            <a:endParaRPr lang="en-US" altLang="en-US"/>
          </a:p>
        </p:txBody>
      </p:sp>
    </p:spTree>
    <p:extLst>
      <p:ext uri="{BB962C8B-B14F-4D97-AF65-F5344CB8AC3E}">
        <p14:creationId xmlns:p14="http://schemas.microsoft.com/office/powerpoint/2010/main" val="16227522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90600" y="2819400"/>
            <a:ext cx="7010400" cy="533400"/>
          </a:xfrm>
        </p:spPr>
        <p:txBody>
          <a:bodyPr/>
          <a:lstStyle>
            <a:lvl1pPr>
              <a:defRPr sz="3600" b="1"/>
            </a:lvl1pPr>
          </a:lstStyle>
          <a:p>
            <a:r>
              <a:rPr lang="en-US" dirty="0" smtClean="0"/>
              <a:t>Click to edit Master title style</a:t>
            </a:r>
            <a:endParaRPr lang="en-US" dirty="0"/>
          </a:p>
        </p:txBody>
      </p:sp>
      <p:sp>
        <p:nvSpPr>
          <p:cNvPr id="3" name="Rectangle 1053"/>
          <p:cNvSpPr>
            <a:spLocks noGrp="1" noChangeArrowheads="1"/>
          </p:cNvSpPr>
          <p:nvPr>
            <p:ph type="dt" sz="half" idx="10"/>
          </p:nvPr>
        </p:nvSpPr>
        <p:spPr>
          <a:ln/>
        </p:spPr>
        <p:txBody>
          <a:bodyPr/>
          <a:lstStyle>
            <a:lvl1pPr>
              <a:defRPr/>
            </a:lvl1pPr>
          </a:lstStyle>
          <a:p>
            <a:pPr>
              <a:defRPr/>
            </a:pPr>
            <a:r>
              <a:rPr lang="en-US"/>
              <a:t>December 14, 2015</a:t>
            </a:r>
            <a:endParaRPr lang="en-US" dirty="0"/>
          </a:p>
        </p:txBody>
      </p:sp>
      <p:sp>
        <p:nvSpPr>
          <p:cNvPr id="4" name="Rectangle 1054"/>
          <p:cNvSpPr>
            <a:spLocks noGrp="1" noChangeArrowheads="1"/>
          </p:cNvSpPr>
          <p:nvPr>
            <p:ph type="ftr" sz="quarter" idx="11"/>
          </p:nvPr>
        </p:nvSpPr>
        <p:spPr>
          <a:ln/>
        </p:spPr>
        <p:txBody>
          <a:bodyPr/>
          <a:lstStyle>
            <a:lvl1pPr>
              <a:defRPr/>
            </a:lvl1pPr>
          </a:lstStyle>
          <a:p>
            <a:pPr>
              <a:defRPr/>
            </a:pPr>
            <a:r>
              <a:rPr lang="hr-HR"/>
              <a:t>AGU 2015</a:t>
            </a:r>
            <a:endParaRPr lang="en-US"/>
          </a:p>
        </p:txBody>
      </p:sp>
      <p:sp>
        <p:nvSpPr>
          <p:cNvPr id="5" name="Rectangle 1055"/>
          <p:cNvSpPr>
            <a:spLocks noGrp="1" noChangeArrowheads="1"/>
          </p:cNvSpPr>
          <p:nvPr>
            <p:ph type="sldNum" sz="quarter" idx="12"/>
          </p:nvPr>
        </p:nvSpPr>
        <p:spPr>
          <a:ln/>
        </p:spPr>
        <p:txBody>
          <a:bodyPr/>
          <a:lstStyle>
            <a:lvl1pPr>
              <a:defRPr/>
            </a:lvl1pPr>
          </a:lstStyle>
          <a:p>
            <a:pPr>
              <a:defRPr/>
            </a:pPr>
            <a:fld id="{47A2688C-72D1-BB4A-806C-B0B5983CA88E}" type="slidenum">
              <a:rPr lang="en-US" altLang="en-US"/>
              <a:pPr>
                <a:defRPr/>
              </a:pPr>
              <a:t>‹#›</a:t>
            </a:fld>
            <a:endParaRPr lang="en-US" altLang="en-US"/>
          </a:p>
        </p:txBody>
      </p:sp>
    </p:spTree>
    <p:extLst>
      <p:ext uri="{BB962C8B-B14F-4D97-AF65-F5344CB8AC3E}">
        <p14:creationId xmlns:p14="http://schemas.microsoft.com/office/powerpoint/2010/main" val="213449122"/>
      </p:ext>
    </p:extLst>
  </p:cSld>
  <p:clrMapOvr>
    <a:masterClrMapping/>
  </p:clrMapOvr>
  <p:transition spd="med">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381000" y="990600"/>
            <a:ext cx="41529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86300" y="990600"/>
            <a:ext cx="41529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53"/>
          <p:cNvSpPr>
            <a:spLocks noGrp="1" noChangeArrowheads="1"/>
          </p:cNvSpPr>
          <p:nvPr>
            <p:ph type="dt" sz="half" idx="10"/>
          </p:nvPr>
        </p:nvSpPr>
        <p:spPr>
          <a:ln/>
        </p:spPr>
        <p:txBody>
          <a:bodyPr/>
          <a:lstStyle>
            <a:lvl1pPr>
              <a:defRPr/>
            </a:lvl1pPr>
          </a:lstStyle>
          <a:p>
            <a:pPr>
              <a:defRPr/>
            </a:pPr>
            <a:r>
              <a:rPr lang="en-US"/>
              <a:t>December 14, 2015</a:t>
            </a:r>
            <a:endParaRPr lang="en-US" dirty="0"/>
          </a:p>
        </p:txBody>
      </p:sp>
      <p:sp>
        <p:nvSpPr>
          <p:cNvPr id="6" name="Rectangle 1054"/>
          <p:cNvSpPr>
            <a:spLocks noGrp="1" noChangeArrowheads="1"/>
          </p:cNvSpPr>
          <p:nvPr>
            <p:ph type="ftr" sz="quarter" idx="11"/>
          </p:nvPr>
        </p:nvSpPr>
        <p:spPr>
          <a:ln/>
        </p:spPr>
        <p:txBody>
          <a:bodyPr/>
          <a:lstStyle>
            <a:lvl1pPr>
              <a:defRPr/>
            </a:lvl1pPr>
          </a:lstStyle>
          <a:p>
            <a:pPr>
              <a:defRPr/>
            </a:pPr>
            <a:r>
              <a:rPr lang="hr-HR"/>
              <a:t>AGU 2015</a:t>
            </a:r>
            <a:endParaRPr lang="en-US"/>
          </a:p>
        </p:txBody>
      </p:sp>
      <p:sp>
        <p:nvSpPr>
          <p:cNvPr id="7" name="Rectangle 1055"/>
          <p:cNvSpPr>
            <a:spLocks noGrp="1" noChangeArrowheads="1"/>
          </p:cNvSpPr>
          <p:nvPr>
            <p:ph type="sldNum" sz="quarter" idx="12"/>
          </p:nvPr>
        </p:nvSpPr>
        <p:spPr>
          <a:ln/>
        </p:spPr>
        <p:txBody>
          <a:bodyPr/>
          <a:lstStyle>
            <a:lvl1pPr>
              <a:defRPr/>
            </a:lvl1pPr>
          </a:lstStyle>
          <a:p>
            <a:pPr>
              <a:defRPr/>
            </a:pPr>
            <a:fld id="{86E15E80-4162-5B48-9FB4-4E8B0EADB321}" type="slidenum">
              <a:rPr lang="en-US" altLang="en-US"/>
              <a:pPr>
                <a:defRPr/>
              </a:pPr>
              <a:t>‹#›</a:t>
            </a:fld>
            <a:endParaRPr lang="en-US" altLang="en-US"/>
          </a:p>
        </p:txBody>
      </p:sp>
    </p:spTree>
    <p:extLst>
      <p:ext uri="{BB962C8B-B14F-4D97-AF65-F5344CB8AC3E}">
        <p14:creationId xmlns:p14="http://schemas.microsoft.com/office/powerpoint/2010/main" val="1141702964"/>
      </p:ext>
    </p:extLst>
  </p:cSld>
  <p:clrMapOvr>
    <a:masterClrMapping/>
  </p:clrMapOvr>
  <p:transition spd="med">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1053"/>
          <p:cNvSpPr>
            <a:spLocks noGrp="1" noChangeArrowheads="1"/>
          </p:cNvSpPr>
          <p:nvPr>
            <p:ph type="dt" sz="half" idx="10"/>
          </p:nvPr>
        </p:nvSpPr>
        <p:spPr>
          <a:ln/>
        </p:spPr>
        <p:txBody>
          <a:bodyPr/>
          <a:lstStyle>
            <a:lvl1pPr>
              <a:defRPr/>
            </a:lvl1pPr>
          </a:lstStyle>
          <a:p>
            <a:pPr>
              <a:defRPr/>
            </a:pPr>
            <a:r>
              <a:rPr lang="en-US"/>
              <a:t>December 14, 2015</a:t>
            </a:r>
            <a:endParaRPr lang="en-US" dirty="0"/>
          </a:p>
        </p:txBody>
      </p:sp>
      <p:sp>
        <p:nvSpPr>
          <p:cNvPr id="4" name="Rectangle 1054"/>
          <p:cNvSpPr>
            <a:spLocks noGrp="1" noChangeArrowheads="1"/>
          </p:cNvSpPr>
          <p:nvPr>
            <p:ph type="ftr" sz="quarter" idx="11"/>
          </p:nvPr>
        </p:nvSpPr>
        <p:spPr>
          <a:ln/>
        </p:spPr>
        <p:txBody>
          <a:bodyPr/>
          <a:lstStyle>
            <a:lvl1pPr>
              <a:defRPr/>
            </a:lvl1pPr>
          </a:lstStyle>
          <a:p>
            <a:pPr>
              <a:defRPr/>
            </a:pPr>
            <a:r>
              <a:rPr lang="hr-HR"/>
              <a:t>AGU 2015</a:t>
            </a:r>
            <a:endParaRPr lang="en-US"/>
          </a:p>
        </p:txBody>
      </p:sp>
      <p:sp>
        <p:nvSpPr>
          <p:cNvPr id="5" name="Rectangle 1055"/>
          <p:cNvSpPr>
            <a:spLocks noGrp="1" noChangeArrowheads="1"/>
          </p:cNvSpPr>
          <p:nvPr>
            <p:ph type="sldNum" sz="quarter" idx="12"/>
          </p:nvPr>
        </p:nvSpPr>
        <p:spPr>
          <a:ln/>
        </p:spPr>
        <p:txBody>
          <a:bodyPr/>
          <a:lstStyle>
            <a:lvl1pPr>
              <a:defRPr/>
            </a:lvl1pPr>
          </a:lstStyle>
          <a:p>
            <a:pPr>
              <a:defRPr/>
            </a:pPr>
            <a:fld id="{1021FD5F-A6B3-CF40-B22F-3B2F6B7917F6}" type="slidenum">
              <a:rPr lang="en-US" altLang="en-US"/>
              <a:pPr>
                <a:defRPr/>
              </a:pPr>
              <a:t>‹#›</a:t>
            </a:fld>
            <a:endParaRPr lang="en-US" altLang="en-US"/>
          </a:p>
        </p:txBody>
      </p:sp>
    </p:spTree>
    <p:extLst>
      <p:ext uri="{BB962C8B-B14F-4D97-AF65-F5344CB8AC3E}">
        <p14:creationId xmlns:p14="http://schemas.microsoft.com/office/powerpoint/2010/main" val="835330003"/>
      </p:ext>
    </p:extLst>
  </p:cSld>
  <p:clrMapOvr>
    <a:masterClrMapping/>
  </p:clrMapOvr>
  <p:transition spd="med">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a:prstGeom prst="rect">
            <a:avLst/>
          </a:prstGeom>
        </p:spPr>
        <p:txBody>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1053"/>
          <p:cNvSpPr>
            <a:spLocks noGrp="1" noChangeArrowheads="1"/>
          </p:cNvSpPr>
          <p:nvPr>
            <p:ph type="dt" sz="half" idx="10"/>
          </p:nvPr>
        </p:nvSpPr>
        <p:spPr>
          <a:ln/>
        </p:spPr>
        <p:txBody>
          <a:bodyPr/>
          <a:lstStyle>
            <a:lvl1pPr>
              <a:defRPr/>
            </a:lvl1pPr>
          </a:lstStyle>
          <a:p>
            <a:pPr>
              <a:defRPr/>
            </a:pPr>
            <a:r>
              <a:rPr lang="en-US"/>
              <a:t>December 14, 2015</a:t>
            </a:r>
            <a:endParaRPr lang="en-US" dirty="0"/>
          </a:p>
        </p:txBody>
      </p:sp>
      <p:sp>
        <p:nvSpPr>
          <p:cNvPr id="5" name="Rectangle 1054"/>
          <p:cNvSpPr>
            <a:spLocks noGrp="1" noChangeArrowheads="1"/>
          </p:cNvSpPr>
          <p:nvPr>
            <p:ph type="ftr" sz="quarter" idx="11"/>
          </p:nvPr>
        </p:nvSpPr>
        <p:spPr>
          <a:ln/>
        </p:spPr>
        <p:txBody>
          <a:bodyPr/>
          <a:lstStyle>
            <a:lvl1pPr>
              <a:defRPr/>
            </a:lvl1pPr>
          </a:lstStyle>
          <a:p>
            <a:pPr>
              <a:defRPr/>
            </a:pPr>
            <a:r>
              <a:rPr lang="hr-HR"/>
              <a:t>AGU 2015</a:t>
            </a:r>
            <a:endParaRPr lang="en-US"/>
          </a:p>
        </p:txBody>
      </p:sp>
      <p:sp>
        <p:nvSpPr>
          <p:cNvPr id="6" name="Rectangle 1055"/>
          <p:cNvSpPr>
            <a:spLocks noGrp="1" noChangeArrowheads="1"/>
          </p:cNvSpPr>
          <p:nvPr>
            <p:ph type="sldNum" sz="quarter" idx="12"/>
          </p:nvPr>
        </p:nvSpPr>
        <p:spPr>
          <a:ln/>
        </p:spPr>
        <p:txBody>
          <a:bodyPr/>
          <a:lstStyle>
            <a:lvl1pPr>
              <a:defRPr/>
            </a:lvl1pPr>
          </a:lstStyle>
          <a:p>
            <a:pPr>
              <a:defRPr/>
            </a:pPr>
            <a:fld id="{66AE2BEF-AA8E-934E-A9FD-BDA59EF41016}" type="slidenum">
              <a:rPr lang="en-US" altLang="en-US"/>
              <a:pPr>
                <a:defRPr/>
              </a:pPr>
              <a:t>‹#›</a:t>
            </a:fld>
            <a:endParaRPr lang="en-US" altLang="en-US"/>
          </a:p>
        </p:txBody>
      </p:sp>
    </p:spTree>
    <p:extLst>
      <p:ext uri="{BB962C8B-B14F-4D97-AF65-F5344CB8AC3E}">
        <p14:creationId xmlns:p14="http://schemas.microsoft.com/office/powerpoint/2010/main" val="1290759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53"/>
          <p:cNvSpPr>
            <a:spLocks noGrp="1" noChangeArrowheads="1"/>
          </p:cNvSpPr>
          <p:nvPr>
            <p:ph type="dt" sz="half" idx="10"/>
          </p:nvPr>
        </p:nvSpPr>
        <p:spPr>
          <a:ln/>
        </p:spPr>
        <p:txBody>
          <a:bodyPr/>
          <a:lstStyle>
            <a:lvl1pPr>
              <a:defRPr/>
            </a:lvl1pPr>
          </a:lstStyle>
          <a:p>
            <a:pPr>
              <a:defRPr/>
            </a:pPr>
            <a:r>
              <a:rPr lang="en-US"/>
              <a:t>December 14, 2015</a:t>
            </a:r>
            <a:endParaRPr lang="en-US" dirty="0"/>
          </a:p>
        </p:txBody>
      </p:sp>
      <p:sp>
        <p:nvSpPr>
          <p:cNvPr id="5" name="Rectangle 1054"/>
          <p:cNvSpPr>
            <a:spLocks noGrp="1" noChangeArrowheads="1"/>
          </p:cNvSpPr>
          <p:nvPr>
            <p:ph type="ftr" sz="quarter" idx="11"/>
          </p:nvPr>
        </p:nvSpPr>
        <p:spPr>
          <a:ln/>
        </p:spPr>
        <p:txBody>
          <a:bodyPr/>
          <a:lstStyle>
            <a:lvl1pPr>
              <a:defRPr/>
            </a:lvl1pPr>
          </a:lstStyle>
          <a:p>
            <a:pPr>
              <a:defRPr/>
            </a:pPr>
            <a:r>
              <a:rPr lang="hr-HR"/>
              <a:t>AGU 2015</a:t>
            </a:r>
            <a:endParaRPr lang="en-US"/>
          </a:p>
        </p:txBody>
      </p:sp>
      <p:sp>
        <p:nvSpPr>
          <p:cNvPr id="6" name="Rectangle 1055"/>
          <p:cNvSpPr>
            <a:spLocks noGrp="1" noChangeArrowheads="1"/>
          </p:cNvSpPr>
          <p:nvPr>
            <p:ph type="sldNum" sz="quarter" idx="12"/>
          </p:nvPr>
        </p:nvSpPr>
        <p:spPr>
          <a:ln/>
        </p:spPr>
        <p:txBody>
          <a:bodyPr/>
          <a:lstStyle>
            <a:lvl1pPr>
              <a:defRPr/>
            </a:lvl1pPr>
          </a:lstStyle>
          <a:p>
            <a:pPr>
              <a:defRPr/>
            </a:pPr>
            <a:fld id="{F2DA232A-2FA3-BB4B-A289-8D7184C69DD4}" type="slidenum">
              <a:rPr lang="en-US" altLang="en-US"/>
              <a:pPr>
                <a:defRPr/>
              </a:pPr>
              <a:t>‹#›</a:t>
            </a:fld>
            <a:endParaRPr lang="en-US" altLang="en-US"/>
          </a:p>
        </p:txBody>
      </p:sp>
    </p:spTree>
    <p:extLst>
      <p:ext uri="{BB962C8B-B14F-4D97-AF65-F5344CB8AC3E}">
        <p14:creationId xmlns:p14="http://schemas.microsoft.com/office/powerpoint/2010/main" val="2070699127"/>
      </p:ext>
    </p:extLst>
  </p:cSld>
  <p:clrMapOvr>
    <a:masterClrMapping/>
  </p:clrMapOvr>
  <p:transition spd="med">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1053"/>
          <p:cNvSpPr>
            <a:spLocks noGrp="1" noChangeArrowheads="1"/>
          </p:cNvSpPr>
          <p:nvPr>
            <p:ph type="dt" sz="half" idx="10"/>
          </p:nvPr>
        </p:nvSpPr>
        <p:spPr>
          <a:ln/>
        </p:spPr>
        <p:txBody>
          <a:bodyPr/>
          <a:lstStyle>
            <a:lvl1pPr>
              <a:defRPr/>
            </a:lvl1pPr>
          </a:lstStyle>
          <a:p>
            <a:pPr>
              <a:defRPr/>
            </a:pPr>
            <a:r>
              <a:rPr lang="en-US"/>
              <a:t>December 14, 2015</a:t>
            </a:r>
            <a:endParaRPr lang="en-US" dirty="0"/>
          </a:p>
        </p:txBody>
      </p:sp>
      <p:sp>
        <p:nvSpPr>
          <p:cNvPr id="6" name="Rectangle 1054"/>
          <p:cNvSpPr>
            <a:spLocks noGrp="1" noChangeArrowheads="1"/>
          </p:cNvSpPr>
          <p:nvPr>
            <p:ph type="ftr" sz="quarter" idx="11"/>
          </p:nvPr>
        </p:nvSpPr>
        <p:spPr>
          <a:ln/>
        </p:spPr>
        <p:txBody>
          <a:bodyPr/>
          <a:lstStyle>
            <a:lvl1pPr>
              <a:defRPr/>
            </a:lvl1pPr>
          </a:lstStyle>
          <a:p>
            <a:pPr>
              <a:defRPr/>
            </a:pPr>
            <a:r>
              <a:rPr lang="hr-HR"/>
              <a:t>AGU 2015</a:t>
            </a:r>
            <a:endParaRPr lang="en-US"/>
          </a:p>
        </p:txBody>
      </p:sp>
      <p:sp>
        <p:nvSpPr>
          <p:cNvPr id="7" name="Rectangle 1055"/>
          <p:cNvSpPr>
            <a:spLocks noGrp="1" noChangeArrowheads="1"/>
          </p:cNvSpPr>
          <p:nvPr>
            <p:ph type="sldNum" sz="quarter" idx="12"/>
          </p:nvPr>
        </p:nvSpPr>
        <p:spPr>
          <a:ln/>
        </p:spPr>
        <p:txBody>
          <a:bodyPr/>
          <a:lstStyle>
            <a:lvl1pPr>
              <a:defRPr/>
            </a:lvl1pPr>
          </a:lstStyle>
          <a:p>
            <a:pPr>
              <a:defRPr/>
            </a:pPr>
            <a:fld id="{9400C7EF-0133-3B48-8482-71F2D6143502}" type="slidenum">
              <a:rPr lang="en-US" altLang="en-US"/>
              <a:pPr>
                <a:defRPr/>
              </a:pPr>
              <a:t>‹#›</a:t>
            </a:fld>
            <a:endParaRPr lang="en-US" altLang="en-US"/>
          </a:p>
        </p:txBody>
      </p:sp>
    </p:spTree>
    <p:extLst>
      <p:ext uri="{BB962C8B-B14F-4D97-AF65-F5344CB8AC3E}">
        <p14:creationId xmlns:p14="http://schemas.microsoft.com/office/powerpoint/2010/main" val="120244207"/>
      </p:ext>
    </p:extLst>
  </p:cSld>
  <p:clrMapOvr>
    <a:masterClrMapping/>
  </p:clrMapOvr>
  <p:transition spd="med">
    <p:wipe dir="d"/>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jpeg"/><Relationship Id="rId10" Type="http://schemas.openxmlformats.org/officeDocument/2006/relationships/image" Target="../media/image2.jpeg"/><Relationship Id="rId11"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1056" descr="hdf_no_banner_white"/>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Rectangle 1027"/>
          <p:cNvSpPr>
            <a:spLocks noGrp="1" noChangeArrowheads="1"/>
          </p:cNvSpPr>
          <p:nvPr>
            <p:ph type="body" idx="1"/>
          </p:nvPr>
        </p:nvSpPr>
        <p:spPr bwMode="auto">
          <a:xfrm>
            <a:off x="381000" y="990600"/>
            <a:ext cx="8458200" cy="54864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8" name="Picture 1050" descr="hdf 0line"/>
          <p:cNvPicPr>
            <a:picLocks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0" y="762000"/>
            <a:ext cx="9144000" cy="76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29" name="Picture 1051" descr="hdf bluegreenotxt"/>
          <p:cNvPicPr>
            <a:picLocks noChangeAspect="1" noChangeArrowheads="1"/>
          </p:cNvPicPr>
          <p:nvPr userDrawn="1"/>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4800" y="152400"/>
            <a:ext cx="8382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0" name="Rectangle 1026"/>
          <p:cNvSpPr>
            <a:spLocks noGrp="1" noChangeArrowheads="1"/>
          </p:cNvSpPr>
          <p:nvPr>
            <p:ph type="title"/>
          </p:nvPr>
        </p:nvSpPr>
        <p:spPr bwMode="auto">
          <a:xfrm>
            <a:off x="1143000" y="152400"/>
            <a:ext cx="7010400" cy="5334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6893" name="Rectangle 1053"/>
          <p:cNvSpPr>
            <a:spLocks noGrp="1" noChangeArrowheads="1"/>
          </p:cNvSpPr>
          <p:nvPr>
            <p:ph type="dt" sz="half" idx="2"/>
          </p:nvPr>
        </p:nvSpPr>
        <p:spPr bwMode="auto">
          <a:xfrm>
            <a:off x="304800" y="6629400"/>
            <a:ext cx="16764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b="1">
                <a:solidFill>
                  <a:schemeClr val="bg1"/>
                </a:solidFill>
                <a:latin typeface="+mn-lt"/>
                <a:ea typeface="+mn-ea"/>
                <a:cs typeface="+mn-cs"/>
              </a:defRPr>
            </a:lvl1pPr>
          </a:lstStyle>
          <a:p>
            <a:pPr>
              <a:defRPr/>
            </a:pPr>
            <a:r>
              <a:rPr lang="en-US"/>
              <a:t>December 14, 2015</a:t>
            </a:r>
            <a:endParaRPr lang="en-US" dirty="0"/>
          </a:p>
        </p:txBody>
      </p:sp>
      <p:sp>
        <p:nvSpPr>
          <p:cNvPr id="36894" name="Rectangle 1054"/>
          <p:cNvSpPr>
            <a:spLocks noGrp="1" noChangeArrowheads="1"/>
          </p:cNvSpPr>
          <p:nvPr>
            <p:ph type="ftr" sz="quarter" idx="3"/>
          </p:nvPr>
        </p:nvSpPr>
        <p:spPr bwMode="auto">
          <a:xfrm>
            <a:off x="2286000" y="6629400"/>
            <a:ext cx="39624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b="1">
                <a:solidFill>
                  <a:schemeClr val="bg1"/>
                </a:solidFill>
                <a:ea typeface="ＭＳ Ｐゴシック" charset="0"/>
                <a:cs typeface="ＭＳ Ｐゴシック" charset="0"/>
              </a:defRPr>
            </a:lvl1pPr>
          </a:lstStyle>
          <a:p>
            <a:pPr>
              <a:defRPr/>
            </a:pPr>
            <a:r>
              <a:rPr lang="hr-HR"/>
              <a:t>AGU 2015</a:t>
            </a:r>
            <a:endParaRPr lang="en-US"/>
          </a:p>
        </p:txBody>
      </p:sp>
      <p:sp>
        <p:nvSpPr>
          <p:cNvPr id="36895" name="Rectangle 1055"/>
          <p:cNvSpPr>
            <a:spLocks noGrp="1" noChangeArrowheads="1"/>
          </p:cNvSpPr>
          <p:nvPr>
            <p:ph type="sldNum" sz="quarter" idx="4"/>
          </p:nvPr>
        </p:nvSpPr>
        <p:spPr bwMode="auto">
          <a:xfrm>
            <a:off x="6781800" y="6629400"/>
            <a:ext cx="762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b="1">
                <a:solidFill>
                  <a:schemeClr val="bg1"/>
                </a:solidFill>
              </a:defRPr>
            </a:lvl1pPr>
          </a:lstStyle>
          <a:p>
            <a:pPr>
              <a:defRPr/>
            </a:pPr>
            <a:fld id="{B5742D95-3382-EB4A-8779-2AC3F1DA107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43" r:id="rId1"/>
    <p:sldLayoutId id="2147483837" r:id="rId2"/>
    <p:sldLayoutId id="2147483838" r:id="rId3"/>
    <p:sldLayoutId id="2147483839" r:id="rId4"/>
    <p:sldLayoutId id="2147483840" r:id="rId5"/>
    <p:sldLayoutId id="2147483841" r:id="rId6"/>
    <p:sldLayoutId id="2147483842" r:id="rId7"/>
  </p:sldLayoutIdLst>
  <p:transition spd="med">
    <p:wipe dir="d"/>
  </p:transition>
  <p:timing>
    <p:tnLst>
      <p:par>
        <p:cTn id="1" dur="indefinite" restart="never" nodeType="tmRoot"/>
      </p:par>
    </p:tnLst>
  </p:timing>
  <p:hf hdr="0"/>
  <p:txStyles>
    <p:titleStyle>
      <a:lvl1pPr algn="ctr" rtl="0" eaLnBrk="0" fontAlgn="base" hangingPunct="0">
        <a:spcBef>
          <a:spcPct val="0"/>
        </a:spcBef>
        <a:spcAft>
          <a:spcPct val="0"/>
        </a:spcAft>
        <a:defRPr sz="3200">
          <a:solidFill>
            <a:srgbClr val="000000"/>
          </a:solidFill>
          <a:latin typeface="+mj-lt"/>
          <a:ea typeface="ＭＳ Ｐゴシック" charset="0"/>
          <a:cs typeface="ＭＳ Ｐゴシック" charset="0"/>
        </a:defRPr>
      </a:lvl1pPr>
      <a:lvl2pPr algn="ctr" rtl="0" eaLnBrk="0" fontAlgn="base" hangingPunct="0">
        <a:spcBef>
          <a:spcPct val="0"/>
        </a:spcBef>
        <a:spcAft>
          <a:spcPct val="0"/>
        </a:spcAft>
        <a:defRPr sz="3200">
          <a:solidFill>
            <a:srgbClr val="000000"/>
          </a:solidFill>
          <a:latin typeface="Arial" charset="0"/>
          <a:ea typeface="ＭＳ Ｐゴシック" charset="0"/>
          <a:cs typeface="ＭＳ Ｐゴシック" charset="0"/>
        </a:defRPr>
      </a:lvl2pPr>
      <a:lvl3pPr algn="ctr" rtl="0" eaLnBrk="0" fontAlgn="base" hangingPunct="0">
        <a:spcBef>
          <a:spcPct val="0"/>
        </a:spcBef>
        <a:spcAft>
          <a:spcPct val="0"/>
        </a:spcAft>
        <a:defRPr sz="3200">
          <a:solidFill>
            <a:srgbClr val="000000"/>
          </a:solidFill>
          <a:latin typeface="Arial" charset="0"/>
          <a:ea typeface="ＭＳ Ｐゴシック" charset="0"/>
          <a:cs typeface="ＭＳ Ｐゴシック" charset="0"/>
        </a:defRPr>
      </a:lvl3pPr>
      <a:lvl4pPr algn="ctr" rtl="0" eaLnBrk="0" fontAlgn="base" hangingPunct="0">
        <a:spcBef>
          <a:spcPct val="0"/>
        </a:spcBef>
        <a:spcAft>
          <a:spcPct val="0"/>
        </a:spcAft>
        <a:defRPr sz="3200">
          <a:solidFill>
            <a:srgbClr val="000000"/>
          </a:solidFill>
          <a:latin typeface="Arial" charset="0"/>
          <a:ea typeface="ＭＳ Ｐゴシック" charset="0"/>
          <a:cs typeface="ＭＳ Ｐゴシック" charset="0"/>
        </a:defRPr>
      </a:lvl4pPr>
      <a:lvl5pPr algn="ctr" rtl="0" eaLnBrk="0" fontAlgn="base" hangingPunct="0">
        <a:spcBef>
          <a:spcPct val="0"/>
        </a:spcBef>
        <a:spcAft>
          <a:spcPct val="0"/>
        </a:spcAft>
        <a:defRPr sz="3200">
          <a:solidFill>
            <a:srgbClr val="000000"/>
          </a:solidFill>
          <a:latin typeface="Arial" charset="0"/>
          <a:ea typeface="ＭＳ Ｐゴシック" charset="0"/>
          <a:cs typeface="ＭＳ Ｐゴシック" charset="0"/>
        </a:defRPr>
      </a:lvl5pPr>
      <a:lvl6pPr marL="457200" algn="ctr" rtl="0" fontAlgn="base">
        <a:spcBef>
          <a:spcPct val="0"/>
        </a:spcBef>
        <a:spcAft>
          <a:spcPct val="0"/>
        </a:spcAft>
        <a:defRPr sz="3600">
          <a:solidFill>
            <a:srgbClr val="000000"/>
          </a:solidFill>
          <a:latin typeface="Arial" charset="0"/>
        </a:defRPr>
      </a:lvl6pPr>
      <a:lvl7pPr marL="914400" algn="ctr" rtl="0" fontAlgn="base">
        <a:spcBef>
          <a:spcPct val="0"/>
        </a:spcBef>
        <a:spcAft>
          <a:spcPct val="0"/>
        </a:spcAft>
        <a:defRPr sz="3600">
          <a:solidFill>
            <a:srgbClr val="000000"/>
          </a:solidFill>
          <a:latin typeface="Arial" charset="0"/>
        </a:defRPr>
      </a:lvl7pPr>
      <a:lvl8pPr marL="1371600" algn="ctr" rtl="0" fontAlgn="base">
        <a:spcBef>
          <a:spcPct val="0"/>
        </a:spcBef>
        <a:spcAft>
          <a:spcPct val="0"/>
        </a:spcAft>
        <a:defRPr sz="3600">
          <a:solidFill>
            <a:srgbClr val="000000"/>
          </a:solidFill>
          <a:latin typeface="Arial" charset="0"/>
        </a:defRPr>
      </a:lvl8pPr>
      <a:lvl9pPr marL="1828800" algn="ctr" rtl="0" fontAlgn="base">
        <a:spcBef>
          <a:spcPct val="0"/>
        </a:spcBef>
        <a:spcAft>
          <a:spcPct val="0"/>
        </a:spcAft>
        <a:defRPr sz="3600">
          <a:solidFill>
            <a:srgbClr val="000000"/>
          </a:solidFill>
          <a:latin typeface="Arial" charset="0"/>
        </a:defRPr>
      </a:lvl9pPr>
    </p:titleStyle>
    <p:bodyStyle>
      <a:lvl1pPr marL="342900" indent="-342900" algn="l" rtl="0" eaLnBrk="0" fontAlgn="base" hangingPunct="0">
        <a:spcBef>
          <a:spcPct val="20000"/>
        </a:spcBef>
        <a:spcAft>
          <a:spcPct val="0"/>
        </a:spcAft>
        <a:buClr>
          <a:schemeClr val="tx1"/>
        </a:buClr>
        <a:buChar char="•"/>
        <a:defRPr sz="2800">
          <a:solidFill>
            <a:srgbClr val="000000"/>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tx1"/>
        </a:buClr>
        <a:buFont typeface="Symbol" charset="2"/>
        <a:buChar char="-"/>
        <a:defRPr sz="2600">
          <a:solidFill>
            <a:srgbClr val="000000"/>
          </a:solidFill>
          <a:latin typeface="+mn-lt"/>
          <a:ea typeface="ＭＳ Ｐゴシック" charset="0"/>
        </a:defRPr>
      </a:lvl2pPr>
      <a:lvl3pPr marL="1143000" indent="-228600" algn="l" rtl="0" eaLnBrk="0" fontAlgn="base" hangingPunct="0">
        <a:spcBef>
          <a:spcPct val="20000"/>
        </a:spcBef>
        <a:spcAft>
          <a:spcPct val="0"/>
        </a:spcAft>
        <a:buClr>
          <a:schemeClr val="tx1"/>
        </a:buClr>
        <a:buChar char="•"/>
        <a:defRPr sz="2400">
          <a:solidFill>
            <a:srgbClr val="000000"/>
          </a:solidFill>
          <a:latin typeface="+mn-lt"/>
          <a:ea typeface="ＭＳ Ｐゴシック" charset="0"/>
        </a:defRPr>
      </a:lvl3pPr>
      <a:lvl4pPr marL="1600200" indent="-228600" algn="l" rtl="0" eaLnBrk="0" fontAlgn="base" hangingPunct="0">
        <a:spcBef>
          <a:spcPct val="20000"/>
        </a:spcBef>
        <a:spcAft>
          <a:spcPct val="0"/>
        </a:spcAft>
        <a:buClr>
          <a:schemeClr val="tx1"/>
        </a:buClr>
        <a:buChar char="•"/>
        <a:defRPr sz="2000">
          <a:solidFill>
            <a:srgbClr val="000000"/>
          </a:solidFill>
          <a:latin typeface="+mn-lt"/>
          <a:ea typeface="ＭＳ Ｐゴシック" charset="0"/>
        </a:defRPr>
      </a:lvl4pPr>
      <a:lvl5pPr marL="2057400" indent="-228600" algn="l" rtl="0" eaLnBrk="0" fontAlgn="base" hangingPunct="0">
        <a:spcBef>
          <a:spcPct val="20000"/>
        </a:spcBef>
        <a:spcAft>
          <a:spcPct val="0"/>
        </a:spcAft>
        <a:buClr>
          <a:schemeClr val="tx1"/>
        </a:buClr>
        <a:buChar char="•"/>
        <a:defRPr sz="2000">
          <a:solidFill>
            <a:srgbClr val="000000"/>
          </a:solidFill>
          <a:latin typeface="+mn-lt"/>
          <a:ea typeface="ＭＳ Ｐゴシック" charset="0"/>
        </a:defRPr>
      </a:lvl5pPr>
      <a:lvl6pPr marL="2514600" indent="-228600" algn="l" rtl="0" fontAlgn="base">
        <a:spcBef>
          <a:spcPct val="20000"/>
        </a:spcBef>
        <a:spcAft>
          <a:spcPct val="0"/>
        </a:spcAft>
        <a:buClr>
          <a:schemeClr val="tx1"/>
        </a:buClr>
        <a:buChar char="•"/>
        <a:defRPr sz="2000">
          <a:solidFill>
            <a:srgbClr val="000000"/>
          </a:solidFill>
          <a:latin typeface="+mn-lt"/>
        </a:defRPr>
      </a:lvl6pPr>
      <a:lvl7pPr marL="2971800" indent="-228600" algn="l" rtl="0" fontAlgn="base">
        <a:spcBef>
          <a:spcPct val="20000"/>
        </a:spcBef>
        <a:spcAft>
          <a:spcPct val="0"/>
        </a:spcAft>
        <a:buClr>
          <a:schemeClr val="tx1"/>
        </a:buClr>
        <a:buChar char="•"/>
        <a:defRPr sz="2000">
          <a:solidFill>
            <a:srgbClr val="000000"/>
          </a:solidFill>
          <a:latin typeface="+mn-lt"/>
        </a:defRPr>
      </a:lvl7pPr>
      <a:lvl8pPr marL="3429000" indent="-228600" algn="l" rtl="0" fontAlgn="base">
        <a:spcBef>
          <a:spcPct val="20000"/>
        </a:spcBef>
        <a:spcAft>
          <a:spcPct val="0"/>
        </a:spcAft>
        <a:buClr>
          <a:schemeClr val="tx1"/>
        </a:buClr>
        <a:buChar char="•"/>
        <a:defRPr sz="2000">
          <a:solidFill>
            <a:srgbClr val="000000"/>
          </a:solidFill>
          <a:latin typeface="+mn-lt"/>
        </a:defRPr>
      </a:lvl8pPr>
      <a:lvl9pPr marL="3886200" indent="-228600" algn="l" rtl="0" fontAlgn="base">
        <a:spcBef>
          <a:spcPct val="20000"/>
        </a:spcBef>
        <a:spcAft>
          <a:spcPct val="0"/>
        </a:spcAft>
        <a:buClr>
          <a:schemeClr val="tx1"/>
        </a:buClr>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wiki.esipfed.org/index.php/Documentation_Recommendation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chart" Target="../charts/char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6.png"/><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chart" Target="../charts/char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5.xml"/><Relationship Id="rId2"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comments" Target="../comments/comment2.xml"/><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ctrTitle"/>
          </p:nvPr>
        </p:nvSpPr>
        <p:spPr>
          <a:xfrm>
            <a:off x="641350" y="2354263"/>
            <a:ext cx="7946838" cy="531812"/>
          </a:xfrm>
        </p:spPr>
        <p:txBody>
          <a:bodyPr/>
          <a:lstStyle/>
          <a:p>
            <a:pPr eaLnBrk="1" hangingPunct="1"/>
            <a:r>
              <a:rPr lang="en-US" altLang="en-US" sz="3200" b="1" dirty="0" smtClean="0">
                <a:ea typeface="ＭＳ Ｐゴシック" charset="-128"/>
              </a:rPr>
              <a:t>BCO-DMO Metadata Evaluation and Improvement </a:t>
            </a:r>
            <a:endParaRPr lang="en-US" altLang="en-US" sz="3200" dirty="0">
              <a:ea typeface="ＭＳ Ｐゴシック" charset="-128"/>
            </a:endParaRPr>
          </a:p>
        </p:txBody>
      </p:sp>
      <p:sp>
        <p:nvSpPr>
          <p:cNvPr id="11266" name="Rectangle 3"/>
          <p:cNvSpPr>
            <a:spLocks noGrp="1" noChangeArrowheads="1"/>
          </p:cNvSpPr>
          <p:nvPr>
            <p:ph type="subTitle" idx="1"/>
          </p:nvPr>
        </p:nvSpPr>
        <p:spPr>
          <a:xfrm>
            <a:off x="1371600" y="4914900"/>
            <a:ext cx="6400800" cy="1828800"/>
          </a:xfrm>
        </p:spPr>
        <p:txBody>
          <a:bodyPr/>
          <a:lstStyle/>
          <a:p>
            <a:pPr eaLnBrk="1" hangingPunct="1"/>
            <a:r>
              <a:rPr lang="en-US" altLang="en-US" sz="2200" b="1" dirty="0">
                <a:ea typeface="ＭＳ Ｐゴシック" charset="-128"/>
              </a:rPr>
              <a:t>John </a:t>
            </a:r>
            <a:r>
              <a:rPr lang="en-US" altLang="en-US" sz="2200" b="1" dirty="0" err="1" smtClean="0">
                <a:ea typeface="ＭＳ Ｐゴシック" charset="-128"/>
              </a:rPr>
              <a:t>Kozimor</a:t>
            </a:r>
            <a:endParaRPr lang="en-US" altLang="en-US" sz="2200" b="1" dirty="0" smtClean="0">
              <a:ea typeface="ＭＳ Ｐゴシック" charset="-128"/>
            </a:endParaRPr>
          </a:p>
          <a:p>
            <a:pPr eaLnBrk="1" hangingPunct="1"/>
            <a:r>
              <a:rPr lang="en-US" altLang="en-US" sz="2200" b="1" dirty="0" smtClean="0">
                <a:ea typeface="ＭＳ Ｐゴシック" charset="-128"/>
              </a:rPr>
              <a:t>Sean </a:t>
            </a:r>
            <a:r>
              <a:rPr lang="en-US" altLang="en-US" sz="2200" b="1" dirty="0" smtClean="0">
                <a:ea typeface="ＭＳ Ｐゴシック" charset="-128"/>
              </a:rPr>
              <a:t>Gordon</a:t>
            </a:r>
          </a:p>
          <a:p>
            <a:pPr eaLnBrk="1" hangingPunct="1"/>
            <a:r>
              <a:rPr lang="en-US" altLang="en-US" sz="2200" dirty="0" smtClean="0">
                <a:ea typeface="ＭＳ Ｐゴシック" charset="-128"/>
              </a:rPr>
              <a:t>The </a:t>
            </a:r>
            <a:r>
              <a:rPr lang="en-US" altLang="en-US" sz="2200" dirty="0">
                <a:ea typeface="ＭＳ Ｐゴシック" charset="-128"/>
              </a:rPr>
              <a:t>HDF Group</a:t>
            </a:r>
          </a:p>
        </p:txBody>
      </p:sp>
      <p:sp>
        <p:nvSpPr>
          <p:cNvPr id="11267" name="Slide Number Placeholder 17"/>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tx1"/>
              </a:buClr>
              <a:buChar char="•"/>
              <a:defRPr sz="2800">
                <a:solidFill>
                  <a:srgbClr val="000000"/>
                </a:solidFill>
                <a:latin typeface="Arial" charset="0"/>
                <a:ea typeface="ＭＳ Ｐゴシック" charset="-128"/>
              </a:defRPr>
            </a:lvl1pPr>
            <a:lvl2pPr marL="742950" indent="-285750">
              <a:spcBef>
                <a:spcPct val="20000"/>
              </a:spcBef>
              <a:buClr>
                <a:schemeClr val="tx1"/>
              </a:buClr>
              <a:buFont typeface="Symbol" charset="2"/>
              <a:buChar char="-"/>
              <a:defRPr sz="2600">
                <a:solidFill>
                  <a:srgbClr val="000000"/>
                </a:solidFill>
                <a:latin typeface="Arial" charset="0"/>
                <a:ea typeface="ＭＳ Ｐゴシック" charset="-128"/>
              </a:defRPr>
            </a:lvl2pPr>
            <a:lvl3pPr marL="1143000" indent="-228600">
              <a:spcBef>
                <a:spcPct val="20000"/>
              </a:spcBef>
              <a:buClr>
                <a:schemeClr val="tx1"/>
              </a:buClr>
              <a:buChar char="•"/>
              <a:defRPr sz="2400">
                <a:solidFill>
                  <a:srgbClr val="000000"/>
                </a:solidFill>
                <a:latin typeface="Arial" charset="0"/>
                <a:ea typeface="ＭＳ Ｐゴシック" charset="-128"/>
              </a:defRPr>
            </a:lvl3pPr>
            <a:lvl4pPr marL="1600200" indent="-228600">
              <a:spcBef>
                <a:spcPct val="20000"/>
              </a:spcBef>
              <a:buClr>
                <a:schemeClr val="tx1"/>
              </a:buClr>
              <a:buChar char="•"/>
              <a:defRPr sz="2000">
                <a:solidFill>
                  <a:srgbClr val="000000"/>
                </a:solidFill>
                <a:latin typeface="Arial" charset="0"/>
                <a:ea typeface="ＭＳ Ｐゴシック" charset="-128"/>
              </a:defRPr>
            </a:lvl4pPr>
            <a:lvl5pPr marL="2057400" indent="-228600">
              <a:spcBef>
                <a:spcPct val="20000"/>
              </a:spcBef>
              <a:buClr>
                <a:schemeClr val="tx1"/>
              </a:buClr>
              <a:buChar char="•"/>
              <a:defRPr sz="2000">
                <a:solidFill>
                  <a:srgbClr val="000000"/>
                </a:solidFill>
                <a:latin typeface="Arial" charset="0"/>
                <a:ea typeface="ＭＳ Ｐゴシック" charset="-128"/>
              </a:defRPr>
            </a:lvl5pPr>
            <a:lvl6pPr marL="25146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6pPr>
            <a:lvl7pPr marL="29718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7pPr>
            <a:lvl8pPr marL="34290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8pPr>
            <a:lvl9pPr marL="38862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9pPr>
          </a:lstStyle>
          <a:p>
            <a:pPr>
              <a:spcBef>
                <a:spcPct val="0"/>
              </a:spcBef>
              <a:buClrTx/>
              <a:buFontTx/>
              <a:buNone/>
            </a:pPr>
            <a:fld id="{7B6AB81A-7392-C741-A412-1D45B3798B00}" type="slidenum">
              <a:rPr lang="en-US" altLang="en-US" sz="1200">
                <a:solidFill>
                  <a:schemeClr val="bg1"/>
                </a:solidFill>
              </a:rPr>
              <a:pPr>
                <a:spcBef>
                  <a:spcPct val="0"/>
                </a:spcBef>
                <a:buClrTx/>
                <a:buFontTx/>
                <a:buNone/>
              </a:pPr>
              <a:t>1</a:t>
            </a:fld>
            <a:endParaRPr lang="en-US" altLang="en-US" sz="1200">
              <a:solidFill>
                <a:schemeClr val="bg1"/>
              </a:solidFill>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8"/>
          <p:cNvSpPr>
            <a:spLocks noGrp="1"/>
          </p:cNvSpPr>
          <p:nvPr>
            <p:ph type="title"/>
          </p:nvPr>
        </p:nvSpPr>
        <p:spPr>
          <a:xfrm>
            <a:off x="825500" y="50800"/>
            <a:ext cx="8229600" cy="762000"/>
          </a:xfrm>
        </p:spPr>
        <p:txBody>
          <a:bodyPr/>
          <a:lstStyle/>
          <a:p>
            <a:pPr eaLnBrk="1" hangingPunct="1"/>
            <a:r>
              <a:rPr lang="en-US" altLang="en-US" dirty="0" err="1" smtClean="0">
                <a:ea typeface="ＭＳ Ｐゴシック" charset="-128"/>
              </a:rPr>
              <a:t>GeoTraces</a:t>
            </a:r>
            <a:r>
              <a:rPr lang="en-US" altLang="en-US" dirty="0" smtClean="0">
                <a:ea typeface="ＭＳ Ｐゴシック" charset="-128"/>
              </a:rPr>
              <a:t> Evaluation – Summer 2016</a:t>
            </a:r>
            <a:endParaRPr lang="en-US" altLang="en-US" dirty="0">
              <a:ea typeface="ＭＳ Ｐゴシック" charset="-128"/>
            </a:endParaRPr>
          </a:p>
        </p:txBody>
      </p:sp>
      <p:sp>
        <p:nvSpPr>
          <p:cNvPr id="2" name="TextBox 1"/>
          <p:cNvSpPr txBox="1"/>
          <p:nvPr/>
        </p:nvSpPr>
        <p:spPr>
          <a:xfrm>
            <a:off x="419100" y="1168401"/>
            <a:ext cx="8216900" cy="738664"/>
          </a:xfrm>
          <a:prstGeom prst="rect">
            <a:avLst/>
          </a:prstGeom>
          <a:noFill/>
        </p:spPr>
        <p:txBody>
          <a:bodyPr wrap="square" rtlCol="0">
            <a:spAutoFit/>
          </a:bodyPr>
          <a:lstStyle/>
          <a:p>
            <a:r>
              <a:rPr lang="en-US" sz="1400" i="1" dirty="0" smtClean="0"/>
              <a:t>Collection</a:t>
            </a:r>
            <a:r>
              <a:rPr lang="en-US" sz="1400" dirty="0" smtClean="0"/>
              <a:t>:       </a:t>
            </a:r>
            <a:r>
              <a:rPr lang="en-US" sz="1400" dirty="0" err="1" smtClean="0"/>
              <a:t>GeoTraces</a:t>
            </a:r>
            <a:r>
              <a:rPr lang="en-US" sz="1400" dirty="0" smtClean="0"/>
              <a:t> metadata collection</a:t>
            </a:r>
          </a:p>
          <a:p>
            <a:r>
              <a:rPr lang="en-US" sz="1400" i="1" dirty="0" smtClean="0"/>
              <a:t>Dialect</a:t>
            </a:r>
            <a:r>
              <a:rPr lang="en-US" sz="1400" dirty="0" smtClean="0"/>
              <a:t>: 	     ISO 19115</a:t>
            </a:r>
          </a:p>
          <a:p>
            <a:r>
              <a:rPr lang="en-US" sz="1400" i="1" dirty="0" smtClean="0"/>
              <a:t>Recs</a:t>
            </a:r>
            <a:r>
              <a:rPr lang="en-US" sz="1400" dirty="0" smtClean="0"/>
              <a:t>: 	     CSW, </a:t>
            </a:r>
            <a:r>
              <a:rPr lang="en-US" sz="1400" dirty="0" err="1" smtClean="0"/>
              <a:t>DataCite</a:t>
            </a:r>
            <a:r>
              <a:rPr lang="en-US" sz="1400" dirty="0" smtClean="0"/>
              <a:t>, DCAT, DIF, LTER</a:t>
            </a:r>
          </a:p>
        </p:txBody>
      </p:sp>
      <p:pic>
        <p:nvPicPr>
          <p:cNvPr id="5" name="Picture 4" descr="Screen Shot 2016-10-18 at 7.13.5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950" y="2286000"/>
            <a:ext cx="5417603" cy="3302000"/>
          </a:xfrm>
          <a:prstGeom prst="rect">
            <a:avLst/>
          </a:prstGeom>
          <a:ln>
            <a:solidFill>
              <a:srgbClr val="000000"/>
            </a:solidFill>
          </a:ln>
        </p:spPr>
      </p:pic>
      <p:sp>
        <p:nvSpPr>
          <p:cNvPr id="8" name="TextBox 7"/>
          <p:cNvSpPr txBox="1"/>
          <p:nvPr/>
        </p:nvSpPr>
        <p:spPr>
          <a:xfrm>
            <a:off x="6007100" y="2273300"/>
            <a:ext cx="2794000" cy="584776"/>
          </a:xfrm>
          <a:prstGeom prst="rect">
            <a:avLst/>
          </a:prstGeom>
          <a:noFill/>
          <a:ln>
            <a:solidFill>
              <a:srgbClr val="000000"/>
            </a:solidFill>
          </a:ln>
        </p:spPr>
        <p:txBody>
          <a:bodyPr wrap="square" rtlCol="0">
            <a:spAutoFit/>
          </a:bodyPr>
          <a:lstStyle/>
          <a:p>
            <a:r>
              <a:rPr lang="en-US" sz="1600" dirty="0" smtClean="0"/>
              <a:t>17 concepts </a:t>
            </a:r>
            <a:r>
              <a:rPr lang="en-US" sz="1600" dirty="0"/>
              <a:t>m</a:t>
            </a:r>
            <a:r>
              <a:rPr lang="en-US" sz="1600" dirty="0" smtClean="0"/>
              <a:t>issing in some degree from </a:t>
            </a:r>
            <a:r>
              <a:rPr lang="en-US" sz="1600" dirty="0" err="1" smtClean="0"/>
              <a:t>GeoTraces</a:t>
            </a:r>
            <a:endParaRPr lang="en-US" sz="1600" dirty="0" smtClean="0"/>
          </a:p>
        </p:txBody>
      </p:sp>
      <p:sp>
        <p:nvSpPr>
          <p:cNvPr id="9" name="TextBox 8"/>
          <p:cNvSpPr txBox="1"/>
          <p:nvPr/>
        </p:nvSpPr>
        <p:spPr>
          <a:xfrm>
            <a:off x="6007100" y="3162300"/>
            <a:ext cx="2794000" cy="1323439"/>
          </a:xfrm>
          <a:prstGeom prst="rect">
            <a:avLst/>
          </a:prstGeom>
          <a:noFill/>
          <a:ln>
            <a:solidFill>
              <a:srgbClr val="000000"/>
            </a:solidFill>
          </a:ln>
        </p:spPr>
        <p:txBody>
          <a:bodyPr wrap="square" rtlCol="0">
            <a:spAutoFit/>
          </a:bodyPr>
          <a:lstStyle/>
          <a:p>
            <a:r>
              <a:rPr lang="en-US" sz="1600" dirty="0" smtClean="0"/>
              <a:t>7 CSW</a:t>
            </a:r>
          </a:p>
          <a:p>
            <a:r>
              <a:rPr lang="en-US" sz="1600" dirty="0" smtClean="0"/>
              <a:t>7 </a:t>
            </a:r>
            <a:r>
              <a:rPr lang="en-US" sz="1600" dirty="0" err="1" smtClean="0"/>
              <a:t>DataCite</a:t>
            </a:r>
            <a:endParaRPr lang="en-US" sz="1600" dirty="0" smtClean="0"/>
          </a:p>
          <a:p>
            <a:r>
              <a:rPr lang="en-US" sz="1600" dirty="0" smtClean="0"/>
              <a:t>1 DCAT</a:t>
            </a:r>
          </a:p>
          <a:p>
            <a:r>
              <a:rPr lang="en-US" sz="1600" dirty="0" smtClean="0"/>
              <a:t>6 DIF</a:t>
            </a:r>
          </a:p>
          <a:p>
            <a:r>
              <a:rPr lang="en-US" sz="1600" dirty="0" smtClean="0"/>
              <a:t>4 LTER</a:t>
            </a:r>
          </a:p>
        </p:txBody>
      </p:sp>
      <p:sp>
        <p:nvSpPr>
          <p:cNvPr id="10" name="TextBox 9"/>
          <p:cNvSpPr txBox="1"/>
          <p:nvPr/>
        </p:nvSpPr>
        <p:spPr>
          <a:xfrm>
            <a:off x="6019800" y="4724400"/>
            <a:ext cx="2794000" cy="338554"/>
          </a:xfrm>
          <a:prstGeom prst="rect">
            <a:avLst/>
          </a:prstGeom>
          <a:noFill/>
          <a:ln>
            <a:solidFill>
              <a:srgbClr val="000000"/>
            </a:solidFill>
          </a:ln>
        </p:spPr>
        <p:txBody>
          <a:bodyPr wrap="square" rtlCol="0">
            <a:spAutoFit/>
          </a:bodyPr>
          <a:lstStyle/>
          <a:p>
            <a:r>
              <a:rPr lang="en-US" sz="1600" dirty="0" smtClean="0"/>
              <a:t>What concepts do I fix first?</a:t>
            </a:r>
          </a:p>
        </p:txBody>
      </p:sp>
    </p:spTree>
    <p:extLst>
      <p:ext uri="{BB962C8B-B14F-4D97-AF65-F5344CB8AC3E}">
        <p14:creationId xmlns:p14="http://schemas.microsoft.com/office/powerpoint/2010/main" val="888880912"/>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8"/>
          <p:cNvSpPr>
            <a:spLocks noGrp="1"/>
          </p:cNvSpPr>
          <p:nvPr>
            <p:ph type="title"/>
          </p:nvPr>
        </p:nvSpPr>
        <p:spPr>
          <a:xfrm>
            <a:off x="825500" y="50800"/>
            <a:ext cx="8229600" cy="762000"/>
          </a:xfrm>
        </p:spPr>
        <p:txBody>
          <a:bodyPr/>
          <a:lstStyle/>
          <a:p>
            <a:pPr eaLnBrk="1" hangingPunct="1"/>
            <a:r>
              <a:rPr lang="en-US" altLang="en-US" dirty="0" smtClean="0">
                <a:ea typeface="ＭＳ Ｐゴシック" charset="-128"/>
              </a:rPr>
              <a:t>Prioritizing Metadata Improvement</a:t>
            </a:r>
            <a:endParaRPr lang="en-US" altLang="en-US" dirty="0">
              <a:ea typeface="ＭＳ Ｐゴシック" charset="-128"/>
            </a:endParaRPr>
          </a:p>
        </p:txBody>
      </p:sp>
      <p:sp>
        <p:nvSpPr>
          <p:cNvPr id="2" name="TextBox 1"/>
          <p:cNvSpPr txBox="1"/>
          <p:nvPr/>
        </p:nvSpPr>
        <p:spPr>
          <a:xfrm>
            <a:off x="546100" y="1270000"/>
            <a:ext cx="7937500" cy="5632311"/>
          </a:xfrm>
          <a:prstGeom prst="rect">
            <a:avLst/>
          </a:prstGeom>
          <a:noFill/>
        </p:spPr>
        <p:txBody>
          <a:bodyPr wrap="square" rtlCol="0">
            <a:spAutoFit/>
          </a:bodyPr>
          <a:lstStyle/>
          <a:p>
            <a:pPr marL="342900" indent="-342900">
              <a:buAutoNum type="arabicPeriod"/>
            </a:pPr>
            <a:r>
              <a:rPr lang="en-US" dirty="0" smtClean="0"/>
              <a:t>What recommendations are most important to your organization?</a:t>
            </a:r>
          </a:p>
          <a:p>
            <a:pPr lvl="1"/>
            <a:r>
              <a:rPr lang="en-US" dirty="0" smtClean="0"/>
              <a:t>a) </a:t>
            </a:r>
            <a:r>
              <a:rPr lang="en-US" dirty="0" err="1" smtClean="0"/>
              <a:t>DataCite</a:t>
            </a:r>
            <a:r>
              <a:rPr lang="en-US" dirty="0" smtClean="0"/>
              <a:t>, b) DCAT, c) DIF, d) CSW,  e) LTER</a:t>
            </a:r>
          </a:p>
          <a:p>
            <a:pPr lvl="1"/>
            <a:endParaRPr lang="en-US" dirty="0" smtClean="0"/>
          </a:p>
          <a:p>
            <a:pPr marL="342900" indent="-342900">
              <a:buAutoNum type="arabicPeriod"/>
            </a:pPr>
            <a:r>
              <a:rPr lang="en-US" dirty="0" smtClean="0"/>
              <a:t>What recommendation </a:t>
            </a:r>
            <a:r>
              <a:rPr lang="en-US" dirty="0" smtClean="0"/>
              <a:t>profiles</a:t>
            </a:r>
            <a:r>
              <a:rPr lang="en-US" dirty="0" smtClean="0"/>
              <a:t> </a:t>
            </a:r>
            <a:r>
              <a:rPr lang="en-US" dirty="0" smtClean="0"/>
              <a:t>are most important to your organization?</a:t>
            </a:r>
          </a:p>
          <a:p>
            <a:pPr lvl="1"/>
            <a:r>
              <a:rPr lang="en-US" dirty="0" smtClean="0"/>
              <a:t>- Not all recommendations are required</a:t>
            </a:r>
          </a:p>
          <a:p>
            <a:endParaRPr lang="en-US" dirty="0" smtClean="0"/>
          </a:p>
          <a:p>
            <a:pPr marL="342900" indent="-342900">
              <a:buAutoNum type="arabicPeriod" startAt="3"/>
            </a:pPr>
            <a:r>
              <a:rPr lang="en-US" dirty="0" smtClean="0"/>
              <a:t>What concepts are missing from the most metadata records?</a:t>
            </a:r>
          </a:p>
          <a:p>
            <a:pPr marL="742950" lvl="1" indent="-285750">
              <a:buFontTx/>
              <a:buChar char="-"/>
            </a:pPr>
            <a:r>
              <a:rPr lang="en-US" dirty="0" smtClean="0"/>
              <a:t>Fix the concept missing in 90% of your records before the concept missing in 7</a:t>
            </a:r>
            <a:r>
              <a:rPr lang="en-US" dirty="0" smtClean="0"/>
              <a:t>% if they are part of the same profile.</a:t>
            </a:r>
          </a:p>
          <a:p>
            <a:pPr lvl="1"/>
            <a:endParaRPr lang="en-US" dirty="0"/>
          </a:p>
          <a:p>
            <a:pPr marL="342900" indent="-342900">
              <a:buAutoNum type="arabicPeriod" startAt="3"/>
            </a:pPr>
            <a:r>
              <a:rPr lang="en-US" dirty="0" smtClean="0"/>
              <a:t>What concepts are missing from the most recommendations?</a:t>
            </a:r>
          </a:p>
          <a:p>
            <a:pPr marL="742950" lvl="1" indent="-285750">
              <a:buFontTx/>
              <a:buChar char="-"/>
            </a:pPr>
            <a:r>
              <a:rPr lang="en-US" dirty="0" smtClean="0"/>
              <a:t>Improve completeness score for multiple recommendations by fixing 1 concept. </a:t>
            </a:r>
          </a:p>
          <a:p>
            <a:pPr marL="742950" lvl="1" indent="-285750">
              <a:buFontTx/>
              <a:buChar char="-"/>
            </a:pPr>
            <a:endParaRPr lang="en-US" dirty="0" smtClean="0"/>
          </a:p>
          <a:p>
            <a:endParaRPr lang="en-US" dirty="0" smtClean="0"/>
          </a:p>
          <a:p>
            <a:r>
              <a:rPr lang="en-US" dirty="0">
                <a:hlinkClick r:id="rId3"/>
              </a:rPr>
              <a:t>http://wiki.esipfed.org/index.php/</a:t>
            </a:r>
            <a:r>
              <a:rPr lang="en-US" dirty="0" smtClean="0">
                <a:hlinkClick r:id="rId3"/>
              </a:rPr>
              <a:t>Documentation_Recommendations</a:t>
            </a:r>
            <a:endParaRPr lang="en-US" dirty="0" smtClean="0"/>
          </a:p>
          <a:p>
            <a:endParaRPr lang="en-US" dirty="0"/>
          </a:p>
          <a:p>
            <a:pPr marL="342900" indent="-342900">
              <a:buAutoNum type="arabicPeriod"/>
            </a:pPr>
            <a:endParaRPr lang="en-US" dirty="0" smtClean="0"/>
          </a:p>
          <a:p>
            <a:r>
              <a:rPr lang="en-US" dirty="0" smtClean="0"/>
              <a:t>      </a:t>
            </a:r>
          </a:p>
          <a:p>
            <a:pPr lvl="1"/>
            <a:endParaRPr lang="en-US" dirty="0"/>
          </a:p>
        </p:txBody>
      </p:sp>
    </p:spTree>
    <p:extLst>
      <p:ext uri="{BB962C8B-B14F-4D97-AF65-F5344CB8AC3E}">
        <p14:creationId xmlns:p14="http://schemas.microsoft.com/office/powerpoint/2010/main" val="1132696865"/>
      </p:ext>
    </p:extLst>
  </p:cSld>
  <p:clrMapOvr>
    <a:masterClrMapping/>
  </p:clrMapOvr>
  <p:transition spd="med">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8"/>
          <p:cNvSpPr>
            <a:spLocks noGrp="1"/>
          </p:cNvSpPr>
          <p:nvPr>
            <p:ph type="title"/>
          </p:nvPr>
        </p:nvSpPr>
        <p:spPr>
          <a:xfrm>
            <a:off x="825500" y="50800"/>
            <a:ext cx="8229600" cy="762000"/>
          </a:xfrm>
        </p:spPr>
        <p:txBody>
          <a:bodyPr/>
          <a:lstStyle/>
          <a:p>
            <a:pPr eaLnBrk="1" hangingPunct="1"/>
            <a:r>
              <a:rPr lang="en-US" altLang="en-US" dirty="0" smtClean="0">
                <a:ea typeface="ＭＳ Ｐゴシック" charset="-128"/>
              </a:rPr>
              <a:t>Metadata Improvement Guidance</a:t>
            </a:r>
            <a:endParaRPr lang="en-US" altLang="en-US" dirty="0">
              <a:ea typeface="ＭＳ Ｐゴシック" charset="-128"/>
            </a:endParaRPr>
          </a:p>
        </p:txBody>
      </p:sp>
      <p:sp>
        <p:nvSpPr>
          <p:cNvPr id="2" name="TextBox 1"/>
          <p:cNvSpPr txBox="1"/>
          <p:nvPr/>
        </p:nvSpPr>
        <p:spPr>
          <a:xfrm>
            <a:off x="546100" y="1270000"/>
            <a:ext cx="7937500" cy="369332"/>
          </a:xfrm>
          <a:prstGeom prst="rect">
            <a:avLst/>
          </a:prstGeom>
          <a:noFill/>
        </p:spPr>
        <p:txBody>
          <a:bodyPr wrap="square" rtlCol="0">
            <a:spAutoFit/>
          </a:bodyPr>
          <a:lstStyle/>
          <a:p>
            <a:pPr marL="342900" indent="-342900">
              <a:buAutoNum type="arabicPeriod"/>
            </a:pPr>
            <a:r>
              <a:rPr lang="en-US" dirty="0" smtClean="0"/>
              <a:t>How do I access online guidance for fixing missing concepts?</a:t>
            </a:r>
          </a:p>
        </p:txBody>
      </p:sp>
      <p:pic>
        <p:nvPicPr>
          <p:cNvPr id="3" name="Picture 2" descr="Screen Shot 2016-10-18 at 7.56.5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300" y="1772769"/>
            <a:ext cx="3683000" cy="2056092"/>
          </a:xfrm>
          <a:prstGeom prst="rect">
            <a:avLst/>
          </a:prstGeom>
          <a:ln>
            <a:solidFill>
              <a:srgbClr val="000000"/>
            </a:solidFill>
          </a:ln>
        </p:spPr>
      </p:pic>
      <p:sp>
        <p:nvSpPr>
          <p:cNvPr id="5" name="TextBox 4"/>
          <p:cNvSpPr txBox="1"/>
          <p:nvPr/>
        </p:nvSpPr>
        <p:spPr>
          <a:xfrm>
            <a:off x="698500" y="4038600"/>
            <a:ext cx="7937500" cy="369332"/>
          </a:xfrm>
          <a:prstGeom prst="rect">
            <a:avLst/>
          </a:prstGeom>
          <a:noFill/>
        </p:spPr>
        <p:txBody>
          <a:bodyPr wrap="square" rtlCol="0">
            <a:spAutoFit/>
          </a:bodyPr>
          <a:lstStyle/>
          <a:p>
            <a:r>
              <a:rPr lang="en-US" dirty="0" smtClean="0"/>
              <a:t>2. How do I identify which records are missing concepts?</a:t>
            </a:r>
          </a:p>
        </p:txBody>
      </p:sp>
    </p:spTree>
    <p:extLst>
      <p:ext uri="{BB962C8B-B14F-4D97-AF65-F5344CB8AC3E}">
        <p14:creationId xmlns:p14="http://schemas.microsoft.com/office/powerpoint/2010/main" val="3560875055"/>
      </p:ext>
    </p:extLst>
  </p:cSld>
  <p:clrMapOvr>
    <a:masterClrMapping/>
  </p:clrMapOvr>
  <p:transition spd="med">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8"/>
          <p:cNvSpPr>
            <a:spLocks noGrp="1"/>
          </p:cNvSpPr>
          <p:nvPr>
            <p:ph type="title"/>
          </p:nvPr>
        </p:nvSpPr>
        <p:spPr>
          <a:xfrm>
            <a:off x="825500" y="50800"/>
            <a:ext cx="8229600" cy="762000"/>
          </a:xfrm>
        </p:spPr>
        <p:txBody>
          <a:bodyPr/>
          <a:lstStyle/>
          <a:p>
            <a:pPr eaLnBrk="1" hangingPunct="1"/>
            <a:r>
              <a:rPr lang="en-US" altLang="en-US" dirty="0" err="1" smtClean="0">
                <a:ea typeface="ＭＳ Ｐゴシック" charset="-128"/>
              </a:rPr>
              <a:t>GeoTraces</a:t>
            </a:r>
            <a:r>
              <a:rPr lang="en-US" altLang="en-US" dirty="0" smtClean="0">
                <a:ea typeface="ＭＳ Ｐゴシック" charset="-128"/>
              </a:rPr>
              <a:t> Metadata Evaluation</a:t>
            </a:r>
            <a:endParaRPr lang="en-US" altLang="en-US" dirty="0">
              <a:ea typeface="ＭＳ Ｐゴシック" charset="-128"/>
            </a:endParaRPr>
          </a:p>
        </p:txBody>
      </p:sp>
      <p:pic>
        <p:nvPicPr>
          <p:cNvPr id="4" name="Picture 3" descr="Screen Shot 2016-10-18 at 8.08.1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342" y="1562099"/>
            <a:ext cx="2309288" cy="4699001"/>
          </a:xfrm>
          <a:prstGeom prst="rect">
            <a:avLst/>
          </a:prstGeom>
          <a:ln>
            <a:solidFill>
              <a:srgbClr val="000000"/>
            </a:solidFill>
          </a:ln>
        </p:spPr>
      </p:pic>
      <p:sp>
        <p:nvSpPr>
          <p:cNvPr id="6" name="TextBox 5"/>
          <p:cNvSpPr txBox="1"/>
          <p:nvPr/>
        </p:nvSpPr>
        <p:spPr>
          <a:xfrm>
            <a:off x="919493" y="990600"/>
            <a:ext cx="2108269" cy="553998"/>
          </a:xfrm>
          <a:prstGeom prst="rect">
            <a:avLst/>
          </a:prstGeom>
          <a:noFill/>
        </p:spPr>
        <p:txBody>
          <a:bodyPr wrap="none" rtlCol="0">
            <a:spAutoFit/>
          </a:bodyPr>
          <a:lstStyle/>
          <a:p>
            <a:pPr algn="ctr"/>
            <a:r>
              <a:rPr lang="en-US" sz="1600" dirty="0" err="1" smtClean="0"/>
              <a:t>Data</a:t>
            </a:r>
            <a:r>
              <a:rPr lang="en-US" dirty="0" err="1" smtClean="0"/>
              <a:t>Cite</a:t>
            </a:r>
            <a:r>
              <a:rPr lang="en-US" dirty="0" smtClean="0"/>
              <a:t> Discovery</a:t>
            </a:r>
          </a:p>
          <a:p>
            <a:pPr algn="ctr"/>
            <a:r>
              <a:rPr lang="en-US" sz="1200" dirty="0" smtClean="0"/>
              <a:t>Sept 2016</a:t>
            </a:r>
            <a:endParaRPr lang="en-US" sz="1200" dirty="0"/>
          </a:p>
        </p:txBody>
      </p:sp>
      <p:sp>
        <p:nvSpPr>
          <p:cNvPr id="8" name="TextBox 7"/>
          <p:cNvSpPr txBox="1"/>
          <p:nvPr/>
        </p:nvSpPr>
        <p:spPr>
          <a:xfrm>
            <a:off x="4526293" y="965200"/>
            <a:ext cx="2108269" cy="553998"/>
          </a:xfrm>
          <a:prstGeom prst="rect">
            <a:avLst/>
          </a:prstGeom>
          <a:noFill/>
        </p:spPr>
        <p:txBody>
          <a:bodyPr wrap="none" rtlCol="0">
            <a:spAutoFit/>
          </a:bodyPr>
          <a:lstStyle/>
          <a:p>
            <a:pPr algn="ctr"/>
            <a:r>
              <a:rPr lang="en-US" sz="1600" dirty="0" err="1" smtClean="0"/>
              <a:t>Data</a:t>
            </a:r>
            <a:r>
              <a:rPr lang="en-US" dirty="0" err="1" smtClean="0"/>
              <a:t>Cite</a:t>
            </a:r>
            <a:r>
              <a:rPr lang="en-US" dirty="0" smtClean="0"/>
              <a:t> Discovery</a:t>
            </a:r>
          </a:p>
          <a:p>
            <a:pPr algn="ctr"/>
            <a:r>
              <a:rPr lang="en-US" sz="1200" dirty="0" smtClean="0"/>
              <a:t>Oct 2016</a:t>
            </a:r>
            <a:endParaRPr lang="en-US" sz="1200" dirty="0"/>
          </a:p>
        </p:txBody>
      </p:sp>
    </p:spTree>
    <p:extLst>
      <p:ext uri="{BB962C8B-B14F-4D97-AF65-F5344CB8AC3E}">
        <p14:creationId xmlns:p14="http://schemas.microsoft.com/office/powerpoint/2010/main" val="1622429863"/>
      </p:ext>
    </p:extLst>
  </p:cSld>
  <p:clrMapOvr>
    <a:masterClrMapping/>
  </p:clrMapOvr>
  <p:transition spd="med">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8"/>
          <p:cNvSpPr>
            <a:spLocks noGrp="1"/>
          </p:cNvSpPr>
          <p:nvPr>
            <p:ph type="title"/>
          </p:nvPr>
        </p:nvSpPr>
        <p:spPr>
          <a:xfrm>
            <a:off x="165100" y="50800"/>
            <a:ext cx="8890000" cy="762000"/>
          </a:xfrm>
        </p:spPr>
        <p:txBody>
          <a:bodyPr/>
          <a:lstStyle/>
          <a:p>
            <a:pPr eaLnBrk="1" hangingPunct="1"/>
            <a:r>
              <a:rPr lang="en-US" altLang="en-US" dirty="0" smtClean="0">
                <a:ea typeface="ＭＳ Ｐゴシック" charset="-128"/>
              </a:rPr>
              <a:t>Goals for November Workshop</a:t>
            </a:r>
            <a:endParaRPr lang="en-US" altLang="en-US" dirty="0">
              <a:ea typeface="ＭＳ Ｐゴシック" charset="-128"/>
            </a:endParaRPr>
          </a:p>
        </p:txBody>
      </p:sp>
      <p:sp>
        <p:nvSpPr>
          <p:cNvPr id="2" name="TextBox 1"/>
          <p:cNvSpPr txBox="1"/>
          <p:nvPr/>
        </p:nvSpPr>
        <p:spPr>
          <a:xfrm>
            <a:off x="266700" y="1143000"/>
            <a:ext cx="8521700" cy="5078314"/>
          </a:xfrm>
          <a:prstGeom prst="rect">
            <a:avLst/>
          </a:prstGeom>
          <a:noFill/>
        </p:spPr>
        <p:txBody>
          <a:bodyPr wrap="square" rtlCol="0">
            <a:spAutoFit/>
          </a:bodyPr>
          <a:lstStyle/>
          <a:p>
            <a:pPr marL="285750" indent="-285750">
              <a:buFont typeface="Arial"/>
              <a:buChar char="•"/>
            </a:pPr>
            <a:r>
              <a:rPr lang="en-US" dirty="0" smtClean="0"/>
              <a:t>Run a TRAD metadata evaluation for BCO-DMO metadata collections</a:t>
            </a:r>
          </a:p>
          <a:p>
            <a:pPr marL="285750" indent="-285750">
              <a:buFont typeface="Arial"/>
              <a:buChar char="•"/>
            </a:pPr>
            <a:endParaRPr lang="en-US" dirty="0"/>
          </a:p>
          <a:p>
            <a:pPr marL="285750" indent="-285750">
              <a:buFont typeface="Arial"/>
              <a:buChar char="•"/>
            </a:pPr>
            <a:r>
              <a:rPr lang="en-US" dirty="0" smtClean="0"/>
              <a:t>Scope</a:t>
            </a:r>
          </a:p>
          <a:p>
            <a:pPr marL="742950" lvl="1" indent="-285750">
              <a:buFont typeface="Arial"/>
              <a:buChar char="•"/>
            </a:pPr>
            <a:r>
              <a:rPr lang="en-US" dirty="0" smtClean="0"/>
              <a:t>BCO-DMO ISO metadata collections</a:t>
            </a:r>
          </a:p>
          <a:p>
            <a:pPr marL="742950" lvl="1" indent="-285750">
              <a:buFont typeface="Arial"/>
              <a:buChar char="•"/>
            </a:pPr>
            <a:r>
              <a:rPr lang="en-US" dirty="0" smtClean="0"/>
              <a:t>What recommendations (</a:t>
            </a:r>
            <a:r>
              <a:rPr lang="en-US" dirty="0" err="1" smtClean="0"/>
              <a:t>DataCite</a:t>
            </a:r>
            <a:r>
              <a:rPr lang="en-US" dirty="0" smtClean="0"/>
              <a:t>, DCAT, DIF)?</a:t>
            </a:r>
          </a:p>
          <a:p>
            <a:pPr lvl="1"/>
            <a:endParaRPr lang="en-US" dirty="0"/>
          </a:p>
          <a:p>
            <a:pPr marL="285750" indent="-285750">
              <a:buFont typeface="Arial"/>
              <a:buChar char="•"/>
            </a:pPr>
            <a:r>
              <a:rPr lang="en-US" dirty="0" smtClean="0"/>
              <a:t>Deliverable</a:t>
            </a:r>
          </a:p>
          <a:p>
            <a:pPr marL="742950" lvl="1" indent="-285750">
              <a:buFont typeface="Arial"/>
              <a:buChar char="•"/>
            </a:pPr>
            <a:r>
              <a:rPr lang="en-US" dirty="0" smtClean="0"/>
              <a:t>TRAD evaluation spreadsheet</a:t>
            </a:r>
          </a:p>
          <a:p>
            <a:pPr marL="1200150" lvl="2" indent="-285750">
              <a:buFont typeface="Arial"/>
              <a:buChar char="•"/>
            </a:pPr>
            <a:r>
              <a:rPr lang="en-US" dirty="0" smtClean="0"/>
              <a:t>Data </a:t>
            </a:r>
            <a:r>
              <a:rPr lang="en-US" dirty="0"/>
              <a:t>s</a:t>
            </a:r>
            <a:r>
              <a:rPr lang="en-US" dirty="0" smtClean="0"/>
              <a:t>heet</a:t>
            </a:r>
          </a:p>
          <a:p>
            <a:pPr marL="1200150" lvl="2" indent="-285750">
              <a:buFont typeface="Arial"/>
              <a:buChar char="•"/>
            </a:pPr>
            <a:r>
              <a:rPr lang="en-US" dirty="0" smtClean="0"/>
              <a:t>Summary results table</a:t>
            </a:r>
          </a:p>
          <a:p>
            <a:pPr marL="1200150" lvl="2" indent="-285750">
              <a:buFont typeface="Arial"/>
              <a:buChar char="•"/>
            </a:pPr>
            <a:r>
              <a:rPr lang="en-US" dirty="0"/>
              <a:t>M</a:t>
            </a:r>
            <a:r>
              <a:rPr lang="en-US" dirty="0" smtClean="0"/>
              <a:t>issing concepts graphs</a:t>
            </a:r>
          </a:p>
          <a:p>
            <a:pPr marL="742950" lvl="1" indent="-285750">
              <a:buFont typeface="Arial"/>
              <a:buChar char="•"/>
            </a:pPr>
            <a:r>
              <a:rPr lang="en-US" dirty="0" smtClean="0"/>
              <a:t>Spreadsheet review </a:t>
            </a:r>
          </a:p>
          <a:p>
            <a:pPr marL="742950" lvl="1" indent="-285750">
              <a:buFont typeface="Arial"/>
              <a:buChar char="•"/>
            </a:pPr>
            <a:r>
              <a:rPr lang="en-US" dirty="0" smtClean="0"/>
              <a:t>ISO improvement support </a:t>
            </a:r>
          </a:p>
          <a:p>
            <a:pPr marL="742950" lvl="1" indent="-285750">
              <a:buFont typeface="Arial"/>
              <a:buChar char="•"/>
            </a:pPr>
            <a:endParaRPr lang="en-US" dirty="0" smtClean="0"/>
          </a:p>
          <a:p>
            <a:pPr marL="742950" lvl="1" indent="-285750">
              <a:buFont typeface="Arial"/>
              <a:buChar char="•"/>
            </a:pPr>
            <a:endParaRPr lang="en-US" dirty="0" smtClean="0"/>
          </a:p>
          <a:p>
            <a:pPr marL="742950" lvl="1" indent="-285750">
              <a:buFont typeface="Arial"/>
              <a:buChar char="•"/>
            </a:pPr>
            <a:endParaRPr lang="en-US" dirty="0" smtClean="0"/>
          </a:p>
          <a:p>
            <a:pPr marL="285750" indent="-285750">
              <a:buFont typeface="Arial"/>
              <a:buChar char="•"/>
            </a:pPr>
            <a:endParaRPr lang="en-US" dirty="0"/>
          </a:p>
          <a:p>
            <a:pPr lvl="1"/>
            <a:endParaRPr lang="en-US" dirty="0"/>
          </a:p>
        </p:txBody>
      </p:sp>
    </p:spTree>
    <p:extLst>
      <p:ext uri="{BB962C8B-B14F-4D97-AF65-F5344CB8AC3E}">
        <p14:creationId xmlns:p14="http://schemas.microsoft.com/office/powerpoint/2010/main" val="3706409147"/>
      </p:ext>
    </p:extLst>
  </p:cSld>
  <p:clrMapOvr>
    <a:masterClrMapping/>
  </p:clrMapOvr>
  <p:transition spd="med">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3" name="Title 8"/>
          <p:cNvSpPr>
            <a:spLocks noGrp="1"/>
          </p:cNvSpPr>
          <p:nvPr>
            <p:ph type="title"/>
          </p:nvPr>
        </p:nvSpPr>
        <p:spPr/>
        <p:txBody>
          <a:bodyPr/>
          <a:lstStyle/>
          <a:p>
            <a:pPr eaLnBrk="1" hangingPunct="1"/>
            <a:r>
              <a:rPr lang="en-US" altLang="en-US" dirty="0" smtClean="0">
                <a:ea typeface="ＭＳ Ｐゴシック" charset="-128"/>
              </a:rPr>
              <a:t>How it works</a:t>
            </a:r>
            <a:endParaRPr lang="en-US" altLang="en-US" dirty="0">
              <a:ea typeface="ＭＳ Ｐゴシック" charset="-128"/>
            </a:endParaRPr>
          </a:p>
        </p:txBody>
      </p:sp>
      <p:sp>
        <p:nvSpPr>
          <p:cNvPr id="8" name="TextBox 7"/>
          <p:cNvSpPr txBox="1">
            <a:spLocks noChangeArrowheads="1"/>
          </p:cNvSpPr>
          <p:nvPr/>
        </p:nvSpPr>
        <p:spPr bwMode="auto">
          <a:xfrm>
            <a:off x="428437" y="2639267"/>
            <a:ext cx="8321675" cy="1200329"/>
          </a:xfrm>
          <a:prstGeom prst="rect">
            <a:avLst/>
          </a:prstGeom>
          <a:noFill/>
          <a:ln>
            <a:noFill/>
          </a:ln>
          <a:extLst/>
        </p:spPr>
        <p:txBody>
          <a:bodyPr>
            <a:spAutoFit/>
          </a:bodyPr>
          <a:lstStyle>
            <a:lvl1pPr>
              <a:defRPr sz="2800">
                <a:solidFill>
                  <a:srgbClr val="000000"/>
                </a:solidFill>
                <a:latin typeface="Arial" charset="0"/>
                <a:ea typeface="ＭＳ Ｐゴシック" charset="0"/>
                <a:cs typeface="ＭＳ Ｐゴシック" charset="0"/>
              </a:defRPr>
            </a:lvl1pPr>
            <a:lvl2pPr>
              <a:defRPr sz="2600">
                <a:solidFill>
                  <a:srgbClr val="000000"/>
                </a:solidFill>
                <a:latin typeface="Arial" charset="0"/>
                <a:ea typeface="ＭＳ Ｐゴシック" charset="0"/>
              </a:defRPr>
            </a:lvl2pPr>
            <a:lvl3pPr>
              <a:defRPr sz="2400">
                <a:solidFill>
                  <a:srgbClr val="000000"/>
                </a:solidFill>
                <a:latin typeface="Arial" charset="0"/>
                <a:ea typeface="ＭＳ Ｐゴシック" charset="0"/>
              </a:defRPr>
            </a:lvl3pPr>
            <a:lvl4pPr>
              <a:defRPr sz="2000">
                <a:solidFill>
                  <a:srgbClr val="000000"/>
                </a:solidFill>
                <a:latin typeface="Arial" charset="0"/>
                <a:ea typeface="ＭＳ Ｐゴシック" charset="0"/>
              </a:defRPr>
            </a:lvl4pPr>
            <a:lvl5pPr>
              <a:defRPr sz="2000">
                <a:solidFill>
                  <a:srgbClr val="000000"/>
                </a:solidFill>
                <a:latin typeface="Arial" charset="0"/>
                <a:ea typeface="ＭＳ Ｐゴシック" charset="0"/>
              </a:defRPr>
            </a:lvl5pPr>
            <a:lvl6pPr eaLnBrk="0" hangingPunct="0">
              <a:defRPr sz="2000">
                <a:solidFill>
                  <a:srgbClr val="000000"/>
                </a:solidFill>
                <a:latin typeface="Arial" charset="0"/>
                <a:ea typeface="ＭＳ Ｐゴシック" charset="0"/>
              </a:defRPr>
            </a:lvl6pPr>
            <a:lvl7pPr eaLnBrk="0" hangingPunct="0">
              <a:defRPr sz="2000">
                <a:solidFill>
                  <a:srgbClr val="000000"/>
                </a:solidFill>
                <a:latin typeface="Arial" charset="0"/>
                <a:ea typeface="ＭＳ Ｐゴシック" charset="0"/>
              </a:defRPr>
            </a:lvl7pPr>
            <a:lvl8pPr eaLnBrk="0" hangingPunct="0">
              <a:defRPr sz="2000">
                <a:solidFill>
                  <a:srgbClr val="000000"/>
                </a:solidFill>
                <a:latin typeface="Arial" charset="0"/>
                <a:ea typeface="ＭＳ Ｐゴシック" charset="0"/>
              </a:defRPr>
            </a:lvl8pPr>
            <a:lvl9pPr eaLnBrk="0" hangingPunct="0">
              <a:defRPr sz="2000">
                <a:solidFill>
                  <a:srgbClr val="000000"/>
                </a:solidFill>
                <a:latin typeface="Arial" charset="0"/>
                <a:ea typeface="ＭＳ Ｐゴシック" charset="0"/>
              </a:defRPr>
            </a:lvl9pPr>
          </a:lstStyle>
          <a:p>
            <a:pPr eaLnBrk="1" hangingPunct="1">
              <a:defRPr/>
            </a:pPr>
            <a:r>
              <a:rPr lang="en-US" sz="2400" b="1" dirty="0" smtClean="0">
                <a:solidFill>
                  <a:schemeClr val="tx1"/>
                </a:solidFill>
                <a:latin typeface="+mn-lt"/>
              </a:rPr>
              <a:t>Recommendations table :  </a:t>
            </a:r>
            <a:r>
              <a:rPr lang="en-US" sz="2400" dirty="0" smtClean="0">
                <a:solidFill>
                  <a:schemeClr val="tx1"/>
                </a:solidFill>
                <a:latin typeface="+mn-lt"/>
              </a:rPr>
              <a:t>Each recommendation is comprised of a number of profiles which are generally ordered by importance or necessity of the concepts included   </a:t>
            </a:r>
          </a:p>
        </p:txBody>
      </p:sp>
      <p:sp>
        <p:nvSpPr>
          <p:cNvPr id="12" name="TextBox 11"/>
          <p:cNvSpPr txBox="1">
            <a:spLocks noChangeArrowheads="1"/>
          </p:cNvSpPr>
          <p:nvPr/>
        </p:nvSpPr>
        <p:spPr bwMode="auto">
          <a:xfrm>
            <a:off x="428437" y="3918605"/>
            <a:ext cx="8382000" cy="830997"/>
          </a:xfrm>
          <a:prstGeom prst="rect">
            <a:avLst/>
          </a:prstGeom>
          <a:noFill/>
          <a:ln>
            <a:noFill/>
          </a:ln>
          <a:extLst/>
        </p:spPr>
        <p:txBody>
          <a:bodyPr>
            <a:spAutoFit/>
          </a:bodyPr>
          <a:lstStyle>
            <a:lvl1pPr>
              <a:defRPr sz="2800">
                <a:solidFill>
                  <a:srgbClr val="000000"/>
                </a:solidFill>
                <a:latin typeface="Arial" charset="0"/>
                <a:ea typeface="ＭＳ Ｐゴシック" charset="0"/>
                <a:cs typeface="ＭＳ Ｐゴシック" charset="0"/>
              </a:defRPr>
            </a:lvl1pPr>
            <a:lvl2pPr>
              <a:defRPr sz="2600">
                <a:solidFill>
                  <a:srgbClr val="000000"/>
                </a:solidFill>
                <a:latin typeface="Arial" charset="0"/>
                <a:ea typeface="ＭＳ Ｐゴシック" charset="0"/>
              </a:defRPr>
            </a:lvl2pPr>
            <a:lvl3pPr>
              <a:defRPr sz="2400">
                <a:solidFill>
                  <a:srgbClr val="000000"/>
                </a:solidFill>
                <a:latin typeface="Arial" charset="0"/>
                <a:ea typeface="ＭＳ Ｐゴシック" charset="0"/>
              </a:defRPr>
            </a:lvl3pPr>
            <a:lvl4pPr>
              <a:defRPr sz="2000">
                <a:solidFill>
                  <a:srgbClr val="000000"/>
                </a:solidFill>
                <a:latin typeface="Arial" charset="0"/>
                <a:ea typeface="ＭＳ Ｐゴシック" charset="0"/>
              </a:defRPr>
            </a:lvl4pPr>
            <a:lvl5pPr>
              <a:defRPr sz="2000">
                <a:solidFill>
                  <a:srgbClr val="000000"/>
                </a:solidFill>
                <a:latin typeface="Arial" charset="0"/>
                <a:ea typeface="ＭＳ Ｐゴシック" charset="0"/>
              </a:defRPr>
            </a:lvl5pPr>
            <a:lvl6pPr eaLnBrk="0" hangingPunct="0">
              <a:defRPr sz="2000">
                <a:solidFill>
                  <a:srgbClr val="000000"/>
                </a:solidFill>
                <a:latin typeface="Arial" charset="0"/>
                <a:ea typeface="ＭＳ Ｐゴシック" charset="0"/>
              </a:defRPr>
            </a:lvl6pPr>
            <a:lvl7pPr eaLnBrk="0" hangingPunct="0">
              <a:defRPr sz="2000">
                <a:solidFill>
                  <a:srgbClr val="000000"/>
                </a:solidFill>
                <a:latin typeface="Arial" charset="0"/>
                <a:ea typeface="ＭＳ Ｐゴシック" charset="0"/>
              </a:defRPr>
            </a:lvl7pPr>
            <a:lvl8pPr eaLnBrk="0" hangingPunct="0">
              <a:defRPr sz="2000">
                <a:solidFill>
                  <a:srgbClr val="000000"/>
                </a:solidFill>
                <a:latin typeface="Arial" charset="0"/>
                <a:ea typeface="ＭＳ Ｐゴシック" charset="0"/>
              </a:defRPr>
            </a:lvl8pPr>
            <a:lvl9pPr eaLnBrk="0" hangingPunct="0">
              <a:defRPr sz="2000">
                <a:solidFill>
                  <a:srgbClr val="000000"/>
                </a:solidFill>
                <a:latin typeface="Arial" charset="0"/>
                <a:ea typeface="ＭＳ Ｐゴシック" charset="0"/>
              </a:defRPr>
            </a:lvl9pPr>
          </a:lstStyle>
          <a:p>
            <a:pPr eaLnBrk="1" hangingPunct="1">
              <a:defRPr/>
            </a:pPr>
            <a:r>
              <a:rPr lang="en-US" sz="2400" b="1" dirty="0" smtClean="0">
                <a:solidFill>
                  <a:schemeClr val="tx1"/>
                </a:solidFill>
                <a:latin typeface="+mn-lt"/>
              </a:rPr>
              <a:t>Dialect Table: </a:t>
            </a:r>
            <a:r>
              <a:rPr lang="en-US" sz="2400" dirty="0" smtClean="0">
                <a:solidFill>
                  <a:schemeClr val="tx1"/>
                </a:solidFill>
                <a:latin typeface="+mn-lt"/>
              </a:rPr>
              <a:t>Each dialect is comprised of definitions for the concepts it includes. </a:t>
            </a:r>
          </a:p>
        </p:txBody>
      </p:sp>
      <p:sp>
        <p:nvSpPr>
          <p:cNvPr id="13" name="Rectangle 12"/>
          <p:cNvSpPr>
            <a:spLocks noChangeArrowheads="1"/>
          </p:cNvSpPr>
          <p:nvPr/>
        </p:nvSpPr>
        <p:spPr bwMode="auto">
          <a:xfrm>
            <a:off x="396687" y="1073060"/>
            <a:ext cx="7981950" cy="1569660"/>
          </a:xfrm>
          <a:prstGeom prst="rect">
            <a:avLst/>
          </a:prstGeom>
          <a:noFill/>
          <a:ln>
            <a:noFill/>
          </a:ln>
          <a:extLst/>
        </p:spPr>
        <p:txBody>
          <a:bodyPr>
            <a:spAutoFit/>
          </a:bodyPr>
          <a:lstStyle/>
          <a:p>
            <a:pPr eaLnBrk="1" hangingPunct="1">
              <a:defRPr/>
            </a:pPr>
            <a:r>
              <a:rPr lang="en-US" sz="2400" b="1" dirty="0" smtClean="0">
                <a:latin typeface="+mn-lt"/>
                <a:ea typeface="ＭＳ Ｐゴシック" charset="0"/>
                <a:cs typeface="ＭＳ Ｐゴシック" charset="0"/>
              </a:rPr>
              <a:t>Data table : </a:t>
            </a:r>
            <a:r>
              <a:rPr lang="en-US" sz="2400" dirty="0" smtClean="0">
                <a:latin typeface="+mn-lt"/>
                <a:ea typeface="ＭＳ Ｐゴシック" charset="0"/>
                <a:cs typeface="ＭＳ Ｐゴシック" charset="0"/>
              </a:rPr>
              <a:t>A table that includes a row for each concept in each record that includes the collection name, the dialect, the record is documented in, </a:t>
            </a:r>
            <a:r>
              <a:rPr lang="en-US" sz="2400" dirty="0">
                <a:ea typeface="ＭＳ Ｐゴシック" charset="0"/>
                <a:cs typeface="ＭＳ Ｐゴシック" charset="0"/>
              </a:rPr>
              <a:t>the record </a:t>
            </a:r>
            <a:r>
              <a:rPr lang="en-US" sz="2400" dirty="0" smtClean="0">
                <a:ea typeface="ＭＳ Ｐゴシック" charset="0"/>
                <a:cs typeface="ＭＳ Ｐゴシック" charset="0"/>
              </a:rPr>
              <a:t>name, and concept name</a:t>
            </a:r>
            <a:endParaRPr lang="en-US" sz="2400" dirty="0">
              <a:latin typeface="+mn-lt"/>
              <a:ea typeface="ＭＳ Ｐゴシック" charset="0"/>
              <a:cs typeface="ＭＳ Ｐゴシック" charset="0"/>
            </a:endParaRPr>
          </a:p>
        </p:txBody>
      </p:sp>
      <p:sp>
        <p:nvSpPr>
          <p:cNvPr id="10" name="TextBox 9"/>
          <p:cNvSpPr txBox="1">
            <a:spLocks noChangeArrowheads="1"/>
          </p:cNvSpPr>
          <p:nvPr/>
        </p:nvSpPr>
        <p:spPr bwMode="auto">
          <a:xfrm>
            <a:off x="398274" y="4890166"/>
            <a:ext cx="8382000" cy="1200329"/>
          </a:xfrm>
          <a:prstGeom prst="rect">
            <a:avLst/>
          </a:prstGeom>
          <a:noFill/>
          <a:ln>
            <a:noFill/>
          </a:ln>
          <a:extLst/>
        </p:spPr>
        <p:txBody>
          <a:bodyPr>
            <a:spAutoFit/>
          </a:bodyPr>
          <a:lstStyle>
            <a:lvl1pPr>
              <a:defRPr sz="2800">
                <a:solidFill>
                  <a:srgbClr val="000000"/>
                </a:solidFill>
                <a:latin typeface="Arial" charset="0"/>
                <a:ea typeface="ＭＳ Ｐゴシック" charset="0"/>
                <a:cs typeface="ＭＳ Ｐゴシック" charset="0"/>
              </a:defRPr>
            </a:lvl1pPr>
            <a:lvl2pPr>
              <a:defRPr sz="2600">
                <a:solidFill>
                  <a:srgbClr val="000000"/>
                </a:solidFill>
                <a:latin typeface="Arial" charset="0"/>
                <a:ea typeface="ＭＳ Ｐゴシック" charset="0"/>
              </a:defRPr>
            </a:lvl2pPr>
            <a:lvl3pPr>
              <a:defRPr sz="2400">
                <a:solidFill>
                  <a:srgbClr val="000000"/>
                </a:solidFill>
                <a:latin typeface="Arial" charset="0"/>
                <a:ea typeface="ＭＳ Ｐゴシック" charset="0"/>
              </a:defRPr>
            </a:lvl3pPr>
            <a:lvl4pPr>
              <a:defRPr sz="2000">
                <a:solidFill>
                  <a:srgbClr val="000000"/>
                </a:solidFill>
                <a:latin typeface="Arial" charset="0"/>
                <a:ea typeface="ＭＳ Ｐゴシック" charset="0"/>
              </a:defRPr>
            </a:lvl4pPr>
            <a:lvl5pPr>
              <a:defRPr sz="2000">
                <a:solidFill>
                  <a:srgbClr val="000000"/>
                </a:solidFill>
                <a:latin typeface="Arial" charset="0"/>
                <a:ea typeface="ＭＳ Ｐゴシック" charset="0"/>
              </a:defRPr>
            </a:lvl5pPr>
            <a:lvl6pPr eaLnBrk="0" hangingPunct="0">
              <a:defRPr sz="2000">
                <a:solidFill>
                  <a:srgbClr val="000000"/>
                </a:solidFill>
                <a:latin typeface="Arial" charset="0"/>
                <a:ea typeface="ＭＳ Ｐゴシック" charset="0"/>
              </a:defRPr>
            </a:lvl6pPr>
            <a:lvl7pPr eaLnBrk="0" hangingPunct="0">
              <a:defRPr sz="2000">
                <a:solidFill>
                  <a:srgbClr val="000000"/>
                </a:solidFill>
                <a:latin typeface="Arial" charset="0"/>
                <a:ea typeface="ＭＳ Ｐゴシック" charset="0"/>
              </a:defRPr>
            </a:lvl7pPr>
            <a:lvl8pPr eaLnBrk="0" hangingPunct="0">
              <a:defRPr sz="2000">
                <a:solidFill>
                  <a:srgbClr val="000000"/>
                </a:solidFill>
                <a:latin typeface="Arial" charset="0"/>
                <a:ea typeface="ＭＳ Ｐゴシック" charset="0"/>
              </a:defRPr>
            </a:lvl8pPr>
            <a:lvl9pPr eaLnBrk="0" hangingPunct="0">
              <a:defRPr sz="2000">
                <a:solidFill>
                  <a:srgbClr val="000000"/>
                </a:solidFill>
                <a:latin typeface="Arial" charset="0"/>
                <a:ea typeface="ＭＳ Ｐゴシック" charset="0"/>
              </a:defRPr>
            </a:lvl9pPr>
          </a:lstStyle>
          <a:p>
            <a:pPr eaLnBrk="1" hangingPunct="1">
              <a:defRPr/>
            </a:pPr>
            <a:r>
              <a:rPr lang="en-US" sz="2400" b="1" dirty="0" smtClean="0">
                <a:solidFill>
                  <a:schemeClr val="tx1"/>
                </a:solidFill>
                <a:latin typeface="+mn-lt"/>
              </a:rPr>
              <a:t>Analysis: </a:t>
            </a:r>
            <a:r>
              <a:rPr lang="en-US" sz="2400" dirty="0" smtClean="0">
                <a:solidFill>
                  <a:schemeClr val="tx1"/>
                </a:solidFill>
                <a:latin typeface="+mn-lt"/>
              </a:rPr>
              <a:t>Each record is assessed for the concepts in each recommendation profile and is assigned a 1, 0, or -1 for contains, doesn’t contain, or cannot contain. </a:t>
            </a:r>
          </a:p>
        </p:txBody>
      </p:sp>
    </p:spTree>
    <p:extLst>
      <p:ext uri="{BB962C8B-B14F-4D97-AF65-F5344CB8AC3E}">
        <p14:creationId xmlns:p14="http://schemas.microsoft.com/office/powerpoint/2010/main" val="1531562281"/>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3" name="Title 1"/>
          <p:cNvSpPr>
            <a:spLocks noGrp="1"/>
          </p:cNvSpPr>
          <p:nvPr>
            <p:ph type="title"/>
          </p:nvPr>
        </p:nvSpPr>
        <p:spPr>
          <a:xfrm>
            <a:off x="1169043" y="0"/>
            <a:ext cx="7974957" cy="762000"/>
          </a:xfrm>
        </p:spPr>
        <p:txBody>
          <a:bodyPr/>
          <a:lstStyle/>
          <a:p>
            <a:r>
              <a:rPr lang="en-US" altLang="en-US" sz="2800" dirty="0" smtClean="0">
                <a:ea typeface="ＭＳ Ｐゴシック" charset="-128"/>
              </a:rPr>
              <a:t>Pick a Recommendation, </a:t>
            </a:r>
            <a:r>
              <a:rPr lang="en-US" altLang="en-US" sz="2800" smtClean="0">
                <a:ea typeface="ＭＳ Ｐゴシック" charset="-128"/>
              </a:rPr>
              <a:t>any Recommendation</a:t>
            </a:r>
            <a:endParaRPr lang="en-US" altLang="en-US" sz="2800" dirty="0">
              <a:ea typeface="ＭＳ Ｐゴシック" charset="-128"/>
            </a:endParaRPr>
          </a:p>
        </p:txBody>
      </p:sp>
      <p:sp>
        <p:nvSpPr>
          <p:cNvPr id="38914"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88FB86C-A91B-7E4D-9E21-A2DDB7D436F9}" type="slidenum">
              <a:rPr lang="en-US" altLang="en-US" sz="1200">
                <a:solidFill>
                  <a:schemeClr val="bg1"/>
                </a:solidFill>
              </a:rPr>
              <a:pPr eaLnBrk="1" hangingPunct="1"/>
              <a:t>16</a:t>
            </a:fld>
            <a:endParaRPr lang="en-US" altLang="en-US" sz="1200">
              <a:solidFill>
                <a:schemeClr val="bg1"/>
              </a:solidFill>
            </a:endParaRPr>
          </a:p>
        </p:txBody>
      </p:sp>
      <p:sp>
        <p:nvSpPr>
          <p:cNvPr id="38915" name="TextBox 7"/>
          <p:cNvSpPr txBox="1">
            <a:spLocks noChangeArrowheads="1"/>
          </p:cNvSpPr>
          <p:nvPr/>
        </p:nvSpPr>
        <p:spPr bwMode="auto">
          <a:xfrm>
            <a:off x="1873250" y="4530725"/>
            <a:ext cx="33940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solidFill>
                  <a:schemeClr val="bg1"/>
                </a:solidFill>
                <a:latin typeface="Times New Roman" charset="0"/>
              </a:rPr>
              <a:t>Documentation</a:t>
            </a:r>
          </a:p>
        </p:txBody>
      </p:sp>
      <p:sp>
        <p:nvSpPr>
          <p:cNvPr id="38916" name="TextBox 8"/>
          <p:cNvSpPr txBox="1">
            <a:spLocks noChangeArrowheads="1"/>
          </p:cNvSpPr>
          <p:nvPr/>
        </p:nvSpPr>
        <p:spPr bwMode="auto">
          <a:xfrm>
            <a:off x="4149725" y="3633788"/>
            <a:ext cx="339407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solidFill>
                  <a:schemeClr val="bg1"/>
                </a:solidFill>
                <a:latin typeface="Times New Roman" charset="0"/>
              </a:rPr>
              <a:t>Metadata </a:t>
            </a:r>
          </a:p>
        </p:txBody>
      </p:sp>
      <p:sp>
        <p:nvSpPr>
          <p:cNvPr id="38917" name="TextBox 9"/>
          <p:cNvSpPr txBox="1">
            <a:spLocks noChangeArrowheads="1"/>
          </p:cNvSpPr>
          <p:nvPr/>
        </p:nvSpPr>
        <p:spPr bwMode="auto">
          <a:xfrm>
            <a:off x="5292725" y="2606675"/>
            <a:ext cx="33940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solidFill>
                  <a:schemeClr val="bg1"/>
                </a:solidFill>
                <a:latin typeface="Times New Roman" charset="0"/>
              </a:rPr>
              <a:t>Sharable Metadata </a:t>
            </a:r>
          </a:p>
        </p:txBody>
      </p:sp>
      <p:sp>
        <p:nvSpPr>
          <p:cNvPr id="38918" name="TextBox 10"/>
          <p:cNvSpPr txBox="1">
            <a:spLocks noChangeArrowheads="1"/>
          </p:cNvSpPr>
          <p:nvPr/>
        </p:nvSpPr>
        <p:spPr bwMode="auto">
          <a:xfrm>
            <a:off x="6540500" y="1119188"/>
            <a:ext cx="339407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solidFill>
                  <a:schemeClr val="bg1"/>
                </a:solidFill>
                <a:latin typeface="Times New Roman" charset="0"/>
              </a:rPr>
              <a:t>data.ucar.edu</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7047"/>
            <a:ext cx="9144000" cy="5782500"/>
          </a:xfrm>
          <a:prstGeom prst="rect">
            <a:avLst/>
          </a:prstGeom>
        </p:spPr>
      </p:pic>
    </p:spTree>
    <p:extLst>
      <p:ext uri="{BB962C8B-B14F-4D97-AF65-F5344CB8AC3E}">
        <p14:creationId xmlns:p14="http://schemas.microsoft.com/office/powerpoint/2010/main" val="1091822594"/>
      </p:ext>
    </p:extLst>
  </p:cSld>
  <p:clrMapOvr>
    <a:masterClrMapping/>
  </p:clrMapOvr>
  <p:transition spd="med">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altLang="en-US" dirty="0" smtClean="0">
                <a:ea typeface="ＭＳ Ｐゴシック" charset="-128"/>
              </a:rPr>
              <a:t>Recommendations Analysis</a:t>
            </a:r>
            <a:endParaRPr lang="en-US" altLang="en-US" dirty="0">
              <a:ea typeface="ＭＳ Ｐゴシック" charset="-128"/>
            </a:endParaRPr>
          </a:p>
        </p:txBody>
      </p:sp>
      <p:sp>
        <p:nvSpPr>
          <p:cNvPr id="38914"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88FB86C-A91B-7E4D-9E21-A2DDB7D436F9}" type="slidenum">
              <a:rPr lang="en-US" altLang="en-US" sz="1200">
                <a:solidFill>
                  <a:schemeClr val="bg1"/>
                </a:solidFill>
              </a:rPr>
              <a:pPr eaLnBrk="1" hangingPunct="1"/>
              <a:t>17</a:t>
            </a:fld>
            <a:endParaRPr lang="en-US" altLang="en-US" sz="1200">
              <a:solidFill>
                <a:schemeClr val="bg1"/>
              </a:solidFill>
            </a:endParaRPr>
          </a:p>
        </p:txBody>
      </p:sp>
      <p:sp>
        <p:nvSpPr>
          <p:cNvPr id="38915" name="TextBox 7"/>
          <p:cNvSpPr txBox="1">
            <a:spLocks noChangeArrowheads="1"/>
          </p:cNvSpPr>
          <p:nvPr/>
        </p:nvSpPr>
        <p:spPr bwMode="auto">
          <a:xfrm>
            <a:off x="1873250" y="4530725"/>
            <a:ext cx="33940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solidFill>
                  <a:schemeClr val="bg1"/>
                </a:solidFill>
                <a:latin typeface="Times New Roman" charset="0"/>
              </a:rPr>
              <a:t>Documentation</a:t>
            </a:r>
          </a:p>
        </p:txBody>
      </p:sp>
      <p:sp>
        <p:nvSpPr>
          <p:cNvPr id="38916" name="TextBox 8"/>
          <p:cNvSpPr txBox="1">
            <a:spLocks noChangeArrowheads="1"/>
          </p:cNvSpPr>
          <p:nvPr/>
        </p:nvSpPr>
        <p:spPr bwMode="auto">
          <a:xfrm>
            <a:off x="4149725" y="3633788"/>
            <a:ext cx="339407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solidFill>
                  <a:schemeClr val="bg1"/>
                </a:solidFill>
                <a:latin typeface="Times New Roman" charset="0"/>
              </a:rPr>
              <a:t>Metadata </a:t>
            </a:r>
          </a:p>
        </p:txBody>
      </p:sp>
      <p:sp>
        <p:nvSpPr>
          <p:cNvPr id="38917" name="TextBox 9"/>
          <p:cNvSpPr txBox="1">
            <a:spLocks noChangeArrowheads="1"/>
          </p:cNvSpPr>
          <p:nvPr/>
        </p:nvSpPr>
        <p:spPr bwMode="auto">
          <a:xfrm>
            <a:off x="5292725" y="2606675"/>
            <a:ext cx="33940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solidFill>
                  <a:schemeClr val="bg1"/>
                </a:solidFill>
                <a:latin typeface="Times New Roman" charset="0"/>
              </a:rPr>
              <a:t>Sharable Metadata </a:t>
            </a:r>
          </a:p>
        </p:txBody>
      </p:sp>
      <p:sp>
        <p:nvSpPr>
          <p:cNvPr id="38918" name="TextBox 10"/>
          <p:cNvSpPr txBox="1">
            <a:spLocks noChangeArrowheads="1"/>
          </p:cNvSpPr>
          <p:nvPr/>
        </p:nvSpPr>
        <p:spPr bwMode="auto">
          <a:xfrm>
            <a:off x="6540500" y="1119188"/>
            <a:ext cx="339407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solidFill>
                  <a:schemeClr val="bg1"/>
                </a:solidFill>
                <a:latin typeface="Times New Roman" charset="0"/>
              </a:rPr>
              <a:t>data.ucar.edu</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61200"/>
            <a:ext cx="9144000" cy="5782500"/>
          </a:xfrm>
          <a:prstGeom prst="rect">
            <a:avLst/>
          </a:prstGeom>
        </p:spPr>
      </p:pic>
    </p:spTree>
    <p:extLst>
      <p:ext uri="{BB962C8B-B14F-4D97-AF65-F5344CB8AC3E}">
        <p14:creationId xmlns:p14="http://schemas.microsoft.com/office/powerpoint/2010/main" val="14573743"/>
      </p:ext>
    </p:extLst>
  </p:cSld>
  <p:clrMapOvr>
    <a:masterClrMapping/>
  </p:clrMapOvr>
  <p:transition spd="med">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3" name="Title 1"/>
          <p:cNvSpPr>
            <a:spLocks noGrp="1"/>
          </p:cNvSpPr>
          <p:nvPr>
            <p:ph type="title"/>
          </p:nvPr>
        </p:nvSpPr>
        <p:spPr>
          <a:xfrm>
            <a:off x="1319514" y="0"/>
            <a:ext cx="7367286" cy="762000"/>
          </a:xfrm>
        </p:spPr>
        <p:txBody>
          <a:bodyPr/>
          <a:lstStyle/>
          <a:p>
            <a:r>
              <a:rPr lang="en-US" altLang="en-US" dirty="0" smtClean="0">
                <a:ea typeface="ＭＳ Ｐゴシック" charset="-128"/>
              </a:rPr>
              <a:t>Recommendation / Dialect Comparison</a:t>
            </a:r>
            <a:endParaRPr lang="en-US" altLang="en-US" dirty="0">
              <a:ea typeface="ＭＳ Ｐゴシック" charset="-128"/>
            </a:endParaRPr>
          </a:p>
        </p:txBody>
      </p:sp>
      <p:sp>
        <p:nvSpPr>
          <p:cNvPr id="38914"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88FB86C-A91B-7E4D-9E21-A2DDB7D436F9}" type="slidenum">
              <a:rPr lang="en-US" altLang="en-US" sz="1200">
                <a:solidFill>
                  <a:schemeClr val="bg1"/>
                </a:solidFill>
              </a:rPr>
              <a:pPr eaLnBrk="1" hangingPunct="1"/>
              <a:t>18</a:t>
            </a:fld>
            <a:endParaRPr lang="en-US" altLang="en-US" sz="1200">
              <a:solidFill>
                <a:schemeClr val="bg1"/>
              </a:solidFill>
            </a:endParaRPr>
          </a:p>
        </p:txBody>
      </p:sp>
      <p:sp>
        <p:nvSpPr>
          <p:cNvPr id="38915" name="TextBox 7"/>
          <p:cNvSpPr txBox="1">
            <a:spLocks noChangeArrowheads="1"/>
          </p:cNvSpPr>
          <p:nvPr/>
        </p:nvSpPr>
        <p:spPr bwMode="auto">
          <a:xfrm>
            <a:off x="1873250" y="4530725"/>
            <a:ext cx="33940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solidFill>
                  <a:schemeClr val="bg1"/>
                </a:solidFill>
                <a:latin typeface="Times New Roman" charset="0"/>
              </a:rPr>
              <a:t>Documentation</a:t>
            </a:r>
          </a:p>
        </p:txBody>
      </p:sp>
      <p:sp>
        <p:nvSpPr>
          <p:cNvPr id="38916" name="TextBox 8"/>
          <p:cNvSpPr txBox="1">
            <a:spLocks noChangeArrowheads="1"/>
          </p:cNvSpPr>
          <p:nvPr/>
        </p:nvSpPr>
        <p:spPr bwMode="auto">
          <a:xfrm>
            <a:off x="4149725" y="3633788"/>
            <a:ext cx="339407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solidFill>
                  <a:schemeClr val="bg1"/>
                </a:solidFill>
                <a:latin typeface="Times New Roman" charset="0"/>
              </a:rPr>
              <a:t>Metadata </a:t>
            </a:r>
          </a:p>
        </p:txBody>
      </p:sp>
      <p:sp>
        <p:nvSpPr>
          <p:cNvPr id="38917" name="TextBox 9"/>
          <p:cNvSpPr txBox="1">
            <a:spLocks noChangeArrowheads="1"/>
          </p:cNvSpPr>
          <p:nvPr/>
        </p:nvSpPr>
        <p:spPr bwMode="auto">
          <a:xfrm>
            <a:off x="5292725" y="2606675"/>
            <a:ext cx="33940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solidFill>
                  <a:schemeClr val="bg1"/>
                </a:solidFill>
                <a:latin typeface="Times New Roman" charset="0"/>
              </a:rPr>
              <a:t>Sharable Metadata </a:t>
            </a:r>
          </a:p>
        </p:txBody>
      </p:sp>
      <p:sp>
        <p:nvSpPr>
          <p:cNvPr id="38918" name="TextBox 10"/>
          <p:cNvSpPr txBox="1">
            <a:spLocks noChangeArrowheads="1"/>
          </p:cNvSpPr>
          <p:nvPr/>
        </p:nvSpPr>
        <p:spPr bwMode="auto">
          <a:xfrm>
            <a:off x="6540500" y="1119188"/>
            <a:ext cx="339407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solidFill>
                  <a:schemeClr val="bg1"/>
                </a:solidFill>
                <a:latin typeface="Times New Roman" charset="0"/>
              </a:rPr>
              <a:t>data.ucar.edu</a:t>
            </a:r>
          </a:p>
        </p:txBody>
      </p:sp>
      <p:graphicFrame>
        <p:nvGraphicFramePr>
          <p:cNvPr id="9" name="Chart 8"/>
          <p:cNvGraphicFramePr>
            <a:graphicFrameLocks/>
          </p:cNvGraphicFramePr>
          <p:nvPr>
            <p:extLst>
              <p:ext uri="{D42A27DB-BD31-4B8C-83A1-F6EECF244321}">
                <p14:modId xmlns:p14="http://schemas.microsoft.com/office/powerpoint/2010/main" val="1832977220"/>
              </p:ext>
            </p:extLst>
          </p:nvPr>
        </p:nvGraphicFramePr>
        <p:xfrm>
          <a:off x="0" y="-749300"/>
          <a:ext cx="9144000" cy="73787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33258852"/>
      </p:ext>
    </p:extLst>
  </p:cSld>
  <p:clrMapOvr>
    <a:masterClrMapping/>
  </p:clrMapOvr>
  <p:transition spd="med">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altLang="en-US" dirty="0" smtClean="0">
                <a:ea typeface="ＭＳ Ｐゴシック" charset="-128"/>
              </a:rPr>
              <a:t>Field Summary</a:t>
            </a:r>
            <a:endParaRPr lang="en-US" altLang="en-US" dirty="0">
              <a:ea typeface="ＭＳ Ｐゴシック" charset="-128"/>
            </a:endParaRPr>
          </a:p>
        </p:txBody>
      </p:sp>
      <p:sp>
        <p:nvSpPr>
          <p:cNvPr id="38914"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88FB86C-A91B-7E4D-9E21-A2DDB7D436F9}" type="slidenum">
              <a:rPr lang="en-US" altLang="en-US" sz="1200">
                <a:solidFill>
                  <a:schemeClr val="bg1"/>
                </a:solidFill>
              </a:rPr>
              <a:pPr eaLnBrk="1" hangingPunct="1"/>
              <a:t>19</a:t>
            </a:fld>
            <a:endParaRPr lang="en-US" altLang="en-US" sz="1200">
              <a:solidFill>
                <a:schemeClr val="bg1"/>
              </a:solidFill>
            </a:endParaRPr>
          </a:p>
        </p:txBody>
      </p:sp>
      <p:sp>
        <p:nvSpPr>
          <p:cNvPr id="38915" name="TextBox 7"/>
          <p:cNvSpPr txBox="1">
            <a:spLocks noChangeArrowheads="1"/>
          </p:cNvSpPr>
          <p:nvPr/>
        </p:nvSpPr>
        <p:spPr bwMode="auto">
          <a:xfrm>
            <a:off x="1873250" y="4530725"/>
            <a:ext cx="33940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solidFill>
                  <a:schemeClr val="bg1"/>
                </a:solidFill>
                <a:latin typeface="Times New Roman" charset="0"/>
              </a:rPr>
              <a:t>Documentation</a:t>
            </a:r>
          </a:p>
        </p:txBody>
      </p:sp>
      <p:sp>
        <p:nvSpPr>
          <p:cNvPr id="38916" name="TextBox 8"/>
          <p:cNvSpPr txBox="1">
            <a:spLocks noChangeArrowheads="1"/>
          </p:cNvSpPr>
          <p:nvPr/>
        </p:nvSpPr>
        <p:spPr bwMode="auto">
          <a:xfrm>
            <a:off x="4149725" y="3633788"/>
            <a:ext cx="339407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solidFill>
                  <a:schemeClr val="bg1"/>
                </a:solidFill>
                <a:latin typeface="Times New Roman" charset="0"/>
              </a:rPr>
              <a:t>Metadata </a:t>
            </a:r>
          </a:p>
        </p:txBody>
      </p:sp>
      <p:sp>
        <p:nvSpPr>
          <p:cNvPr id="38917" name="TextBox 9"/>
          <p:cNvSpPr txBox="1">
            <a:spLocks noChangeArrowheads="1"/>
          </p:cNvSpPr>
          <p:nvPr/>
        </p:nvSpPr>
        <p:spPr bwMode="auto">
          <a:xfrm>
            <a:off x="5292725" y="2606675"/>
            <a:ext cx="33940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solidFill>
                  <a:schemeClr val="bg1"/>
                </a:solidFill>
                <a:latin typeface="Times New Roman" charset="0"/>
              </a:rPr>
              <a:t>Sharable Metadata </a:t>
            </a:r>
          </a:p>
        </p:txBody>
      </p:sp>
      <p:sp>
        <p:nvSpPr>
          <p:cNvPr id="38918" name="TextBox 10"/>
          <p:cNvSpPr txBox="1">
            <a:spLocks noChangeArrowheads="1"/>
          </p:cNvSpPr>
          <p:nvPr/>
        </p:nvSpPr>
        <p:spPr bwMode="auto">
          <a:xfrm>
            <a:off x="6540500" y="1119188"/>
            <a:ext cx="339407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solidFill>
                  <a:schemeClr val="bg1"/>
                </a:solidFill>
                <a:latin typeface="Times New Roman" charset="0"/>
              </a:rPr>
              <a:t>data.ucar.edu</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3037" y="857673"/>
            <a:ext cx="4787900" cy="572092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599" y="2475123"/>
            <a:ext cx="3728438" cy="1499977"/>
          </a:xfrm>
          <a:prstGeom prst="rect">
            <a:avLst/>
          </a:prstGeom>
        </p:spPr>
      </p:pic>
    </p:spTree>
    <p:extLst>
      <p:ext uri="{BB962C8B-B14F-4D97-AF65-F5344CB8AC3E}">
        <p14:creationId xmlns:p14="http://schemas.microsoft.com/office/powerpoint/2010/main" val="1514731834"/>
      </p:ext>
    </p:extLst>
  </p:cSld>
  <p:clrMapOvr>
    <a:masterClrMapping/>
  </p:clrMapOvr>
  <p:transition spd="med">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8"/>
          <p:cNvSpPr>
            <a:spLocks noGrp="1"/>
          </p:cNvSpPr>
          <p:nvPr>
            <p:ph type="title"/>
          </p:nvPr>
        </p:nvSpPr>
        <p:spPr/>
        <p:txBody>
          <a:bodyPr/>
          <a:lstStyle/>
          <a:p>
            <a:pPr eaLnBrk="1" hangingPunct="1"/>
            <a:r>
              <a:rPr lang="en-US" altLang="en-US" dirty="0" smtClean="0">
                <a:ea typeface="ＭＳ Ｐゴシック" charset="-128"/>
              </a:rPr>
              <a:t>Agenda</a:t>
            </a:r>
            <a:endParaRPr lang="en-US" altLang="en-US" dirty="0">
              <a:ea typeface="ＭＳ Ｐゴシック" charset="-128"/>
            </a:endParaRPr>
          </a:p>
        </p:txBody>
      </p:sp>
      <p:sp>
        <p:nvSpPr>
          <p:cNvPr id="13" name="Rectangle 12"/>
          <p:cNvSpPr>
            <a:spLocks noChangeArrowheads="1"/>
          </p:cNvSpPr>
          <p:nvPr/>
        </p:nvSpPr>
        <p:spPr bwMode="auto">
          <a:xfrm>
            <a:off x="342900" y="1020763"/>
            <a:ext cx="7981950" cy="4093428"/>
          </a:xfrm>
          <a:prstGeom prst="rect">
            <a:avLst/>
          </a:prstGeom>
          <a:noFill/>
          <a:ln>
            <a:noFill/>
          </a:ln>
          <a:extLst/>
        </p:spPr>
        <p:txBody>
          <a:bodyPr>
            <a:spAutoFit/>
          </a:bodyPr>
          <a:lstStyle/>
          <a:p>
            <a:pPr eaLnBrk="1" hangingPunct="1">
              <a:defRPr/>
            </a:pPr>
            <a:endParaRPr lang="en-US" sz="2000" dirty="0">
              <a:latin typeface="+mn-lt"/>
              <a:ea typeface="ＭＳ Ｐゴシック" charset="0"/>
              <a:cs typeface="ＭＳ Ｐゴシック" charset="0"/>
            </a:endParaRPr>
          </a:p>
          <a:p>
            <a:pPr marL="342900" indent="-342900" eaLnBrk="1" hangingPunct="1">
              <a:buFont typeface="Arial"/>
              <a:buChar char="•"/>
              <a:defRPr/>
            </a:pPr>
            <a:r>
              <a:rPr lang="en-US" sz="2000" dirty="0" smtClean="0">
                <a:latin typeface="+mn-lt"/>
                <a:ea typeface="ＭＳ Ｐゴシック" charset="0"/>
                <a:cs typeface="ＭＳ Ｐゴシック" charset="0"/>
              </a:rPr>
              <a:t>Compare Metadata Evaluation Techniques</a:t>
            </a:r>
          </a:p>
          <a:p>
            <a:pPr marL="800100" lvl="1" indent="-342900" eaLnBrk="1" hangingPunct="1">
              <a:buFont typeface="Arial"/>
              <a:buChar char="•"/>
              <a:defRPr/>
            </a:pPr>
            <a:r>
              <a:rPr lang="en-US" sz="2000" dirty="0" smtClean="0">
                <a:latin typeface="+mn-lt"/>
                <a:ea typeface="ＭＳ Ｐゴシック" charset="0"/>
                <a:cs typeface="ＭＳ Ｐゴシック" charset="0"/>
              </a:rPr>
              <a:t>RAD Approach</a:t>
            </a:r>
          </a:p>
          <a:p>
            <a:pPr marL="800100" lvl="1" indent="-342900" eaLnBrk="1" hangingPunct="1">
              <a:buFont typeface="Arial"/>
              <a:buChar char="•"/>
              <a:defRPr/>
            </a:pPr>
            <a:r>
              <a:rPr lang="en-US" sz="2000" dirty="0" smtClean="0">
                <a:latin typeface="+mn-lt"/>
                <a:ea typeface="ＭＳ Ｐゴシック" charset="0"/>
                <a:cs typeface="ＭＳ Ｐゴシック" charset="0"/>
              </a:rPr>
              <a:t>TRAD Approach</a:t>
            </a:r>
          </a:p>
          <a:p>
            <a:pPr marL="800100" lvl="1" indent="-342900" eaLnBrk="1" hangingPunct="1">
              <a:buFont typeface="Arial"/>
              <a:buChar char="•"/>
              <a:defRPr/>
            </a:pPr>
            <a:r>
              <a:rPr lang="en-US" sz="2000" dirty="0" smtClean="0">
                <a:latin typeface="+mn-lt"/>
                <a:ea typeface="ＭＳ Ｐゴシック" charset="0"/>
                <a:cs typeface="ＭＳ Ｐゴシック" charset="0"/>
              </a:rPr>
              <a:t>Quick </a:t>
            </a:r>
            <a:r>
              <a:rPr lang="en-US" sz="2000" dirty="0" err="1" smtClean="0">
                <a:latin typeface="+mn-lt"/>
                <a:ea typeface="ＭＳ Ｐゴシック" charset="0"/>
                <a:cs typeface="ＭＳ Ｐゴシック" charset="0"/>
              </a:rPr>
              <a:t>Eval</a:t>
            </a:r>
            <a:r>
              <a:rPr lang="en-US" sz="2000" dirty="0" smtClean="0">
                <a:latin typeface="+mn-lt"/>
                <a:ea typeface="ＭＳ Ｐゴシック" charset="0"/>
                <a:cs typeface="ＭＳ Ｐゴシック" charset="0"/>
              </a:rPr>
              <a:t> Reports</a:t>
            </a:r>
          </a:p>
          <a:p>
            <a:pPr marL="342900" indent="-342900" eaLnBrk="1" hangingPunct="1">
              <a:buFont typeface="Arial"/>
              <a:buChar char="•"/>
              <a:defRPr/>
            </a:pPr>
            <a:endParaRPr lang="en-US" sz="2000" dirty="0">
              <a:latin typeface="+mn-lt"/>
              <a:ea typeface="ＭＳ Ｐゴシック" charset="0"/>
              <a:cs typeface="ＭＳ Ｐゴシック" charset="0"/>
            </a:endParaRPr>
          </a:p>
          <a:p>
            <a:pPr marL="342900" indent="-342900" eaLnBrk="1" hangingPunct="1">
              <a:buFont typeface="Arial"/>
              <a:buChar char="•"/>
              <a:defRPr/>
            </a:pPr>
            <a:r>
              <a:rPr lang="en-US" sz="2000" dirty="0" err="1" smtClean="0">
                <a:latin typeface="+mn-lt"/>
                <a:ea typeface="ＭＳ Ｐゴシック" charset="0"/>
                <a:cs typeface="ＭＳ Ｐゴシック" charset="0"/>
              </a:rPr>
              <a:t>GeoTraces</a:t>
            </a:r>
            <a:r>
              <a:rPr lang="en-US" sz="2000" dirty="0" smtClean="0">
                <a:latin typeface="+mn-lt"/>
                <a:ea typeface="ＭＳ Ｐゴシック" charset="0"/>
                <a:cs typeface="ＭＳ Ｐゴシック" charset="0"/>
              </a:rPr>
              <a:t> Metadata RAD Report (Summer ESIP)</a:t>
            </a:r>
          </a:p>
          <a:p>
            <a:pPr marL="342900" indent="-342900" eaLnBrk="1" hangingPunct="1">
              <a:buFont typeface="Arial"/>
              <a:buChar char="•"/>
              <a:defRPr/>
            </a:pPr>
            <a:endParaRPr lang="en-US" sz="2000" dirty="0">
              <a:latin typeface="+mn-lt"/>
              <a:ea typeface="ＭＳ Ｐゴシック" charset="0"/>
              <a:cs typeface="ＭＳ Ｐゴシック" charset="0"/>
            </a:endParaRPr>
          </a:p>
          <a:p>
            <a:pPr marL="342900" indent="-342900" eaLnBrk="1" hangingPunct="1">
              <a:buFont typeface="Arial"/>
              <a:buChar char="•"/>
              <a:defRPr/>
            </a:pPr>
            <a:r>
              <a:rPr lang="en-US" sz="2000" dirty="0" err="1" smtClean="0">
                <a:latin typeface="+mn-lt"/>
                <a:ea typeface="ＭＳ Ｐゴシック" charset="0"/>
                <a:cs typeface="ＭＳ Ｐゴシック" charset="0"/>
              </a:rPr>
              <a:t>GeoTraces</a:t>
            </a:r>
            <a:r>
              <a:rPr lang="en-US" sz="2000" dirty="0" smtClean="0">
                <a:latin typeface="+mn-lt"/>
                <a:ea typeface="ＭＳ Ｐゴシック" charset="0"/>
                <a:cs typeface="ＭＳ Ｐゴシック" charset="0"/>
              </a:rPr>
              <a:t> Updated Metadata RAD Report (October)</a:t>
            </a:r>
          </a:p>
          <a:p>
            <a:pPr marL="342900" indent="-342900" eaLnBrk="1" hangingPunct="1">
              <a:buFont typeface="Arial"/>
              <a:buChar char="•"/>
              <a:defRPr/>
            </a:pPr>
            <a:endParaRPr lang="en-US" sz="2000" dirty="0">
              <a:latin typeface="+mn-lt"/>
              <a:ea typeface="ＭＳ Ｐゴシック" charset="0"/>
              <a:cs typeface="ＭＳ Ｐゴシック" charset="0"/>
            </a:endParaRPr>
          </a:p>
          <a:p>
            <a:pPr marL="342900" indent="-342900" eaLnBrk="1" hangingPunct="1">
              <a:buFont typeface="Arial"/>
              <a:buChar char="•"/>
              <a:defRPr/>
            </a:pPr>
            <a:r>
              <a:rPr lang="en-US" sz="2000" dirty="0" smtClean="0">
                <a:latin typeface="+mn-lt"/>
                <a:ea typeface="ＭＳ Ｐゴシック" charset="0"/>
                <a:cs typeface="ＭＳ Ｐゴシック" charset="0"/>
              </a:rPr>
              <a:t>Goals for November Workshop?</a:t>
            </a:r>
          </a:p>
          <a:p>
            <a:pPr lvl="1" eaLnBrk="1" hangingPunct="1">
              <a:defRPr/>
            </a:pPr>
            <a:endParaRPr lang="en-US" sz="2000" dirty="0" smtClean="0">
              <a:latin typeface="+mn-lt"/>
              <a:ea typeface="ＭＳ Ｐゴシック" charset="0"/>
              <a:cs typeface="ＭＳ Ｐゴシック" charset="0"/>
            </a:endParaRPr>
          </a:p>
          <a:p>
            <a:pPr eaLnBrk="1" hangingPunct="1">
              <a:defRPr/>
            </a:pPr>
            <a:endParaRPr lang="en-US" sz="2000" dirty="0">
              <a:latin typeface="+mn-lt"/>
              <a:ea typeface="ＭＳ Ｐゴシック" charset="0"/>
              <a:cs typeface="ＭＳ Ｐゴシック" charset="0"/>
            </a:endParaRPr>
          </a:p>
        </p:txBody>
      </p:sp>
    </p:spTree>
    <p:extLst>
      <p:ext uri="{BB962C8B-B14F-4D97-AF65-F5344CB8AC3E}">
        <p14:creationId xmlns:p14="http://schemas.microsoft.com/office/powerpoint/2010/main" val="3985358418"/>
      </p:ext>
    </p:extLst>
  </p:cSld>
  <p:clrMapOvr>
    <a:masterClrMapping/>
  </p:clrMapOvr>
  <p:transition spd="med">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altLang="en-US" dirty="0" smtClean="0">
                <a:ea typeface="ＭＳ Ｐゴシック" charset="-128"/>
              </a:rPr>
              <a:t>Signature Score Groups</a:t>
            </a:r>
            <a:endParaRPr lang="en-US" altLang="en-US" dirty="0">
              <a:ea typeface="ＭＳ Ｐゴシック" charset="-128"/>
            </a:endParaRPr>
          </a:p>
        </p:txBody>
      </p:sp>
      <p:sp>
        <p:nvSpPr>
          <p:cNvPr id="38914"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88FB86C-A91B-7E4D-9E21-A2DDB7D436F9}" type="slidenum">
              <a:rPr lang="en-US" altLang="en-US" sz="1200">
                <a:solidFill>
                  <a:schemeClr val="bg1"/>
                </a:solidFill>
              </a:rPr>
              <a:pPr eaLnBrk="1" hangingPunct="1"/>
              <a:t>20</a:t>
            </a:fld>
            <a:endParaRPr lang="en-US" altLang="en-US" sz="1200">
              <a:solidFill>
                <a:schemeClr val="bg1"/>
              </a:solidFill>
            </a:endParaRPr>
          </a:p>
        </p:txBody>
      </p:sp>
      <p:sp>
        <p:nvSpPr>
          <p:cNvPr id="38915" name="TextBox 7"/>
          <p:cNvSpPr txBox="1">
            <a:spLocks noChangeArrowheads="1"/>
          </p:cNvSpPr>
          <p:nvPr/>
        </p:nvSpPr>
        <p:spPr bwMode="auto">
          <a:xfrm>
            <a:off x="1873250" y="4530725"/>
            <a:ext cx="33940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solidFill>
                  <a:schemeClr val="bg1"/>
                </a:solidFill>
                <a:latin typeface="Times New Roman" charset="0"/>
              </a:rPr>
              <a:t>Documentation</a:t>
            </a:r>
          </a:p>
        </p:txBody>
      </p:sp>
      <p:sp>
        <p:nvSpPr>
          <p:cNvPr id="38916" name="TextBox 8"/>
          <p:cNvSpPr txBox="1">
            <a:spLocks noChangeArrowheads="1"/>
          </p:cNvSpPr>
          <p:nvPr/>
        </p:nvSpPr>
        <p:spPr bwMode="auto">
          <a:xfrm>
            <a:off x="4149725" y="3633788"/>
            <a:ext cx="339407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solidFill>
                  <a:schemeClr val="bg1"/>
                </a:solidFill>
                <a:latin typeface="Times New Roman" charset="0"/>
              </a:rPr>
              <a:t>Metadata </a:t>
            </a:r>
          </a:p>
        </p:txBody>
      </p:sp>
      <p:sp>
        <p:nvSpPr>
          <p:cNvPr id="38917" name="TextBox 9"/>
          <p:cNvSpPr txBox="1">
            <a:spLocks noChangeArrowheads="1"/>
          </p:cNvSpPr>
          <p:nvPr/>
        </p:nvSpPr>
        <p:spPr bwMode="auto">
          <a:xfrm>
            <a:off x="5292725" y="2606675"/>
            <a:ext cx="33940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solidFill>
                  <a:schemeClr val="bg1"/>
                </a:solidFill>
                <a:latin typeface="Times New Roman" charset="0"/>
              </a:rPr>
              <a:t>Sharable Metadata </a:t>
            </a:r>
          </a:p>
        </p:txBody>
      </p:sp>
      <p:sp>
        <p:nvSpPr>
          <p:cNvPr id="38918" name="TextBox 10"/>
          <p:cNvSpPr txBox="1">
            <a:spLocks noChangeArrowheads="1"/>
          </p:cNvSpPr>
          <p:nvPr/>
        </p:nvSpPr>
        <p:spPr bwMode="auto">
          <a:xfrm>
            <a:off x="6540500" y="1119188"/>
            <a:ext cx="339407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solidFill>
                  <a:schemeClr val="bg1"/>
                </a:solidFill>
                <a:latin typeface="Times New Roman" charset="0"/>
              </a:rPr>
              <a:t>data.ucar.edu</a:t>
            </a:r>
          </a:p>
        </p:txBody>
      </p:sp>
      <p:graphicFrame>
        <p:nvGraphicFramePr>
          <p:cNvPr id="9" name="Chart 8">
            <a:extLst>
              <a:ext uri="{FF2B5EF4-FFF2-40B4-BE49-F238E27FC236}">
                <a16:creationId xmlns:xdr="http://schemas.openxmlformats.org/drawingml/2006/spreadsheetDrawing" xmlns="" xmlns:a16="http://schemas.microsoft.com/office/drawing/2014/main" xmlns:lc="http://schemas.openxmlformats.org/drawingml/2006/lockedCanvas" id="{00000000-0008-0000-0700-000003000000}"/>
              </a:ext>
            </a:extLst>
          </p:cNvPr>
          <p:cNvGraphicFramePr>
            <a:graphicFrameLocks/>
          </p:cNvGraphicFramePr>
          <p:nvPr>
            <p:extLst>
              <p:ext uri="{D42A27DB-BD31-4B8C-83A1-F6EECF244321}">
                <p14:modId xmlns:p14="http://schemas.microsoft.com/office/powerpoint/2010/main" val="1929120855"/>
              </p:ext>
            </p:extLst>
          </p:nvPr>
        </p:nvGraphicFramePr>
        <p:xfrm>
          <a:off x="0" y="850900"/>
          <a:ext cx="9144000" cy="57785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42602809"/>
      </p:ext>
    </p:extLst>
  </p:cSld>
  <p:clrMapOvr>
    <a:masterClrMapping/>
  </p:clrMapOvr>
  <p:transition spd="med">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r>
              <a:rPr lang="en-US" altLang="en-US" dirty="0" smtClean="0">
                <a:ea typeface="ＭＳ Ｐゴシック" charset="-128"/>
              </a:rPr>
              <a:t>Concept Guidance Links</a:t>
            </a:r>
            <a:endParaRPr lang="en-US" altLang="en-US" dirty="0">
              <a:ea typeface="ＭＳ Ｐゴシック" charset="-128"/>
            </a:endParaRPr>
          </a:p>
        </p:txBody>
      </p:sp>
      <p:sp>
        <p:nvSpPr>
          <p:cNvPr id="4608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tx1"/>
              </a:buClr>
              <a:buChar char="•"/>
              <a:defRPr sz="2800">
                <a:solidFill>
                  <a:srgbClr val="000000"/>
                </a:solidFill>
                <a:latin typeface="Arial" charset="0"/>
                <a:ea typeface="ＭＳ Ｐゴシック" charset="-128"/>
              </a:defRPr>
            </a:lvl1pPr>
            <a:lvl2pPr marL="742950" indent="-285750">
              <a:spcBef>
                <a:spcPct val="20000"/>
              </a:spcBef>
              <a:buClr>
                <a:schemeClr val="tx1"/>
              </a:buClr>
              <a:buFont typeface="Symbol" charset="2"/>
              <a:buChar char="-"/>
              <a:defRPr sz="2600">
                <a:solidFill>
                  <a:srgbClr val="000000"/>
                </a:solidFill>
                <a:latin typeface="Arial" charset="0"/>
                <a:ea typeface="ＭＳ Ｐゴシック" charset="-128"/>
              </a:defRPr>
            </a:lvl2pPr>
            <a:lvl3pPr marL="1143000" indent="-228600">
              <a:spcBef>
                <a:spcPct val="20000"/>
              </a:spcBef>
              <a:buClr>
                <a:schemeClr val="tx1"/>
              </a:buClr>
              <a:buChar char="•"/>
              <a:defRPr sz="2400">
                <a:solidFill>
                  <a:srgbClr val="000000"/>
                </a:solidFill>
                <a:latin typeface="Arial" charset="0"/>
                <a:ea typeface="ＭＳ Ｐゴシック" charset="-128"/>
              </a:defRPr>
            </a:lvl3pPr>
            <a:lvl4pPr marL="1600200" indent="-228600">
              <a:spcBef>
                <a:spcPct val="20000"/>
              </a:spcBef>
              <a:buClr>
                <a:schemeClr val="tx1"/>
              </a:buClr>
              <a:buChar char="•"/>
              <a:defRPr sz="2000">
                <a:solidFill>
                  <a:srgbClr val="000000"/>
                </a:solidFill>
                <a:latin typeface="Arial" charset="0"/>
                <a:ea typeface="ＭＳ Ｐゴシック" charset="-128"/>
              </a:defRPr>
            </a:lvl4pPr>
            <a:lvl5pPr marL="2057400" indent="-228600">
              <a:spcBef>
                <a:spcPct val="20000"/>
              </a:spcBef>
              <a:buClr>
                <a:schemeClr val="tx1"/>
              </a:buClr>
              <a:buChar char="•"/>
              <a:defRPr sz="2000">
                <a:solidFill>
                  <a:srgbClr val="000000"/>
                </a:solidFill>
                <a:latin typeface="Arial" charset="0"/>
                <a:ea typeface="ＭＳ Ｐゴシック" charset="-128"/>
              </a:defRPr>
            </a:lvl5pPr>
            <a:lvl6pPr marL="25146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6pPr>
            <a:lvl7pPr marL="29718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7pPr>
            <a:lvl8pPr marL="34290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8pPr>
            <a:lvl9pPr marL="38862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9pPr>
          </a:lstStyle>
          <a:p>
            <a:pPr>
              <a:spcBef>
                <a:spcPct val="0"/>
              </a:spcBef>
              <a:buClrTx/>
              <a:buFontTx/>
              <a:buNone/>
            </a:pPr>
            <a:fld id="{DEB8AE74-120C-E14A-9339-CD4271D58807}" type="slidenum">
              <a:rPr lang="en-US" altLang="en-US" sz="1200">
                <a:solidFill>
                  <a:schemeClr val="bg1"/>
                </a:solidFill>
              </a:rPr>
              <a:pPr>
                <a:spcBef>
                  <a:spcPct val="0"/>
                </a:spcBef>
                <a:buClrTx/>
                <a:buFontTx/>
                <a:buNone/>
              </a:pPr>
              <a:t>21</a:t>
            </a:fld>
            <a:endParaRPr lang="en-US" altLang="en-US" sz="1200">
              <a:solidFill>
                <a:schemeClr val="bg1"/>
              </a:solidFill>
            </a:endParaRPr>
          </a:p>
        </p:txBody>
      </p:sp>
      <p:sp>
        <p:nvSpPr>
          <p:cNvPr id="46083" name="TextBox 7"/>
          <p:cNvSpPr txBox="1">
            <a:spLocks noChangeArrowheads="1"/>
          </p:cNvSpPr>
          <p:nvPr/>
        </p:nvSpPr>
        <p:spPr bwMode="auto">
          <a:xfrm>
            <a:off x="1873250" y="4530725"/>
            <a:ext cx="33940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tx1"/>
              </a:buClr>
              <a:buChar char="•"/>
              <a:defRPr sz="2800">
                <a:solidFill>
                  <a:srgbClr val="000000"/>
                </a:solidFill>
                <a:latin typeface="Arial" charset="0"/>
                <a:ea typeface="ＭＳ Ｐゴシック" charset="-128"/>
              </a:defRPr>
            </a:lvl1pPr>
            <a:lvl2pPr marL="742950" indent="-285750">
              <a:spcBef>
                <a:spcPct val="20000"/>
              </a:spcBef>
              <a:buClr>
                <a:schemeClr val="tx1"/>
              </a:buClr>
              <a:buFont typeface="Symbol" charset="2"/>
              <a:buChar char="-"/>
              <a:defRPr sz="2600">
                <a:solidFill>
                  <a:srgbClr val="000000"/>
                </a:solidFill>
                <a:latin typeface="Arial" charset="0"/>
                <a:ea typeface="ＭＳ Ｐゴシック" charset="-128"/>
              </a:defRPr>
            </a:lvl2pPr>
            <a:lvl3pPr marL="1143000" indent="-228600">
              <a:spcBef>
                <a:spcPct val="20000"/>
              </a:spcBef>
              <a:buClr>
                <a:schemeClr val="tx1"/>
              </a:buClr>
              <a:buChar char="•"/>
              <a:defRPr sz="2400">
                <a:solidFill>
                  <a:srgbClr val="000000"/>
                </a:solidFill>
                <a:latin typeface="Arial" charset="0"/>
                <a:ea typeface="ＭＳ Ｐゴシック" charset="-128"/>
              </a:defRPr>
            </a:lvl3pPr>
            <a:lvl4pPr marL="1600200" indent="-228600">
              <a:spcBef>
                <a:spcPct val="20000"/>
              </a:spcBef>
              <a:buClr>
                <a:schemeClr val="tx1"/>
              </a:buClr>
              <a:buChar char="•"/>
              <a:defRPr sz="2000">
                <a:solidFill>
                  <a:srgbClr val="000000"/>
                </a:solidFill>
                <a:latin typeface="Arial" charset="0"/>
                <a:ea typeface="ＭＳ Ｐゴシック" charset="-128"/>
              </a:defRPr>
            </a:lvl4pPr>
            <a:lvl5pPr marL="2057400" indent="-228600">
              <a:spcBef>
                <a:spcPct val="20000"/>
              </a:spcBef>
              <a:buClr>
                <a:schemeClr val="tx1"/>
              </a:buClr>
              <a:buChar char="•"/>
              <a:defRPr sz="2000">
                <a:solidFill>
                  <a:srgbClr val="000000"/>
                </a:solidFill>
                <a:latin typeface="Arial" charset="0"/>
                <a:ea typeface="ＭＳ Ｐゴシック" charset="-128"/>
              </a:defRPr>
            </a:lvl5pPr>
            <a:lvl6pPr marL="25146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6pPr>
            <a:lvl7pPr marL="29718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7pPr>
            <a:lvl8pPr marL="34290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8pPr>
            <a:lvl9pPr marL="38862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9pPr>
          </a:lstStyle>
          <a:p>
            <a:pPr>
              <a:spcBef>
                <a:spcPct val="0"/>
              </a:spcBef>
              <a:buClrTx/>
              <a:buFontTx/>
              <a:buNone/>
            </a:pPr>
            <a:r>
              <a:rPr lang="en-US" altLang="en-US" sz="2400">
                <a:solidFill>
                  <a:schemeClr val="bg1"/>
                </a:solidFill>
                <a:latin typeface="Times New Roman" charset="0"/>
              </a:rPr>
              <a:t>Documentation</a:t>
            </a:r>
          </a:p>
        </p:txBody>
      </p:sp>
      <p:sp>
        <p:nvSpPr>
          <p:cNvPr id="46084" name="TextBox 8"/>
          <p:cNvSpPr txBox="1">
            <a:spLocks noChangeArrowheads="1"/>
          </p:cNvSpPr>
          <p:nvPr/>
        </p:nvSpPr>
        <p:spPr bwMode="auto">
          <a:xfrm>
            <a:off x="4149725" y="3633788"/>
            <a:ext cx="339407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tx1"/>
              </a:buClr>
              <a:buChar char="•"/>
              <a:defRPr sz="2800">
                <a:solidFill>
                  <a:srgbClr val="000000"/>
                </a:solidFill>
                <a:latin typeface="Arial" charset="0"/>
                <a:ea typeface="ＭＳ Ｐゴシック" charset="-128"/>
              </a:defRPr>
            </a:lvl1pPr>
            <a:lvl2pPr marL="742950" indent="-285750">
              <a:spcBef>
                <a:spcPct val="20000"/>
              </a:spcBef>
              <a:buClr>
                <a:schemeClr val="tx1"/>
              </a:buClr>
              <a:buFont typeface="Symbol" charset="2"/>
              <a:buChar char="-"/>
              <a:defRPr sz="2600">
                <a:solidFill>
                  <a:srgbClr val="000000"/>
                </a:solidFill>
                <a:latin typeface="Arial" charset="0"/>
                <a:ea typeface="ＭＳ Ｐゴシック" charset="-128"/>
              </a:defRPr>
            </a:lvl2pPr>
            <a:lvl3pPr marL="1143000" indent="-228600">
              <a:spcBef>
                <a:spcPct val="20000"/>
              </a:spcBef>
              <a:buClr>
                <a:schemeClr val="tx1"/>
              </a:buClr>
              <a:buChar char="•"/>
              <a:defRPr sz="2400">
                <a:solidFill>
                  <a:srgbClr val="000000"/>
                </a:solidFill>
                <a:latin typeface="Arial" charset="0"/>
                <a:ea typeface="ＭＳ Ｐゴシック" charset="-128"/>
              </a:defRPr>
            </a:lvl3pPr>
            <a:lvl4pPr marL="1600200" indent="-228600">
              <a:spcBef>
                <a:spcPct val="20000"/>
              </a:spcBef>
              <a:buClr>
                <a:schemeClr val="tx1"/>
              </a:buClr>
              <a:buChar char="•"/>
              <a:defRPr sz="2000">
                <a:solidFill>
                  <a:srgbClr val="000000"/>
                </a:solidFill>
                <a:latin typeface="Arial" charset="0"/>
                <a:ea typeface="ＭＳ Ｐゴシック" charset="-128"/>
              </a:defRPr>
            </a:lvl4pPr>
            <a:lvl5pPr marL="2057400" indent="-228600">
              <a:spcBef>
                <a:spcPct val="20000"/>
              </a:spcBef>
              <a:buClr>
                <a:schemeClr val="tx1"/>
              </a:buClr>
              <a:buChar char="•"/>
              <a:defRPr sz="2000">
                <a:solidFill>
                  <a:srgbClr val="000000"/>
                </a:solidFill>
                <a:latin typeface="Arial" charset="0"/>
                <a:ea typeface="ＭＳ Ｐゴシック" charset="-128"/>
              </a:defRPr>
            </a:lvl5pPr>
            <a:lvl6pPr marL="25146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6pPr>
            <a:lvl7pPr marL="29718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7pPr>
            <a:lvl8pPr marL="34290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8pPr>
            <a:lvl9pPr marL="38862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9pPr>
          </a:lstStyle>
          <a:p>
            <a:pPr>
              <a:spcBef>
                <a:spcPct val="0"/>
              </a:spcBef>
              <a:buClrTx/>
              <a:buFontTx/>
              <a:buNone/>
            </a:pPr>
            <a:r>
              <a:rPr lang="en-US" altLang="en-US" sz="2400">
                <a:solidFill>
                  <a:schemeClr val="bg1"/>
                </a:solidFill>
                <a:latin typeface="Times New Roman" charset="0"/>
              </a:rPr>
              <a:t>Metadata </a:t>
            </a:r>
          </a:p>
        </p:txBody>
      </p:sp>
      <p:sp>
        <p:nvSpPr>
          <p:cNvPr id="46085" name="TextBox 9"/>
          <p:cNvSpPr txBox="1">
            <a:spLocks noChangeArrowheads="1"/>
          </p:cNvSpPr>
          <p:nvPr/>
        </p:nvSpPr>
        <p:spPr bwMode="auto">
          <a:xfrm>
            <a:off x="5292725" y="2606675"/>
            <a:ext cx="33940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tx1"/>
              </a:buClr>
              <a:buChar char="•"/>
              <a:defRPr sz="2800">
                <a:solidFill>
                  <a:srgbClr val="000000"/>
                </a:solidFill>
                <a:latin typeface="Arial" charset="0"/>
                <a:ea typeface="ＭＳ Ｐゴシック" charset="-128"/>
              </a:defRPr>
            </a:lvl1pPr>
            <a:lvl2pPr marL="742950" indent="-285750">
              <a:spcBef>
                <a:spcPct val="20000"/>
              </a:spcBef>
              <a:buClr>
                <a:schemeClr val="tx1"/>
              </a:buClr>
              <a:buFont typeface="Symbol" charset="2"/>
              <a:buChar char="-"/>
              <a:defRPr sz="2600">
                <a:solidFill>
                  <a:srgbClr val="000000"/>
                </a:solidFill>
                <a:latin typeface="Arial" charset="0"/>
                <a:ea typeface="ＭＳ Ｐゴシック" charset="-128"/>
              </a:defRPr>
            </a:lvl2pPr>
            <a:lvl3pPr marL="1143000" indent="-228600">
              <a:spcBef>
                <a:spcPct val="20000"/>
              </a:spcBef>
              <a:buClr>
                <a:schemeClr val="tx1"/>
              </a:buClr>
              <a:buChar char="•"/>
              <a:defRPr sz="2400">
                <a:solidFill>
                  <a:srgbClr val="000000"/>
                </a:solidFill>
                <a:latin typeface="Arial" charset="0"/>
                <a:ea typeface="ＭＳ Ｐゴシック" charset="-128"/>
              </a:defRPr>
            </a:lvl3pPr>
            <a:lvl4pPr marL="1600200" indent="-228600">
              <a:spcBef>
                <a:spcPct val="20000"/>
              </a:spcBef>
              <a:buClr>
                <a:schemeClr val="tx1"/>
              </a:buClr>
              <a:buChar char="•"/>
              <a:defRPr sz="2000">
                <a:solidFill>
                  <a:srgbClr val="000000"/>
                </a:solidFill>
                <a:latin typeface="Arial" charset="0"/>
                <a:ea typeface="ＭＳ Ｐゴシック" charset="-128"/>
              </a:defRPr>
            </a:lvl4pPr>
            <a:lvl5pPr marL="2057400" indent="-228600">
              <a:spcBef>
                <a:spcPct val="20000"/>
              </a:spcBef>
              <a:buClr>
                <a:schemeClr val="tx1"/>
              </a:buClr>
              <a:buChar char="•"/>
              <a:defRPr sz="2000">
                <a:solidFill>
                  <a:srgbClr val="000000"/>
                </a:solidFill>
                <a:latin typeface="Arial" charset="0"/>
                <a:ea typeface="ＭＳ Ｐゴシック" charset="-128"/>
              </a:defRPr>
            </a:lvl5pPr>
            <a:lvl6pPr marL="25146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6pPr>
            <a:lvl7pPr marL="29718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7pPr>
            <a:lvl8pPr marL="34290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8pPr>
            <a:lvl9pPr marL="38862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9pPr>
          </a:lstStyle>
          <a:p>
            <a:pPr>
              <a:spcBef>
                <a:spcPct val="0"/>
              </a:spcBef>
              <a:buClrTx/>
              <a:buFontTx/>
              <a:buNone/>
            </a:pPr>
            <a:r>
              <a:rPr lang="en-US" altLang="en-US" sz="2400">
                <a:solidFill>
                  <a:schemeClr val="bg1"/>
                </a:solidFill>
                <a:latin typeface="Times New Roman" charset="0"/>
              </a:rPr>
              <a:t>Sharable Metadata </a:t>
            </a:r>
          </a:p>
        </p:txBody>
      </p:sp>
      <p:sp>
        <p:nvSpPr>
          <p:cNvPr id="46086" name="TextBox 10"/>
          <p:cNvSpPr txBox="1">
            <a:spLocks noChangeArrowheads="1"/>
          </p:cNvSpPr>
          <p:nvPr/>
        </p:nvSpPr>
        <p:spPr bwMode="auto">
          <a:xfrm>
            <a:off x="6540500" y="1119188"/>
            <a:ext cx="339407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tx1"/>
              </a:buClr>
              <a:buChar char="•"/>
              <a:defRPr sz="2800">
                <a:solidFill>
                  <a:srgbClr val="000000"/>
                </a:solidFill>
                <a:latin typeface="Arial" charset="0"/>
                <a:ea typeface="ＭＳ Ｐゴシック" charset="-128"/>
              </a:defRPr>
            </a:lvl1pPr>
            <a:lvl2pPr marL="742950" indent="-285750">
              <a:spcBef>
                <a:spcPct val="20000"/>
              </a:spcBef>
              <a:buClr>
                <a:schemeClr val="tx1"/>
              </a:buClr>
              <a:buFont typeface="Symbol" charset="2"/>
              <a:buChar char="-"/>
              <a:defRPr sz="2600">
                <a:solidFill>
                  <a:srgbClr val="000000"/>
                </a:solidFill>
                <a:latin typeface="Arial" charset="0"/>
                <a:ea typeface="ＭＳ Ｐゴシック" charset="-128"/>
              </a:defRPr>
            </a:lvl2pPr>
            <a:lvl3pPr marL="1143000" indent="-228600">
              <a:spcBef>
                <a:spcPct val="20000"/>
              </a:spcBef>
              <a:buClr>
                <a:schemeClr val="tx1"/>
              </a:buClr>
              <a:buChar char="•"/>
              <a:defRPr sz="2400">
                <a:solidFill>
                  <a:srgbClr val="000000"/>
                </a:solidFill>
                <a:latin typeface="Arial" charset="0"/>
                <a:ea typeface="ＭＳ Ｐゴシック" charset="-128"/>
              </a:defRPr>
            </a:lvl3pPr>
            <a:lvl4pPr marL="1600200" indent="-228600">
              <a:spcBef>
                <a:spcPct val="20000"/>
              </a:spcBef>
              <a:buClr>
                <a:schemeClr val="tx1"/>
              </a:buClr>
              <a:buChar char="•"/>
              <a:defRPr sz="2000">
                <a:solidFill>
                  <a:srgbClr val="000000"/>
                </a:solidFill>
                <a:latin typeface="Arial" charset="0"/>
                <a:ea typeface="ＭＳ Ｐゴシック" charset="-128"/>
              </a:defRPr>
            </a:lvl4pPr>
            <a:lvl5pPr marL="2057400" indent="-228600">
              <a:spcBef>
                <a:spcPct val="20000"/>
              </a:spcBef>
              <a:buClr>
                <a:schemeClr val="tx1"/>
              </a:buClr>
              <a:buChar char="•"/>
              <a:defRPr sz="2000">
                <a:solidFill>
                  <a:srgbClr val="000000"/>
                </a:solidFill>
                <a:latin typeface="Arial" charset="0"/>
                <a:ea typeface="ＭＳ Ｐゴシック" charset="-128"/>
              </a:defRPr>
            </a:lvl5pPr>
            <a:lvl6pPr marL="25146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6pPr>
            <a:lvl7pPr marL="29718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7pPr>
            <a:lvl8pPr marL="34290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8pPr>
            <a:lvl9pPr marL="38862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9pPr>
          </a:lstStyle>
          <a:p>
            <a:pPr>
              <a:spcBef>
                <a:spcPct val="0"/>
              </a:spcBef>
              <a:buClrTx/>
              <a:buFontTx/>
              <a:buNone/>
            </a:pPr>
            <a:r>
              <a:rPr lang="en-US" altLang="en-US" sz="2400">
                <a:solidFill>
                  <a:schemeClr val="bg1"/>
                </a:solidFill>
                <a:latin typeface="Times New Roman" charset="0"/>
              </a:rPr>
              <a:t>data.ucar.edu</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61200"/>
            <a:ext cx="9144000" cy="5782500"/>
          </a:xfrm>
          <a:prstGeom prst="rect">
            <a:avLst/>
          </a:prstGeom>
        </p:spPr>
      </p:pic>
    </p:spTree>
    <p:extLst>
      <p:ext uri="{BB962C8B-B14F-4D97-AF65-F5344CB8AC3E}">
        <p14:creationId xmlns:p14="http://schemas.microsoft.com/office/powerpoint/2010/main" val="460044207"/>
      </p:ext>
    </p:extLst>
  </p:cSld>
  <p:clrMapOvr>
    <a:masterClrMapping/>
  </p:clrMapOvr>
  <p:transition spd="med">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r>
              <a:rPr lang="en-US" altLang="en-US">
                <a:ea typeface="ＭＳ Ｐゴシック" charset="-128"/>
              </a:rPr>
              <a:t>Guidance Documentation </a:t>
            </a:r>
          </a:p>
        </p:txBody>
      </p:sp>
      <p:sp>
        <p:nvSpPr>
          <p:cNvPr id="4608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tx1"/>
              </a:buClr>
              <a:buChar char="•"/>
              <a:defRPr sz="2800">
                <a:solidFill>
                  <a:srgbClr val="000000"/>
                </a:solidFill>
                <a:latin typeface="Arial" charset="0"/>
                <a:ea typeface="ＭＳ Ｐゴシック" charset="-128"/>
              </a:defRPr>
            </a:lvl1pPr>
            <a:lvl2pPr marL="742950" indent="-285750">
              <a:spcBef>
                <a:spcPct val="20000"/>
              </a:spcBef>
              <a:buClr>
                <a:schemeClr val="tx1"/>
              </a:buClr>
              <a:buFont typeface="Symbol" charset="2"/>
              <a:buChar char="-"/>
              <a:defRPr sz="2600">
                <a:solidFill>
                  <a:srgbClr val="000000"/>
                </a:solidFill>
                <a:latin typeface="Arial" charset="0"/>
                <a:ea typeface="ＭＳ Ｐゴシック" charset="-128"/>
              </a:defRPr>
            </a:lvl2pPr>
            <a:lvl3pPr marL="1143000" indent="-228600">
              <a:spcBef>
                <a:spcPct val="20000"/>
              </a:spcBef>
              <a:buClr>
                <a:schemeClr val="tx1"/>
              </a:buClr>
              <a:buChar char="•"/>
              <a:defRPr sz="2400">
                <a:solidFill>
                  <a:srgbClr val="000000"/>
                </a:solidFill>
                <a:latin typeface="Arial" charset="0"/>
                <a:ea typeface="ＭＳ Ｐゴシック" charset="-128"/>
              </a:defRPr>
            </a:lvl3pPr>
            <a:lvl4pPr marL="1600200" indent="-228600">
              <a:spcBef>
                <a:spcPct val="20000"/>
              </a:spcBef>
              <a:buClr>
                <a:schemeClr val="tx1"/>
              </a:buClr>
              <a:buChar char="•"/>
              <a:defRPr sz="2000">
                <a:solidFill>
                  <a:srgbClr val="000000"/>
                </a:solidFill>
                <a:latin typeface="Arial" charset="0"/>
                <a:ea typeface="ＭＳ Ｐゴシック" charset="-128"/>
              </a:defRPr>
            </a:lvl4pPr>
            <a:lvl5pPr marL="2057400" indent="-228600">
              <a:spcBef>
                <a:spcPct val="20000"/>
              </a:spcBef>
              <a:buClr>
                <a:schemeClr val="tx1"/>
              </a:buClr>
              <a:buChar char="•"/>
              <a:defRPr sz="2000">
                <a:solidFill>
                  <a:srgbClr val="000000"/>
                </a:solidFill>
                <a:latin typeface="Arial" charset="0"/>
                <a:ea typeface="ＭＳ Ｐゴシック" charset="-128"/>
              </a:defRPr>
            </a:lvl5pPr>
            <a:lvl6pPr marL="25146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6pPr>
            <a:lvl7pPr marL="29718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7pPr>
            <a:lvl8pPr marL="34290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8pPr>
            <a:lvl9pPr marL="38862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9pPr>
          </a:lstStyle>
          <a:p>
            <a:pPr>
              <a:spcBef>
                <a:spcPct val="0"/>
              </a:spcBef>
              <a:buClrTx/>
              <a:buFontTx/>
              <a:buNone/>
            </a:pPr>
            <a:fld id="{DEB8AE74-120C-E14A-9339-CD4271D58807}" type="slidenum">
              <a:rPr lang="en-US" altLang="en-US" sz="1200">
                <a:solidFill>
                  <a:schemeClr val="bg1"/>
                </a:solidFill>
              </a:rPr>
              <a:pPr>
                <a:spcBef>
                  <a:spcPct val="0"/>
                </a:spcBef>
                <a:buClrTx/>
                <a:buFontTx/>
                <a:buNone/>
              </a:pPr>
              <a:t>22</a:t>
            </a:fld>
            <a:endParaRPr lang="en-US" altLang="en-US" sz="1200">
              <a:solidFill>
                <a:schemeClr val="bg1"/>
              </a:solidFill>
            </a:endParaRPr>
          </a:p>
        </p:txBody>
      </p:sp>
      <p:sp>
        <p:nvSpPr>
          <p:cNvPr id="46083" name="TextBox 7"/>
          <p:cNvSpPr txBox="1">
            <a:spLocks noChangeArrowheads="1"/>
          </p:cNvSpPr>
          <p:nvPr/>
        </p:nvSpPr>
        <p:spPr bwMode="auto">
          <a:xfrm>
            <a:off x="1873250" y="4530725"/>
            <a:ext cx="33940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tx1"/>
              </a:buClr>
              <a:buChar char="•"/>
              <a:defRPr sz="2800">
                <a:solidFill>
                  <a:srgbClr val="000000"/>
                </a:solidFill>
                <a:latin typeface="Arial" charset="0"/>
                <a:ea typeface="ＭＳ Ｐゴシック" charset="-128"/>
              </a:defRPr>
            </a:lvl1pPr>
            <a:lvl2pPr marL="742950" indent="-285750">
              <a:spcBef>
                <a:spcPct val="20000"/>
              </a:spcBef>
              <a:buClr>
                <a:schemeClr val="tx1"/>
              </a:buClr>
              <a:buFont typeface="Symbol" charset="2"/>
              <a:buChar char="-"/>
              <a:defRPr sz="2600">
                <a:solidFill>
                  <a:srgbClr val="000000"/>
                </a:solidFill>
                <a:latin typeface="Arial" charset="0"/>
                <a:ea typeface="ＭＳ Ｐゴシック" charset="-128"/>
              </a:defRPr>
            </a:lvl2pPr>
            <a:lvl3pPr marL="1143000" indent="-228600">
              <a:spcBef>
                <a:spcPct val="20000"/>
              </a:spcBef>
              <a:buClr>
                <a:schemeClr val="tx1"/>
              </a:buClr>
              <a:buChar char="•"/>
              <a:defRPr sz="2400">
                <a:solidFill>
                  <a:srgbClr val="000000"/>
                </a:solidFill>
                <a:latin typeface="Arial" charset="0"/>
                <a:ea typeface="ＭＳ Ｐゴシック" charset="-128"/>
              </a:defRPr>
            </a:lvl3pPr>
            <a:lvl4pPr marL="1600200" indent="-228600">
              <a:spcBef>
                <a:spcPct val="20000"/>
              </a:spcBef>
              <a:buClr>
                <a:schemeClr val="tx1"/>
              </a:buClr>
              <a:buChar char="•"/>
              <a:defRPr sz="2000">
                <a:solidFill>
                  <a:srgbClr val="000000"/>
                </a:solidFill>
                <a:latin typeface="Arial" charset="0"/>
                <a:ea typeface="ＭＳ Ｐゴシック" charset="-128"/>
              </a:defRPr>
            </a:lvl4pPr>
            <a:lvl5pPr marL="2057400" indent="-228600">
              <a:spcBef>
                <a:spcPct val="20000"/>
              </a:spcBef>
              <a:buClr>
                <a:schemeClr val="tx1"/>
              </a:buClr>
              <a:buChar char="•"/>
              <a:defRPr sz="2000">
                <a:solidFill>
                  <a:srgbClr val="000000"/>
                </a:solidFill>
                <a:latin typeface="Arial" charset="0"/>
                <a:ea typeface="ＭＳ Ｐゴシック" charset="-128"/>
              </a:defRPr>
            </a:lvl5pPr>
            <a:lvl6pPr marL="25146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6pPr>
            <a:lvl7pPr marL="29718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7pPr>
            <a:lvl8pPr marL="34290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8pPr>
            <a:lvl9pPr marL="38862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9pPr>
          </a:lstStyle>
          <a:p>
            <a:pPr>
              <a:spcBef>
                <a:spcPct val="0"/>
              </a:spcBef>
              <a:buClrTx/>
              <a:buFontTx/>
              <a:buNone/>
            </a:pPr>
            <a:r>
              <a:rPr lang="en-US" altLang="en-US" sz="2400">
                <a:solidFill>
                  <a:schemeClr val="bg1"/>
                </a:solidFill>
                <a:latin typeface="Times New Roman" charset="0"/>
              </a:rPr>
              <a:t>Documentation</a:t>
            </a:r>
          </a:p>
        </p:txBody>
      </p:sp>
      <p:sp>
        <p:nvSpPr>
          <p:cNvPr id="46084" name="TextBox 8"/>
          <p:cNvSpPr txBox="1">
            <a:spLocks noChangeArrowheads="1"/>
          </p:cNvSpPr>
          <p:nvPr/>
        </p:nvSpPr>
        <p:spPr bwMode="auto">
          <a:xfrm>
            <a:off x="4149725" y="3633788"/>
            <a:ext cx="339407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tx1"/>
              </a:buClr>
              <a:buChar char="•"/>
              <a:defRPr sz="2800">
                <a:solidFill>
                  <a:srgbClr val="000000"/>
                </a:solidFill>
                <a:latin typeface="Arial" charset="0"/>
                <a:ea typeface="ＭＳ Ｐゴシック" charset="-128"/>
              </a:defRPr>
            </a:lvl1pPr>
            <a:lvl2pPr marL="742950" indent="-285750">
              <a:spcBef>
                <a:spcPct val="20000"/>
              </a:spcBef>
              <a:buClr>
                <a:schemeClr val="tx1"/>
              </a:buClr>
              <a:buFont typeface="Symbol" charset="2"/>
              <a:buChar char="-"/>
              <a:defRPr sz="2600">
                <a:solidFill>
                  <a:srgbClr val="000000"/>
                </a:solidFill>
                <a:latin typeface="Arial" charset="0"/>
                <a:ea typeface="ＭＳ Ｐゴシック" charset="-128"/>
              </a:defRPr>
            </a:lvl2pPr>
            <a:lvl3pPr marL="1143000" indent="-228600">
              <a:spcBef>
                <a:spcPct val="20000"/>
              </a:spcBef>
              <a:buClr>
                <a:schemeClr val="tx1"/>
              </a:buClr>
              <a:buChar char="•"/>
              <a:defRPr sz="2400">
                <a:solidFill>
                  <a:srgbClr val="000000"/>
                </a:solidFill>
                <a:latin typeface="Arial" charset="0"/>
                <a:ea typeface="ＭＳ Ｐゴシック" charset="-128"/>
              </a:defRPr>
            </a:lvl3pPr>
            <a:lvl4pPr marL="1600200" indent="-228600">
              <a:spcBef>
                <a:spcPct val="20000"/>
              </a:spcBef>
              <a:buClr>
                <a:schemeClr val="tx1"/>
              </a:buClr>
              <a:buChar char="•"/>
              <a:defRPr sz="2000">
                <a:solidFill>
                  <a:srgbClr val="000000"/>
                </a:solidFill>
                <a:latin typeface="Arial" charset="0"/>
                <a:ea typeface="ＭＳ Ｐゴシック" charset="-128"/>
              </a:defRPr>
            </a:lvl4pPr>
            <a:lvl5pPr marL="2057400" indent="-228600">
              <a:spcBef>
                <a:spcPct val="20000"/>
              </a:spcBef>
              <a:buClr>
                <a:schemeClr val="tx1"/>
              </a:buClr>
              <a:buChar char="•"/>
              <a:defRPr sz="2000">
                <a:solidFill>
                  <a:srgbClr val="000000"/>
                </a:solidFill>
                <a:latin typeface="Arial" charset="0"/>
                <a:ea typeface="ＭＳ Ｐゴシック" charset="-128"/>
              </a:defRPr>
            </a:lvl5pPr>
            <a:lvl6pPr marL="25146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6pPr>
            <a:lvl7pPr marL="29718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7pPr>
            <a:lvl8pPr marL="34290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8pPr>
            <a:lvl9pPr marL="38862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9pPr>
          </a:lstStyle>
          <a:p>
            <a:pPr>
              <a:spcBef>
                <a:spcPct val="0"/>
              </a:spcBef>
              <a:buClrTx/>
              <a:buFontTx/>
              <a:buNone/>
            </a:pPr>
            <a:r>
              <a:rPr lang="en-US" altLang="en-US" sz="2400">
                <a:solidFill>
                  <a:schemeClr val="bg1"/>
                </a:solidFill>
                <a:latin typeface="Times New Roman" charset="0"/>
              </a:rPr>
              <a:t>Metadata </a:t>
            </a:r>
          </a:p>
        </p:txBody>
      </p:sp>
      <p:sp>
        <p:nvSpPr>
          <p:cNvPr id="46085" name="TextBox 9"/>
          <p:cNvSpPr txBox="1">
            <a:spLocks noChangeArrowheads="1"/>
          </p:cNvSpPr>
          <p:nvPr/>
        </p:nvSpPr>
        <p:spPr bwMode="auto">
          <a:xfrm>
            <a:off x="5292725" y="2606675"/>
            <a:ext cx="33940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tx1"/>
              </a:buClr>
              <a:buChar char="•"/>
              <a:defRPr sz="2800">
                <a:solidFill>
                  <a:srgbClr val="000000"/>
                </a:solidFill>
                <a:latin typeface="Arial" charset="0"/>
                <a:ea typeface="ＭＳ Ｐゴシック" charset="-128"/>
              </a:defRPr>
            </a:lvl1pPr>
            <a:lvl2pPr marL="742950" indent="-285750">
              <a:spcBef>
                <a:spcPct val="20000"/>
              </a:spcBef>
              <a:buClr>
                <a:schemeClr val="tx1"/>
              </a:buClr>
              <a:buFont typeface="Symbol" charset="2"/>
              <a:buChar char="-"/>
              <a:defRPr sz="2600">
                <a:solidFill>
                  <a:srgbClr val="000000"/>
                </a:solidFill>
                <a:latin typeface="Arial" charset="0"/>
                <a:ea typeface="ＭＳ Ｐゴシック" charset="-128"/>
              </a:defRPr>
            </a:lvl2pPr>
            <a:lvl3pPr marL="1143000" indent="-228600">
              <a:spcBef>
                <a:spcPct val="20000"/>
              </a:spcBef>
              <a:buClr>
                <a:schemeClr val="tx1"/>
              </a:buClr>
              <a:buChar char="•"/>
              <a:defRPr sz="2400">
                <a:solidFill>
                  <a:srgbClr val="000000"/>
                </a:solidFill>
                <a:latin typeface="Arial" charset="0"/>
                <a:ea typeface="ＭＳ Ｐゴシック" charset="-128"/>
              </a:defRPr>
            </a:lvl3pPr>
            <a:lvl4pPr marL="1600200" indent="-228600">
              <a:spcBef>
                <a:spcPct val="20000"/>
              </a:spcBef>
              <a:buClr>
                <a:schemeClr val="tx1"/>
              </a:buClr>
              <a:buChar char="•"/>
              <a:defRPr sz="2000">
                <a:solidFill>
                  <a:srgbClr val="000000"/>
                </a:solidFill>
                <a:latin typeface="Arial" charset="0"/>
                <a:ea typeface="ＭＳ Ｐゴシック" charset="-128"/>
              </a:defRPr>
            </a:lvl4pPr>
            <a:lvl5pPr marL="2057400" indent="-228600">
              <a:spcBef>
                <a:spcPct val="20000"/>
              </a:spcBef>
              <a:buClr>
                <a:schemeClr val="tx1"/>
              </a:buClr>
              <a:buChar char="•"/>
              <a:defRPr sz="2000">
                <a:solidFill>
                  <a:srgbClr val="000000"/>
                </a:solidFill>
                <a:latin typeface="Arial" charset="0"/>
                <a:ea typeface="ＭＳ Ｐゴシック" charset="-128"/>
              </a:defRPr>
            </a:lvl5pPr>
            <a:lvl6pPr marL="25146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6pPr>
            <a:lvl7pPr marL="29718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7pPr>
            <a:lvl8pPr marL="34290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8pPr>
            <a:lvl9pPr marL="38862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9pPr>
          </a:lstStyle>
          <a:p>
            <a:pPr>
              <a:spcBef>
                <a:spcPct val="0"/>
              </a:spcBef>
              <a:buClrTx/>
              <a:buFontTx/>
              <a:buNone/>
            </a:pPr>
            <a:r>
              <a:rPr lang="en-US" altLang="en-US" sz="2400">
                <a:solidFill>
                  <a:schemeClr val="bg1"/>
                </a:solidFill>
                <a:latin typeface="Times New Roman" charset="0"/>
              </a:rPr>
              <a:t>Sharable Metadata </a:t>
            </a:r>
          </a:p>
        </p:txBody>
      </p:sp>
      <p:sp>
        <p:nvSpPr>
          <p:cNvPr id="46086" name="TextBox 10"/>
          <p:cNvSpPr txBox="1">
            <a:spLocks noChangeArrowheads="1"/>
          </p:cNvSpPr>
          <p:nvPr/>
        </p:nvSpPr>
        <p:spPr bwMode="auto">
          <a:xfrm>
            <a:off x="6540500" y="1119188"/>
            <a:ext cx="339407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tx1"/>
              </a:buClr>
              <a:buChar char="•"/>
              <a:defRPr sz="2800">
                <a:solidFill>
                  <a:srgbClr val="000000"/>
                </a:solidFill>
                <a:latin typeface="Arial" charset="0"/>
                <a:ea typeface="ＭＳ Ｐゴシック" charset="-128"/>
              </a:defRPr>
            </a:lvl1pPr>
            <a:lvl2pPr marL="742950" indent="-285750">
              <a:spcBef>
                <a:spcPct val="20000"/>
              </a:spcBef>
              <a:buClr>
                <a:schemeClr val="tx1"/>
              </a:buClr>
              <a:buFont typeface="Symbol" charset="2"/>
              <a:buChar char="-"/>
              <a:defRPr sz="2600">
                <a:solidFill>
                  <a:srgbClr val="000000"/>
                </a:solidFill>
                <a:latin typeface="Arial" charset="0"/>
                <a:ea typeface="ＭＳ Ｐゴシック" charset="-128"/>
              </a:defRPr>
            </a:lvl2pPr>
            <a:lvl3pPr marL="1143000" indent="-228600">
              <a:spcBef>
                <a:spcPct val="20000"/>
              </a:spcBef>
              <a:buClr>
                <a:schemeClr val="tx1"/>
              </a:buClr>
              <a:buChar char="•"/>
              <a:defRPr sz="2400">
                <a:solidFill>
                  <a:srgbClr val="000000"/>
                </a:solidFill>
                <a:latin typeface="Arial" charset="0"/>
                <a:ea typeface="ＭＳ Ｐゴシック" charset="-128"/>
              </a:defRPr>
            </a:lvl3pPr>
            <a:lvl4pPr marL="1600200" indent="-228600">
              <a:spcBef>
                <a:spcPct val="20000"/>
              </a:spcBef>
              <a:buClr>
                <a:schemeClr val="tx1"/>
              </a:buClr>
              <a:buChar char="•"/>
              <a:defRPr sz="2000">
                <a:solidFill>
                  <a:srgbClr val="000000"/>
                </a:solidFill>
                <a:latin typeface="Arial" charset="0"/>
                <a:ea typeface="ＭＳ Ｐゴシック" charset="-128"/>
              </a:defRPr>
            </a:lvl4pPr>
            <a:lvl5pPr marL="2057400" indent="-228600">
              <a:spcBef>
                <a:spcPct val="20000"/>
              </a:spcBef>
              <a:buClr>
                <a:schemeClr val="tx1"/>
              </a:buClr>
              <a:buChar char="•"/>
              <a:defRPr sz="2000">
                <a:solidFill>
                  <a:srgbClr val="000000"/>
                </a:solidFill>
                <a:latin typeface="Arial" charset="0"/>
                <a:ea typeface="ＭＳ Ｐゴシック" charset="-128"/>
              </a:defRPr>
            </a:lvl5pPr>
            <a:lvl6pPr marL="25146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6pPr>
            <a:lvl7pPr marL="29718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7pPr>
            <a:lvl8pPr marL="34290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8pPr>
            <a:lvl9pPr marL="38862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9pPr>
          </a:lstStyle>
          <a:p>
            <a:pPr>
              <a:spcBef>
                <a:spcPct val="0"/>
              </a:spcBef>
              <a:buClrTx/>
              <a:buFontTx/>
              <a:buNone/>
            </a:pPr>
            <a:r>
              <a:rPr lang="en-US" altLang="en-US" sz="2400">
                <a:solidFill>
                  <a:schemeClr val="bg1"/>
                </a:solidFill>
                <a:latin typeface="Times New Roman" charset="0"/>
              </a:rPr>
              <a:t>data.ucar.edu</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2750" y="1119188"/>
            <a:ext cx="4879975" cy="34750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52750" y="1866900"/>
            <a:ext cx="3611563" cy="347345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41913" y="2743200"/>
            <a:ext cx="3611562" cy="34750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
        <p:nvSpPr>
          <p:cNvPr id="46090" name="TextBox 14"/>
          <p:cNvSpPr txBox="1">
            <a:spLocks noChangeArrowheads="1"/>
          </p:cNvSpPr>
          <p:nvPr/>
        </p:nvSpPr>
        <p:spPr bwMode="auto">
          <a:xfrm>
            <a:off x="557213" y="6243638"/>
            <a:ext cx="780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tx1"/>
              </a:buClr>
              <a:buChar char="•"/>
              <a:defRPr sz="2800">
                <a:solidFill>
                  <a:srgbClr val="000000"/>
                </a:solidFill>
                <a:latin typeface="Arial" charset="0"/>
                <a:ea typeface="ＭＳ Ｐゴシック" charset="-128"/>
              </a:defRPr>
            </a:lvl1pPr>
            <a:lvl2pPr marL="742950" indent="-285750">
              <a:spcBef>
                <a:spcPct val="20000"/>
              </a:spcBef>
              <a:buClr>
                <a:schemeClr val="tx1"/>
              </a:buClr>
              <a:buFont typeface="Symbol" charset="2"/>
              <a:buChar char="-"/>
              <a:defRPr sz="2600">
                <a:solidFill>
                  <a:srgbClr val="000000"/>
                </a:solidFill>
                <a:latin typeface="Arial" charset="0"/>
                <a:ea typeface="ＭＳ Ｐゴシック" charset="-128"/>
              </a:defRPr>
            </a:lvl2pPr>
            <a:lvl3pPr marL="1143000" indent="-228600">
              <a:spcBef>
                <a:spcPct val="20000"/>
              </a:spcBef>
              <a:buClr>
                <a:schemeClr val="tx1"/>
              </a:buClr>
              <a:buChar char="•"/>
              <a:defRPr sz="2400">
                <a:solidFill>
                  <a:srgbClr val="000000"/>
                </a:solidFill>
                <a:latin typeface="Arial" charset="0"/>
                <a:ea typeface="ＭＳ Ｐゴシック" charset="-128"/>
              </a:defRPr>
            </a:lvl3pPr>
            <a:lvl4pPr marL="1600200" indent="-228600">
              <a:spcBef>
                <a:spcPct val="20000"/>
              </a:spcBef>
              <a:buClr>
                <a:schemeClr val="tx1"/>
              </a:buClr>
              <a:buChar char="•"/>
              <a:defRPr sz="2000">
                <a:solidFill>
                  <a:srgbClr val="000000"/>
                </a:solidFill>
                <a:latin typeface="Arial" charset="0"/>
                <a:ea typeface="ＭＳ Ｐゴシック" charset="-128"/>
              </a:defRPr>
            </a:lvl4pPr>
            <a:lvl5pPr marL="2057400" indent="-228600">
              <a:spcBef>
                <a:spcPct val="20000"/>
              </a:spcBef>
              <a:buClr>
                <a:schemeClr val="tx1"/>
              </a:buClr>
              <a:buChar char="•"/>
              <a:defRPr sz="2000">
                <a:solidFill>
                  <a:srgbClr val="000000"/>
                </a:solidFill>
                <a:latin typeface="Arial" charset="0"/>
                <a:ea typeface="ＭＳ Ｐゴシック" charset="-128"/>
              </a:defRPr>
            </a:lvl5pPr>
            <a:lvl6pPr marL="25146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6pPr>
            <a:lvl7pPr marL="29718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7pPr>
            <a:lvl8pPr marL="34290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8pPr>
            <a:lvl9pPr marL="38862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9pPr>
          </a:lstStyle>
          <a:p>
            <a:pPr>
              <a:spcBef>
                <a:spcPct val="0"/>
              </a:spcBef>
              <a:buClrTx/>
              <a:buFontTx/>
              <a:buNone/>
            </a:pPr>
            <a:r>
              <a:rPr lang="en-US" altLang="en-US" sz="1800">
                <a:solidFill>
                  <a:schemeClr val="tx1"/>
                </a:solidFill>
              </a:rPr>
              <a:t>http://wiki.esipfed.org/index.php/Category:Documentation_Connections</a:t>
            </a:r>
          </a:p>
        </p:txBody>
      </p:sp>
    </p:spTree>
    <p:extLst>
      <p:ext uri="{BB962C8B-B14F-4D97-AF65-F5344CB8AC3E}">
        <p14:creationId xmlns:p14="http://schemas.microsoft.com/office/powerpoint/2010/main" val="1018128139"/>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r>
              <a:rPr lang="en-US" altLang="en-US" dirty="0" smtClean="0">
                <a:ea typeface="ＭＳ Ｐゴシック" charset="-128"/>
              </a:rPr>
              <a:t>Questions, Comments?</a:t>
            </a:r>
            <a:endParaRPr lang="en-US" altLang="en-US" dirty="0">
              <a:ea typeface="ＭＳ Ｐゴシック" charset="-128"/>
            </a:endParaRPr>
          </a:p>
        </p:txBody>
      </p:sp>
      <p:sp>
        <p:nvSpPr>
          <p:cNvPr id="4608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tx1"/>
              </a:buClr>
              <a:buChar char="•"/>
              <a:defRPr sz="2800">
                <a:solidFill>
                  <a:srgbClr val="000000"/>
                </a:solidFill>
                <a:latin typeface="Arial" charset="0"/>
                <a:ea typeface="ＭＳ Ｐゴシック" charset="-128"/>
              </a:defRPr>
            </a:lvl1pPr>
            <a:lvl2pPr marL="742950" indent="-285750">
              <a:spcBef>
                <a:spcPct val="20000"/>
              </a:spcBef>
              <a:buClr>
                <a:schemeClr val="tx1"/>
              </a:buClr>
              <a:buFont typeface="Symbol" charset="2"/>
              <a:buChar char="-"/>
              <a:defRPr sz="2600">
                <a:solidFill>
                  <a:srgbClr val="000000"/>
                </a:solidFill>
                <a:latin typeface="Arial" charset="0"/>
                <a:ea typeface="ＭＳ Ｐゴシック" charset="-128"/>
              </a:defRPr>
            </a:lvl2pPr>
            <a:lvl3pPr marL="1143000" indent="-228600">
              <a:spcBef>
                <a:spcPct val="20000"/>
              </a:spcBef>
              <a:buClr>
                <a:schemeClr val="tx1"/>
              </a:buClr>
              <a:buChar char="•"/>
              <a:defRPr sz="2400">
                <a:solidFill>
                  <a:srgbClr val="000000"/>
                </a:solidFill>
                <a:latin typeface="Arial" charset="0"/>
                <a:ea typeface="ＭＳ Ｐゴシック" charset="-128"/>
              </a:defRPr>
            </a:lvl3pPr>
            <a:lvl4pPr marL="1600200" indent="-228600">
              <a:spcBef>
                <a:spcPct val="20000"/>
              </a:spcBef>
              <a:buClr>
                <a:schemeClr val="tx1"/>
              </a:buClr>
              <a:buChar char="•"/>
              <a:defRPr sz="2000">
                <a:solidFill>
                  <a:srgbClr val="000000"/>
                </a:solidFill>
                <a:latin typeface="Arial" charset="0"/>
                <a:ea typeface="ＭＳ Ｐゴシック" charset="-128"/>
              </a:defRPr>
            </a:lvl4pPr>
            <a:lvl5pPr marL="2057400" indent="-228600">
              <a:spcBef>
                <a:spcPct val="20000"/>
              </a:spcBef>
              <a:buClr>
                <a:schemeClr val="tx1"/>
              </a:buClr>
              <a:buChar char="•"/>
              <a:defRPr sz="2000">
                <a:solidFill>
                  <a:srgbClr val="000000"/>
                </a:solidFill>
                <a:latin typeface="Arial" charset="0"/>
                <a:ea typeface="ＭＳ Ｐゴシック" charset="-128"/>
              </a:defRPr>
            </a:lvl5pPr>
            <a:lvl6pPr marL="25146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6pPr>
            <a:lvl7pPr marL="29718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7pPr>
            <a:lvl8pPr marL="34290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8pPr>
            <a:lvl9pPr marL="38862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9pPr>
          </a:lstStyle>
          <a:p>
            <a:pPr>
              <a:spcBef>
                <a:spcPct val="0"/>
              </a:spcBef>
              <a:buClrTx/>
              <a:buFontTx/>
              <a:buNone/>
            </a:pPr>
            <a:fld id="{DEB8AE74-120C-E14A-9339-CD4271D58807}" type="slidenum">
              <a:rPr lang="en-US" altLang="en-US" sz="1200">
                <a:solidFill>
                  <a:schemeClr val="bg1"/>
                </a:solidFill>
              </a:rPr>
              <a:pPr>
                <a:spcBef>
                  <a:spcPct val="0"/>
                </a:spcBef>
                <a:buClrTx/>
                <a:buFontTx/>
                <a:buNone/>
              </a:pPr>
              <a:t>23</a:t>
            </a:fld>
            <a:endParaRPr lang="en-US" altLang="en-US" sz="1200">
              <a:solidFill>
                <a:schemeClr val="bg1"/>
              </a:solidFill>
            </a:endParaRPr>
          </a:p>
        </p:txBody>
      </p:sp>
      <p:sp>
        <p:nvSpPr>
          <p:cNvPr id="46083" name="TextBox 7"/>
          <p:cNvSpPr txBox="1">
            <a:spLocks noChangeArrowheads="1"/>
          </p:cNvSpPr>
          <p:nvPr/>
        </p:nvSpPr>
        <p:spPr bwMode="auto">
          <a:xfrm>
            <a:off x="4816100" y="4632772"/>
            <a:ext cx="2061323"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lr>
                <a:schemeClr val="tx1"/>
              </a:buClr>
              <a:buChar char="•"/>
              <a:defRPr sz="2800">
                <a:solidFill>
                  <a:srgbClr val="000000"/>
                </a:solidFill>
                <a:latin typeface="Arial" charset="0"/>
                <a:ea typeface="ＭＳ Ｐゴシック" charset="-128"/>
              </a:defRPr>
            </a:lvl1pPr>
            <a:lvl2pPr marL="742950" indent="-285750">
              <a:spcBef>
                <a:spcPct val="20000"/>
              </a:spcBef>
              <a:buClr>
                <a:schemeClr val="tx1"/>
              </a:buClr>
              <a:buFont typeface="Symbol" charset="2"/>
              <a:buChar char="-"/>
              <a:defRPr sz="2600">
                <a:solidFill>
                  <a:srgbClr val="000000"/>
                </a:solidFill>
                <a:latin typeface="Arial" charset="0"/>
                <a:ea typeface="ＭＳ Ｐゴシック" charset="-128"/>
              </a:defRPr>
            </a:lvl2pPr>
            <a:lvl3pPr marL="1143000" indent="-228600">
              <a:spcBef>
                <a:spcPct val="20000"/>
              </a:spcBef>
              <a:buClr>
                <a:schemeClr val="tx1"/>
              </a:buClr>
              <a:buChar char="•"/>
              <a:defRPr sz="2400">
                <a:solidFill>
                  <a:srgbClr val="000000"/>
                </a:solidFill>
                <a:latin typeface="Arial" charset="0"/>
                <a:ea typeface="ＭＳ Ｐゴシック" charset="-128"/>
              </a:defRPr>
            </a:lvl3pPr>
            <a:lvl4pPr marL="1600200" indent="-228600">
              <a:spcBef>
                <a:spcPct val="20000"/>
              </a:spcBef>
              <a:buClr>
                <a:schemeClr val="tx1"/>
              </a:buClr>
              <a:buChar char="•"/>
              <a:defRPr sz="2000">
                <a:solidFill>
                  <a:srgbClr val="000000"/>
                </a:solidFill>
                <a:latin typeface="Arial" charset="0"/>
                <a:ea typeface="ＭＳ Ｐゴシック" charset="-128"/>
              </a:defRPr>
            </a:lvl4pPr>
            <a:lvl5pPr marL="2057400" indent="-228600">
              <a:spcBef>
                <a:spcPct val="20000"/>
              </a:spcBef>
              <a:buClr>
                <a:schemeClr val="tx1"/>
              </a:buClr>
              <a:buChar char="•"/>
              <a:defRPr sz="2000">
                <a:solidFill>
                  <a:srgbClr val="000000"/>
                </a:solidFill>
                <a:latin typeface="Arial" charset="0"/>
                <a:ea typeface="ＭＳ Ｐゴシック" charset="-128"/>
              </a:defRPr>
            </a:lvl5pPr>
            <a:lvl6pPr marL="25146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6pPr>
            <a:lvl7pPr marL="29718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7pPr>
            <a:lvl8pPr marL="34290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8pPr>
            <a:lvl9pPr marL="38862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9pPr>
          </a:lstStyle>
          <a:p>
            <a:pPr>
              <a:spcBef>
                <a:spcPct val="0"/>
              </a:spcBef>
              <a:buClrTx/>
              <a:buFontTx/>
              <a:buNone/>
            </a:pPr>
            <a:r>
              <a:rPr lang="en-US" altLang="en-US" sz="3600">
                <a:solidFill>
                  <a:schemeClr val="tx1"/>
                </a:solidFill>
                <a:latin typeface="+mn-lt"/>
              </a:rPr>
              <a:t>T</a:t>
            </a:r>
            <a:r>
              <a:rPr lang="en-US" altLang="en-US" sz="3600" smtClean="0">
                <a:solidFill>
                  <a:schemeClr val="tx1"/>
                </a:solidFill>
                <a:latin typeface="+mn-lt"/>
              </a:rPr>
              <a:t>hanks!</a:t>
            </a:r>
            <a:r>
              <a:rPr lang="en-US" altLang="en-US" sz="2400" smtClean="0">
                <a:solidFill>
                  <a:schemeClr val="bg1"/>
                </a:solidFill>
                <a:latin typeface="Times New Roman" charset="0"/>
              </a:rPr>
              <a:t>tion</a:t>
            </a:r>
            <a:endParaRPr lang="en-US" altLang="en-US" sz="2400" dirty="0">
              <a:solidFill>
                <a:schemeClr val="bg1"/>
              </a:solidFill>
              <a:latin typeface="Times New Roman" charset="0"/>
            </a:endParaRPr>
          </a:p>
        </p:txBody>
      </p:sp>
      <p:sp>
        <p:nvSpPr>
          <p:cNvPr id="46084" name="TextBox 8"/>
          <p:cNvSpPr txBox="1">
            <a:spLocks noChangeArrowheads="1"/>
          </p:cNvSpPr>
          <p:nvPr/>
        </p:nvSpPr>
        <p:spPr bwMode="auto">
          <a:xfrm>
            <a:off x="4149725" y="3633788"/>
            <a:ext cx="339407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tx1"/>
              </a:buClr>
              <a:buChar char="•"/>
              <a:defRPr sz="2800">
                <a:solidFill>
                  <a:srgbClr val="000000"/>
                </a:solidFill>
                <a:latin typeface="Arial" charset="0"/>
                <a:ea typeface="ＭＳ Ｐゴシック" charset="-128"/>
              </a:defRPr>
            </a:lvl1pPr>
            <a:lvl2pPr marL="742950" indent="-285750">
              <a:spcBef>
                <a:spcPct val="20000"/>
              </a:spcBef>
              <a:buClr>
                <a:schemeClr val="tx1"/>
              </a:buClr>
              <a:buFont typeface="Symbol" charset="2"/>
              <a:buChar char="-"/>
              <a:defRPr sz="2600">
                <a:solidFill>
                  <a:srgbClr val="000000"/>
                </a:solidFill>
                <a:latin typeface="Arial" charset="0"/>
                <a:ea typeface="ＭＳ Ｐゴシック" charset="-128"/>
              </a:defRPr>
            </a:lvl2pPr>
            <a:lvl3pPr marL="1143000" indent="-228600">
              <a:spcBef>
                <a:spcPct val="20000"/>
              </a:spcBef>
              <a:buClr>
                <a:schemeClr val="tx1"/>
              </a:buClr>
              <a:buChar char="•"/>
              <a:defRPr sz="2400">
                <a:solidFill>
                  <a:srgbClr val="000000"/>
                </a:solidFill>
                <a:latin typeface="Arial" charset="0"/>
                <a:ea typeface="ＭＳ Ｐゴシック" charset="-128"/>
              </a:defRPr>
            </a:lvl3pPr>
            <a:lvl4pPr marL="1600200" indent="-228600">
              <a:spcBef>
                <a:spcPct val="20000"/>
              </a:spcBef>
              <a:buClr>
                <a:schemeClr val="tx1"/>
              </a:buClr>
              <a:buChar char="•"/>
              <a:defRPr sz="2000">
                <a:solidFill>
                  <a:srgbClr val="000000"/>
                </a:solidFill>
                <a:latin typeface="Arial" charset="0"/>
                <a:ea typeface="ＭＳ Ｐゴシック" charset="-128"/>
              </a:defRPr>
            </a:lvl4pPr>
            <a:lvl5pPr marL="2057400" indent="-228600">
              <a:spcBef>
                <a:spcPct val="20000"/>
              </a:spcBef>
              <a:buClr>
                <a:schemeClr val="tx1"/>
              </a:buClr>
              <a:buChar char="•"/>
              <a:defRPr sz="2000">
                <a:solidFill>
                  <a:srgbClr val="000000"/>
                </a:solidFill>
                <a:latin typeface="Arial" charset="0"/>
                <a:ea typeface="ＭＳ Ｐゴシック" charset="-128"/>
              </a:defRPr>
            </a:lvl5pPr>
            <a:lvl6pPr marL="25146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6pPr>
            <a:lvl7pPr marL="29718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7pPr>
            <a:lvl8pPr marL="34290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8pPr>
            <a:lvl9pPr marL="38862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9pPr>
          </a:lstStyle>
          <a:p>
            <a:pPr>
              <a:spcBef>
                <a:spcPct val="0"/>
              </a:spcBef>
              <a:buClrTx/>
              <a:buFontTx/>
              <a:buNone/>
            </a:pPr>
            <a:r>
              <a:rPr lang="en-US" altLang="en-US" sz="2400">
                <a:solidFill>
                  <a:schemeClr val="bg1"/>
                </a:solidFill>
                <a:latin typeface="Times New Roman" charset="0"/>
              </a:rPr>
              <a:t>Metadata </a:t>
            </a:r>
          </a:p>
        </p:txBody>
      </p:sp>
      <p:sp>
        <p:nvSpPr>
          <p:cNvPr id="46085" name="TextBox 9"/>
          <p:cNvSpPr txBox="1">
            <a:spLocks noChangeArrowheads="1"/>
          </p:cNvSpPr>
          <p:nvPr/>
        </p:nvSpPr>
        <p:spPr bwMode="auto">
          <a:xfrm>
            <a:off x="5292725" y="2606675"/>
            <a:ext cx="33940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tx1"/>
              </a:buClr>
              <a:buChar char="•"/>
              <a:defRPr sz="2800">
                <a:solidFill>
                  <a:srgbClr val="000000"/>
                </a:solidFill>
                <a:latin typeface="Arial" charset="0"/>
                <a:ea typeface="ＭＳ Ｐゴシック" charset="-128"/>
              </a:defRPr>
            </a:lvl1pPr>
            <a:lvl2pPr marL="742950" indent="-285750">
              <a:spcBef>
                <a:spcPct val="20000"/>
              </a:spcBef>
              <a:buClr>
                <a:schemeClr val="tx1"/>
              </a:buClr>
              <a:buFont typeface="Symbol" charset="2"/>
              <a:buChar char="-"/>
              <a:defRPr sz="2600">
                <a:solidFill>
                  <a:srgbClr val="000000"/>
                </a:solidFill>
                <a:latin typeface="Arial" charset="0"/>
                <a:ea typeface="ＭＳ Ｐゴシック" charset="-128"/>
              </a:defRPr>
            </a:lvl2pPr>
            <a:lvl3pPr marL="1143000" indent="-228600">
              <a:spcBef>
                <a:spcPct val="20000"/>
              </a:spcBef>
              <a:buClr>
                <a:schemeClr val="tx1"/>
              </a:buClr>
              <a:buChar char="•"/>
              <a:defRPr sz="2400">
                <a:solidFill>
                  <a:srgbClr val="000000"/>
                </a:solidFill>
                <a:latin typeface="Arial" charset="0"/>
                <a:ea typeface="ＭＳ Ｐゴシック" charset="-128"/>
              </a:defRPr>
            </a:lvl3pPr>
            <a:lvl4pPr marL="1600200" indent="-228600">
              <a:spcBef>
                <a:spcPct val="20000"/>
              </a:spcBef>
              <a:buClr>
                <a:schemeClr val="tx1"/>
              </a:buClr>
              <a:buChar char="•"/>
              <a:defRPr sz="2000">
                <a:solidFill>
                  <a:srgbClr val="000000"/>
                </a:solidFill>
                <a:latin typeface="Arial" charset="0"/>
                <a:ea typeface="ＭＳ Ｐゴシック" charset="-128"/>
              </a:defRPr>
            </a:lvl4pPr>
            <a:lvl5pPr marL="2057400" indent="-228600">
              <a:spcBef>
                <a:spcPct val="20000"/>
              </a:spcBef>
              <a:buClr>
                <a:schemeClr val="tx1"/>
              </a:buClr>
              <a:buChar char="•"/>
              <a:defRPr sz="2000">
                <a:solidFill>
                  <a:srgbClr val="000000"/>
                </a:solidFill>
                <a:latin typeface="Arial" charset="0"/>
                <a:ea typeface="ＭＳ Ｐゴシック" charset="-128"/>
              </a:defRPr>
            </a:lvl5pPr>
            <a:lvl6pPr marL="25146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6pPr>
            <a:lvl7pPr marL="29718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7pPr>
            <a:lvl8pPr marL="34290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8pPr>
            <a:lvl9pPr marL="38862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9pPr>
          </a:lstStyle>
          <a:p>
            <a:pPr>
              <a:spcBef>
                <a:spcPct val="0"/>
              </a:spcBef>
              <a:buClrTx/>
              <a:buFontTx/>
              <a:buNone/>
            </a:pPr>
            <a:r>
              <a:rPr lang="en-US" altLang="en-US" sz="2400">
                <a:solidFill>
                  <a:schemeClr val="bg1"/>
                </a:solidFill>
                <a:latin typeface="Times New Roman" charset="0"/>
              </a:rPr>
              <a:t>Sharable Metadata </a:t>
            </a:r>
          </a:p>
        </p:txBody>
      </p:sp>
      <p:sp>
        <p:nvSpPr>
          <p:cNvPr id="46086" name="TextBox 10"/>
          <p:cNvSpPr txBox="1">
            <a:spLocks noChangeArrowheads="1"/>
          </p:cNvSpPr>
          <p:nvPr/>
        </p:nvSpPr>
        <p:spPr bwMode="auto">
          <a:xfrm>
            <a:off x="6540500" y="1119188"/>
            <a:ext cx="339407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tx1"/>
              </a:buClr>
              <a:buChar char="•"/>
              <a:defRPr sz="2800">
                <a:solidFill>
                  <a:srgbClr val="000000"/>
                </a:solidFill>
                <a:latin typeface="Arial" charset="0"/>
                <a:ea typeface="ＭＳ Ｐゴシック" charset="-128"/>
              </a:defRPr>
            </a:lvl1pPr>
            <a:lvl2pPr marL="742950" indent="-285750">
              <a:spcBef>
                <a:spcPct val="20000"/>
              </a:spcBef>
              <a:buClr>
                <a:schemeClr val="tx1"/>
              </a:buClr>
              <a:buFont typeface="Symbol" charset="2"/>
              <a:buChar char="-"/>
              <a:defRPr sz="2600">
                <a:solidFill>
                  <a:srgbClr val="000000"/>
                </a:solidFill>
                <a:latin typeface="Arial" charset="0"/>
                <a:ea typeface="ＭＳ Ｐゴシック" charset="-128"/>
              </a:defRPr>
            </a:lvl2pPr>
            <a:lvl3pPr marL="1143000" indent="-228600">
              <a:spcBef>
                <a:spcPct val="20000"/>
              </a:spcBef>
              <a:buClr>
                <a:schemeClr val="tx1"/>
              </a:buClr>
              <a:buChar char="•"/>
              <a:defRPr sz="2400">
                <a:solidFill>
                  <a:srgbClr val="000000"/>
                </a:solidFill>
                <a:latin typeface="Arial" charset="0"/>
                <a:ea typeface="ＭＳ Ｐゴシック" charset="-128"/>
              </a:defRPr>
            </a:lvl3pPr>
            <a:lvl4pPr marL="1600200" indent="-228600">
              <a:spcBef>
                <a:spcPct val="20000"/>
              </a:spcBef>
              <a:buClr>
                <a:schemeClr val="tx1"/>
              </a:buClr>
              <a:buChar char="•"/>
              <a:defRPr sz="2000">
                <a:solidFill>
                  <a:srgbClr val="000000"/>
                </a:solidFill>
                <a:latin typeface="Arial" charset="0"/>
                <a:ea typeface="ＭＳ Ｐゴシック" charset="-128"/>
              </a:defRPr>
            </a:lvl4pPr>
            <a:lvl5pPr marL="2057400" indent="-228600">
              <a:spcBef>
                <a:spcPct val="20000"/>
              </a:spcBef>
              <a:buClr>
                <a:schemeClr val="tx1"/>
              </a:buClr>
              <a:buChar char="•"/>
              <a:defRPr sz="2000">
                <a:solidFill>
                  <a:srgbClr val="000000"/>
                </a:solidFill>
                <a:latin typeface="Arial" charset="0"/>
                <a:ea typeface="ＭＳ Ｐゴシック" charset="-128"/>
              </a:defRPr>
            </a:lvl5pPr>
            <a:lvl6pPr marL="25146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6pPr>
            <a:lvl7pPr marL="29718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7pPr>
            <a:lvl8pPr marL="34290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8pPr>
            <a:lvl9pPr marL="3886200" indent="-228600" eaLnBrk="0" fontAlgn="base" hangingPunct="0">
              <a:spcBef>
                <a:spcPct val="20000"/>
              </a:spcBef>
              <a:spcAft>
                <a:spcPct val="0"/>
              </a:spcAft>
              <a:buClr>
                <a:schemeClr val="tx1"/>
              </a:buClr>
              <a:buChar char="•"/>
              <a:defRPr sz="2000">
                <a:solidFill>
                  <a:srgbClr val="000000"/>
                </a:solidFill>
                <a:latin typeface="Arial" charset="0"/>
                <a:ea typeface="ＭＳ Ｐゴシック" charset="-128"/>
              </a:defRPr>
            </a:lvl9pPr>
          </a:lstStyle>
          <a:p>
            <a:pPr>
              <a:spcBef>
                <a:spcPct val="0"/>
              </a:spcBef>
              <a:buClrTx/>
              <a:buFontTx/>
              <a:buNone/>
            </a:pPr>
            <a:r>
              <a:rPr lang="en-US" altLang="en-US" sz="2400">
                <a:solidFill>
                  <a:schemeClr val="bg1"/>
                </a:solidFill>
                <a:latin typeface="Times New Roman" charset="0"/>
              </a:rPr>
              <a:t>data.ucar.edu</a:t>
            </a:r>
          </a:p>
        </p:txBody>
      </p:sp>
      <p:sp>
        <p:nvSpPr>
          <p:cNvPr id="2" name="TextBox 1"/>
          <p:cNvSpPr txBox="1"/>
          <p:nvPr/>
        </p:nvSpPr>
        <p:spPr>
          <a:xfrm>
            <a:off x="1353670" y="2530029"/>
            <a:ext cx="6436659" cy="1077218"/>
          </a:xfrm>
          <a:prstGeom prst="rect">
            <a:avLst/>
          </a:prstGeom>
          <a:noFill/>
        </p:spPr>
        <p:txBody>
          <a:bodyPr wrap="square" rtlCol="0">
            <a:spAutoFit/>
          </a:bodyPr>
          <a:lstStyle/>
          <a:p>
            <a:r>
              <a:rPr lang="en-US" sz="3200" dirty="0" smtClean="0"/>
              <a:t>Reach me offline at: </a:t>
            </a:r>
            <a:r>
              <a:rPr lang="en-US" sz="3200" dirty="0" err="1" smtClean="0"/>
              <a:t>scgordon@hdfgroup.org</a:t>
            </a:r>
            <a:endParaRPr lang="en-US" sz="3200" dirty="0"/>
          </a:p>
        </p:txBody>
      </p:sp>
    </p:spTree>
    <p:extLst>
      <p:ext uri="{BB962C8B-B14F-4D97-AF65-F5344CB8AC3E}">
        <p14:creationId xmlns:p14="http://schemas.microsoft.com/office/powerpoint/2010/main" val="433643349"/>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8"/>
          <p:cNvSpPr>
            <a:spLocks noGrp="1"/>
          </p:cNvSpPr>
          <p:nvPr>
            <p:ph type="title"/>
          </p:nvPr>
        </p:nvSpPr>
        <p:spPr/>
        <p:txBody>
          <a:bodyPr/>
          <a:lstStyle/>
          <a:p>
            <a:pPr eaLnBrk="1" hangingPunct="1"/>
            <a:r>
              <a:rPr lang="en-US" altLang="en-US">
                <a:ea typeface="ＭＳ Ｐゴシック" charset="-128"/>
              </a:rPr>
              <a:t>Terminology</a:t>
            </a:r>
          </a:p>
        </p:txBody>
      </p:sp>
      <p:sp>
        <p:nvSpPr>
          <p:cNvPr id="8" name="TextBox 7"/>
          <p:cNvSpPr txBox="1">
            <a:spLocks noChangeArrowheads="1"/>
          </p:cNvSpPr>
          <p:nvPr/>
        </p:nvSpPr>
        <p:spPr bwMode="auto">
          <a:xfrm>
            <a:off x="374650" y="2424113"/>
            <a:ext cx="8321675" cy="708025"/>
          </a:xfrm>
          <a:prstGeom prst="rect">
            <a:avLst/>
          </a:prstGeom>
          <a:noFill/>
          <a:ln>
            <a:noFill/>
          </a:ln>
          <a:extLst/>
        </p:spPr>
        <p:txBody>
          <a:bodyPr>
            <a:spAutoFit/>
          </a:bodyPr>
          <a:lstStyle>
            <a:lvl1pPr>
              <a:defRPr sz="2800">
                <a:solidFill>
                  <a:srgbClr val="000000"/>
                </a:solidFill>
                <a:latin typeface="Arial" charset="0"/>
                <a:ea typeface="ＭＳ Ｐゴシック" charset="0"/>
                <a:cs typeface="ＭＳ Ｐゴシック" charset="0"/>
              </a:defRPr>
            </a:lvl1pPr>
            <a:lvl2pPr>
              <a:defRPr sz="2600">
                <a:solidFill>
                  <a:srgbClr val="000000"/>
                </a:solidFill>
                <a:latin typeface="Arial" charset="0"/>
                <a:ea typeface="ＭＳ Ｐゴシック" charset="0"/>
              </a:defRPr>
            </a:lvl2pPr>
            <a:lvl3pPr>
              <a:defRPr sz="2400">
                <a:solidFill>
                  <a:srgbClr val="000000"/>
                </a:solidFill>
                <a:latin typeface="Arial" charset="0"/>
                <a:ea typeface="ＭＳ Ｐゴシック" charset="0"/>
              </a:defRPr>
            </a:lvl3pPr>
            <a:lvl4pPr>
              <a:defRPr sz="2000">
                <a:solidFill>
                  <a:srgbClr val="000000"/>
                </a:solidFill>
                <a:latin typeface="Arial" charset="0"/>
                <a:ea typeface="ＭＳ Ｐゴシック" charset="0"/>
              </a:defRPr>
            </a:lvl4pPr>
            <a:lvl5pPr>
              <a:defRPr sz="2000">
                <a:solidFill>
                  <a:srgbClr val="000000"/>
                </a:solidFill>
                <a:latin typeface="Arial" charset="0"/>
                <a:ea typeface="ＭＳ Ｐゴシック" charset="0"/>
              </a:defRPr>
            </a:lvl5pPr>
            <a:lvl6pPr eaLnBrk="0" hangingPunct="0">
              <a:defRPr sz="2000">
                <a:solidFill>
                  <a:srgbClr val="000000"/>
                </a:solidFill>
                <a:latin typeface="Arial" charset="0"/>
                <a:ea typeface="ＭＳ Ｐゴシック" charset="0"/>
              </a:defRPr>
            </a:lvl6pPr>
            <a:lvl7pPr eaLnBrk="0" hangingPunct="0">
              <a:defRPr sz="2000">
                <a:solidFill>
                  <a:srgbClr val="000000"/>
                </a:solidFill>
                <a:latin typeface="Arial" charset="0"/>
                <a:ea typeface="ＭＳ Ｐゴシック" charset="0"/>
              </a:defRPr>
            </a:lvl7pPr>
            <a:lvl8pPr eaLnBrk="0" hangingPunct="0">
              <a:defRPr sz="2000">
                <a:solidFill>
                  <a:srgbClr val="000000"/>
                </a:solidFill>
                <a:latin typeface="Arial" charset="0"/>
                <a:ea typeface="ＭＳ Ｐゴシック" charset="0"/>
              </a:defRPr>
            </a:lvl8pPr>
            <a:lvl9pPr eaLnBrk="0" hangingPunct="0">
              <a:defRPr sz="2000">
                <a:solidFill>
                  <a:srgbClr val="000000"/>
                </a:solidFill>
                <a:latin typeface="Arial" charset="0"/>
                <a:ea typeface="ＭＳ Ｐゴシック" charset="0"/>
              </a:defRPr>
            </a:lvl9pPr>
          </a:lstStyle>
          <a:p>
            <a:pPr eaLnBrk="1" hangingPunct="1">
              <a:defRPr/>
            </a:pPr>
            <a:r>
              <a:rPr lang="en-US" sz="2000" b="1" smtClean="0">
                <a:solidFill>
                  <a:schemeClr val="tx1"/>
                </a:solidFill>
                <a:latin typeface="+mn-lt"/>
              </a:rPr>
              <a:t>Concept :   </a:t>
            </a:r>
            <a:r>
              <a:rPr lang="en-US" sz="2000" smtClean="0">
                <a:solidFill>
                  <a:schemeClr val="tx1"/>
                </a:solidFill>
                <a:latin typeface="+mn-lt"/>
              </a:rPr>
              <a:t>General term for describing a documentation entity (e.g. Title, Revision Date, Process Step, Spatial Extent).</a:t>
            </a:r>
            <a:r>
              <a:rPr lang="en-US" sz="2000" b="1" smtClean="0">
                <a:solidFill>
                  <a:schemeClr val="tx1"/>
                </a:solidFill>
                <a:latin typeface="+mn-lt"/>
              </a:rPr>
              <a:t> </a:t>
            </a:r>
          </a:p>
        </p:txBody>
      </p:sp>
      <p:sp>
        <p:nvSpPr>
          <p:cNvPr id="9" name="Rectangle 8"/>
          <p:cNvSpPr>
            <a:spLocks noChangeArrowheads="1"/>
          </p:cNvSpPr>
          <p:nvPr/>
        </p:nvSpPr>
        <p:spPr bwMode="auto">
          <a:xfrm>
            <a:off x="374650" y="5159375"/>
            <a:ext cx="7981950" cy="708025"/>
          </a:xfrm>
          <a:prstGeom prst="rect">
            <a:avLst/>
          </a:prstGeom>
          <a:noFill/>
          <a:ln>
            <a:noFill/>
          </a:ln>
          <a:extLst/>
        </p:spPr>
        <p:txBody>
          <a:bodyPr>
            <a:spAutoFit/>
          </a:bodyPr>
          <a:lstStyle/>
          <a:p>
            <a:pPr eaLnBrk="1" hangingPunct="1">
              <a:defRPr/>
            </a:pPr>
            <a:r>
              <a:rPr lang="en-US" sz="2000" b="1" dirty="0" smtClean="0">
                <a:latin typeface="+mn-lt"/>
                <a:ea typeface="ＭＳ Ｐゴシック" charset="0"/>
                <a:cs typeface="ＭＳ Ｐゴシック" charset="0"/>
              </a:rPr>
              <a:t>Profile:  </a:t>
            </a:r>
            <a:r>
              <a:rPr lang="en-US" sz="2000" dirty="0">
                <a:latin typeface="+mn-lt"/>
                <a:ea typeface="ＭＳ Ｐゴシック" charset="0"/>
                <a:cs typeface="ＭＳ Ｐゴシック" charset="0"/>
              </a:rPr>
              <a:t>A set of concepts required to support a particular documentation need or use case for a recommendation.</a:t>
            </a:r>
          </a:p>
        </p:txBody>
      </p:sp>
      <p:sp>
        <p:nvSpPr>
          <p:cNvPr id="11" name="TextBox 10"/>
          <p:cNvSpPr txBox="1">
            <a:spLocks noChangeArrowheads="1"/>
          </p:cNvSpPr>
          <p:nvPr/>
        </p:nvSpPr>
        <p:spPr bwMode="auto">
          <a:xfrm>
            <a:off x="374650" y="4252913"/>
            <a:ext cx="8161338" cy="708025"/>
          </a:xfrm>
          <a:prstGeom prst="rect">
            <a:avLst/>
          </a:prstGeom>
          <a:noFill/>
          <a:ln>
            <a:noFill/>
          </a:ln>
          <a:extLst/>
        </p:spPr>
        <p:txBody>
          <a:bodyPr>
            <a:spAutoFit/>
          </a:bodyPr>
          <a:lstStyle>
            <a:lvl1pPr>
              <a:defRPr sz="2800">
                <a:solidFill>
                  <a:srgbClr val="000000"/>
                </a:solidFill>
                <a:latin typeface="Arial" charset="0"/>
                <a:ea typeface="ＭＳ Ｐゴシック" charset="0"/>
                <a:cs typeface="ＭＳ Ｐゴシック" charset="0"/>
              </a:defRPr>
            </a:lvl1pPr>
            <a:lvl2pPr>
              <a:defRPr sz="2600">
                <a:solidFill>
                  <a:srgbClr val="000000"/>
                </a:solidFill>
                <a:latin typeface="Arial" charset="0"/>
                <a:ea typeface="ＭＳ Ｐゴシック" charset="0"/>
              </a:defRPr>
            </a:lvl2pPr>
            <a:lvl3pPr>
              <a:defRPr sz="2400">
                <a:solidFill>
                  <a:srgbClr val="000000"/>
                </a:solidFill>
                <a:latin typeface="Arial" charset="0"/>
                <a:ea typeface="ＭＳ Ｐゴシック" charset="0"/>
              </a:defRPr>
            </a:lvl3pPr>
            <a:lvl4pPr>
              <a:defRPr sz="2000">
                <a:solidFill>
                  <a:srgbClr val="000000"/>
                </a:solidFill>
                <a:latin typeface="Arial" charset="0"/>
                <a:ea typeface="ＭＳ Ｐゴシック" charset="0"/>
              </a:defRPr>
            </a:lvl4pPr>
            <a:lvl5pPr>
              <a:defRPr sz="2000">
                <a:solidFill>
                  <a:srgbClr val="000000"/>
                </a:solidFill>
                <a:latin typeface="Arial" charset="0"/>
                <a:ea typeface="ＭＳ Ｐゴシック" charset="0"/>
              </a:defRPr>
            </a:lvl5pPr>
            <a:lvl6pPr eaLnBrk="0" hangingPunct="0">
              <a:defRPr sz="2000">
                <a:solidFill>
                  <a:srgbClr val="000000"/>
                </a:solidFill>
                <a:latin typeface="Arial" charset="0"/>
                <a:ea typeface="ＭＳ Ｐゴシック" charset="0"/>
              </a:defRPr>
            </a:lvl6pPr>
            <a:lvl7pPr eaLnBrk="0" hangingPunct="0">
              <a:defRPr sz="2000">
                <a:solidFill>
                  <a:srgbClr val="000000"/>
                </a:solidFill>
                <a:latin typeface="Arial" charset="0"/>
                <a:ea typeface="ＭＳ Ｐゴシック" charset="0"/>
              </a:defRPr>
            </a:lvl7pPr>
            <a:lvl8pPr eaLnBrk="0" hangingPunct="0">
              <a:defRPr sz="2000">
                <a:solidFill>
                  <a:srgbClr val="000000"/>
                </a:solidFill>
                <a:latin typeface="Arial" charset="0"/>
                <a:ea typeface="ＭＳ Ｐゴシック" charset="0"/>
              </a:defRPr>
            </a:lvl8pPr>
            <a:lvl9pPr eaLnBrk="0" hangingPunct="0">
              <a:defRPr sz="2000">
                <a:solidFill>
                  <a:srgbClr val="000000"/>
                </a:solidFill>
                <a:latin typeface="Arial" charset="0"/>
                <a:ea typeface="ＭＳ Ｐゴシック" charset="0"/>
              </a:defRPr>
            </a:lvl9pPr>
          </a:lstStyle>
          <a:p>
            <a:pPr eaLnBrk="1" hangingPunct="1">
              <a:defRPr/>
            </a:pPr>
            <a:r>
              <a:rPr lang="en-US" sz="2000" b="1" smtClean="0">
                <a:solidFill>
                  <a:schemeClr val="tx1"/>
                </a:solidFill>
                <a:latin typeface="+mn-lt"/>
              </a:rPr>
              <a:t>Recommendation:  </a:t>
            </a:r>
            <a:r>
              <a:rPr lang="en-US" sz="2000" smtClean="0">
                <a:solidFill>
                  <a:schemeClr val="tx1"/>
                </a:solidFill>
                <a:latin typeface="+mn-lt"/>
              </a:rPr>
              <a:t>A set of concepts that a group believes is required for achieving a documentation goal. </a:t>
            </a:r>
            <a:endParaRPr lang="en-US" sz="2000" b="1" smtClean="0">
              <a:solidFill>
                <a:schemeClr val="tx1"/>
              </a:solidFill>
              <a:latin typeface="+mn-lt"/>
            </a:endParaRPr>
          </a:p>
        </p:txBody>
      </p:sp>
      <p:sp>
        <p:nvSpPr>
          <p:cNvPr id="12" name="TextBox 11"/>
          <p:cNvSpPr txBox="1">
            <a:spLocks noChangeArrowheads="1"/>
          </p:cNvSpPr>
          <p:nvPr/>
        </p:nvSpPr>
        <p:spPr bwMode="auto">
          <a:xfrm>
            <a:off x="374650" y="3344863"/>
            <a:ext cx="8382000" cy="708025"/>
          </a:xfrm>
          <a:prstGeom prst="rect">
            <a:avLst/>
          </a:prstGeom>
          <a:noFill/>
          <a:ln>
            <a:noFill/>
          </a:ln>
          <a:extLst/>
        </p:spPr>
        <p:txBody>
          <a:bodyPr>
            <a:spAutoFit/>
          </a:bodyPr>
          <a:lstStyle>
            <a:lvl1pPr>
              <a:defRPr sz="2800">
                <a:solidFill>
                  <a:srgbClr val="000000"/>
                </a:solidFill>
                <a:latin typeface="Arial" charset="0"/>
                <a:ea typeface="ＭＳ Ｐゴシック" charset="0"/>
                <a:cs typeface="ＭＳ Ｐゴシック" charset="0"/>
              </a:defRPr>
            </a:lvl1pPr>
            <a:lvl2pPr>
              <a:defRPr sz="2600">
                <a:solidFill>
                  <a:srgbClr val="000000"/>
                </a:solidFill>
                <a:latin typeface="Arial" charset="0"/>
                <a:ea typeface="ＭＳ Ｐゴシック" charset="0"/>
              </a:defRPr>
            </a:lvl2pPr>
            <a:lvl3pPr>
              <a:defRPr sz="2400">
                <a:solidFill>
                  <a:srgbClr val="000000"/>
                </a:solidFill>
                <a:latin typeface="Arial" charset="0"/>
                <a:ea typeface="ＭＳ Ｐゴシック" charset="0"/>
              </a:defRPr>
            </a:lvl3pPr>
            <a:lvl4pPr>
              <a:defRPr sz="2000">
                <a:solidFill>
                  <a:srgbClr val="000000"/>
                </a:solidFill>
                <a:latin typeface="Arial" charset="0"/>
                <a:ea typeface="ＭＳ Ｐゴシック" charset="0"/>
              </a:defRPr>
            </a:lvl4pPr>
            <a:lvl5pPr>
              <a:defRPr sz="2000">
                <a:solidFill>
                  <a:srgbClr val="000000"/>
                </a:solidFill>
                <a:latin typeface="Arial" charset="0"/>
                <a:ea typeface="ＭＳ Ｐゴシック" charset="0"/>
              </a:defRPr>
            </a:lvl5pPr>
            <a:lvl6pPr eaLnBrk="0" hangingPunct="0">
              <a:defRPr sz="2000">
                <a:solidFill>
                  <a:srgbClr val="000000"/>
                </a:solidFill>
                <a:latin typeface="Arial" charset="0"/>
                <a:ea typeface="ＭＳ Ｐゴシック" charset="0"/>
              </a:defRPr>
            </a:lvl6pPr>
            <a:lvl7pPr eaLnBrk="0" hangingPunct="0">
              <a:defRPr sz="2000">
                <a:solidFill>
                  <a:srgbClr val="000000"/>
                </a:solidFill>
                <a:latin typeface="Arial" charset="0"/>
                <a:ea typeface="ＭＳ Ｐゴシック" charset="0"/>
              </a:defRPr>
            </a:lvl7pPr>
            <a:lvl8pPr eaLnBrk="0" hangingPunct="0">
              <a:defRPr sz="2000">
                <a:solidFill>
                  <a:srgbClr val="000000"/>
                </a:solidFill>
                <a:latin typeface="Arial" charset="0"/>
                <a:ea typeface="ＭＳ Ｐゴシック" charset="0"/>
              </a:defRPr>
            </a:lvl8pPr>
            <a:lvl9pPr eaLnBrk="0" hangingPunct="0">
              <a:defRPr sz="2000">
                <a:solidFill>
                  <a:srgbClr val="000000"/>
                </a:solidFill>
                <a:latin typeface="Arial" charset="0"/>
                <a:ea typeface="ＭＳ Ｐゴシック" charset="0"/>
              </a:defRPr>
            </a:lvl9pPr>
          </a:lstStyle>
          <a:p>
            <a:pPr eaLnBrk="1" hangingPunct="1">
              <a:defRPr/>
            </a:pPr>
            <a:r>
              <a:rPr lang="en-US" sz="2000" b="1" smtClean="0">
                <a:solidFill>
                  <a:schemeClr val="tx1"/>
                </a:solidFill>
                <a:latin typeface="+mn-lt"/>
              </a:rPr>
              <a:t>Dialect :   </a:t>
            </a:r>
            <a:r>
              <a:rPr lang="en-US" sz="2000" smtClean="0">
                <a:solidFill>
                  <a:schemeClr val="tx1"/>
                </a:solidFill>
                <a:latin typeface="+mn-lt"/>
              </a:rPr>
              <a:t>A particular form of the documentation language that is specific to a community (e.g. DIF, CSDGM, EML, ECHO).</a:t>
            </a:r>
            <a:endParaRPr lang="en-US" sz="2000" b="1" smtClean="0">
              <a:solidFill>
                <a:schemeClr val="tx1"/>
              </a:solidFill>
              <a:latin typeface="+mn-lt"/>
            </a:endParaRPr>
          </a:p>
        </p:txBody>
      </p:sp>
      <p:sp>
        <p:nvSpPr>
          <p:cNvPr id="13" name="Rectangle 12"/>
          <p:cNvSpPr>
            <a:spLocks noChangeArrowheads="1"/>
          </p:cNvSpPr>
          <p:nvPr/>
        </p:nvSpPr>
        <p:spPr bwMode="auto">
          <a:xfrm>
            <a:off x="342900" y="1198563"/>
            <a:ext cx="7981950" cy="1016000"/>
          </a:xfrm>
          <a:prstGeom prst="rect">
            <a:avLst/>
          </a:prstGeom>
          <a:noFill/>
          <a:ln>
            <a:noFill/>
          </a:ln>
          <a:extLst/>
        </p:spPr>
        <p:txBody>
          <a:bodyPr>
            <a:spAutoFit/>
          </a:bodyPr>
          <a:lstStyle/>
          <a:p>
            <a:pPr eaLnBrk="1" hangingPunct="1">
              <a:defRPr/>
            </a:pPr>
            <a:r>
              <a:rPr lang="en-US" sz="2000" b="1" dirty="0">
                <a:latin typeface="+mn-lt"/>
                <a:ea typeface="ＭＳ Ｐゴシック" charset="0"/>
                <a:cs typeface="ＭＳ Ｐゴシック" charset="0"/>
              </a:rPr>
              <a:t>Collection:  </a:t>
            </a:r>
            <a:r>
              <a:rPr lang="en-US" sz="2000" dirty="0">
                <a:latin typeface="+mn-lt"/>
                <a:ea typeface="ＭＳ Ｐゴシック" charset="0"/>
                <a:cs typeface="ＭＳ Ｐゴシック" charset="0"/>
              </a:rPr>
              <a:t>A group of metadata records, commonly organized by a data center, organization or project and often stored in a database or web accessible folder. </a:t>
            </a:r>
          </a:p>
        </p:txBody>
      </p:sp>
    </p:spTree>
    <p:extLst>
      <p:ext uri="{BB962C8B-B14F-4D97-AF65-F5344CB8AC3E}">
        <p14:creationId xmlns:p14="http://schemas.microsoft.com/office/powerpoint/2010/main" val="2025889565"/>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90902" y="212329"/>
            <a:ext cx="8702526" cy="533400"/>
          </a:xfrm>
        </p:spPr>
        <p:txBody>
          <a:bodyPr>
            <a:noAutofit/>
          </a:bodyPr>
          <a:lstStyle/>
          <a:p>
            <a:r>
              <a:rPr lang="en-US" sz="3200" dirty="0" smtClean="0"/>
              <a:t>Evaluation &amp; Improvement Tools/Technique</a:t>
            </a:r>
            <a:endParaRPr lang="en-US" sz="3200" dirty="0"/>
          </a:p>
        </p:txBody>
      </p:sp>
      <p:sp>
        <p:nvSpPr>
          <p:cNvPr id="5" name="Content Placeholder 4"/>
          <p:cNvSpPr>
            <a:spLocks noGrp="1"/>
          </p:cNvSpPr>
          <p:nvPr>
            <p:ph idx="1"/>
          </p:nvPr>
        </p:nvSpPr>
        <p:spPr>
          <a:xfrm>
            <a:off x="441474" y="1140594"/>
            <a:ext cx="8458200" cy="4766133"/>
          </a:xfrm>
        </p:spPr>
        <p:txBody>
          <a:bodyPr>
            <a:normAutofit/>
          </a:bodyPr>
          <a:lstStyle/>
          <a:p>
            <a:r>
              <a:rPr lang="en-US" sz="2400" dirty="0" smtClean="0"/>
              <a:t>Comparison Tools</a:t>
            </a:r>
          </a:p>
          <a:p>
            <a:pPr lvl="1"/>
            <a:r>
              <a:rPr lang="en-US" sz="2000" dirty="0" smtClean="0"/>
              <a:t>Dialect, Recommendation, Dialect/Recommendation</a:t>
            </a:r>
          </a:p>
          <a:p>
            <a:r>
              <a:rPr lang="en-US" sz="2400" dirty="0" smtClean="0"/>
              <a:t>Completeness Evaluation</a:t>
            </a:r>
          </a:p>
          <a:p>
            <a:pPr lvl="1"/>
            <a:r>
              <a:rPr lang="en-US" sz="2000" dirty="0" smtClean="0"/>
              <a:t>Measure metadata completeness using a rubric approach.</a:t>
            </a:r>
          </a:p>
          <a:p>
            <a:r>
              <a:rPr lang="en-US" sz="2400" dirty="0" smtClean="0"/>
              <a:t>Completeness Analysis</a:t>
            </a:r>
          </a:p>
          <a:p>
            <a:pPr marL="400050" lvl="1" indent="0">
              <a:buNone/>
            </a:pPr>
            <a:r>
              <a:rPr lang="en-US" sz="2000" dirty="0" smtClean="0"/>
              <a:t> -  Characterize and summarize the completeness results. </a:t>
            </a:r>
          </a:p>
          <a:p>
            <a:r>
              <a:rPr lang="en-US" sz="2400" dirty="0" smtClean="0"/>
              <a:t>Completeness Results</a:t>
            </a:r>
            <a:endParaRPr lang="en-US" sz="2400" dirty="0"/>
          </a:p>
          <a:p>
            <a:pPr lvl="1"/>
            <a:r>
              <a:rPr lang="en-US" sz="2000" dirty="0" smtClean="0"/>
              <a:t>Graphically driven quantitative guidance report based upon the completeness analysis.  </a:t>
            </a:r>
          </a:p>
          <a:p>
            <a:r>
              <a:rPr lang="en-US" sz="2400" dirty="0" smtClean="0"/>
              <a:t>Guidance</a:t>
            </a:r>
          </a:p>
          <a:p>
            <a:pPr lvl="1"/>
            <a:r>
              <a:rPr lang="en-US" sz="2000" dirty="0" smtClean="0"/>
              <a:t>Detailed online guidance and examples for the dialects and recommendations considered in the assessment.</a:t>
            </a:r>
          </a:p>
          <a:p>
            <a:pPr lvl="1"/>
            <a:endParaRPr lang="en-US" sz="20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pPr marL="0" indent="0">
              <a:buNone/>
            </a:pPr>
            <a:endParaRPr lang="en-US" sz="2400" dirty="0" smtClean="0"/>
          </a:p>
          <a:p>
            <a:endParaRPr lang="en-US" sz="2400" dirty="0" smtClean="0"/>
          </a:p>
          <a:p>
            <a:pPr marL="0" indent="0">
              <a:buNone/>
            </a:pPr>
            <a:endParaRPr lang="en-US" sz="2400" dirty="0" smtClean="0"/>
          </a:p>
          <a:p>
            <a:pPr marL="0" indent="0">
              <a:buNone/>
            </a:pPr>
            <a:endParaRPr lang="en-US" sz="2400" dirty="0" smtClean="0"/>
          </a:p>
          <a:p>
            <a:endParaRPr lang="en-US" sz="2400" dirty="0" smtClean="0"/>
          </a:p>
          <a:p>
            <a:endParaRPr lang="en-US" sz="2400" dirty="0" smtClean="0"/>
          </a:p>
        </p:txBody>
      </p:sp>
      <p:sp>
        <p:nvSpPr>
          <p:cNvPr id="6" name="Slide Number Placeholder 5"/>
          <p:cNvSpPr>
            <a:spLocks noGrp="1"/>
          </p:cNvSpPr>
          <p:nvPr>
            <p:ph type="sldNum" sz="quarter" idx="4294967295"/>
          </p:nvPr>
        </p:nvSpPr>
        <p:spPr>
          <a:xfrm>
            <a:off x="6781800" y="6629400"/>
            <a:ext cx="762000" cy="228600"/>
          </a:xfrm>
          <a:prstGeom prst="rect">
            <a:avLst/>
          </a:prstGeom>
        </p:spPr>
        <p:txBody>
          <a:bodyPr/>
          <a:lstStyle/>
          <a:p>
            <a:fld id="{A5E891D3-C79B-467C-9AA4-487CCCDFB73C}" type="slidenum">
              <a:rPr lang="en-US" smtClean="0">
                <a:solidFill>
                  <a:srgbClr val="FFFFFF"/>
                </a:solidFill>
              </a:rPr>
              <a:pPr/>
              <a:t>4</a:t>
            </a:fld>
            <a:endParaRPr lang="en-US" dirty="0">
              <a:solidFill>
                <a:srgbClr val="FFFFFF"/>
              </a:solidFill>
            </a:endParaRPr>
          </a:p>
        </p:txBody>
      </p:sp>
    </p:spTree>
    <p:extLst>
      <p:ext uri="{BB962C8B-B14F-4D97-AF65-F5344CB8AC3E}">
        <p14:creationId xmlns:p14="http://schemas.microsoft.com/office/powerpoint/2010/main" val="27657942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dissolve">
                                      <p:cBhvr>
                                        <p:cTn id="15" dur="500"/>
                                        <p:tgtEl>
                                          <p:spTgt spid="5">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dissolv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dissolve">
                                      <p:cBhvr>
                                        <p:cTn id="23" dur="500"/>
                                        <p:tgtEl>
                                          <p:spTgt spid="5">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dissolve">
                                      <p:cBhvr>
                                        <p:cTn id="26" dur="500"/>
                                        <p:tgtEl>
                                          <p:spTgt spid="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dissolve">
                                      <p:cBhvr>
                                        <p:cTn id="31" dur="500"/>
                                        <p:tgtEl>
                                          <p:spTgt spid="5">
                                            <p:txEl>
                                              <p:pRg st="6" end="6"/>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dissolve">
                                      <p:cBhvr>
                                        <p:cTn id="34" dur="500"/>
                                        <p:tgtEl>
                                          <p:spTgt spid="5">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Effect transition="in" filter="dissolve">
                                      <p:cBhvr>
                                        <p:cTn id="39" dur="500"/>
                                        <p:tgtEl>
                                          <p:spTgt spid="5">
                                            <p:txEl>
                                              <p:pRg st="8" end="8"/>
                                            </p:txEl>
                                          </p:spTgt>
                                        </p:tgtEl>
                                      </p:cBhvr>
                                    </p:animEffect>
                                  </p:childTnLst>
                                </p:cTn>
                              </p:par>
                              <p:par>
                                <p:cTn id="40" presetID="9" presetClass="entr" presetSubtype="0" fill="hold" nodeType="withEffect">
                                  <p:stCondLst>
                                    <p:cond delay="0"/>
                                  </p:stCondLst>
                                  <p:childTnLst>
                                    <p:set>
                                      <p:cBhvr>
                                        <p:cTn id="41" dur="1" fill="hold">
                                          <p:stCondLst>
                                            <p:cond delay="0"/>
                                          </p:stCondLst>
                                        </p:cTn>
                                        <p:tgtEl>
                                          <p:spTgt spid="5">
                                            <p:txEl>
                                              <p:pRg st="9" end="9"/>
                                            </p:txEl>
                                          </p:spTgt>
                                        </p:tgtEl>
                                        <p:attrNameLst>
                                          <p:attrName>style.visibility</p:attrName>
                                        </p:attrNameLst>
                                      </p:cBhvr>
                                      <p:to>
                                        <p:strVal val="visible"/>
                                      </p:to>
                                    </p:set>
                                    <p:animEffect transition="in" filter="dissolve">
                                      <p:cBhvr>
                                        <p:cTn id="4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745958" y="23788"/>
            <a:ext cx="8229600" cy="762000"/>
          </a:xfrm>
        </p:spPr>
        <p:txBody>
          <a:bodyPr/>
          <a:lstStyle/>
          <a:p>
            <a:r>
              <a:rPr lang="en-US" altLang="en-US" smtClean="0">
                <a:ea typeface="ＭＳ Ｐゴシック" charset="-128"/>
              </a:rPr>
              <a:t>Recommendations Analysis Dashboard</a:t>
            </a:r>
            <a:endParaRPr lang="en-US" altLang="en-US" dirty="0">
              <a:ea typeface="ＭＳ Ｐゴシック" charset="-128"/>
            </a:endParaRPr>
          </a:p>
        </p:txBody>
      </p:sp>
      <p:sp>
        <p:nvSpPr>
          <p:cNvPr id="38914"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88FB86C-A91B-7E4D-9E21-A2DDB7D436F9}" type="slidenum">
              <a:rPr lang="en-US" altLang="en-US" sz="1200">
                <a:solidFill>
                  <a:schemeClr val="bg1"/>
                </a:solidFill>
              </a:rPr>
              <a:pPr eaLnBrk="1" hangingPunct="1"/>
              <a:t>5</a:t>
            </a:fld>
            <a:endParaRPr lang="en-US" altLang="en-US" sz="1200">
              <a:solidFill>
                <a:schemeClr val="bg1"/>
              </a:solidFill>
            </a:endParaRPr>
          </a:p>
        </p:txBody>
      </p:sp>
      <p:sp>
        <p:nvSpPr>
          <p:cNvPr id="38915" name="TextBox 7"/>
          <p:cNvSpPr txBox="1">
            <a:spLocks noChangeArrowheads="1"/>
          </p:cNvSpPr>
          <p:nvPr/>
        </p:nvSpPr>
        <p:spPr bwMode="auto">
          <a:xfrm>
            <a:off x="1873250" y="4530725"/>
            <a:ext cx="33940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solidFill>
                  <a:schemeClr val="bg1"/>
                </a:solidFill>
                <a:latin typeface="Times New Roman" charset="0"/>
              </a:rPr>
              <a:t>Documentation</a:t>
            </a:r>
          </a:p>
        </p:txBody>
      </p:sp>
      <p:sp>
        <p:nvSpPr>
          <p:cNvPr id="38916" name="TextBox 8"/>
          <p:cNvSpPr txBox="1">
            <a:spLocks noChangeArrowheads="1"/>
          </p:cNvSpPr>
          <p:nvPr/>
        </p:nvSpPr>
        <p:spPr bwMode="auto">
          <a:xfrm>
            <a:off x="4149725" y="3633788"/>
            <a:ext cx="339407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solidFill>
                  <a:schemeClr val="bg1"/>
                </a:solidFill>
                <a:latin typeface="Times New Roman" charset="0"/>
              </a:rPr>
              <a:t>Metadata </a:t>
            </a:r>
          </a:p>
        </p:txBody>
      </p:sp>
      <p:sp>
        <p:nvSpPr>
          <p:cNvPr id="38917" name="TextBox 9"/>
          <p:cNvSpPr txBox="1">
            <a:spLocks noChangeArrowheads="1"/>
          </p:cNvSpPr>
          <p:nvPr/>
        </p:nvSpPr>
        <p:spPr bwMode="auto">
          <a:xfrm>
            <a:off x="5292725" y="2606675"/>
            <a:ext cx="33940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solidFill>
                  <a:schemeClr val="bg1"/>
                </a:solidFill>
                <a:latin typeface="Times New Roman" charset="0"/>
              </a:rPr>
              <a:t>Sharable Metadata </a:t>
            </a:r>
          </a:p>
        </p:txBody>
      </p:sp>
      <p:sp>
        <p:nvSpPr>
          <p:cNvPr id="38918" name="TextBox 10"/>
          <p:cNvSpPr txBox="1">
            <a:spLocks noChangeArrowheads="1"/>
          </p:cNvSpPr>
          <p:nvPr/>
        </p:nvSpPr>
        <p:spPr bwMode="auto">
          <a:xfrm>
            <a:off x="6540500" y="1119188"/>
            <a:ext cx="339407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solidFill>
                  <a:schemeClr val="bg1"/>
                </a:solidFill>
                <a:latin typeface="Times New Roman" charset="0"/>
              </a:rPr>
              <a:t>data.ucar.edu</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500" y="2813056"/>
            <a:ext cx="8515350" cy="3943344"/>
          </a:xfrm>
          <a:prstGeom prst="rect">
            <a:avLst/>
          </a:prstGeom>
        </p:spPr>
      </p:pic>
      <p:sp>
        <p:nvSpPr>
          <p:cNvPr id="3" name="TextBox 2"/>
          <p:cNvSpPr txBox="1"/>
          <p:nvPr/>
        </p:nvSpPr>
        <p:spPr>
          <a:xfrm>
            <a:off x="628650" y="977900"/>
            <a:ext cx="8185150" cy="1754327"/>
          </a:xfrm>
          <a:prstGeom prst="rect">
            <a:avLst/>
          </a:prstGeom>
          <a:noFill/>
        </p:spPr>
        <p:txBody>
          <a:bodyPr wrap="square" rtlCol="0">
            <a:spAutoFit/>
          </a:bodyPr>
          <a:lstStyle/>
          <a:p>
            <a:pPr marL="171450" indent="-171450">
              <a:buFont typeface="Arial"/>
              <a:buChar char="•"/>
            </a:pPr>
            <a:r>
              <a:rPr lang="en-US" sz="1200" dirty="0"/>
              <a:t>E</a:t>
            </a:r>
            <a:r>
              <a:rPr lang="en-US" sz="1200" dirty="0" smtClean="0"/>
              <a:t>xploratory metadata evaluation tool.</a:t>
            </a:r>
          </a:p>
          <a:p>
            <a:endParaRPr lang="en-US" sz="1200" dirty="0" smtClean="0"/>
          </a:p>
          <a:p>
            <a:pPr marL="171450" indent="-171450">
              <a:buFont typeface="Arial"/>
              <a:buChar char="•"/>
            </a:pPr>
            <a:r>
              <a:rPr lang="en-US" sz="1200" dirty="0"/>
              <a:t>Enables metadata </a:t>
            </a:r>
            <a:r>
              <a:rPr lang="en-US" sz="1200" dirty="0" smtClean="0"/>
              <a:t>for a single dialect to be easily </a:t>
            </a:r>
            <a:r>
              <a:rPr lang="en-US" sz="1200" dirty="0"/>
              <a:t>evaluated using multiple recommendation (</a:t>
            </a:r>
            <a:r>
              <a:rPr lang="en-US" sz="1200" dirty="0" err="1"/>
              <a:t>eg</a:t>
            </a:r>
            <a:r>
              <a:rPr lang="en-US" sz="1200" dirty="0"/>
              <a:t>. CSW, </a:t>
            </a:r>
            <a:r>
              <a:rPr lang="en-US" sz="1200" dirty="0" err="1"/>
              <a:t>DataCite</a:t>
            </a:r>
            <a:r>
              <a:rPr lang="en-US" sz="1200" dirty="0" smtClean="0"/>
              <a:t>).</a:t>
            </a:r>
          </a:p>
          <a:p>
            <a:endParaRPr lang="en-US" sz="1200" dirty="0" smtClean="0"/>
          </a:p>
          <a:p>
            <a:pPr marL="171450" indent="-171450">
              <a:buFont typeface="Arial"/>
              <a:buChar char="•"/>
            </a:pPr>
            <a:r>
              <a:rPr lang="en-US" sz="1200" dirty="0" smtClean="0"/>
              <a:t>Designed to run on subset of metadata records (processing limitations).</a:t>
            </a:r>
          </a:p>
          <a:p>
            <a:endParaRPr lang="en-US" sz="1200" dirty="0" smtClean="0"/>
          </a:p>
          <a:p>
            <a:pPr marL="171450" indent="-171450">
              <a:buFont typeface="Arial"/>
              <a:buChar char="•"/>
            </a:pPr>
            <a:r>
              <a:rPr lang="en-US" sz="1200" dirty="0" smtClean="0"/>
              <a:t>Provides a nice dashboard interface with 4 different displays.</a:t>
            </a:r>
          </a:p>
          <a:p>
            <a:pPr marL="171450" indent="-171450">
              <a:buFont typeface="Arial"/>
              <a:buChar char="•"/>
            </a:pPr>
            <a:endParaRPr lang="en-US" sz="1200" dirty="0"/>
          </a:p>
          <a:p>
            <a:pPr marL="171450" indent="-171450">
              <a:buFont typeface="Arial"/>
              <a:buChar char="•"/>
            </a:pPr>
            <a:r>
              <a:rPr lang="en-US" sz="1200" dirty="0" smtClean="0"/>
              <a:t>Requires a data sheet, which at this time can only be created by HDF metadata team. </a:t>
            </a:r>
          </a:p>
        </p:txBody>
      </p:sp>
    </p:spTree>
    <p:extLst>
      <p:ext uri="{BB962C8B-B14F-4D97-AF65-F5344CB8AC3E}">
        <p14:creationId xmlns:p14="http://schemas.microsoft.com/office/powerpoint/2010/main" val="932681321"/>
      </p:ext>
    </p:extLst>
  </p:cSld>
  <p:clrMapOvr>
    <a:masterClrMapping/>
  </p:clrMapOvr>
  <p:transition spd="med">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3" name="Title 8"/>
          <p:cNvSpPr>
            <a:spLocks noGrp="1"/>
          </p:cNvSpPr>
          <p:nvPr>
            <p:ph type="title"/>
          </p:nvPr>
        </p:nvSpPr>
        <p:spPr>
          <a:xfrm>
            <a:off x="825500" y="50800"/>
            <a:ext cx="8229600" cy="762000"/>
          </a:xfrm>
        </p:spPr>
        <p:txBody>
          <a:bodyPr/>
          <a:lstStyle/>
          <a:p>
            <a:pPr eaLnBrk="1" hangingPunct="1"/>
            <a:r>
              <a:rPr lang="en-US" altLang="en-US" dirty="0" smtClean="0">
                <a:ea typeface="ＭＳ Ｐゴシック" charset="-128"/>
              </a:rPr>
              <a:t>RAD Preprocessing Workflow</a:t>
            </a:r>
            <a:endParaRPr lang="en-US" altLang="en-US" dirty="0">
              <a:ea typeface="ＭＳ Ｐゴシック" charset="-128"/>
            </a:endParaRPr>
          </a:p>
        </p:txBody>
      </p:sp>
      <p:sp>
        <p:nvSpPr>
          <p:cNvPr id="2" name="TextBox 1"/>
          <p:cNvSpPr txBox="1"/>
          <p:nvPr/>
        </p:nvSpPr>
        <p:spPr>
          <a:xfrm>
            <a:off x="431800" y="1295400"/>
            <a:ext cx="8293100" cy="3970318"/>
          </a:xfrm>
          <a:prstGeom prst="rect">
            <a:avLst/>
          </a:prstGeom>
          <a:noFill/>
        </p:spPr>
        <p:txBody>
          <a:bodyPr wrap="square" rtlCol="0">
            <a:spAutoFit/>
          </a:bodyPr>
          <a:lstStyle/>
          <a:p>
            <a:r>
              <a:rPr lang="en-US" dirty="0"/>
              <a:t>Process:  </a:t>
            </a:r>
          </a:p>
          <a:p>
            <a:r>
              <a:rPr lang="en-US" dirty="0"/>
              <a:t>1) Create dialect </a:t>
            </a:r>
            <a:r>
              <a:rPr lang="en-US" dirty="0" err="1"/>
              <a:t>defintion</a:t>
            </a:r>
            <a:r>
              <a:rPr lang="en-US" dirty="0"/>
              <a:t> xml file </a:t>
            </a:r>
            <a:r>
              <a:rPr lang="en-US" dirty="0" err="1"/>
              <a:t>allCrosswalks.xml</a:t>
            </a:r>
            <a:r>
              <a:rPr lang="en-US" dirty="0"/>
              <a:t>. </a:t>
            </a:r>
          </a:p>
          <a:p>
            <a:r>
              <a:rPr lang="en-US" dirty="0"/>
              <a:t>2) Create rubric XSL from dialect dialect definition xml file. </a:t>
            </a:r>
          </a:p>
          <a:p>
            <a:r>
              <a:rPr lang="en-US" dirty="0"/>
              <a:t>3) Evaluate metadata completeness using the rubric XSL.  The rubric </a:t>
            </a:r>
            <a:r>
              <a:rPr lang="en-US" dirty="0" err="1"/>
              <a:t>xsl</a:t>
            </a:r>
            <a:r>
              <a:rPr lang="en-US" dirty="0"/>
              <a:t> tests for the existence all metadata fields for a specific dialect.  </a:t>
            </a:r>
          </a:p>
          <a:p>
            <a:r>
              <a:rPr lang="en-US" dirty="0"/>
              <a:t>     -The output of this XSL is a CSV files that identifies whether a field exists in the metadata and how many times the fields exists. </a:t>
            </a:r>
          </a:p>
          <a:p>
            <a:r>
              <a:rPr lang="en-US" dirty="0"/>
              <a:t>     -Does the field exist in all records, in just a few records, or multiple times in many records.  </a:t>
            </a:r>
          </a:p>
          <a:p>
            <a:r>
              <a:rPr lang="en-US" dirty="0"/>
              <a:t>4) Run python script to produce RAD Dashboard </a:t>
            </a:r>
          </a:p>
          <a:p>
            <a:r>
              <a:rPr lang="en-US" dirty="0"/>
              <a:t>5) Evaluate recommendation in the  dashboard tab </a:t>
            </a:r>
          </a:p>
          <a:p>
            <a:r>
              <a:rPr lang="en-US" dirty="0"/>
              <a:t>     -spreadsheet includes built in logic to evaluate completeness by any supported recommendation </a:t>
            </a:r>
          </a:p>
          <a:p>
            <a:r>
              <a:rPr lang="en-US" dirty="0"/>
              <a:t>     -select recommendation from dashboard drop down selector.  </a:t>
            </a:r>
          </a:p>
        </p:txBody>
      </p:sp>
    </p:spTree>
    <p:extLst>
      <p:ext uri="{BB962C8B-B14F-4D97-AF65-F5344CB8AC3E}">
        <p14:creationId xmlns:p14="http://schemas.microsoft.com/office/powerpoint/2010/main" val="4131479939"/>
      </p:ext>
    </p:extLst>
  </p:cSld>
  <p:clrMapOvr>
    <a:masterClrMapping/>
  </p:clrMapOvr>
  <p:transition spd="med">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8"/>
          <p:cNvSpPr>
            <a:spLocks noGrp="1"/>
          </p:cNvSpPr>
          <p:nvPr>
            <p:ph type="title"/>
          </p:nvPr>
        </p:nvSpPr>
        <p:spPr/>
        <p:txBody>
          <a:bodyPr/>
          <a:lstStyle/>
          <a:p>
            <a:pPr marL="342900" indent="-342900" eaLnBrk="1" hangingPunct="1">
              <a:defRPr/>
            </a:pPr>
            <a:r>
              <a:rPr lang="en-US" dirty="0" smtClean="0"/>
              <a:t>Traditional Evaluation Report</a:t>
            </a:r>
            <a:endParaRPr lang="en-US" dirty="0"/>
          </a:p>
        </p:txBody>
      </p:sp>
      <p:sp>
        <p:nvSpPr>
          <p:cNvPr id="4" name="TextBox 3"/>
          <p:cNvSpPr txBox="1"/>
          <p:nvPr/>
        </p:nvSpPr>
        <p:spPr>
          <a:xfrm>
            <a:off x="742950" y="977900"/>
            <a:ext cx="7689850" cy="1938992"/>
          </a:xfrm>
          <a:prstGeom prst="rect">
            <a:avLst/>
          </a:prstGeom>
          <a:noFill/>
        </p:spPr>
        <p:txBody>
          <a:bodyPr wrap="square" rtlCol="0">
            <a:spAutoFit/>
          </a:bodyPr>
          <a:lstStyle/>
          <a:p>
            <a:pPr marL="171450" indent="-171450">
              <a:buFont typeface="Arial"/>
              <a:buChar char="•"/>
            </a:pPr>
            <a:r>
              <a:rPr lang="en-US" sz="1200" dirty="0" smtClean="0"/>
              <a:t>Comprehensive metadata completeness evaluation for multiple dialects and recommendations.</a:t>
            </a:r>
          </a:p>
          <a:p>
            <a:endParaRPr lang="en-US" sz="1200" dirty="0" smtClean="0"/>
          </a:p>
          <a:p>
            <a:pPr marL="171450" indent="-171450">
              <a:buFont typeface="Arial"/>
              <a:buChar char="•"/>
            </a:pPr>
            <a:r>
              <a:rPr lang="en-US" sz="1200" dirty="0" smtClean="0"/>
              <a:t>Designed to run on complete metadata collections of any size. (no processing limitations).</a:t>
            </a:r>
          </a:p>
          <a:p>
            <a:endParaRPr lang="en-US" sz="1200" dirty="0" smtClean="0"/>
          </a:p>
          <a:p>
            <a:pPr marL="171450" indent="-171450">
              <a:buFont typeface="Arial"/>
              <a:buChar char="•"/>
            </a:pPr>
            <a:r>
              <a:rPr lang="en-US" sz="1200" dirty="0" smtClean="0"/>
              <a:t>Deliverable is a comprehensive report which includes detailed analysis, supported by a variety of quantitative visualizations and a narrative interpretation of the results.  Also, often includes an appendix with more detailed exploratory analysis.  </a:t>
            </a:r>
          </a:p>
          <a:p>
            <a:pPr marL="171450" indent="-171450">
              <a:buFont typeface="Arial"/>
              <a:buChar char="•"/>
            </a:pPr>
            <a:endParaRPr lang="en-US" sz="1200" dirty="0"/>
          </a:p>
          <a:p>
            <a:pPr marL="171450" indent="-171450">
              <a:buFont typeface="Arial"/>
              <a:buChar char="•"/>
            </a:pPr>
            <a:r>
              <a:rPr lang="en-US" sz="1200" dirty="0" smtClean="0"/>
              <a:t>This report may take weeks to compile and draft.  It is more comprehensive, but less agile then the RAD report.</a:t>
            </a:r>
          </a:p>
        </p:txBody>
      </p:sp>
      <p:pic>
        <p:nvPicPr>
          <p:cNvPr id="2" name="Picture 1" descr="missingISORequir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071" y="3352800"/>
            <a:ext cx="4279917" cy="2489200"/>
          </a:xfrm>
          <a:prstGeom prst="rect">
            <a:avLst/>
          </a:prstGeom>
          <a:ln>
            <a:solidFill>
              <a:srgbClr val="535252"/>
            </a:solidFill>
          </a:ln>
        </p:spPr>
      </p:pic>
      <p:pic>
        <p:nvPicPr>
          <p:cNvPr id="5" name="Picture 4" descr="Screen Shot 2016-10-18 at 6.08.5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8354" y="3352800"/>
            <a:ext cx="3649546" cy="2476500"/>
          </a:xfrm>
          <a:prstGeom prst="rect">
            <a:avLst/>
          </a:prstGeom>
          <a:ln>
            <a:solidFill>
              <a:srgbClr val="535252"/>
            </a:solidFill>
          </a:ln>
        </p:spPr>
      </p:pic>
    </p:spTree>
    <p:extLst>
      <p:ext uri="{BB962C8B-B14F-4D97-AF65-F5344CB8AC3E}">
        <p14:creationId xmlns:p14="http://schemas.microsoft.com/office/powerpoint/2010/main" val="2744773092"/>
      </p:ext>
    </p:extLst>
  </p:cSld>
  <p:clrMapOvr>
    <a:masterClrMapping/>
  </p:clrMapOvr>
  <p:transition spd="med">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8"/>
          <p:cNvSpPr>
            <a:spLocks noGrp="1"/>
          </p:cNvSpPr>
          <p:nvPr>
            <p:ph type="title"/>
          </p:nvPr>
        </p:nvSpPr>
        <p:spPr/>
        <p:txBody>
          <a:bodyPr/>
          <a:lstStyle/>
          <a:p>
            <a:pPr marL="342900" indent="-342900" eaLnBrk="1" hangingPunct="1">
              <a:defRPr/>
            </a:pPr>
            <a:r>
              <a:rPr lang="en-US" dirty="0"/>
              <a:t>Quick Evaluation </a:t>
            </a:r>
            <a:r>
              <a:rPr lang="en-US" dirty="0" smtClean="0"/>
              <a:t>Report</a:t>
            </a:r>
            <a:endParaRPr lang="en-US" dirty="0"/>
          </a:p>
        </p:txBody>
      </p:sp>
      <p:sp>
        <p:nvSpPr>
          <p:cNvPr id="5" name="TextBox 4"/>
          <p:cNvSpPr txBox="1"/>
          <p:nvPr/>
        </p:nvSpPr>
        <p:spPr>
          <a:xfrm>
            <a:off x="330200" y="1066800"/>
            <a:ext cx="8483600" cy="1569660"/>
          </a:xfrm>
          <a:prstGeom prst="rect">
            <a:avLst/>
          </a:prstGeom>
          <a:noFill/>
        </p:spPr>
        <p:txBody>
          <a:bodyPr wrap="square" rtlCol="0">
            <a:spAutoFit/>
          </a:bodyPr>
          <a:lstStyle/>
          <a:p>
            <a:pPr marL="171450" indent="-171450">
              <a:buFont typeface="Arial"/>
              <a:buChar char="•"/>
            </a:pPr>
            <a:r>
              <a:rPr lang="en-US" sz="1200" dirty="0" smtClean="0"/>
              <a:t>Tool for characterizing the metadata fields used in collections.</a:t>
            </a:r>
          </a:p>
          <a:p>
            <a:pPr marL="171450" indent="-171450">
              <a:buFont typeface="Arial"/>
              <a:buChar char="•"/>
            </a:pPr>
            <a:endParaRPr lang="en-US" sz="1200" dirty="0"/>
          </a:p>
          <a:p>
            <a:pPr marL="171450" indent="-171450">
              <a:buFont typeface="Arial"/>
              <a:buChar char="•"/>
            </a:pPr>
            <a:r>
              <a:rPr lang="en-US" sz="1200" dirty="0" smtClean="0"/>
              <a:t>Enables field usage to be compared across collections. </a:t>
            </a:r>
            <a:endParaRPr lang="en-US" sz="1200" dirty="0"/>
          </a:p>
          <a:p>
            <a:endParaRPr lang="en-US" sz="1200" dirty="0"/>
          </a:p>
          <a:p>
            <a:pPr marL="171450" indent="-171450">
              <a:buFont typeface="Arial"/>
              <a:buChar char="•"/>
            </a:pPr>
            <a:r>
              <a:rPr lang="en-US" sz="1200" dirty="0" smtClean="0"/>
              <a:t>Identifies what fields organizations consider most important (bottom up user driven approach).</a:t>
            </a:r>
          </a:p>
          <a:p>
            <a:pPr marL="171450" indent="-171450">
              <a:buFont typeface="Arial"/>
              <a:buChar char="•"/>
            </a:pPr>
            <a:endParaRPr lang="en-US" sz="1200" dirty="0"/>
          </a:p>
          <a:p>
            <a:pPr marL="171450" indent="-171450">
              <a:buFont typeface="Arial"/>
              <a:buChar char="•"/>
            </a:pPr>
            <a:r>
              <a:rPr lang="en-US" sz="1200" dirty="0" smtClean="0"/>
              <a:t>Provides </a:t>
            </a:r>
            <a:r>
              <a:rPr lang="en-US" sz="1200" dirty="0" smtClean="0"/>
              <a:t>a more granular </a:t>
            </a:r>
            <a:r>
              <a:rPr lang="en-US" sz="1200" dirty="0" smtClean="0"/>
              <a:t>view of the metadata.  All fields in an object can be compared.</a:t>
            </a:r>
          </a:p>
          <a:p>
            <a:endParaRPr lang="en-US" sz="1200" dirty="0"/>
          </a:p>
        </p:txBody>
      </p:sp>
      <p:pic>
        <p:nvPicPr>
          <p:cNvPr id="6" name="Picture 5" descr="Screen Shot 2016-10-18 at 5.14.4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594" y="3365500"/>
            <a:ext cx="8468505" cy="2398634"/>
          </a:xfrm>
          <a:prstGeom prst="rect">
            <a:avLst/>
          </a:prstGeom>
          <a:ln>
            <a:solidFill>
              <a:schemeClr val="tx2"/>
            </a:solidFill>
          </a:ln>
        </p:spPr>
      </p:pic>
      <p:sp>
        <p:nvSpPr>
          <p:cNvPr id="8" name="TextBox 7"/>
          <p:cNvSpPr txBox="1"/>
          <p:nvPr/>
        </p:nvSpPr>
        <p:spPr>
          <a:xfrm>
            <a:off x="254000" y="3111500"/>
            <a:ext cx="3515793" cy="276999"/>
          </a:xfrm>
          <a:prstGeom prst="rect">
            <a:avLst/>
          </a:prstGeom>
          <a:noFill/>
        </p:spPr>
        <p:txBody>
          <a:bodyPr wrap="none" rtlCol="0">
            <a:spAutoFit/>
          </a:bodyPr>
          <a:lstStyle/>
          <a:p>
            <a:r>
              <a:rPr lang="en-US" sz="1200" i="1" dirty="0" smtClean="0"/>
              <a:t>Occurrences of Metadata Contact Responsibility</a:t>
            </a:r>
            <a:endParaRPr lang="en-US" sz="1200" i="1" dirty="0"/>
          </a:p>
        </p:txBody>
      </p:sp>
      <p:pic>
        <p:nvPicPr>
          <p:cNvPr id="9" name="Picture 8" descr="Screen Shot 2016-10-18 at 5.21.1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200" y="2593880"/>
            <a:ext cx="8699500" cy="3794522"/>
          </a:xfrm>
          <a:prstGeom prst="rect">
            <a:avLst/>
          </a:prstGeom>
          <a:ln>
            <a:solidFill>
              <a:srgbClr val="535252"/>
            </a:solidFill>
          </a:ln>
        </p:spPr>
      </p:pic>
    </p:spTree>
    <p:extLst>
      <p:ext uri="{BB962C8B-B14F-4D97-AF65-F5344CB8AC3E}">
        <p14:creationId xmlns:p14="http://schemas.microsoft.com/office/powerpoint/2010/main" val="3505855981"/>
      </p:ext>
    </p:extLst>
  </p:cSld>
  <p:clrMapOvr>
    <a:masterClrMapping/>
  </p:clrMapOvr>
  <p:transition spd="med">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8"/>
          <p:cNvSpPr>
            <a:spLocks noGrp="1"/>
          </p:cNvSpPr>
          <p:nvPr>
            <p:ph type="title"/>
          </p:nvPr>
        </p:nvSpPr>
        <p:spPr>
          <a:xfrm>
            <a:off x="825500" y="50800"/>
            <a:ext cx="8229600" cy="762000"/>
          </a:xfrm>
        </p:spPr>
        <p:txBody>
          <a:bodyPr/>
          <a:lstStyle/>
          <a:p>
            <a:pPr eaLnBrk="1" hangingPunct="1"/>
            <a:r>
              <a:rPr lang="en-US" altLang="en-US" dirty="0" err="1" smtClean="0">
                <a:ea typeface="ＭＳ Ｐゴシック" charset="-128"/>
              </a:rPr>
              <a:t>GeoTraces</a:t>
            </a:r>
            <a:r>
              <a:rPr lang="en-US" altLang="en-US" dirty="0" smtClean="0">
                <a:ea typeface="ＭＳ Ｐゴシック" charset="-128"/>
              </a:rPr>
              <a:t> Evaluation – Summer 2016</a:t>
            </a:r>
            <a:endParaRPr lang="en-US" altLang="en-US" dirty="0">
              <a:ea typeface="ＭＳ Ｐゴシック" charset="-128"/>
            </a:endParaRPr>
          </a:p>
        </p:txBody>
      </p:sp>
      <p:sp>
        <p:nvSpPr>
          <p:cNvPr id="2" name="TextBox 1"/>
          <p:cNvSpPr txBox="1"/>
          <p:nvPr/>
        </p:nvSpPr>
        <p:spPr>
          <a:xfrm>
            <a:off x="419100" y="1168401"/>
            <a:ext cx="8216900" cy="738664"/>
          </a:xfrm>
          <a:prstGeom prst="rect">
            <a:avLst/>
          </a:prstGeom>
          <a:noFill/>
        </p:spPr>
        <p:txBody>
          <a:bodyPr wrap="square" rtlCol="0">
            <a:spAutoFit/>
          </a:bodyPr>
          <a:lstStyle/>
          <a:p>
            <a:r>
              <a:rPr lang="en-US" sz="1400" i="1" dirty="0" smtClean="0"/>
              <a:t>Collection</a:t>
            </a:r>
            <a:r>
              <a:rPr lang="en-US" sz="1400" dirty="0" smtClean="0"/>
              <a:t>:       </a:t>
            </a:r>
            <a:r>
              <a:rPr lang="en-US" sz="1400" dirty="0" err="1" smtClean="0"/>
              <a:t>GeoTraces</a:t>
            </a:r>
            <a:r>
              <a:rPr lang="en-US" sz="1400" dirty="0" smtClean="0"/>
              <a:t> metadata collection</a:t>
            </a:r>
          </a:p>
          <a:p>
            <a:r>
              <a:rPr lang="en-US" sz="1400" i="1" dirty="0" smtClean="0"/>
              <a:t>Dialect</a:t>
            </a:r>
            <a:r>
              <a:rPr lang="en-US" sz="1400" dirty="0" smtClean="0"/>
              <a:t>: 	     ISO 19115</a:t>
            </a:r>
          </a:p>
          <a:p>
            <a:r>
              <a:rPr lang="en-US" sz="1400" i="1" dirty="0" smtClean="0"/>
              <a:t>Recs</a:t>
            </a:r>
            <a:r>
              <a:rPr lang="en-US" sz="1400" dirty="0" smtClean="0"/>
              <a:t>: 	     CSW, </a:t>
            </a:r>
            <a:r>
              <a:rPr lang="en-US" sz="1400" dirty="0" err="1" smtClean="0"/>
              <a:t>DataCite</a:t>
            </a:r>
            <a:r>
              <a:rPr lang="en-US" sz="1400" dirty="0" smtClean="0"/>
              <a:t>, DCAT, DIF, LTER</a:t>
            </a:r>
          </a:p>
        </p:txBody>
      </p:sp>
      <p:pic>
        <p:nvPicPr>
          <p:cNvPr id="6" name="Picture 5" descr="Screen Shot 2016-10-18 at 6.53.2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1" y="2438400"/>
            <a:ext cx="5380966" cy="3467100"/>
          </a:xfrm>
          <a:prstGeom prst="rect">
            <a:avLst/>
          </a:prstGeom>
        </p:spPr>
      </p:pic>
      <p:sp>
        <p:nvSpPr>
          <p:cNvPr id="9" name="TextBox 8"/>
          <p:cNvSpPr txBox="1"/>
          <p:nvPr/>
        </p:nvSpPr>
        <p:spPr>
          <a:xfrm>
            <a:off x="6083300" y="2616200"/>
            <a:ext cx="2794000" cy="584776"/>
          </a:xfrm>
          <a:prstGeom prst="rect">
            <a:avLst/>
          </a:prstGeom>
          <a:noFill/>
          <a:ln>
            <a:solidFill>
              <a:schemeClr val="tx1"/>
            </a:solidFill>
          </a:ln>
        </p:spPr>
        <p:txBody>
          <a:bodyPr wrap="square" rtlCol="0">
            <a:spAutoFit/>
          </a:bodyPr>
          <a:lstStyle/>
          <a:p>
            <a:r>
              <a:rPr lang="en-US" sz="1600" dirty="0" smtClean="0"/>
              <a:t>22 concepts </a:t>
            </a:r>
            <a:r>
              <a:rPr lang="en-US" sz="1600" dirty="0"/>
              <a:t>m</a:t>
            </a:r>
            <a:r>
              <a:rPr lang="en-US" sz="1600" dirty="0" smtClean="0"/>
              <a:t>issing in some degree from </a:t>
            </a:r>
            <a:r>
              <a:rPr lang="en-US" sz="1600" dirty="0" err="1" smtClean="0"/>
              <a:t>GeoTraces</a:t>
            </a:r>
            <a:endParaRPr lang="en-US" sz="1600" dirty="0"/>
          </a:p>
        </p:txBody>
      </p:sp>
      <p:sp>
        <p:nvSpPr>
          <p:cNvPr id="14" name="TextBox 13"/>
          <p:cNvSpPr txBox="1"/>
          <p:nvPr/>
        </p:nvSpPr>
        <p:spPr>
          <a:xfrm>
            <a:off x="6057900" y="3505200"/>
            <a:ext cx="2794000" cy="1077218"/>
          </a:xfrm>
          <a:prstGeom prst="rect">
            <a:avLst/>
          </a:prstGeom>
          <a:noFill/>
          <a:ln>
            <a:solidFill>
              <a:srgbClr val="000000"/>
            </a:solidFill>
          </a:ln>
        </p:spPr>
        <p:txBody>
          <a:bodyPr wrap="square" rtlCol="0">
            <a:spAutoFit/>
          </a:bodyPr>
          <a:lstStyle/>
          <a:p>
            <a:r>
              <a:rPr lang="en-US" sz="1600" dirty="0"/>
              <a:t>5</a:t>
            </a:r>
            <a:r>
              <a:rPr lang="en-US" sz="1600" dirty="0" smtClean="0"/>
              <a:t> concepts that use anchors (red) were falsely flagged as  missing. These concepts are fine.</a:t>
            </a:r>
            <a:endParaRPr lang="en-US" sz="1600" dirty="0"/>
          </a:p>
        </p:txBody>
      </p:sp>
    </p:spTree>
    <p:extLst>
      <p:ext uri="{BB962C8B-B14F-4D97-AF65-F5344CB8AC3E}">
        <p14:creationId xmlns:p14="http://schemas.microsoft.com/office/powerpoint/2010/main" val="2262968510"/>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Lst>
  </p:timing>
</p:sld>
</file>

<file path=ppt/theme/theme1.xml><?xml version="1.0" encoding="utf-8"?>
<a:theme xmlns:a="http://schemas.openxmlformats.org/drawingml/2006/main" name="1_Presentation on product or service">
  <a:themeElements>
    <a:clrScheme name="Custom 4">
      <a:dk1>
        <a:sysClr val="windowText" lastClr="000000"/>
      </a:dk1>
      <a:lt1>
        <a:sysClr val="window" lastClr="FFFFFF"/>
      </a:lt1>
      <a:dk2>
        <a:srgbClr val="535252"/>
      </a:dk2>
      <a:lt2>
        <a:srgbClr val="AAB5C2"/>
      </a:lt2>
      <a:accent1>
        <a:srgbClr val="3182F7"/>
      </a:accent1>
      <a:accent2>
        <a:srgbClr val="FE4160"/>
      </a:accent2>
      <a:accent3>
        <a:srgbClr val="9FE62F"/>
      </a:accent3>
      <a:accent4>
        <a:srgbClr val="4EA5D1"/>
      </a:accent4>
      <a:accent5>
        <a:srgbClr val="1C4596"/>
      </a:accent5>
      <a:accent6>
        <a:srgbClr val="542D90"/>
      </a:accent6>
      <a:hlink>
        <a:srgbClr val="ED2024"/>
      </a:hlink>
      <a:folHlink>
        <a:srgbClr val="BD912D"/>
      </a:folHlink>
    </a:clrScheme>
    <a:fontScheme name="The HDF Group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Presentation on product or service 1">
        <a:dk1>
          <a:srgbClr val="808080"/>
        </a:dk1>
        <a:lt1>
          <a:srgbClr val="F8F8F8"/>
        </a:lt1>
        <a:dk2>
          <a:srgbClr val="000000"/>
        </a:dk2>
        <a:lt2>
          <a:srgbClr val="FFFFFF"/>
        </a:lt2>
        <a:accent1>
          <a:srgbClr val="6699FF"/>
        </a:accent1>
        <a:accent2>
          <a:srgbClr val="9933FF"/>
        </a:accent2>
        <a:accent3>
          <a:srgbClr val="AAAAAA"/>
        </a:accent3>
        <a:accent4>
          <a:srgbClr val="D4D4D4"/>
        </a:accent4>
        <a:accent5>
          <a:srgbClr val="B8CAFF"/>
        </a:accent5>
        <a:accent6>
          <a:srgbClr val="8A2DE7"/>
        </a:accent6>
        <a:hlink>
          <a:srgbClr val="00FFFF"/>
        </a:hlink>
        <a:folHlink>
          <a:srgbClr val="0099CC"/>
        </a:folHlink>
      </a:clrScheme>
      <a:clrMap bg1="dk2" tx1="lt1" bg2="dk1" tx2="lt2" accent1="accent1" accent2="accent2" accent3="accent3" accent4="accent4" accent5="accent5" accent6="accent6" hlink="hlink" folHlink="folHlink"/>
    </a:extraClrScheme>
    <a:extraClrScheme>
      <a:clrScheme name="Presentation on product or service 2">
        <a:dk1>
          <a:srgbClr val="000066"/>
        </a:dk1>
        <a:lt1>
          <a:srgbClr val="FFFFFF"/>
        </a:lt1>
        <a:dk2>
          <a:srgbClr val="3333FF"/>
        </a:dk2>
        <a:lt2>
          <a:srgbClr val="3399FF"/>
        </a:lt2>
        <a:accent1>
          <a:srgbClr val="66CCFF"/>
        </a:accent1>
        <a:accent2>
          <a:srgbClr val="FF66FF"/>
        </a:accent2>
        <a:accent3>
          <a:srgbClr val="FFFFFF"/>
        </a:accent3>
        <a:accent4>
          <a:srgbClr val="000056"/>
        </a:accent4>
        <a:accent5>
          <a:srgbClr val="B8E2FF"/>
        </a:accent5>
        <a:accent6>
          <a:srgbClr val="E75CE7"/>
        </a:accent6>
        <a:hlink>
          <a:srgbClr val="CC00CC"/>
        </a:hlink>
        <a:folHlink>
          <a:srgbClr val="CC99FF"/>
        </a:folHlink>
      </a:clrScheme>
      <a:clrMap bg1="lt1" tx1="dk1" bg2="lt2" tx2="dk2" accent1="accent1" accent2="accent2" accent3="accent3" accent4="accent4" accent5="accent5" accent6="accent6" hlink="hlink" folHlink="folHlink"/>
    </a:extraClrScheme>
    <a:extraClrScheme>
      <a:clrScheme name="Presentation on product or service 3">
        <a:dk1>
          <a:srgbClr val="000000"/>
        </a:dk1>
        <a:lt1>
          <a:srgbClr val="FFFFFF"/>
        </a:lt1>
        <a:dk2>
          <a:srgbClr val="000000"/>
        </a:dk2>
        <a:lt2>
          <a:srgbClr val="808080"/>
        </a:lt2>
        <a:accent1>
          <a:srgbClr val="969696"/>
        </a:accent1>
        <a:accent2>
          <a:srgbClr val="DDDDDD"/>
        </a:accent2>
        <a:accent3>
          <a:srgbClr val="FFFFFF"/>
        </a:accent3>
        <a:accent4>
          <a:srgbClr val="000000"/>
        </a:accent4>
        <a:accent5>
          <a:srgbClr val="C9C9C9"/>
        </a:accent5>
        <a:accent6>
          <a:srgbClr val="C8C8C8"/>
        </a:accent6>
        <a:hlink>
          <a:srgbClr val="333333"/>
        </a:hlink>
        <a:folHlink>
          <a:srgbClr val="B2B2B2"/>
        </a:folHlink>
      </a:clrScheme>
      <a:clrMap bg1="lt1" tx1="dk1" bg2="lt2" tx2="dk2" accent1="accent1" accent2="accent2" accent3="accent3" accent4="accent4" accent5="accent5" accent6="accent6" hlink="hlink" folHlink="folHlink"/>
    </a:extraClrScheme>
    <a:extraClrScheme>
      <a:clrScheme name="Presentation on product or service 4">
        <a:dk1>
          <a:srgbClr val="808080"/>
        </a:dk1>
        <a:lt1>
          <a:srgbClr val="F8F8F8"/>
        </a:lt1>
        <a:dk2>
          <a:srgbClr val="000000"/>
        </a:dk2>
        <a:lt2>
          <a:srgbClr val="FFFFFF"/>
        </a:lt2>
        <a:accent1>
          <a:srgbClr val="CC9900"/>
        </a:accent1>
        <a:accent2>
          <a:srgbClr val="996600"/>
        </a:accent2>
        <a:accent3>
          <a:srgbClr val="AAAAAA"/>
        </a:accent3>
        <a:accent4>
          <a:srgbClr val="D4D4D4"/>
        </a:accent4>
        <a:accent5>
          <a:srgbClr val="E2CAAA"/>
        </a:accent5>
        <a:accent6>
          <a:srgbClr val="8A5C00"/>
        </a:accent6>
        <a:hlink>
          <a:srgbClr val="CCCC00"/>
        </a:hlink>
        <a:folHlink>
          <a:srgbClr val="808000"/>
        </a:folHlink>
      </a:clrScheme>
      <a:clrMap bg1="dk2" tx1="lt1" bg2="dk1" tx2="lt2" accent1="accent1" accent2="accent2" accent3="accent3" accent4="accent4" accent5="accent5" accent6="accent6" hlink="hlink" folHlink="folHlink"/>
    </a:extraClrScheme>
    <a:extraClrScheme>
      <a:clrScheme name="Presentation on product or service 5">
        <a:dk1>
          <a:srgbClr val="000000"/>
        </a:dk1>
        <a:lt1>
          <a:srgbClr val="FFFFFF"/>
        </a:lt1>
        <a:dk2>
          <a:srgbClr val="000000"/>
        </a:dk2>
        <a:lt2>
          <a:srgbClr val="996633"/>
        </a:lt2>
        <a:accent1>
          <a:srgbClr val="CC9900"/>
        </a:accent1>
        <a:accent2>
          <a:srgbClr val="FFECB7"/>
        </a:accent2>
        <a:accent3>
          <a:srgbClr val="FFFFFF"/>
        </a:accent3>
        <a:accent4>
          <a:srgbClr val="000000"/>
        </a:accent4>
        <a:accent5>
          <a:srgbClr val="E2CAAA"/>
        </a:accent5>
        <a:accent6>
          <a:srgbClr val="E7D6A6"/>
        </a:accent6>
        <a:hlink>
          <a:srgbClr val="996633"/>
        </a:hlink>
        <a:folHlink>
          <a:srgbClr val="FF9900"/>
        </a:folHlink>
      </a:clrScheme>
      <a:clrMap bg1="lt1" tx1="dk1" bg2="lt2" tx2="dk2" accent1="accent1" accent2="accent2" accent3="accent3" accent4="accent4" accent5="accent5" accent6="accent6" hlink="hlink" folHlink="folHlink"/>
    </a:extraClrScheme>
    <a:extraClrScheme>
      <a:clrScheme name="Presentation on product or service 6">
        <a:dk1>
          <a:srgbClr val="000000"/>
        </a:dk1>
        <a:lt1>
          <a:srgbClr val="FFFFFF"/>
        </a:lt1>
        <a:dk2>
          <a:srgbClr val="000000"/>
        </a:dk2>
        <a:lt2>
          <a:srgbClr val="996633"/>
        </a:lt2>
        <a:accent1>
          <a:srgbClr val="CC9900"/>
        </a:accent1>
        <a:accent2>
          <a:srgbClr val="FFE28F"/>
        </a:accent2>
        <a:accent3>
          <a:srgbClr val="FFFFFF"/>
        </a:accent3>
        <a:accent4>
          <a:srgbClr val="000000"/>
        </a:accent4>
        <a:accent5>
          <a:srgbClr val="E2CAAA"/>
        </a:accent5>
        <a:accent6>
          <a:srgbClr val="E7CD81"/>
        </a:accent6>
        <a:hlink>
          <a:srgbClr val="996633"/>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22988</TotalTime>
  <Words>944</Words>
  <Application>Microsoft Macintosh PowerPoint</Application>
  <PresentationFormat>On-screen Show (4:3)</PresentationFormat>
  <Paragraphs>224</Paragraphs>
  <Slides>23</Slides>
  <Notes>16</Notes>
  <HiddenSlides>11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Calibri</vt:lpstr>
      <vt:lpstr>ＭＳ Ｐゴシック</vt:lpstr>
      <vt:lpstr>Symbol</vt:lpstr>
      <vt:lpstr>Times New Roman</vt:lpstr>
      <vt:lpstr>Arial</vt:lpstr>
      <vt:lpstr>1_Presentation on product or service</vt:lpstr>
      <vt:lpstr>BCO-DMO Metadata Evaluation and Improvement </vt:lpstr>
      <vt:lpstr>Agenda</vt:lpstr>
      <vt:lpstr>Terminology</vt:lpstr>
      <vt:lpstr>Evaluation &amp; Improvement Tools/Technique</vt:lpstr>
      <vt:lpstr>Recommendations Analysis Dashboard</vt:lpstr>
      <vt:lpstr>RAD Preprocessing Workflow</vt:lpstr>
      <vt:lpstr>Traditional Evaluation Report</vt:lpstr>
      <vt:lpstr>Quick Evaluation Report</vt:lpstr>
      <vt:lpstr>GeoTraces Evaluation – Summer 2016</vt:lpstr>
      <vt:lpstr>GeoTraces Evaluation – Summer 2016</vt:lpstr>
      <vt:lpstr>Prioritizing Metadata Improvement</vt:lpstr>
      <vt:lpstr>Metadata Improvement Guidance</vt:lpstr>
      <vt:lpstr>GeoTraces Metadata Evaluation</vt:lpstr>
      <vt:lpstr>Goals for November Workshop</vt:lpstr>
      <vt:lpstr>How it works</vt:lpstr>
      <vt:lpstr>Pick a Recommendation, any Recommendation</vt:lpstr>
      <vt:lpstr>Recommendations Analysis</vt:lpstr>
      <vt:lpstr>Recommendation / Dialect Comparison</vt:lpstr>
      <vt:lpstr>Field Summary</vt:lpstr>
      <vt:lpstr>Signature Score Groups</vt:lpstr>
      <vt:lpstr>Concept Guidance Links</vt:lpstr>
      <vt:lpstr>Guidance Documentation </vt:lpstr>
      <vt:lpstr>Questions, Comments?</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NCAR DSET Metadata Evaluation</dc:title>
  <dc:creator>Sean Gordon</dc:creator>
  <cp:lastModifiedBy>Sean Gordon</cp:lastModifiedBy>
  <cp:revision>192</cp:revision>
  <cp:lastPrinted>2016-10-18T23:23:39Z</cp:lastPrinted>
  <dcterms:created xsi:type="dcterms:W3CDTF">2015-12-22T20:11:01Z</dcterms:created>
  <dcterms:modified xsi:type="dcterms:W3CDTF">2016-10-19T17:00:16Z</dcterms:modified>
</cp:coreProperties>
</file>