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  <p:sldMasterId id="2147483678" r:id="rId6"/>
  </p:sldMasterIdLst>
  <p:notesMasterIdLst>
    <p:notesMasterId r:id="rId36"/>
  </p:notesMasterIdLst>
  <p:handoutMasterIdLst>
    <p:handoutMasterId r:id="rId37"/>
  </p:handoutMasterIdLst>
  <p:sldIdLst>
    <p:sldId id="711" r:id="rId7"/>
    <p:sldId id="899" r:id="rId8"/>
    <p:sldId id="820" r:id="rId9"/>
    <p:sldId id="821" r:id="rId10"/>
    <p:sldId id="765" r:id="rId11"/>
    <p:sldId id="900" r:id="rId12"/>
    <p:sldId id="723" r:id="rId13"/>
    <p:sldId id="945" r:id="rId14"/>
    <p:sldId id="933" r:id="rId15"/>
    <p:sldId id="934" r:id="rId16"/>
    <p:sldId id="935" r:id="rId17"/>
    <p:sldId id="826" r:id="rId18"/>
    <p:sldId id="937" r:id="rId19"/>
    <p:sldId id="930" r:id="rId20"/>
    <p:sldId id="938" r:id="rId21"/>
    <p:sldId id="944" r:id="rId22"/>
    <p:sldId id="904" r:id="rId23"/>
    <p:sldId id="882" r:id="rId24"/>
    <p:sldId id="907" r:id="rId25"/>
    <p:sldId id="926" r:id="rId26"/>
    <p:sldId id="927" r:id="rId27"/>
    <p:sldId id="921" r:id="rId28"/>
    <p:sldId id="932" r:id="rId29"/>
    <p:sldId id="940" r:id="rId30"/>
    <p:sldId id="941" r:id="rId31"/>
    <p:sldId id="942" r:id="rId32"/>
    <p:sldId id="943" r:id="rId33"/>
    <p:sldId id="947" r:id="rId34"/>
    <p:sldId id="948" r:id="rId35"/>
  </p:sldIdLst>
  <p:sldSz cx="9144000" cy="6858000" type="screen4x3"/>
  <p:notesSz cx="6865938" cy="9998075"/>
  <p:custShowLst>
    <p:custShow name="Loop Show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vetlana Lyapustina" initials="S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30F0B0"/>
    <a:srgbClr val="37E9AE"/>
    <a:srgbClr val="39E7E7"/>
    <a:srgbClr val="40E0C2"/>
    <a:srgbClr val="4ED2A9"/>
    <a:srgbClr val="60E146"/>
    <a:srgbClr val="4BACC6"/>
    <a:srgbClr val="4BAC62"/>
    <a:srgbClr val="4BE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4" autoAdjust="0"/>
    <p:restoredTop sz="96254" autoAdjust="0"/>
  </p:normalViewPr>
  <p:slideViewPr>
    <p:cSldViewPr snapToGrid="0" snapToObjects="1">
      <p:cViewPr varScale="1">
        <p:scale>
          <a:sx n="88" d="100"/>
          <a:sy n="88" d="100"/>
        </p:scale>
        <p:origin x="-11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946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6F2E7-D734-44BD-9904-A2030CBFED1E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4D688-3CD6-4575-B38B-D84F6FA14BBF}">
      <dgm:prSet phldrT="[Text]"/>
      <dgm:spPr/>
      <dgm:t>
        <a:bodyPr/>
        <a:lstStyle/>
        <a:p>
          <a:r>
            <a:rPr lang="en-US" dirty="0" smtClean="0"/>
            <a:t>Member Companies</a:t>
          </a:r>
          <a:endParaRPr lang="en-US" dirty="0"/>
        </a:p>
      </dgm:t>
    </dgm:pt>
    <dgm:pt modelId="{3D0CED37-A8A8-4124-A525-AA6C4A07A126}" type="parTrans" cxnId="{2DEB9E42-8B04-48F4-9768-C305E1826F7D}">
      <dgm:prSet/>
      <dgm:spPr/>
      <dgm:t>
        <a:bodyPr/>
        <a:lstStyle/>
        <a:p>
          <a:endParaRPr lang="en-US"/>
        </a:p>
      </dgm:t>
    </dgm:pt>
    <dgm:pt modelId="{C41B2F36-C23E-4790-BB0F-880BA604A853}" type="sibTrans" cxnId="{2DEB9E42-8B04-48F4-9768-C305E1826F7D}">
      <dgm:prSet/>
      <dgm:spPr/>
      <dgm:t>
        <a:bodyPr/>
        <a:lstStyle/>
        <a:p>
          <a:endParaRPr lang="en-US"/>
        </a:p>
      </dgm:t>
    </dgm:pt>
    <dgm:pt modelId="{0E9310B7-09E9-4664-B808-C774010613D1}">
      <dgm:prSet phldrT="[Text]"/>
      <dgm:spPr/>
      <dgm:t>
        <a:bodyPr/>
        <a:lstStyle/>
        <a:p>
          <a:r>
            <a:rPr lang="en-US" dirty="0" smtClean="0"/>
            <a:t>Subject Matter Experts</a:t>
          </a:r>
          <a:endParaRPr lang="en-US" dirty="0"/>
        </a:p>
      </dgm:t>
    </dgm:pt>
    <dgm:pt modelId="{7EBE0B63-40F9-4BBC-81E4-48E4F3410B2B}" type="parTrans" cxnId="{9443955D-7622-4717-B6D1-95270DF1AAC1}">
      <dgm:prSet/>
      <dgm:spPr/>
      <dgm:t>
        <a:bodyPr/>
        <a:lstStyle/>
        <a:p>
          <a:endParaRPr lang="en-US"/>
        </a:p>
      </dgm:t>
    </dgm:pt>
    <dgm:pt modelId="{C01E56EC-0F9B-4805-B604-41BD7031140E}" type="sibTrans" cxnId="{9443955D-7622-4717-B6D1-95270DF1AAC1}">
      <dgm:prSet/>
      <dgm:spPr/>
      <dgm:t>
        <a:bodyPr/>
        <a:lstStyle/>
        <a:p>
          <a:endParaRPr lang="en-US"/>
        </a:p>
      </dgm:t>
    </dgm:pt>
    <dgm:pt modelId="{EAC3FC26-5A3C-4C8C-A8AB-43B9641DE249}">
      <dgm:prSet phldrT="[Text]"/>
      <dgm:spPr/>
      <dgm:t>
        <a:bodyPr/>
        <a:lstStyle/>
        <a:p>
          <a:r>
            <a:rPr lang="en-US" dirty="0" smtClean="0"/>
            <a:t>Project Funding</a:t>
          </a:r>
          <a:endParaRPr lang="en-US" dirty="0"/>
        </a:p>
      </dgm:t>
    </dgm:pt>
    <dgm:pt modelId="{DD44567B-0841-483E-8D7E-8801573C7191}" type="parTrans" cxnId="{6F4834B5-9759-4972-98CC-7CD6BC89E71F}">
      <dgm:prSet/>
      <dgm:spPr/>
      <dgm:t>
        <a:bodyPr/>
        <a:lstStyle/>
        <a:p>
          <a:endParaRPr lang="en-US"/>
        </a:p>
      </dgm:t>
    </dgm:pt>
    <dgm:pt modelId="{F7B26534-61F9-4E33-B094-68C92039F2AC}" type="sibTrans" cxnId="{6F4834B5-9759-4972-98CC-7CD6BC89E71F}">
      <dgm:prSet/>
      <dgm:spPr/>
      <dgm:t>
        <a:bodyPr/>
        <a:lstStyle/>
        <a:p>
          <a:endParaRPr lang="en-US"/>
        </a:p>
      </dgm:t>
    </dgm:pt>
    <dgm:pt modelId="{E4987074-BF65-4CCB-B580-BB0CEFB3CF02}">
      <dgm:prSet phldrT="[Text]"/>
      <dgm:spPr/>
      <dgm:t>
        <a:bodyPr/>
        <a:lstStyle/>
        <a:p>
          <a:r>
            <a:rPr lang="en-US" dirty="0" smtClean="0"/>
            <a:t>Framework Development</a:t>
          </a:r>
          <a:endParaRPr lang="en-US" dirty="0"/>
        </a:p>
      </dgm:t>
    </dgm:pt>
    <dgm:pt modelId="{D1E66F0E-5B28-48C4-9FA2-9BE0D97EE85D}" type="parTrans" cxnId="{4552569A-C21D-40EF-A624-8EDC719E7B78}">
      <dgm:prSet/>
      <dgm:spPr/>
      <dgm:t>
        <a:bodyPr/>
        <a:lstStyle/>
        <a:p>
          <a:endParaRPr lang="en-US"/>
        </a:p>
      </dgm:t>
    </dgm:pt>
    <dgm:pt modelId="{2FB61748-78C7-4324-B449-45EDE66E4784}" type="sibTrans" cxnId="{4552569A-C21D-40EF-A624-8EDC719E7B78}">
      <dgm:prSet/>
      <dgm:spPr/>
      <dgm:t>
        <a:bodyPr/>
        <a:lstStyle/>
        <a:p>
          <a:endParaRPr lang="en-US"/>
        </a:p>
      </dgm:t>
    </dgm:pt>
    <dgm:pt modelId="{5BD54A8D-4346-4894-8BE6-6340F55BAEF8}">
      <dgm:prSet phldrT="[Text]"/>
      <dgm:spPr/>
      <dgm:t>
        <a:bodyPr/>
        <a:lstStyle/>
        <a:p>
          <a:r>
            <a:rPr lang="en-US" dirty="0" smtClean="0"/>
            <a:t>Technical Leadership</a:t>
          </a:r>
          <a:endParaRPr lang="en-US" dirty="0"/>
        </a:p>
      </dgm:t>
    </dgm:pt>
    <dgm:pt modelId="{B55DD8A1-2130-416D-9A35-77E24D196D3C}" type="parTrans" cxnId="{E8F9A86D-BC22-4121-9DA7-B619D074DFBA}">
      <dgm:prSet/>
      <dgm:spPr/>
      <dgm:t>
        <a:bodyPr/>
        <a:lstStyle/>
        <a:p>
          <a:endParaRPr lang="en-US"/>
        </a:p>
      </dgm:t>
    </dgm:pt>
    <dgm:pt modelId="{62A0A9AF-1E5E-416A-83CB-9825D1EA59CB}" type="sibTrans" cxnId="{E8F9A86D-BC22-4121-9DA7-B619D074DFBA}">
      <dgm:prSet/>
      <dgm:spPr/>
      <dgm:t>
        <a:bodyPr/>
        <a:lstStyle/>
        <a:p>
          <a:endParaRPr lang="en-US"/>
        </a:p>
      </dgm:t>
    </dgm:pt>
    <dgm:pt modelId="{044249CB-4F79-40D7-B82E-8F4433807D16}">
      <dgm:prSet phldrT="[Text]"/>
      <dgm:spPr/>
      <dgm:t>
        <a:bodyPr anchor="t"/>
        <a:lstStyle/>
        <a:p>
          <a:r>
            <a:rPr lang="en-US" dirty="0" smtClean="0"/>
            <a:t>Professional</a:t>
          </a:r>
          <a:br>
            <a:rPr lang="en-US" dirty="0" smtClean="0"/>
          </a:br>
          <a:r>
            <a:rPr lang="en-US" dirty="0" smtClean="0"/>
            <a:t>Software Firm</a:t>
          </a:r>
        </a:p>
        <a:p>
          <a:endParaRPr lang="en-US" dirty="0"/>
        </a:p>
      </dgm:t>
    </dgm:pt>
    <dgm:pt modelId="{7970ABB8-A39E-4426-8D0E-1EFC07FBBDCE}" type="parTrans" cxnId="{A173F7FA-C00B-4983-ABF2-9D22F0942C27}">
      <dgm:prSet/>
      <dgm:spPr/>
      <dgm:t>
        <a:bodyPr/>
        <a:lstStyle/>
        <a:p>
          <a:endParaRPr lang="en-US"/>
        </a:p>
      </dgm:t>
    </dgm:pt>
    <dgm:pt modelId="{90749268-C297-414A-9C39-934F640BD9B8}" type="sibTrans" cxnId="{A173F7FA-C00B-4983-ABF2-9D22F0942C27}">
      <dgm:prSet/>
      <dgm:spPr/>
      <dgm:t>
        <a:bodyPr/>
        <a:lstStyle/>
        <a:p>
          <a:endParaRPr lang="en-US"/>
        </a:p>
      </dgm:t>
    </dgm:pt>
    <dgm:pt modelId="{828093A1-33E9-4A48-93E6-122481690ED2}">
      <dgm:prSet phldrT="[Text]"/>
      <dgm:spPr/>
      <dgm:t>
        <a:bodyPr/>
        <a:lstStyle/>
        <a:p>
          <a:r>
            <a:rPr lang="en-US" dirty="0" smtClean="0"/>
            <a:t>Secretariat</a:t>
          </a:r>
        </a:p>
        <a:p>
          <a:endParaRPr lang="en-US" dirty="0"/>
        </a:p>
      </dgm:t>
    </dgm:pt>
    <dgm:pt modelId="{D3A7E76B-EC03-4D0B-86F5-1124796DD051}" type="parTrans" cxnId="{B7E9E0EE-2669-4FD3-84F5-51A99CB22BE0}">
      <dgm:prSet/>
      <dgm:spPr/>
      <dgm:t>
        <a:bodyPr/>
        <a:lstStyle/>
        <a:p>
          <a:endParaRPr lang="en-US"/>
        </a:p>
      </dgm:t>
    </dgm:pt>
    <dgm:pt modelId="{447F387A-9375-48E7-813D-1D62F23741EE}" type="sibTrans" cxnId="{B7E9E0EE-2669-4FD3-84F5-51A99CB22BE0}">
      <dgm:prSet/>
      <dgm:spPr/>
      <dgm:t>
        <a:bodyPr/>
        <a:lstStyle/>
        <a:p>
          <a:endParaRPr lang="en-US"/>
        </a:p>
      </dgm:t>
    </dgm:pt>
    <dgm:pt modelId="{D1D5B23E-6FAD-41B8-B11E-DABE5B18828F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C7D4063B-C146-4844-9908-BF80D3AD739D}" type="parTrans" cxnId="{AC434A21-46E9-44B2-8DAA-FF719247E768}">
      <dgm:prSet/>
      <dgm:spPr/>
      <dgm:t>
        <a:bodyPr/>
        <a:lstStyle/>
        <a:p>
          <a:endParaRPr lang="en-US"/>
        </a:p>
      </dgm:t>
    </dgm:pt>
    <dgm:pt modelId="{8E437790-F924-43E4-B746-F21012D7044F}" type="sibTrans" cxnId="{AC434A21-46E9-44B2-8DAA-FF719247E768}">
      <dgm:prSet/>
      <dgm:spPr/>
      <dgm:t>
        <a:bodyPr/>
        <a:lstStyle/>
        <a:p>
          <a:endParaRPr lang="en-US"/>
        </a:p>
      </dgm:t>
    </dgm:pt>
    <dgm:pt modelId="{7D51C584-3806-4B24-993D-AD3121644A0D}">
      <dgm:prSet phldrT="[Text]"/>
      <dgm:spPr/>
      <dgm:t>
        <a:bodyPr/>
        <a:lstStyle/>
        <a:p>
          <a:r>
            <a:rPr lang="en-US" dirty="0" smtClean="0"/>
            <a:t>Legal &amp; Logistical Support</a:t>
          </a:r>
          <a:endParaRPr lang="en-US" dirty="0"/>
        </a:p>
      </dgm:t>
    </dgm:pt>
    <dgm:pt modelId="{F9C4F2FB-6E11-4242-9D94-0EC879CAA515}" type="parTrans" cxnId="{FCF6529A-3361-47E6-862D-BEFE1DD4375E}">
      <dgm:prSet/>
      <dgm:spPr/>
      <dgm:t>
        <a:bodyPr/>
        <a:lstStyle/>
        <a:p>
          <a:endParaRPr lang="en-US"/>
        </a:p>
      </dgm:t>
    </dgm:pt>
    <dgm:pt modelId="{1F98D092-A209-413F-9776-5DDCB4081450}" type="sibTrans" cxnId="{FCF6529A-3361-47E6-862D-BEFE1DD4375E}">
      <dgm:prSet/>
      <dgm:spPr/>
      <dgm:t>
        <a:bodyPr/>
        <a:lstStyle/>
        <a:p>
          <a:endParaRPr lang="en-US"/>
        </a:p>
      </dgm:t>
    </dgm:pt>
    <dgm:pt modelId="{F0690888-B3BB-4E30-A3B2-9D22F820F7BE}">
      <dgm:prSet phldrT="[Text]"/>
      <dgm:spPr/>
      <dgm:t>
        <a:bodyPr/>
        <a:lstStyle/>
        <a:p>
          <a:r>
            <a:rPr lang="en-US" dirty="0" smtClean="0"/>
            <a:t>Partner Network</a:t>
          </a:r>
        </a:p>
        <a:p>
          <a:endParaRPr lang="en-US" dirty="0"/>
        </a:p>
      </dgm:t>
    </dgm:pt>
    <dgm:pt modelId="{5DFC3939-795E-4193-8BF0-E9410031292D}" type="parTrans" cxnId="{03C046F3-BD67-496B-BD80-EB02D253C6EF}">
      <dgm:prSet/>
      <dgm:spPr/>
      <dgm:t>
        <a:bodyPr/>
        <a:lstStyle/>
        <a:p>
          <a:endParaRPr lang="en-US"/>
        </a:p>
      </dgm:t>
    </dgm:pt>
    <dgm:pt modelId="{B51AD569-9EE8-478F-AE0D-76A88F456CC5}" type="sibTrans" cxnId="{03C046F3-BD67-496B-BD80-EB02D253C6EF}">
      <dgm:prSet/>
      <dgm:spPr/>
      <dgm:t>
        <a:bodyPr/>
        <a:lstStyle/>
        <a:p>
          <a:endParaRPr lang="en-US"/>
        </a:p>
      </dgm:t>
    </dgm:pt>
    <dgm:pt modelId="{5FC26ED6-7E33-409F-A0B9-DC33FD6B8249}">
      <dgm:prSet phldrT="[Text]"/>
      <dgm:spPr/>
      <dgm:t>
        <a:bodyPr/>
        <a:lstStyle/>
        <a:p>
          <a:r>
            <a:rPr lang="en-US" dirty="0" smtClean="0"/>
            <a:t>Requirements &amp; Specifications</a:t>
          </a:r>
          <a:endParaRPr lang="en-US" dirty="0"/>
        </a:p>
      </dgm:t>
    </dgm:pt>
    <dgm:pt modelId="{29E20BE0-638E-460B-A9DD-96D9919E299D}" type="parTrans" cxnId="{AAD637DB-F4F8-4A8B-B8BF-B361E376E5A4}">
      <dgm:prSet/>
      <dgm:spPr/>
      <dgm:t>
        <a:bodyPr/>
        <a:lstStyle/>
        <a:p>
          <a:endParaRPr lang="en-US"/>
        </a:p>
      </dgm:t>
    </dgm:pt>
    <dgm:pt modelId="{89CF79F1-26CA-4B60-8F91-C837C16CC012}" type="sibTrans" cxnId="{AAD637DB-F4F8-4A8B-B8BF-B361E376E5A4}">
      <dgm:prSet/>
      <dgm:spPr/>
      <dgm:t>
        <a:bodyPr/>
        <a:lstStyle/>
        <a:p>
          <a:endParaRPr lang="en-US"/>
        </a:p>
      </dgm:t>
    </dgm:pt>
    <dgm:pt modelId="{8E2F6E95-C695-4452-936D-1CB37EE39D68}">
      <dgm:prSet phldrT="[Text]"/>
      <dgm:spPr/>
      <dgm:t>
        <a:bodyPr/>
        <a:lstStyle/>
        <a:p>
          <a:r>
            <a:rPr lang="en-US" dirty="0" smtClean="0"/>
            <a:t>Contributions, PoC Applications</a:t>
          </a:r>
          <a:endParaRPr lang="en-US" dirty="0"/>
        </a:p>
      </dgm:t>
    </dgm:pt>
    <dgm:pt modelId="{D12FB290-7ACF-49B4-B6A9-D17DEDE6F50A}" type="parTrans" cxnId="{9EF89A66-4C68-4399-B57A-1A3DB0FAE396}">
      <dgm:prSet/>
      <dgm:spPr/>
      <dgm:t>
        <a:bodyPr/>
        <a:lstStyle/>
        <a:p>
          <a:endParaRPr lang="en-US"/>
        </a:p>
      </dgm:t>
    </dgm:pt>
    <dgm:pt modelId="{EC434289-EFCD-48ED-AD4A-C8EF802B2643}" type="sibTrans" cxnId="{9EF89A66-4C68-4399-B57A-1A3DB0FAE396}">
      <dgm:prSet/>
      <dgm:spPr/>
      <dgm:t>
        <a:bodyPr/>
        <a:lstStyle/>
        <a:p>
          <a:endParaRPr lang="en-US"/>
        </a:p>
      </dgm:t>
    </dgm:pt>
    <dgm:pt modelId="{566D68BD-1EFC-4941-AF07-A3E5C8E5B6E8}" type="pres">
      <dgm:prSet presAssocID="{9DC6F2E7-D734-44BD-9904-A2030CBFED1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899913-4713-4F75-8939-88C8A90F2E48}" type="pres">
      <dgm:prSet presAssocID="{AE84D688-3CD6-4575-B38B-D84F6FA14BBF}" presName="linNode" presStyleCnt="0"/>
      <dgm:spPr/>
      <dgm:t>
        <a:bodyPr/>
        <a:lstStyle/>
        <a:p>
          <a:endParaRPr lang="en-US"/>
        </a:p>
      </dgm:t>
    </dgm:pt>
    <dgm:pt modelId="{65145D06-17A4-4126-A354-13A349F9B6AE}" type="pres">
      <dgm:prSet presAssocID="{AE84D688-3CD6-4575-B38B-D84F6FA14BB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CC1B0-E954-40D3-A4CC-461B341D76D8}" type="pres">
      <dgm:prSet presAssocID="{AE84D688-3CD6-4575-B38B-D84F6FA14BB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2FDF0-81FE-4396-8BC7-6CB6B888E6DA}" type="pres">
      <dgm:prSet presAssocID="{C41B2F36-C23E-4790-BB0F-880BA604A853}" presName="sp" presStyleCnt="0"/>
      <dgm:spPr/>
      <dgm:t>
        <a:bodyPr/>
        <a:lstStyle/>
        <a:p>
          <a:endParaRPr lang="en-US"/>
        </a:p>
      </dgm:t>
    </dgm:pt>
    <dgm:pt modelId="{2D166868-1A24-4F1A-BF7C-E51F4F258E24}" type="pres">
      <dgm:prSet presAssocID="{828093A1-33E9-4A48-93E6-122481690ED2}" presName="linNode" presStyleCnt="0"/>
      <dgm:spPr/>
      <dgm:t>
        <a:bodyPr/>
        <a:lstStyle/>
        <a:p>
          <a:endParaRPr lang="en-US"/>
        </a:p>
      </dgm:t>
    </dgm:pt>
    <dgm:pt modelId="{67C5F3A6-1C95-46BD-9ADA-0D3B5AB9AF30}" type="pres">
      <dgm:prSet presAssocID="{828093A1-33E9-4A48-93E6-122481690ED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40FE9-9DB6-4BCE-8258-CD14DF06946D}" type="pres">
      <dgm:prSet presAssocID="{828093A1-33E9-4A48-93E6-122481690ED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C5A33-F33B-4F43-B982-787D825C8763}" type="pres">
      <dgm:prSet presAssocID="{447F387A-9375-48E7-813D-1D62F23741EE}" presName="sp" presStyleCnt="0"/>
      <dgm:spPr/>
      <dgm:t>
        <a:bodyPr/>
        <a:lstStyle/>
        <a:p>
          <a:endParaRPr lang="en-US"/>
        </a:p>
      </dgm:t>
    </dgm:pt>
    <dgm:pt modelId="{959E8C5D-3706-4A34-A113-BAF8685DEB90}" type="pres">
      <dgm:prSet presAssocID="{044249CB-4F79-40D7-B82E-8F4433807D16}" presName="linNode" presStyleCnt="0"/>
      <dgm:spPr/>
      <dgm:t>
        <a:bodyPr/>
        <a:lstStyle/>
        <a:p>
          <a:endParaRPr lang="en-US"/>
        </a:p>
      </dgm:t>
    </dgm:pt>
    <dgm:pt modelId="{28ADA679-696D-45D8-BD39-FD1740E7CA09}" type="pres">
      <dgm:prSet presAssocID="{044249CB-4F79-40D7-B82E-8F4433807D1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A3A01-8F5D-4602-8D0B-A199EA6AE739}" type="pres">
      <dgm:prSet presAssocID="{044249CB-4F79-40D7-B82E-8F4433807D1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AB700-2900-4A62-924D-C5BFAA430117}" type="pres">
      <dgm:prSet presAssocID="{90749268-C297-414A-9C39-934F640BD9B8}" presName="sp" presStyleCnt="0"/>
      <dgm:spPr/>
      <dgm:t>
        <a:bodyPr/>
        <a:lstStyle/>
        <a:p>
          <a:endParaRPr lang="en-US"/>
        </a:p>
      </dgm:t>
    </dgm:pt>
    <dgm:pt modelId="{B3B1CFB7-D1C8-4532-A077-DE7FE43A7D42}" type="pres">
      <dgm:prSet presAssocID="{F0690888-B3BB-4E30-A3B2-9D22F820F7BE}" presName="linNode" presStyleCnt="0"/>
      <dgm:spPr/>
      <dgm:t>
        <a:bodyPr/>
        <a:lstStyle/>
        <a:p>
          <a:endParaRPr lang="en-US"/>
        </a:p>
      </dgm:t>
    </dgm:pt>
    <dgm:pt modelId="{FE7C489E-B913-434B-951B-EF57EB4980E6}" type="pres">
      <dgm:prSet presAssocID="{F0690888-B3BB-4E30-A3B2-9D22F820F7B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94820-F3DA-47F9-840F-A22812B88983}" type="pres">
      <dgm:prSet presAssocID="{F0690888-B3BB-4E30-A3B2-9D22F820F7BE}" presName="descendantText" presStyleLbl="alignAccFollowNode1" presStyleIdx="3" presStyleCnt="4" custLinFactNeighborX="0" custLinFactNeighborY="-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52569A-C21D-40EF-A624-8EDC719E7B78}" srcId="{044249CB-4F79-40D7-B82E-8F4433807D16}" destId="{E4987074-BF65-4CCB-B580-BB0CEFB3CF02}" srcOrd="0" destOrd="0" parTransId="{D1E66F0E-5B28-48C4-9FA2-9BE0D97EE85D}" sibTransId="{2FB61748-78C7-4324-B449-45EDE66E4784}"/>
    <dgm:cxn modelId="{00C5C263-E524-46CB-AAA6-508426420852}" type="presOf" srcId="{044249CB-4F79-40D7-B82E-8F4433807D16}" destId="{28ADA679-696D-45D8-BD39-FD1740E7CA09}" srcOrd="0" destOrd="0" presId="urn:microsoft.com/office/officeart/2005/8/layout/vList5"/>
    <dgm:cxn modelId="{FCF6529A-3361-47E6-862D-BEFE1DD4375E}" srcId="{828093A1-33E9-4A48-93E6-122481690ED2}" destId="{7D51C584-3806-4B24-993D-AD3121644A0D}" srcOrd="1" destOrd="0" parTransId="{F9C4F2FB-6E11-4242-9D94-0EC879CAA515}" sibTransId="{1F98D092-A209-413F-9776-5DDCB4081450}"/>
    <dgm:cxn modelId="{7777ACA4-9720-4738-A3DA-4FED3C67F6C1}" type="presOf" srcId="{7D51C584-3806-4B24-993D-AD3121644A0D}" destId="{77740FE9-9DB6-4BCE-8258-CD14DF06946D}" srcOrd="0" destOrd="1" presId="urn:microsoft.com/office/officeart/2005/8/layout/vList5"/>
    <dgm:cxn modelId="{6F4834B5-9759-4972-98CC-7CD6BC89E71F}" srcId="{AE84D688-3CD6-4575-B38B-D84F6FA14BBF}" destId="{EAC3FC26-5A3C-4C8C-A8AB-43B9641DE249}" srcOrd="1" destOrd="0" parTransId="{DD44567B-0841-483E-8D7E-8801573C7191}" sibTransId="{F7B26534-61F9-4E33-B094-68C92039F2AC}"/>
    <dgm:cxn modelId="{686518B5-8E18-42BB-B4F1-F86D10FB592C}" type="presOf" srcId="{EAC3FC26-5A3C-4C8C-A8AB-43B9641DE249}" destId="{93CCC1B0-E954-40D3-A4CC-461B341D76D8}" srcOrd="0" destOrd="1" presId="urn:microsoft.com/office/officeart/2005/8/layout/vList5"/>
    <dgm:cxn modelId="{B7E9E0EE-2669-4FD3-84F5-51A99CB22BE0}" srcId="{9DC6F2E7-D734-44BD-9904-A2030CBFED1E}" destId="{828093A1-33E9-4A48-93E6-122481690ED2}" srcOrd="1" destOrd="0" parTransId="{D3A7E76B-EC03-4D0B-86F5-1124796DD051}" sibTransId="{447F387A-9375-48E7-813D-1D62F23741EE}"/>
    <dgm:cxn modelId="{7A7E9E0A-B26A-41F2-84E6-F96547D759C3}" type="presOf" srcId="{E4987074-BF65-4CCB-B580-BB0CEFB3CF02}" destId="{C5BA3A01-8F5D-4602-8D0B-A199EA6AE739}" srcOrd="0" destOrd="0" presId="urn:microsoft.com/office/officeart/2005/8/layout/vList5"/>
    <dgm:cxn modelId="{2A0A73C8-209B-4E29-800E-D2391D59FDF5}" type="presOf" srcId="{D1D5B23E-6FAD-41B8-B11E-DABE5B18828F}" destId="{77740FE9-9DB6-4BCE-8258-CD14DF06946D}" srcOrd="0" destOrd="0" presId="urn:microsoft.com/office/officeart/2005/8/layout/vList5"/>
    <dgm:cxn modelId="{5694ACF0-D24A-48A4-9F2D-9ED7FD4DFB57}" type="presOf" srcId="{828093A1-33E9-4A48-93E6-122481690ED2}" destId="{67C5F3A6-1C95-46BD-9ADA-0D3B5AB9AF30}" srcOrd="0" destOrd="0" presId="urn:microsoft.com/office/officeart/2005/8/layout/vList5"/>
    <dgm:cxn modelId="{88C58A5D-459D-4487-8F6F-854E3AF6B8F1}" type="presOf" srcId="{8E2F6E95-C695-4452-936D-1CB37EE39D68}" destId="{40F94820-F3DA-47F9-840F-A22812B88983}" srcOrd="0" destOrd="1" presId="urn:microsoft.com/office/officeart/2005/8/layout/vList5"/>
    <dgm:cxn modelId="{E8F9A86D-BC22-4121-9DA7-B619D074DFBA}" srcId="{044249CB-4F79-40D7-B82E-8F4433807D16}" destId="{5BD54A8D-4346-4894-8BE6-6340F55BAEF8}" srcOrd="1" destOrd="0" parTransId="{B55DD8A1-2130-416D-9A35-77E24D196D3C}" sibTransId="{62A0A9AF-1E5E-416A-83CB-9825D1EA59CB}"/>
    <dgm:cxn modelId="{A173F7FA-C00B-4983-ABF2-9D22F0942C27}" srcId="{9DC6F2E7-D734-44BD-9904-A2030CBFED1E}" destId="{044249CB-4F79-40D7-B82E-8F4433807D16}" srcOrd="2" destOrd="0" parTransId="{7970ABB8-A39E-4426-8D0E-1EFC07FBBDCE}" sibTransId="{90749268-C297-414A-9C39-934F640BD9B8}"/>
    <dgm:cxn modelId="{7D8B50B6-3E50-4A2C-8662-503F4B5504DB}" type="presOf" srcId="{5FC26ED6-7E33-409F-A0B9-DC33FD6B8249}" destId="{40F94820-F3DA-47F9-840F-A22812B88983}" srcOrd="0" destOrd="0" presId="urn:microsoft.com/office/officeart/2005/8/layout/vList5"/>
    <dgm:cxn modelId="{F09B40C1-7C55-4C3D-B8A6-DC177646E192}" type="presOf" srcId="{0E9310B7-09E9-4664-B808-C774010613D1}" destId="{93CCC1B0-E954-40D3-A4CC-461B341D76D8}" srcOrd="0" destOrd="0" presId="urn:microsoft.com/office/officeart/2005/8/layout/vList5"/>
    <dgm:cxn modelId="{9EF89A66-4C68-4399-B57A-1A3DB0FAE396}" srcId="{F0690888-B3BB-4E30-A3B2-9D22F820F7BE}" destId="{8E2F6E95-C695-4452-936D-1CB37EE39D68}" srcOrd="1" destOrd="0" parTransId="{D12FB290-7ACF-49B4-B6A9-D17DEDE6F50A}" sibTransId="{EC434289-EFCD-48ED-AD4A-C8EF802B2643}"/>
    <dgm:cxn modelId="{353F978E-D80D-4F1C-A1D4-D1FD900D32DE}" type="presOf" srcId="{9DC6F2E7-D734-44BD-9904-A2030CBFED1E}" destId="{566D68BD-1EFC-4941-AF07-A3E5C8E5B6E8}" srcOrd="0" destOrd="0" presId="urn:microsoft.com/office/officeart/2005/8/layout/vList5"/>
    <dgm:cxn modelId="{2DEB9E42-8B04-48F4-9768-C305E1826F7D}" srcId="{9DC6F2E7-D734-44BD-9904-A2030CBFED1E}" destId="{AE84D688-3CD6-4575-B38B-D84F6FA14BBF}" srcOrd="0" destOrd="0" parTransId="{3D0CED37-A8A8-4124-A525-AA6C4A07A126}" sibTransId="{C41B2F36-C23E-4790-BB0F-880BA604A853}"/>
    <dgm:cxn modelId="{03C046F3-BD67-496B-BD80-EB02D253C6EF}" srcId="{9DC6F2E7-D734-44BD-9904-A2030CBFED1E}" destId="{F0690888-B3BB-4E30-A3B2-9D22F820F7BE}" srcOrd="3" destOrd="0" parTransId="{5DFC3939-795E-4193-8BF0-E9410031292D}" sibTransId="{B51AD569-9EE8-478F-AE0D-76A88F456CC5}"/>
    <dgm:cxn modelId="{AAD637DB-F4F8-4A8B-B8BF-B361E376E5A4}" srcId="{F0690888-B3BB-4E30-A3B2-9D22F820F7BE}" destId="{5FC26ED6-7E33-409F-A0B9-DC33FD6B8249}" srcOrd="0" destOrd="0" parTransId="{29E20BE0-638E-460B-A9DD-96D9919E299D}" sibTransId="{89CF79F1-26CA-4B60-8F91-C837C16CC012}"/>
    <dgm:cxn modelId="{75CE4493-DED4-4E12-8AA1-313018FC62F9}" type="presOf" srcId="{AE84D688-3CD6-4575-B38B-D84F6FA14BBF}" destId="{65145D06-17A4-4126-A354-13A349F9B6AE}" srcOrd="0" destOrd="0" presId="urn:microsoft.com/office/officeart/2005/8/layout/vList5"/>
    <dgm:cxn modelId="{AC434A21-46E9-44B2-8DAA-FF719247E768}" srcId="{828093A1-33E9-4A48-93E6-122481690ED2}" destId="{D1D5B23E-6FAD-41B8-B11E-DABE5B18828F}" srcOrd="0" destOrd="0" parTransId="{C7D4063B-C146-4844-9908-BF80D3AD739D}" sibTransId="{8E437790-F924-43E4-B746-F21012D7044F}"/>
    <dgm:cxn modelId="{8E88BB81-D742-4A24-A63D-0A31DF1FFDFE}" type="presOf" srcId="{F0690888-B3BB-4E30-A3B2-9D22F820F7BE}" destId="{FE7C489E-B913-434B-951B-EF57EB4980E6}" srcOrd="0" destOrd="0" presId="urn:microsoft.com/office/officeart/2005/8/layout/vList5"/>
    <dgm:cxn modelId="{9443955D-7622-4717-B6D1-95270DF1AAC1}" srcId="{AE84D688-3CD6-4575-B38B-D84F6FA14BBF}" destId="{0E9310B7-09E9-4664-B808-C774010613D1}" srcOrd="0" destOrd="0" parTransId="{7EBE0B63-40F9-4BBC-81E4-48E4F3410B2B}" sibTransId="{C01E56EC-0F9B-4805-B604-41BD7031140E}"/>
    <dgm:cxn modelId="{DF7E8DDE-7E7E-425B-B411-95018DDC5398}" type="presOf" srcId="{5BD54A8D-4346-4894-8BE6-6340F55BAEF8}" destId="{C5BA3A01-8F5D-4602-8D0B-A199EA6AE739}" srcOrd="0" destOrd="1" presId="urn:microsoft.com/office/officeart/2005/8/layout/vList5"/>
    <dgm:cxn modelId="{9CDB9D0B-AFF0-49D8-885D-281752238C8D}" type="presParOf" srcId="{566D68BD-1EFC-4941-AF07-A3E5C8E5B6E8}" destId="{59899913-4713-4F75-8939-88C8A90F2E48}" srcOrd="0" destOrd="0" presId="urn:microsoft.com/office/officeart/2005/8/layout/vList5"/>
    <dgm:cxn modelId="{6B4DE34E-94BE-418A-B9A6-78D65151B0C8}" type="presParOf" srcId="{59899913-4713-4F75-8939-88C8A90F2E48}" destId="{65145D06-17A4-4126-A354-13A349F9B6AE}" srcOrd="0" destOrd="0" presId="urn:microsoft.com/office/officeart/2005/8/layout/vList5"/>
    <dgm:cxn modelId="{EDE12FCC-0BFF-4137-97A4-0841D031F3AD}" type="presParOf" srcId="{59899913-4713-4F75-8939-88C8A90F2E48}" destId="{93CCC1B0-E954-40D3-A4CC-461B341D76D8}" srcOrd="1" destOrd="0" presId="urn:microsoft.com/office/officeart/2005/8/layout/vList5"/>
    <dgm:cxn modelId="{135C2CAD-62CE-43FE-A45C-80A65940A5DB}" type="presParOf" srcId="{566D68BD-1EFC-4941-AF07-A3E5C8E5B6E8}" destId="{F8F2FDF0-81FE-4396-8BC7-6CB6B888E6DA}" srcOrd="1" destOrd="0" presId="urn:microsoft.com/office/officeart/2005/8/layout/vList5"/>
    <dgm:cxn modelId="{DE6ACAA9-CE68-4F41-B0B9-56626FEB8E39}" type="presParOf" srcId="{566D68BD-1EFC-4941-AF07-A3E5C8E5B6E8}" destId="{2D166868-1A24-4F1A-BF7C-E51F4F258E24}" srcOrd="2" destOrd="0" presId="urn:microsoft.com/office/officeart/2005/8/layout/vList5"/>
    <dgm:cxn modelId="{28C747B3-C680-4D25-BD3E-17B51D994CF9}" type="presParOf" srcId="{2D166868-1A24-4F1A-BF7C-E51F4F258E24}" destId="{67C5F3A6-1C95-46BD-9ADA-0D3B5AB9AF30}" srcOrd="0" destOrd="0" presId="urn:microsoft.com/office/officeart/2005/8/layout/vList5"/>
    <dgm:cxn modelId="{AB9284E6-ED6A-4AE2-92B6-53184E0D3488}" type="presParOf" srcId="{2D166868-1A24-4F1A-BF7C-E51F4F258E24}" destId="{77740FE9-9DB6-4BCE-8258-CD14DF06946D}" srcOrd="1" destOrd="0" presId="urn:microsoft.com/office/officeart/2005/8/layout/vList5"/>
    <dgm:cxn modelId="{B08E23EE-B42D-4880-A5EC-4F7D51EEAD10}" type="presParOf" srcId="{566D68BD-1EFC-4941-AF07-A3E5C8E5B6E8}" destId="{26AC5A33-F33B-4F43-B982-787D825C8763}" srcOrd="3" destOrd="0" presId="urn:microsoft.com/office/officeart/2005/8/layout/vList5"/>
    <dgm:cxn modelId="{373AB994-7E5D-43F8-92FA-07648AE4B259}" type="presParOf" srcId="{566D68BD-1EFC-4941-AF07-A3E5C8E5B6E8}" destId="{959E8C5D-3706-4A34-A113-BAF8685DEB90}" srcOrd="4" destOrd="0" presId="urn:microsoft.com/office/officeart/2005/8/layout/vList5"/>
    <dgm:cxn modelId="{F1A69229-7DD4-4BFA-B747-2B37EE8E84CA}" type="presParOf" srcId="{959E8C5D-3706-4A34-A113-BAF8685DEB90}" destId="{28ADA679-696D-45D8-BD39-FD1740E7CA09}" srcOrd="0" destOrd="0" presId="urn:microsoft.com/office/officeart/2005/8/layout/vList5"/>
    <dgm:cxn modelId="{48C555A2-E0C5-4B3F-ADC6-2BB98AECC745}" type="presParOf" srcId="{959E8C5D-3706-4A34-A113-BAF8685DEB90}" destId="{C5BA3A01-8F5D-4602-8D0B-A199EA6AE739}" srcOrd="1" destOrd="0" presId="urn:microsoft.com/office/officeart/2005/8/layout/vList5"/>
    <dgm:cxn modelId="{80303542-EAE8-46DB-8C73-8B47325196FF}" type="presParOf" srcId="{566D68BD-1EFC-4941-AF07-A3E5C8E5B6E8}" destId="{056AB700-2900-4A62-924D-C5BFAA430117}" srcOrd="5" destOrd="0" presId="urn:microsoft.com/office/officeart/2005/8/layout/vList5"/>
    <dgm:cxn modelId="{3AEDE9D5-48DA-44F2-80F6-D33009AAFDA9}" type="presParOf" srcId="{566D68BD-1EFC-4941-AF07-A3E5C8E5B6E8}" destId="{B3B1CFB7-D1C8-4532-A077-DE7FE43A7D42}" srcOrd="6" destOrd="0" presId="urn:microsoft.com/office/officeart/2005/8/layout/vList5"/>
    <dgm:cxn modelId="{1919045B-7169-43F5-A8E4-7CA5B9B11992}" type="presParOf" srcId="{B3B1CFB7-D1C8-4532-A077-DE7FE43A7D42}" destId="{FE7C489E-B913-434B-951B-EF57EB4980E6}" srcOrd="0" destOrd="0" presId="urn:microsoft.com/office/officeart/2005/8/layout/vList5"/>
    <dgm:cxn modelId="{BF5E1BD1-9580-4B39-A43A-CCB5E760F57F}" type="presParOf" srcId="{B3B1CFB7-D1C8-4532-A077-DE7FE43A7D42}" destId="{40F94820-F3DA-47F9-840F-A22812B889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DDC11E-C480-43EE-99BE-A9A9E7A850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3C0C83-7C18-47EB-9AAB-7F4F9C8DCB19}">
      <dgm:prSet custT="1"/>
      <dgm:spPr/>
      <dgm:t>
        <a:bodyPr/>
        <a:lstStyle/>
        <a:p>
          <a:pPr rtl="0"/>
          <a:r>
            <a:rPr lang="en-US" sz="2400" dirty="0" smtClean="0"/>
            <a:t>Technical capabilities</a:t>
          </a:r>
          <a:endParaRPr lang="en-US" sz="2400" dirty="0"/>
        </a:p>
      </dgm:t>
    </dgm:pt>
    <dgm:pt modelId="{9F8AAF12-2F4A-4050-A3BE-66A88ABDD576}" type="parTrans" cxnId="{74D0759A-1093-4C2A-9968-BB207D4CCB27}">
      <dgm:prSet/>
      <dgm:spPr/>
      <dgm:t>
        <a:bodyPr/>
        <a:lstStyle/>
        <a:p>
          <a:endParaRPr lang="en-US"/>
        </a:p>
      </dgm:t>
    </dgm:pt>
    <dgm:pt modelId="{82BB6557-D7E4-4BC9-8BCF-6C3A34D5B91B}" type="sibTrans" cxnId="{74D0759A-1093-4C2A-9968-BB207D4CCB27}">
      <dgm:prSet/>
      <dgm:spPr/>
      <dgm:t>
        <a:bodyPr/>
        <a:lstStyle/>
        <a:p>
          <a:endParaRPr lang="en-US"/>
        </a:p>
      </dgm:t>
    </dgm:pt>
    <dgm:pt modelId="{5433D728-D94E-4727-9975-1F95AB92AB22}">
      <dgm:prSet/>
      <dgm:spPr/>
      <dgm:t>
        <a:bodyPr/>
        <a:lstStyle/>
        <a:p>
          <a:pPr rtl="0"/>
          <a:r>
            <a:rPr lang="en-US" dirty="0" smtClean="0"/>
            <a:t>Large data volume, small file size, fast</a:t>
          </a:r>
          <a:endParaRPr lang="en-US" dirty="0"/>
        </a:p>
      </dgm:t>
    </dgm:pt>
    <dgm:pt modelId="{A56973B1-7452-48AD-90D8-9F88E4343C31}" type="parTrans" cxnId="{6C6D04E0-F7EF-4950-8B94-DA49031AAE77}">
      <dgm:prSet/>
      <dgm:spPr/>
      <dgm:t>
        <a:bodyPr/>
        <a:lstStyle/>
        <a:p>
          <a:endParaRPr lang="en-US"/>
        </a:p>
      </dgm:t>
    </dgm:pt>
    <dgm:pt modelId="{9A4FD7E3-8E93-49BF-8875-5EFE75217EC7}" type="sibTrans" cxnId="{6C6D04E0-F7EF-4950-8B94-DA49031AAE77}">
      <dgm:prSet/>
      <dgm:spPr/>
      <dgm:t>
        <a:bodyPr/>
        <a:lstStyle/>
        <a:p>
          <a:endParaRPr lang="en-US"/>
        </a:p>
      </dgm:t>
    </dgm:pt>
    <dgm:pt modelId="{5DE993F3-2A1B-4557-8B09-937BFF396ACF}">
      <dgm:prSet/>
      <dgm:spPr/>
      <dgm:t>
        <a:bodyPr/>
        <a:lstStyle/>
        <a:p>
          <a:pPr rtl="0"/>
          <a:r>
            <a:rPr lang="en-US" dirty="0" smtClean="0"/>
            <a:t>Platform independent</a:t>
          </a:r>
          <a:endParaRPr lang="en-US" dirty="0"/>
        </a:p>
      </dgm:t>
    </dgm:pt>
    <dgm:pt modelId="{6B29BC39-E1B5-47BF-BA43-861A2039FB04}" type="parTrans" cxnId="{CD042915-F7A7-44E0-AF85-E88EFF164F5D}">
      <dgm:prSet/>
      <dgm:spPr/>
      <dgm:t>
        <a:bodyPr/>
        <a:lstStyle/>
        <a:p>
          <a:endParaRPr lang="en-US"/>
        </a:p>
      </dgm:t>
    </dgm:pt>
    <dgm:pt modelId="{7141D442-D80A-4011-9B07-4C57D9BA950B}" type="sibTrans" cxnId="{CD042915-F7A7-44E0-AF85-E88EFF164F5D}">
      <dgm:prSet/>
      <dgm:spPr/>
      <dgm:t>
        <a:bodyPr/>
        <a:lstStyle/>
        <a:p>
          <a:endParaRPr lang="en-US"/>
        </a:p>
      </dgm:t>
    </dgm:pt>
    <dgm:pt modelId="{245C5F90-6FF4-4DE5-A1F9-85D32DF722F4}">
      <dgm:prSet custT="1"/>
      <dgm:spPr/>
      <dgm:t>
        <a:bodyPr/>
        <a:lstStyle/>
        <a:p>
          <a:pPr rtl="0"/>
          <a:r>
            <a:rPr lang="en-US" sz="2400" dirty="0" smtClean="0"/>
            <a:t>Comprehensive Metadata</a:t>
          </a:r>
          <a:endParaRPr lang="en-US" sz="2400" dirty="0"/>
        </a:p>
      </dgm:t>
    </dgm:pt>
    <dgm:pt modelId="{70BA29D8-12C8-4AF0-B62F-212D7D401C6C}" type="parTrans" cxnId="{A25924DE-DE37-45A1-9DE6-DF4FE75645DD}">
      <dgm:prSet/>
      <dgm:spPr/>
      <dgm:t>
        <a:bodyPr/>
        <a:lstStyle/>
        <a:p>
          <a:endParaRPr lang="en-US"/>
        </a:p>
      </dgm:t>
    </dgm:pt>
    <dgm:pt modelId="{5581BB53-8A71-4421-91D5-C17FD0F0322A}" type="sibTrans" cxnId="{A25924DE-DE37-45A1-9DE6-DF4FE75645DD}">
      <dgm:prSet/>
      <dgm:spPr/>
      <dgm:t>
        <a:bodyPr/>
        <a:lstStyle/>
        <a:p>
          <a:endParaRPr lang="en-US"/>
        </a:p>
      </dgm:t>
    </dgm:pt>
    <dgm:pt modelId="{9BD1B8C3-9E72-490B-978F-51E69414C799}">
      <dgm:prSet/>
      <dgm:spPr/>
      <dgm:t>
        <a:bodyPr/>
        <a:lstStyle/>
        <a:p>
          <a:pPr rtl="0"/>
          <a:r>
            <a:rPr lang="en-US" dirty="0" smtClean="0"/>
            <a:t>Who, what, when, where, why and how</a:t>
          </a:r>
          <a:endParaRPr lang="en-US" dirty="0"/>
        </a:p>
      </dgm:t>
    </dgm:pt>
    <dgm:pt modelId="{89AB88AD-7AE7-44FD-B042-80A97167F8F2}" type="parTrans" cxnId="{39BB7C6A-C748-4C4A-8AAB-4DAA5E22C9CE}">
      <dgm:prSet/>
      <dgm:spPr/>
      <dgm:t>
        <a:bodyPr/>
        <a:lstStyle/>
        <a:p>
          <a:endParaRPr lang="en-US"/>
        </a:p>
      </dgm:t>
    </dgm:pt>
    <dgm:pt modelId="{53E7E155-DD0B-4314-B33D-100CA48D5A62}" type="sibTrans" cxnId="{39BB7C6A-C748-4C4A-8AAB-4DAA5E22C9CE}">
      <dgm:prSet/>
      <dgm:spPr/>
      <dgm:t>
        <a:bodyPr/>
        <a:lstStyle/>
        <a:p>
          <a:endParaRPr lang="en-US"/>
        </a:p>
      </dgm:t>
    </dgm:pt>
    <dgm:pt modelId="{05EC7DF6-92F1-4B44-8265-E76EDC513639}">
      <dgm:prSet custT="1"/>
      <dgm:spPr/>
      <dgm:t>
        <a:bodyPr/>
        <a:lstStyle/>
        <a:p>
          <a:pPr rtl="0"/>
          <a:r>
            <a:rPr lang="en-US" sz="2400" dirty="0" smtClean="0"/>
            <a:t>Long term data access</a:t>
          </a:r>
          <a:endParaRPr lang="en-US" sz="2400" dirty="0"/>
        </a:p>
      </dgm:t>
    </dgm:pt>
    <dgm:pt modelId="{F39AB512-2E29-4B2A-81B0-93E829927CF3}" type="parTrans" cxnId="{878C2AD1-CA3D-4C8F-AED3-5E68EF1C4ECE}">
      <dgm:prSet/>
      <dgm:spPr/>
      <dgm:t>
        <a:bodyPr/>
        <a:lstStyle/>
        <a:p>
          <a:endParaRPr lang="en-US"/>
        </a:p>
      </dgm:t>
    </dgm:pt>
    <dgm:pt modelId="{5BB88BCB-C4C2-43A6-9F24-83E6A23DD4EA}" type="sibTrans" cxnId="{878C2AD1-CA3D-4C8F-AED3-5E68EF1C4ECE}">
      <dgm:prSet/>
      <dgm:spPr/>
      <dgm:t>
        <a:bodyPr/>
        <a:lstStyle/>
        <a:p>
          <a:endParaRPr lang="en-US"/>
        </a:p>
      </dgm:t>
    </dgm:pt>
    <dgm:pt modelId="{0049E8C4-4B59-4948-B933-E1ED45C767DF}">
      <dgm:prSet/>
      <dgm:spPr/>
      <dgm:t>
        <a:bodyPr/>
        <a:lstStyle/>
        <a:p>
          <a:pPr rtl="0"/>
          <a:r>
            <a:rPr lang="en-US" dirty="0" smtClean="0"/>
            <a:t>Documented file format</a:t>
          </a:r>
          <a:endParaRPr lang="en-US" dirty="0"/>
        </a:p>
      </dgm:t>
    </dgm:pt>
    <dgm:pt modelId="{66902BC7-924C-4AB5-85D4-80AC0A00AA2E}" type="parTrans" cxnId="{8690E5C7-5056-4865-9972-C666DD855B72}">
      <dgm:prSet/>
      <dgm:spPr/>
      <dgm:t>
        <a:bodyPr/>
        <a:lstStyle/>
        <a:p>
          <a:endParaRPr lang="en-US"/>
        </a:p>
      </dgm:t>
    </dgm:pt>
    <dgm:pt modelId="{8DBAE246-449D-4FEF-9321-8BED59BB21E2}" type="sibTrans" cxnId="{8690E5C7-5056-4865-9972-C666DD855B72}">
      <dgm:prSet/>
      <dgm:spPr/>
      <dgm:t>
        <a:bodyPr/>
        <a:lstStyle/>
        <a:p>
          <a:endParaRPr lang="en-US"/>
        </a:p>
      </dgm:t>
    </dgm:pt>
    <dgm:pt modelId="{3DDE9E8C-4FB9-49D1-B075-282A372B183A}">
      <dgm:prSet/>
      <dgm:spPr/>
      <dgm:t>
        <a:bodyPr/>
        <a:lstStyle/>
        <a:p>
          <a:pPr rtl="0"/>
          <a:r>
            <a:rPr lang="en-US" dirty="0" smtClean="0"/>
            <a:t>Vendor neutral format</a:t>
          </a:r>
          <a:endParaRPr lang="en-US" dirty="0"/>
        </a:p>
      </dgm:t>
    </dgm:pt>
    <dgm:pt modelId="{4A74C46C-D506-40A6-9130-AE433D44BA5E}" type="parTrans" cxnId="{3DEED8FF-306C-457E-8453-CE605E0BE291}">
      <dgm:prSet/>
      <dgm:spPr/>
      <dgm:t>
        <a:bodyPr/>
        <a:lstStyle/>
        <a:p>
          <a:endParaRPr lang="en-US"/>
        </a:p>
      </dgm:t>
    </dgm:pt>
    <dgm:pt modelId="{B6E55F31-F180-4641-A3C0-B947AF545CA8}" type="sibTrans" cxnId="{3DEED8FF-306C-457E-8453-CE605E0BE291}">
      <dgm:prSet/>
      <dgm:spPr/>
      <dgm:t>
        <a:bodyPr/>
        <a:lstStyle/>
        <a:p>
          <a:endParaRPr lang="en-US"/>
        </a:p>
      </dgm:t>
    </dgm:pt>
    <dgm:pt modelId="{65CD5592-6A2E-4771-9101-C6B42B76BD6A}">
      <dgm:prSet/>
      <dgm:spPr/>
      <dgm:t>
        <a:bodyPr/>
        <a:lstStyle/>
        <a:p>
          <a:pPr rtl="0"/>
          <a:r>
            <a:rPr lang="en-US" dirty="0" smtClean="0"/>
            <a:t>Adaptable and extensible</a:t>
          </a:r>
          <a:endParaRPr lang="en-US" dirty="0"/>
        </a:p>
      </dgm:t>
    </dgm:pt>
    <dgm:pt modelId="{6F3ED3EF-C6A1-4B59-ADD3-3E3AA21E6D89}" type="parTrans" cxnId="{31F59FDB-34AF-4109-A66B-C43A2D0D52E4}">
      <dgm:prSet/>
      <dgm:spPr/>
      <dgm:t>
        <a:bodyPr/>
        <a:lstStyle/>
        <a:p>
          <a:endParaRPr lang="en-US"/>
        </a:p>
      </dgm:t>
    </dgm:pt>
    <dgm:pt modelId="{E5F68E6F-7D04-4CCD-B0EF-A27F41D76D0F}" type="sibTrans" cxnId="{31F59FDB-34AF-4109-A66B-C43A2D0D52E4}">
      <dgm:prSet/>
      <dgm:spPr/>
      <dgm:t>
        <a:bodyPr/>
        <a:lstStyle/>
        <a:p>
          <a:endParaRPr lang="en-US"/>
        </a:p>
      </dgm:t>
    </dgm:pt>
    <dgm:pt modelId="{4D3390CB-12F6-4D46-BEA5-5EC7EA8EF8DE}">
      <dgm:prSet/>
      <dgm:spPr/>
      <dgm:t>
        <a:bodyPr/>
        <a:lstStyle/>
        <a:p>
          <a:pPr rtl="0"/>
          <a:r>
            <a:rPr lang="en-US" dirty="0" smtClean="0"/>
            <a:t>Arbitrary techniques; extensible</a:t>
          </a:r>
          <a:endParaRPr lang="en-US" dirty="0"/>
        </a:p>
      </dgm:t>
    </dgm:pt>
    <dgm:pt modelId="{B9631396-7A17-4788-A5B2-74B8432C9208}" type="parTrans" cxnId="{76BE9AD4-53F6-4345-B79E-07B80C8A95A5}">
      <dgm:prSet/>
      <dgm:spPr/>
      <dgm:t>
        <a:bodyPr/>
        <a:lstStyle/>
        <a:p>
          <a:endParaRPr lang="en-US"/>
        </a:p>
      </dgm:t>
    </dgm:pt>
    <dgm:pt modelId="{E6686DB8-4146-44C9-88EC-D14790C1EEE8}" type="sibTrans" cxnId="{76BE9AD4-53F6-4345-B79E-07B80C8A95A5}">
      <dgm:prSet/>
      <dgm:spPr/>
      <dgm:t>
        <a:bodyPr/>
        <a:lstStyle/>
        <a:p>
          <a:endParaRPr lang="en-US"/>
        </a:p>
      </dgm:t>
    </dgm:pt>
    <dgm:pt modelId="{7C97EBCD-C114-40A4-998B-B4F6E7BE53B9}">
      <dgm:prSet/>
      <dgm:spPr/>
      <dgm:t>
        <a:bodyPr/>
        <a:lstStyle/>
        <a:p>
          <a:pPr rtl="0"/>
          <a:r>
            <a:rPr lang="en-US" dirty="0" smtClean="0"/>
            <a:t>Scientist, sample, time stamp/audit trail, instrument, purpose, method</a:t>
          </a:r>
          <a:endParaRPr lang="en-US" dirty="0"/>
        </a:p>
      </dgm:t>
    </dgm:pt>
    <dgm:pt modelId="{D72F2BC2-C90E-4F7E-B128-C50E02121C66}" type="parTrans" cxnId="{A5F1AC6C-1B9F-43E6-AA31-27A4199C7166}">
      <dgm:prSet/>
      <dgm:spPr/>
      <dgm:t>
        <a:bodyPr/>
        <a:lstStyle/>
        <a:p>
          <a:endParaRPr lang="en-US"/>
        </a:p>
      </dgm:t>
    </dgm:pt>
    <dgm:pt modelId="{A81774B0-406A-41BD-B26C-2F495F6D52EB}" type="sibTrans" cxnId="{A5F1AC6C-1B9F-43E6-AA31-27A4199C7166}">
      <dgm:prSet/>
      <dgm:spPr/>
      <dgm:t>
        <a:bodyPr/>
        <a:lstStyle/>
        <a:p>
          <a:endParaRPr lang="en-US"/>
        </a:p>
      </dgm:t>
    </dgm:pt>
    <dgm:pt modelId="{DABB2C09-3B19-404A-962C-0A66C469A572}" type="pres">
      <dgm:prSet presAssocID="{68DDC11E-C480-43EE-99BE-A9A9E7A8501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89D054-D395-4365-BCDC-E9E4E3930C27}" type="pres">
      <dgm:prSet presAssocID="{D73C0C83-7C18-47EB-9AAB-7F4F9C8DCB19}" presName="parentLin" presStyleCnt="0"/>
      <dgm:spPr/>
      <dgm:t>
        <a:bodyPr/>
        <a:lstStyle/>
        <a:p>
          <a:endParaRPr lang="en-US"/>
        </a:p>
      </dgm:t>
    </dgm:pt>
    <dgm:pt modelId="{C2FE28F3-F790-4F96-97C9-E9410A387323}" type="pres">
      <dgm:prSet presAssocID="{D73C0C83-7C18-47EB-9AAB-7F4F9C8DCB1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13318DD-9962-4A93-8C1E-D3D780AF6F6D}" type="pres">
      <dgm:prSet presAssocID="{D73C0C83-7C18-47EB-9AAB-7F4F9C8DCB1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D00E2-7DBB-43F8-9235-B4FF75D76997}" type="pres">
      <dgm:prSet presAssocID="{D73C0C83-7C18-47EB-9AAB-7F4F9C8DCB19}" presName="negativeSpace" presStyleCnt="0"/>
      <dgm:spPr/>
      <dgm:t>
        <a:bodyPr/>
        <a:lstStyle/>
        <a:p>
          <a:endParaRPr lang="en-US"/>
        </a:p>
      </dgm:t>
    </dgm:pt>
    <dgm:pt modelId="{9451DE0C-256D-4E37-92A6-4C849B6288F3}" type="pres">
      <dgm:prSet presAssocID="{D73C0C83-7C18-47EB-9AAB-7F4F9C8DCB1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8487B-CDEB-4242-A48A-F592E3CC805E}" type="pres">
      <dgm:prSet presAssocID="{82BB6557-D7E4-4BC9-8BCF-6C3A34D5B91B}" presName="spaceBetweenRectangles" presStyleCnt="0"/>
      <dgm:spPr/>
      <dgm:t>
        <a:bodyPr/>
        <a:lstStyle/>
        <a:p>
          <a:endParaRPr lang="en-US"/>
        </a:p>
      </dgm:t>
    </dgm:pt>
    <dgm:pt modelId="{6AA176C2-4D24-478C-97DF-72BCF63397F8}" type="pres">
      <dgm:prSet presAssocID="{245C5F90-6FF4-4DE5-A1F9-85D32DF722F4}" presName="parentLin" presStyleCnt="0"/>
      <dgm:spPr/>
      <dgm:t>
        <a:bodyPr/>
        <a:lstStyle/>
        <a:p>
          <a:endParaRPr lang="en-US"/>
        </a:p>
      </dgm:t>
    </dgm:pt>
    <dgm:pt modelId="{CFC6C9E7-0288-4CDE-9D50-25C90FF0E36D}" type="pres">
      <dgm:prSet presAssocID="{245C5F90-6FF4-4DE5-A1F9-85D32DF722F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58EF9C6-6F86-4D93-8F5B-3DA360F873DF}" type="pres">
      <dgm:prSet presAssocID="{245C5F90-6FF4-4DE5-A1F9-85D32DF722F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CD568-A197-4246-BDA9-EE8FB63782BA}" type="pres">
      <dgm:prSet presAssocID="{245C5F90-6FF4-4DE5-A1F9-85D32DF722F4}" presName="negativeSpace" presStyleCnt="0"/>
      <dgm:spPr/>
      <dgm:t>
        <a:bodyPr/>
        <a:lstStyle/>
        <a:p>
          <a:endParaRPr lang="en-US"/>
        </a:p>
      </dgm:t>
    </dgm:pt>
    <dgm:pt modelId="{CC335A2C-7DA5-4330-BA05-838422E4B0F0}" type="pres">
      <dgm:prSet presAssocID="{245C5F90-6FF4-4DE5-A1F9-85D32DF722F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AEA3E-5341-4733-A59A-5D1C16692403}" type="pres">
      <dgm:prSet presAssocID="{5581BB53-8A71-4421-91D5-C17FD0F0322A}" presName="spaceBetweenRectangles" presStyleCnt="0"/>
      <dgm:spPr/>
      <dgm:t>
        <a:bodyPr/>
        <a:lstStyle/>
        <a:p>
          <a:endParaRPr lang="en-US"/>
        </a:p>
      </dgm:t>
    </dgm:pt>
    <dgm:pt modelId="{7D498F6E-FC0D-498B-8DBE-DB7DDA63B85B}" type="pres">
      <dgm:prSet presAssocID="{05EC7DF6-92F1-4B44-8265-E76EDC513639}" presName="parentLin" presStyleCnt="0"/>
      <dgm:spPr/>
      <dgm:t>
        <a:bodyPr/>
        <a:lstStyle/>
        <a:p>
          <a:endParaRPr lang="en-US"/>
        </a:p>
      </dgm:t>
    </dgm:pt>
    <dgm:pt modelId="{FC20AE74-7F0F-437C-BE72-87629AD6811D}" type="pres">
      <dgm:prSet presAssocID="{05EC7DF6-92F1-4B44-8265-E76EDC51363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82C1B17-CFCA-4CCC-8D8C-7A34FAF7755B}" type="pres">
      <dgm:prSet presAssocID="{05EC7DF6-92F1-4B44-8265-E76EDC51363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F6E5E-552E-4B0B-9F4E-0501B8D03491}" type="pres">
      <dgm:prSet presAssocID="{05EC7DF6-92F1-4B44-8265-E76EDC513639}" presName="negativeSpace" presStyleCnt="0"/>
      <dgm:spPr/>
      <dgm:t>
        <a:bodyPr/>
        <a:lstStyle/>
        <a:p>
          <a:endParaRPr lang="en-US"/>
        </a:p>
      </dgm:t>
    </dgm:pt>
    <dgm:pt modelId="{5553E119-F609-4766-847D-8A968D3322CA}" type="pres">
      <dgm:prSet presAssocID="{05EC7DF6-92F1-4B44-8265-E76EDC51363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D0759A-1093-4C2A-9968-BB207D4CCB27}" srcId="{68DDC11E-C480-43EE-99BE-A9A9E7A85010}" destId="{D73C0C83-7C18-47EB-9AAB-7F4F9C8DCB19}" srcOrd="0" destOrd="0" parTransId="{9F8AAF12-2F4A-4050-A3BE-66A88ABDD576}" sibTransId="{82BB6557-D7E4-4BC9-8BCF-6C3A34D5B91B}"/>
    <dgm:cxn modelId="{98E353D6-8AE5-48E2-AA05-8F0D3E20A224}" type="presOf" srcId="{3DDE9E8C-4FB9-49D1-B075-282A372B183A}" destId="{5553E119-F609-4766-847D-8A968D3322CA}" srcOrd="0" destOrd="1" presId="urn:microsoft.com/office/officeart/2005/8/layout/list1"/>
    <dgm:cxn modelId="{76BE9AD4-53F6-4345-B79E-07B80C8A95A5}" srcId="{D73C0C83-7C18-47EB-9AAB-7F4F9C8DCB19}" destId="{4D3390CB-12F6-4D46-BEA5-5EC7EA8EF8DE}" srcOrd="1" destOrd="0" parTransId="{B9631396-7A17-4788-A5B2-74B8432C9208}" sibTransId="{E6686DB8-4146-44C9-88EC-D14790C1EEE8}"/>
    <dgm:cxn modelId="{EC858D61-9A4C-4ECD-9B8F-6C25F960AAEB}" type="presOf" srcId="{65CD5592-6A2E-4771-9101-C6B42B76BD6A}" destId="{5553E119-F609-4766-847D-8A968D3322CA}" srcOrd="0" destOrd="2" presId="urn:microsoft.com/office/officeart/2005/8/layout/list1"/>
    <dgm:cxn modelId="{CD042915-F7A7-44E0-AF85-E88EFF164F5D}" srcId="{D73C0C83-7C18-47EB-9AAB-7F4F9C8DCB19}" destId="{5DE993F3-2A1B-4557-8B09-937BFF396ACF}" srcOrd="2" destOrd="0" parTransId="{6B29BC39-E1B5-47BF-BA43-861A2039FB04}" sibTransId="{7141D442-D80A-4011-9B07-4C57D9BA950B}"/>
    <dgm:cxn modelId="{341200F9-0BD1-475F-9333-161A222B69B6}" type="presOf" srcId="{05EC7DF6-92F1-4B44-8265-E76EDC513639}" destId="{FC20AE74-7F0F-437C-BE72-87629AD6811D}" srcOrd="0" destOrd="0" presId="urn:microsoft.com/office/officeart/2005/8/layout/list1"/>
    <dgm:cxn modelId="{C8B85798-B4A0-424D-9351-B18E07FA1738}" type="presOf" srcId="{0049E8C4-4B59-4948-B933-E1ED45C767DF}" destId="{5553E119-F609-4766-847D-8A968D3322CA}" srcOrd="0" destOrd="0" presId="urn:microsoft.com/office/officeart/2005/8/layout/list1"/>
    <dgm:cxn modelId="{24B2D291-9350-432C-AA00-AD56FA69BE44}" type="presOf" srcId="{68DDC11E-C480-43EE-99BE-A9A9E7A85010}" destId="{DABB2C09-3B19-404A-962C-0A66C469A572}" srcOrd="0" destOrd="0" presId="urn:microsoft.com/office/officeart/2005/8/layout/list1"/>
    <dgm:cxn modelId="{A25924DE-DE37-45A1-9DE6-DF4FE75645DD}" srcId="{68DDC11E-C480-43EE-99BE-A9A9E7A85010}" destId="{245C5F90-6FF4-4DE5-A1F9-85D32DF722F4}" srcOrd="1" destOrd="0" parTransId="{70BA29D8-12C8-4AF0-B62F-212D7D401C6C}" sibTransId="{5581BB53-8A71-4421-91D5-C17FD0F0322A}"/>
    <dgm:cxn modelId="{86331EEB-4484-4170-92DB-A84459B5AD1E}" type="presOf" srcId="{D73C0C83-7C18-47EB-9AAB-7F4F9C8DCB19}" destId="{213318DD-9962-4A93-8C1E-D3D780AF6F6D}" srcOrd="1" destOrd="0" presId="urn:microsoft.com/office/officeart/2005/8/layout/list1"/>
    <dgm:cxn modelId="{B342F2BF-FB20-4ABE-9E06-2A40F2BCEA94}" type="presOf" srcId="{5433D728-D94E-4727-9975-1F95AB92AB22}" destId="{9451DE0C-256D-4E37-92A6-4C849B6288F3}" srcOrd="0" destOrd="0" presId="urn:microsoft.com/office/officeart/2005/8/layout/list1"/>
    <dgm:cxn modelId="{9905DDD3-A690-4B56-851F-D8EAE5CAABD8}" type="presOf" srcId="{05EC7DF6-92F1-4B44-8265-E76EDC513639}" destId="{382C1B17-CFCA-4CCC-8D8C-7A34FAF7755B}" srcOrd="1" destOrd="0" presId="urn:microsoft.com/office/officeart/2005/8/layout/list1"/>
    <dgm:cxn modelId="{878C2AD1-CA3D-4C8F-AED3-5E68EF1C4ECE}" srcId="{68DDC11E-C480-43EE-99BE-A9A9E7A85010}" destId="{05EC7DF6-92F1-4B44-8265-E76EDC513639}" srcOrd="2" destOrd="0" parTransId="{F39AB512-2E29-4B2A-81B0-93E829927CF3}" sibTransId="{5BB88BCB-C4C2-43A6-9F24-83E6A23DD4EA}"/>
    <dgm:cxn modelId="{39BB7C6A-C748-4C4A-8AAB-4DAA5E22C9CE}" srcId="{245C5F90-6FF4-4DE5-A1F9-85D32DF722F4}" destId="{9BD1B8C3-9E72-490B-978F-51E69414C799}" srcOrd="0" destOrd="0" parTransId="{89AB88AD-7AE7-44FD-B042-80A97167F8F2}" sibTransId="{53E7E155-DD0B-4314-B33D-100CA48D5A62}"/>
    <dgm:cxn modelId="{6E9A7561-08DC-422E-9425-51FEC1E4E75C}" type="presOf" srcId="{9BD1B8C3-9E72-490B-978F-51E69414C799}" destId="{CC335A2C-7DA5-4330-BA05-838422E4B0F0}" srcOrd="0" destOrd="0" presId="urn:microsoft.com/office/officeart/2005/8/layout/list1"/>
    <dgm:cxn modelId="{9FDA8851-023B-4DA5-B760-F541F53DCE1C}" type="presOf" srcId="{4D3390CB-12F6-4D46-BEA5-5EC7EA8EF8DE}" destId="{9451DE0C-256D-4E37-92A6-4C849B6288F3}" srcOrd="0" destOrd="1" presId="urn:microsoft.com/office/officeart/2005/8/layout/list1"/>
    <dgm:cxn modelId="{6C6D04E0-F7EF-4950-8B94-DA49031AAE77}" srcId="{D73C0C83-7C18-47EB-9AAB-7F4F9C8DCB19}" destId="{5433D728-D94E-4727-9975-1F95AB92AB22}" srcOrd="0" destOrd="0" parTransId="{A56973B1-7452-48AD-90D8-9F88E4343C31}" sibTransId="{9A4FD7E3-8E93-49BF-8875-5EFE75217EC7}"/>
    <dgm:cxn modelId="{A5F1AC6C-1B9F-43E6-AA31-27A4199C7166}" srcId="{245C5F90-6FF4-4DE5-A1F9-85D32DF722F4}" destId="{7C97EBCD-C114-40A4-998B-B4F6E7BE53B9}" srcOrd="1" destOrd="0" parTransId="{D72F2BC2-C90E-4F7E-B128-C50E02121C66}" sibTransId="{A81774B0-406A-41BD-B26C-2F495F6D52EB}"/>
    <dgm:cxn modelId="{98730FD0-9124-4F57-A317-C3C328F7733F}" type="presOf" srcId="{5DE993F3-2A1B-4557-8B09-937BFF396ACF}" destId="{9451DE0C-256D-4E37-92A6-4C849B6288F3}" srcOrd="0" destOrd="2" presId="urn:microsoft.com/office/officeart/2005/8/layout/list1"/>
    <dgm:cxn modelId="{5A7E872E-3914-43D2-8C63-4604FD568647}" type="presOf" srcId="{245C5F90-6FF4-4DE5-A1F9-85D32DF722F4}" destId="{E58EF9C6-6F86-4D93-8F5B-3DA360F873DF}" srcOrd="1" destOrd="0" presId="urn:microsoft.com/office/officeart/2005/8/layout/list1"/>
    <dgm:cxn modelId="{8690E5C7-5056-4865-9972-C666DD855B72}" srcId="{05EC7DF6-92F1-4B44-8265-E76EDC513639}" destId="{0049E8C4-4B59-4948-B933-E1ED45C767DF}" srcOrd="0" destOrd="0" parTransId="{66902BC7-924C-4AB5-85D4-80AC0A00AA2E}" sibTransId="{8DBAE246-449D-4FEF-9321-8BED59BB21E2}"/>
    <dgm:cxn modelId="{31F59FDB-34AF-4109-A66B-C43A2D0D52E4}" srcId="{05EC7DF6-92F1-4B44-8265-E76EDC513639}" destId="{65CD5592-6A2E-4771-9101-C6B42B76BD6A}" srcOrd="2" destOrd="0" parTransId="{6F3ED3EF-C6A1-4B59-ADD3-3E3AA21E6D89}" sibTransId="{E5F68E6F-7D04-4CCD-B0EF-A27F41D76D0F}"/>
    <dgm:cxn modelId="{7465214E-1634-402B-8737-3B3719459ACF}" type="presOf" srcId="{7C97EBCD-C114-40A4-998B-B4F6E7BE53B9}" destId="{CC335A2C-7DA5-4330-BA05-838422E4B0F0}" srcOrd="0" destOrd="1" presId="urn:microsoft.com/office/officeart/2005/8/layout/list1"/>
    <dgm:cxn modelId="{CF08F4BB-67B9-4125-BDCF-2B8E90295BEC}" type="presOf" srcId="{D73C0C83-7C18-47EB-9AAB-7F4F9C8DCB19}" destId="{C2FE28F3-F790-4F96-97C9-E9410A387323}" srcOrd="0" destOrd="0" presId="urn:microsoft.com/office/officeart/2005/8/layout/list1"/>
    <dgm:cxn modelId="{822C18A9-1FC1-4A16-B8D1-016B43A6ED7E}" type="presOf" srcId="{245C5F90-6FF4-4DE5-A1F9-85D32DF722F4}" destId="{CFC6C9E7-0288-4CDE-9D50-25C90FF0E36D}" srcOrd="0" destOrd="0" presId="urn:microsoft.com/office/officeart/2005/8/layout/list1"/>
    <dgm:cxn modelId="{3DEED8FF-306C-457E-8453-CE605E0BE291}" srcId="{05EC7DF6-92F1-4B44-8265-E76EDC513639}" destId="{3DDE9E8C-4FB9-49D1-B075-282A372B183A}" srcOrd="1" destOrd="0" parTransId="{4A74C46C-D506-40A6-9130-AE433D44BA5E}" sibTransId="{B6E55F31-F180-4641-A3C0-B947AF545CA8}"/>
    <dgm:cxn modelId="{5704E170-F345-4DB7-9121-20B940D5F42A}" type="presParOf" srcId="{DABB2C09-3B19-404A-962C-0A66C469A572}" destId="{7089D054-D395-4365-BCDC-E9E4E3930C27}" srcOrd="0" destOrd="0" presId="urn:microsoft.com/office/officeart/2005/8/layout/list1"/>
    <dgm:cxn modelId="{999300BF-9796-4BD9-AAB4-C902DBC5CE14}" type="presParOf" srcId="{7089D054-D395-4365-BCDC-E9E4E3930C27}" destId="{C2FE28F3-F790-4F96-97C9-E9410A387323}" srcOrd="0" destOrd="0" presId="urn:microsoft.com/office/officeart/2005/8/layout/list1"/>
    <dgm:cxn modelId="{CE8F0361-3F97-4215-824D-290B3ABDABF7}" type="presParOf" srcId="{7089D054-D395-4365-BCDC-E9E4E3930C27}" destId="{213318DD-9962-4A93-8C1E-D3D780AF6F6D}" srcOrd="1" destOrd="0" presId="urn:microsoft.com/office/officeart/2005/8/layout/list1"/>
    <dgm:cxn modelId="{1539B766-FD22-4DB1-8BC0-BF0996D303AC}" type="presParOf" srcId="{DABB2C09-3B19-404A-962C-0A66C469A572}" destId="{B7CD00E2-7DBB-43F8-9235-B4FF75D76997}" srcOrd="1" destOrd="0" presId="urn:microsoft.com/office/officeart/2005/8/layout/list1"/>
    <dgm:cxn modelId="{C89B74B1-D296-40A4-B994-63EE2B358425}" type="presParOf" srcId="{DABB2C09-3B19-404A-962C-0A66C469A572}" destId="{9451DE0C-256D-4E37-92A6-4C849B6288F3}" srcOrd="2" destOrd="0" presId="urn:microsoft.com/office/officeart/2005/8/layout/list1"/>
    <dgm:cxn modelId="{4E78EB9F-F5BD-4670-B134-5099FCA3BBAC}" type="presParOf" srcId="{DABB2C09-3B19-404A-962C-0A66C469A572}" destId="{4F88487B-CDEB-4242-A48A-F592E3CC805E}" srcOrd="3" destOrd="0" presId="urn:microsoft.com/office/officeart/2005/8/layout/list1"/>
    <dgm:cxn modelId="{7B989260-8222-402F-87DC-0434EC1B5CFD}" type="presParOf" srcId="{DABB2C09-3B19-404A-962C-0A66C469A572}" destId="{6AA176C2-4D24-478C-97DF-72BCF63397F8}" srcOrd="4" destOrd="0" presId="urn:microsoft.com/office/officeart/2005/8/layout/list1"/>
    <dgm:cxn modelId="{4AE44747-F1CA-45A4-84DA-EEC89C08C088}" type="presParOf" srcId="{6AA176C2-4D24-478C-97DF-72BCF63397F8}" destId="{CFC6C9E7-0288-4CDE-9D50-25C90FF0E36D}" srcOrd="0" destOrd="0" presId="urn:microsoft.com/office/officeart/2005/8/layout/list1"/>
    <dgm:cxn modelId="{A5C1DEBB-9ACE-463F-873D-C64607B2D592}" type="presParOf" srcId="{6AA176C2-4D24-478C-97DF-72BCF63397F8}" destId="{E58EF9C6-6F86-4D93-8F5B-3DA360F873DF}" srcOrd="1" destOrd="0" presId="urn:microsoft.com/office/officeart/2005/8/layout/list1"/>
    <dgm:cxn modelId="{25EB9939-EA5A-4EA3-B2E4-68A25CDA8720}" type="presParOf" srcId="{DABB2C09-3B19-404A-962C-0A66C469A572}" destId="{9BDCD568-A197-4246-BDA9-EE8FB63782BA}" srcOrd="5" destOrd="0" presId="urn:microsoft.com/office/officeart/2005/8/layout/list1"/>
    <dgm:cxn modelId="{EABE50C5-7E40-49D6-9206-360E9ED194D0}" type="presParOf" srcId="{DABB2C09-3B19-404A-962C-0A66C469A572}" destId="{CC335A2C-7DA5-4330-BA05-838422E4B0F0}" srcOrd="6" destOrd="0" presId="urn:microsoft.com/office/officeart/2005/8/layout/list1"/>
    <dgm:cxn modelId="{8F0119CA-6699-4D13-BE5C-7EA58BB8C836}" type="presParOf" srcId="{DABB2C09-3B19-404A-962C-0A66C469A572}" destId="{8AAAEA3E-5341-4733-A59A-5D1C16692403}" srcOrd="7" destOrd="0" presId="urn:microsoft.com/office/officeart/2005/8/layout/list1"/>
    <dgm:cxn modelId="{C58EF25E-075B-435B-A3A4-CA8251596FF2}" type="presParOf" srcId="{DABB2C09-3B19-404A-962C-0A66C469A572}" destId="{7D498F6E-FC0D-498B-8DBE-DB7DDA63B85B}" srcOrd="8" destOrd="0" presId="urn:microsoft.com/office/officeart/2005/8/layout/list1"/>
    <dgm:cxn modelId="{CB32AB65-7931-476A-9595-92DFA2A76C2B}" type="presParOf" srcId="{7D498F6E-FC0D-498B-8DBE-DB7DDA63B85B}" destId="{FC20AE74-7F0F-437C-BE72-87629AD6811D}" srcOrd="0" destOrd="0" presId="urn:microsoft.com/office/officeart/2005/8/layout/list1"/>
    <dgm:cxn modelId="{52EC7256-FAB7-44E1-AEDE-9D51E7A43227}" type="presParOf" srcId="{7D498F6E-FC0D-498B-8DBE-DB7DDA63B85B}" destId="{382C1B17-CFCA-4CCC-8D8C-7A34FAF7755B}" srcOrd="1" destOrd="0" presId="urn:microsoft.com/office/officeart/2005/8/layout/list1"/>
    <dgm:cxn modelId="{7CC4DAEB-10E2-4A9B-BDD5-5958AFFDEC7C}" type="presParOf" srcId="{DABB2C09-3B19-404A-962C-0A66C469A572}" destId="{F98F6E5E-552E-4B0B-9F4E-0501B8D03491}" srcOrd="9" destOrd="0" presId="urn:microsoft.com/office/officeart/2005/8/layout/list1"/>
    <dgm:cxn modelId="{6A12C1F0-3FFD-4244-8341-DFC50BBE416A}" type="presParOf" srcId="{DABB2C09-3B19-404A-962C-0A66C469A572}" destId="{5553E119-F609-4766-847D-8A968D3322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B96DAB-A11D-45FC-8DF8-48D67D6AD34F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8A52FEF-0E0E-4E21-BB99-1A79323B9F12}">
      <dgm:prSet phldrT="[Text]" custT="1"/>
      <dgm:spPr/>
      <dgm:t>
        <a:bodyPr/>
        <a:lstStyle/>
        <a:p>
          <a:pPr>
            <a:lnSpc>
              <a:spcPct val="85000"/>
            </a:lnSpc>
            <a:spcAft>
              <a:spcPts val="600"/>
            </a:spcAft>
          </a:pPr>
          <a:r>
            <a:rPr lang="en-US" sz="2000" b="1" dirty="0" smtClean="0"/>
            <a:t>Less Manual Document Preparation</a:t>
          </a:r>
          <a:endParaRPr lang="en-US" sz="2000" b="1" dirty="0"/>
        </a:p>
      </dgm:t>
    </dgm:pt>
    <dgm:pt modelId="{9920B947-321E-48F6-93E4-A092A27E9CF1}" type="parTrans" cxnId="{EF6B673D-8745-49DE-990C-28E53DB1B5F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96EE8D3-B582-4C0B-AD49-FE4824B8F128}" type="sibTrans" cxnId="{EF6B673D-8745-49DE-990C-28E53DB1B5F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E59676A-0072-4DD8-B9C3-4B103DE557AD}">
      <dgm:prSet phldrT="[Text]" custT="1"/>
      <dgm:spPr/>
      <dgm:t>
        <a:bodyPr/>
        <a:lstStyle/>
        <a:p>
          <a:r>
            <a:rPr lang="en-US" sz="1600" dirty="0" smtClean="0"/>
            <a:t>Find data quickly/logically</a:t>
          </a:r>
          <a:endParaRPr lang="en-US" sz="1600" dirty="0"/>
        </a:p>
      </dgm:t>
    </dgm:pt>
    <dgm:pt modelId="{EE7955DD-5AB9-4879-AA25-720EDBD73547}" type="parTrans" cxnId="{AC90D044-648D-4FF5-AD4E-9F47CECC7DA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7275C26-E65E-456D-A4F8-C16935ED855A}" type="sibTrans" cxnId="{AC90D044-648D-4FF5-AD4E-9F47CECC7DA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C8FB9C2-4F39-4FAB-8710-5FA756FEB540}">
      <dgm:prSet phldrT="[Text]" custT="1"/>
      <dgm:spPr/>
      <dgm:t>
        <a:bodyPr/>
        <a:lstStyle/>
        <a:p>
          <a:r>
            <a:rPr lang="en-US" sz="1600" dirty="0" smtClean="0"/>
            <a:t>Eliminate Copy/paste</a:t>
          </a:r>
          <a:endParaRPr lang="en-US" sz="1600" dirty="0"/>
        </a:p>
      </dgm:t>
    </dgm:pt>
    <dgm:pt modelId="{678CBCDA-8E0B-40DD-8874-22FDEAFE3B60}" type="parTrans" cxnId="{25D70E8C-828B-4461-AE26-684C4EB20CF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E0F1FA9-3470-489F-9394-A89362ECB5A2}" type="sibTrans" cxnId="{25D70E8C-828B-4461-AE26-684C4EB20CF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5DA98B9-520B-49B0-9728-2727511EA7FE}">
      <dgm:prSet phldrT="[Text]" custT="1"/>
      <dgm:spPr/>
      <dgm:t>
        <a:bodyPr/>
        <a:lstStyle/>
        <a:p>
          <a:pPr>
            <a:lnSpc>
              <a:spcPct val="85000"/>
            </a:lnSpc>
            <a:spcAft>
              <a:spcPts val="600"/>
            </a:spcAft>
          </a:pPr>
          <a:r>
            <a:rPr lang="en-US" sz="2000" b="1" dirty="0" smtClean="0"/>
            <a:t>Improved Data Integrity</a:t>
          </a:r>
          <a:endParaRPr lang="en-US" sz="2000" b="1" dirty="0"/>
        </a:p>
      </dgm:t>
    </dgm:pt>
    <dgm:pt modelId="{6D0D525A-A6A0-4965-9F1A-388863EA6C36}" type="parTrans" cxnId="{862884AF-DC4D-4D2B-8AB6-F9FC42F9EE8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7D23028-19A8-45DC-AA30-CA7A32EDF3E5}" type="sibTrans" cxnId="{862884AF-DC4D-4D2B-8AB6-F9FC42F9EE8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AFFDEC6-C60B-4B4A-824C-22A607B73A4B}">
      <dgm:prSet phldrT="[Text]" custT="1"/>
      <dgm:spPr/>
      <dgm:t>
        <a:bodyPr/>
        <a:lstStyle/>
        <a:p>
          <a:r>
            <a:rPr lang="en-US" sz="1600" dirty="0" smtClean="0"/>
            <a:t>Eliminate error due to manual text entry or transcription</a:t>
          </a:r>
          <a:endParaRPr lang="en-US" sz="1600" dirty="0"/>
        </a:p>
      </dgm:t>
    </dgm:pt>
    <dgm:pt modelId="{0C8F4DF5-7EE1-4C6E-91FC-BBE1E6B2A33C}" type="parTrans" cxnId="{CDD6DADD-8B63-4F07-9ECE-259CE9DFA96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C43192D-DF7B-437A-8A26-FD01E9DE5E97}" type="sibTrans" cxnId="{CDD6DADD-8B63-4F07-9ECE-259CE9DFA96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84CE15C-2B56-45D6-957D-E6EBB2A53C8A}">
      <dgm:prSet phldrT="[Text]" custT="1"/>
      <dgm:spPr/>
      <dgm:t>
        <a:bodyPr/>
        <a:lstStyle/>
        <a:p>
          <a:pPr>
            <a:lnSpc>
              <a:spcPct val="85000"/>
            </a:lnSpc>
            <a:spcAft>
              <a:spcPts val="600"/>
            </a:spcAft>
          </a:pPr>
          <a:r>
            <a:rPr lang="en-US" sz="2000" b="1" dirty="0" smtClean="0"/>
            <a:t>Seamless data exchange &amp; with partners &amp; CROs</a:t>
          </a:r>
        </a:p>
      </dgm:t>
    </dgm:pt>
    <dgm:pt modelId="{B3A2B37E-1B27-44B2-8A48-F7E74C9B5851}" type="parTrans" cxnId="{C3D288FB-8827-4E85-A5C1-D1365B579E5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E2FA195-A523-4995-93B1-1E497EB4884F}" type="sibTrans" cxnId="{C3D288FB-8827-4E85-A5C1-D1365B579E5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5C3DA12-6C36-4787-99DD-3A51B8CBDB64}">
      <dgm:prSet phldrT="[Text]" custT="1"/>
      <dgm:spPr/>
      <dgm:t>
        <a:bodyPr/>
        <a:lstStyle/>
        <a:p>
          <a:r>
            <a:rPr lang="en-US" sz="1600" dirty="0" smtClean="0"/>
            <a:t>One data file format</a:t>
          </a:r>
          <a:endParaRPr lang="en-US" sz="1600" dirty="0"/>
        </a:p>
      </dgm:t>
    </dgm:pt>
    <dgm:pt modelId="{3F3E9D4E-EE94-439C-A140-3751161D93BE}" type="parTrans" cxnId="{BB9CCC87-91A8-418A-82C2-06D75E1C1B2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E22E512-F435-4D95-BCB3-C69E419E32B7}" type="sibTrans" cxnId="{BB9CCC87-91A8-418A-82C2-06D75E1C1B2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E0FE359-248D-4738-8BC5-FE8623832211}">
      <dgm:prSet phldrT="[Text]" custT="1"/>
      <dgm:spPr/>
      <dgm:t>
        <a:bodyPr/>
        <a:lstStyle/>
        <a:p>
          <a:r>
            <a:rPr lang="en-US" sz="1600" dirty="0" smtClean="0"/>
            <a:t>One consistent vocabulary</a:t>
          </a:r>
          <a:endParaRPr lang="en-US" sz="1600" dirty="0"/>
        </a:p>
      </dgm:t>
    </dgm:pt>
    <dgm:pt modelId="{3AD830C6-C4A5-49FF-B7CD-02AE7F906837}" type="parTrans" cxnId="{DA6F6878-08EE-45FA-8C5D-2FC9014BEE0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EFEAA38-7A5A-479A-91A0-0899C8EDFAE3}" type="sibTrans" cxnId="{DA6F6878-08EE-45FA-8C5D-2FC9014BEE0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523894C-7EEC-4C67-83CF-AF3EB303096B}">
      <dgm:prSet phldrT="[Text]" custT="1"/>
      <dgm:spPr/>
      <dgm:t>
        <a:bodyPr/>
        <a:lstStyle/>
        <a:p>
          <a:r>
            <a:rPr lang="en-US" sz="1600" dirty="0" smtClean="0"/>
            <a:t>No more Transcription/conversion</a:t>
          </a:r>
          <a:endParaRPr lang="en-US" sz="1600" dirty="0"/>
        </a:p>
      </dgm:t>
    </dgm:pt>
    <dgm:pt modelId="{D54CF391-BE18-497F-B952-49B69F3F1E7F}" type="parTrans" cxnId="{F89CF356-2758-4485-BDCE-0C935DD2D5B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EE4D276-7311-462C-9A8B-F9CA6EE18A7E}" type="sibTrans" cxnId="{F89CF356-2758-4485-BDCE-0C935DD2D5B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D96F533-DCF4-4607-86FC-3692421932A8}">
      <dgm:prSet phldrT="[Text]" custT="1"/>
      <dgm:spPr/>
      <dgm:t>
        <a:bodyPr/>
        <a:lstStyle/>
        <a:p>
          <a:r>
            <a:rPr lang="en-US" sz="1600" dirty="0" smtClean="0"/>
            <a:t>Source agnostic</a:t>
          </a:r>
          <a:endParaRPr lang="en-US" sz="1600" dirty="0"/>
        </a:p>
      </dgm:t>
    </dgm:pt>
    <dgm:pt modelId="{CF071E0C-B111-4ACE-9FB0-52A3B4B82C56}" type="parTrans" cxnId="{4D4278A8-B732-4320-A164-2F288CCBAE6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E15F084-6541-4907-8026-26F9BF4A0C7D}" type="sibTrans" cxnId="{4D4278A8-B732-4320-A164-2F288CCBAE6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D6C44AD-3A07-4863-B452-4C911B21EF8C}">
      <dgm:prSet phldrT="[Text]" custT="1"/>
      <dgm:spPr/>
      <dgm:t>
        <a:bodyPr/>
        <a:lstStyle/>
        <a:p>
          <a:r>
            <a:rPr lang="en-US" sz="1600" dirty="0" smtClean="0"/>
            <a:t>Complete, consistent, accurate metadata</a:t>
          </a:r>
          <a:endParaRPr lang="en-US" sz="1600" dirty="0"/>
        </a:p>
      </dgm:t>
    </dgm:pt>
    <dgm:pt modelId="{C99BE482-0636-48DF-B1B9-A2441BA7D4FB}" type="parTrans" cxnId="{E4E7C7F3-9CB1-46F8-BCBB-B5EBBD6ABF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C13703-B8A8-4B70-B8EA-B7C957BF4E10}" type="sibTrans" cxnId="{E4E7C7F3-9CB1-46F8-BCBB-B5EBBD6ABF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7AAB9A3-E814-4F12-8202-FFBBC3C94641}">
      <dgm:prSet phldrT="[Text]" custT="1"/>
      <dgm:spPr/>
      <dgm:t>
        <a:bodyPr/>
        <a:lstStyle/>
        <a:p>
          <a:r>
            <a:rPr lang="en-US" sz="1600" dirty="0" smtClean="0"/>
            <a:t>Reduced cost &amp; complexity to CROs, CMOs, partnerships</a:t>
          </a:r>
          <a:endParaRPr lang="en-US" sz="1600" dirty="0"/>
        </a:p>
      </dgm:t>
    </dgm:pt>
    <dgm:pt modelId="{0B71AC04-B0A7-4613-9C3F-143FBD68B5D6}" type="parTrans" cxnId="{7C8315C8-0E28-4562-ABE6-8AE4EFFBA69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BE0EBA-82B4-4F5A-BB79-B64F8838641F}" type="sibTrans" cxnId="{7C8315C8-0E28-4562-ABE6-8AE4EFFBA69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D5609F-2C7C-405E-91C5-31FB75058273}" type="pres">
      <dgm:prSet presAssocID="{75B96DAB-A11D-45FC-8DF8-48D67D6AD3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0D2B6-5F4C-4F25-BDF9-FFEB3095BABC}" type="pres">
      <dgm:prSet presAssocID="{08A52FEF-0E0E-4E21-BB99-1A79323B9F12}" presName="composite" presStyleCnt="0"/>
      <dgm:spPr/>
      <dgm:t>
        <a:bodyPr/>
        <a:lstStyle/>
        <a:p>
          <a:endParaRPr lang="en-US"/>
        </a:p>
      </dgm:t>
    </dgm:pt>
    <dgm:pt modelId="{60A8559E-A5E5-4CA9-9071-93E008E2263D}" type="pres">
      <dgm:prSet presAssocID="{08A52FEF-0E0E-4E21-BB99-1A79323B9F12}" presName="parTx" presStyleLbl="alignNode1" presStyleIdx="0" presStyleCnt="3" custScaleY="89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69D37-0764-44AB-86D8-AFA677811992}" type="pres">
      <dgm:prSet presAssocID="{08A52FEF-0E0E-4E21-BB99-1A79323B9F1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50C04-0917-4418-A9DE-62DE258F5863}" type="pres">
      <dgm:prSet presAssocID="{896EE8D3-B582-4C0B-AD49-FE4824B8F128}" presName="space" presStyleCnt="0"/>
      <dgm:spPr/>
      <dgm:t>
        <a:bodyPr/>
        <a:lstStyle/>
        <a:p>
          <a:endParaRPr lang="en-US"/>
        </a:p>
      </dgm:t>
    </dgm:pt>
    <dgm:pt modelId="{158B5703-A807-4F7A-8E62-CA49EE37F00C}" type="pres">
      <dgm:prSet presAssocID="{A5DA98B9-520B-49B0-9728-2727511EA7FE}" presName="composite" presStyleCnt="0"/>
      <dgm:spPr/>
      <dgm:t>
        <a:bodyPr/>
        <a:lstStyle/>
        <a:p>
          <a:endParaRPr lang="en-US"/>
        </a:p>
      </dgm:t>
    </dgm:pt>
    <dgm:pt modelId="{45DBCC62-A341-4E0D-B89E-C5B2B0D68D88}" type="pres">
      <dgm:prSet presAssocID="{A5DA98B9-520B-49B0-9728-2727511EA7FE}" presName="parTx" presStyleLbl="alignNode1" presStyleIdx="1" presStyleCnt="3" custScaleY="91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59E-D964-43ED-A4DF-76ECB53176F2}" type="pres">
      <dgm:prSet presAssocID="{A5DA98B9-520B-49B0-9728-2727511EA7F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83569-11DC-4A59-8316-7C77B01D598F}" type="pres">
      <dgm:prSet presAssocID="{F7D23028-19A8-45DC-AA30-CA7A32EDF3E5}" presName="space" presStyleCnt="0"/>
      <dgm:spPr/>
      <dgm:t>
        <a:bodyPr/>
        <a:lstStyle/>
        <a:p>
          <a:endParaRPr lang="en-US"/>
        </a:p>
      </dgm:t>
    </dgm:pt>
    <dgm:pt modelId="{A359D503-4C49-4453-8671-E851150FC1E1}" type="pres">
      <dgm:prSet presAssocID="{E84CE15C-2B56-45D6-957D-E6EBB2A53C8A}" presName="composite" presStyleCnt="0"/>
      <dgm:spPr/>
      <dgm:t>
        <a:bodyPr/>
        <a:lstStyle/>
        <a:p>
          <a:endParaRPr lang="en-US"/>
        </a:p>
      </dgm:t>
    </dgm:pt>
    <dgm:pt modelId="{F32AE67A-0094-4FE6-84D2-7F600BD96C78}" type="pres">
      <dgm:prSet presAssocID="{E84CE15C-2B56-45D6-957D-E6EBB2A53C8A}" presName="parTx" presStyleLbl="alignNode1" presStyleIdx="2" presStyleCnt="3" custScaleY="89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6C5D0-3810-4178-99D6-F728C43B738B}" type="pres">
      <dgm:prSet presAssocID="{E84CE15C-2B56-45D6-957D-E6EBB2A53C8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55F872-3881-401D-890F-81798C555E93}" type="presOf" srcId="{3D6C44AD-3A07-4863-B452-4C911B21EF8C}" destId="{F3DAA59E-D964-43ED-A4DF-76ECB53176F2}" srcOrd="0" destOrd="1" presId="urn:microsoft.com/office/officeart/2005/8/layout/hList1"/>
    <dgm:cxn modelId="{F83E3780-F046-4415-8867-9213D7BD6976}" type="presOf" srcId="{3AFFDEC6-C60B-4B4A-824C-22A607B73A4B}" destId="{F3DAA59E-D964-43ED-A4DF-76ECB53176F2}" srcOrd="0" destOrd="0" presId="urn:microsoft.com/office/officeart/2005/8/layout/hList1"/>
    <dgm:cxn modelId="{F89CF356-2758-4485-BDCE-0C935DD2D5B4}" srcId="{08A52FEF-0E0E-4E21-BB99-1A79323B9F12}" destId="{B523894C-7EEC-4C67-83CF-AF3EB303096B}" srcOrd="2" destOrd="0" parTransId="{D54CF391-BE18-497F-B952-49B69F3F1E7F}" sibTransId="{4EE4D276-7311-462C-9A8B-F9CA6EE18A7E}"/>
    <dgm:cxn modelId="{F77C0449-F3F2-46D1-A655-DB52CEB0417B}" type="presOf" srcId="{5D96F533-DCF4-4607-86FC-3692421932A8}" destId="{EE069D37-0764-44AB-86D8-AFA677811992}" srcOrd="0" destOrd="3" presId="urn:microsoft.com/office/officeart/2005/8/layout/hList1"/>
    <dgm:cxn modelId="{EF6B673D-8745-49DE-990C-28E53DB1B5F3}" srcId="{75B96DAB-A11D-45FC-8DF8-48D67D6AD34F}" destId="{08A52FEF-0E0E-4E21-BB99-1A79323B9F12}" srcOrd="0" destOrd="0" parTransId="{9920B947-321E-48F6-93E4-A092A27E9CF1}" sibTransId="{896EE8D3-B582-4C0B-AD49-FE4824B8F128}"/>
    <dgm:cxn modelId="{4D4278A8-B732-4320-A164-2F288CCBAE62}" srcId="{08A52FEF-0E0E-4E21-BB99-1A79323B9F12}" destId="{5D96F533-DCF4-4607-86FC-3692421932A8}" srcOrd="3" destOrd="0" parTransId="{CF071E0C-B111-4ACE-9FB0-52A3B4B82C56}" sibTransId="{BE15F084-6541-4907-8026-26F9BF4A0C7D}"/>
    <dgm:cxn modelId="{AAC603C4-ED71-46C2-9110-68C26E0105EB}" type="presOf" srcId="{97AAB9A3-E814-4F12-8202-FFBBC3C94641}" destId="{9716C5D0-3810-4178-99D6-F728C43B738B}" srcOrd="0" destOrd="2" presId="urn:microsoft.com/office/officeart/2005/8/layout/hList1"/>
    <dgm:cxn modelId="{AC90D044-648D-4FF5-AD4E-9F47CECC7DA5}" srcId="{08A52FEF-0E0E-4E21-BB99-1A79323B9F12}" destId="{5E59676A-0072-4DD8-B9C3-4B103DE557AD}" srcOrd="0" destOrd="0" parTransId="{EE7955DD-5AB9-4879-AA25-720EDBD73547}" sibTransId="{87275C26-E65E-456D-A4F8-C16935ED855A}"/>
    <dgm:cxn modelId="{BB9CCC87-91A8-418A-82C2-06D75E1C1B2A}" srcId="{E84CE15C-2B56-45D6-957D-E6EBB2A53C8A}" destId="{65C3DA12-6C36-4787-99DD-3A51B8CBDB64}" srcOrd="0" destOrd="0" parTransId="{3F3E9D4E-EE94-439C-A140-3751161D93BE}" sibTransId="{EE22E512-F435-4D95-BCB3-C69E419E32B7}"/>
    <dgm:cxn modelId="{156E825B-9CAE-41C0-AB56-1795B55AEAC0}" type="presOf" srcId="{75B96DAB-A11D-45FC-8DF8-48D67D6AD34F}" destId="{7AD5609F-2C7C-405E-91C5-31FB75058273}" srcOrd="0" destOrd="0" presId="urn:microsoft.com/office/officeart/2005/8/layout/hList1"/>
    <dgm:cxn modelId="{E4E7C7F3-9CB1-46F8-BCBB-B5EBBD6ABFF1}" srcId="{A5DA98B9-520B-49B0-9728-2727511EA7FE}" destId="{3D6C44AD-3A07-4863-B452-4C911B21EF8C}" srcOrd="1" destOrd="0" parTransId="{C99BE482-0636-48DF-B1B9-A2441BA7D4FB}" sibTransId="{73C13703-B8A8-4B70-B8EA-B7C957BF4E10}"/>
    <dgm:cxn modelId="{93F8E00A-7E79-4389-801E-44618929EEF7}" type="presOf" srcId="{5E59676A-0072-4DD8-B9C3-4B103DE557AD}" destId="{EE069D37-0764-44AB-86D8-AFA677811992}" srcOrd="0" destOrd="0" presId="urn:microsoft.com/office/officeart/2005/8/layout/hList1"/>
    <dgm:cxn modelId="{8F88ACC6-2A3E-49DA-AD47-2324B657BCBE}" type="presOf" srcId="{E84CE15C-2B56-45D6-957D-E6EBB2A53C8A}" destId="{F32AE67A-0094-4FE6-84D2-7F600BD96C78}" srcOrd="0" destOrd="0" presId="urn:microsoft.com/office/officeart/2005/8/layout/hList1"/>
    <dgm:cxn modelId="{C05111C8-1EF6-4126-B28C-48AB06AE9616}" type="presOf" srcId="{2E0FE359-248D-4738-8BC5-FE8623832211}" destId="{9716C5D0-3810-4178-99D6-F728C43B738B}" srcOrd="0" destOrd="1" presId="urn:microsoft.com/office/officeart/2005/8/layout/hList1"/>
    <dgm:cxn modelId="{84E87153-84C0-4FC2-B194-56D581C399F2}" type="presOf" srcId="{A5DA98B9-520B-49B0-9728-2727511EA7FE}" destId="{45DBCC62-A341-4E0D-B89E-C5B2B0D68D88}" srcOrd="0" destOrd="0" presId="urn:microsoft.com/office/officeart/2005/8/layout/hList1"/>
    <dgm:cxn modelId="{862884AF-DC4D-4D2B-8AB6-F9FC42F9EE87}" srcId="{75B96DAB-A11D-45FC-8DF8-48D67D6AD34F}" destId="{A5DA98B9-520B-49B0-9728-2727511EA7FE}" srcOrd="1" destOrd="0" parTransId="{6D0D525A-A6A0-4965-9F1A-388863EA6C36}" sibTransId="{F7D23028-19A8-45DC-AA30-CA7A32EDF3E5}"/>
    <dgm:cxn modelId="{DA6F6878-08EE-45FA-8C5D-2FC9014BEE0F}" srcId="{E84CE15C-2B56-45D6-957D-E6EBB2A53C8A}" destId="{2E0FE359-248D-4738-8BC5-FE8623832211}" srcOrd="1" destOrd="0" parTransId="{3AD830C6-C4A5-49FF-B7CD-02AE7F906837}" sibTransId="{2EFEAA38-7A5A-479A-91A0-0899C8EDFAE3}"/>
    <dgm:cxn modelId="{25D70E8C-828B-4461-AE26-684C4EB20CFC}" srcId="{08A52FEF-0E0E-4E21-BB99-1A79323B9F12}" destId="{7C8FB9C2-4F39-4FAB-8710-5FA756FEB540}" srcOrd="1" destOrd="0" parTransId="{678CBCDA-8E0B-40DD-8874-22FDEAFE3B60}" sibTransId="{4E0F1FA9-3470-489F-9394-A89362ECB5A2}"/>
    <dgm:cxn modelId="{1C47033F-E4F1-47D7-9B6D-1DD9BD6F0542}" type="presOf" srcId="{B523894C-7EEC-4C67-83CF-AF3EB303096B}" destId="{EE069D37-0764-44AB-86D8-AFA677811992}" srcOrd="0" destOrd="2" presId="urn:microsoft.com/office/officeart/2005/8/layout/hList1"/>
    <dgm:cxn modelId="{252D5511-53AB-4AB6-B148-53821DDDE8C3}" type="presOf" srcId="{65C3DA12-6C36-4787-99DD-3A51B8CBDB64}" destId="{9716C5D0-3810-4178-99D6-F728C43B738B}" srcOrd="0" destOrd="0" presId="urn:microsoft.com/office/officeart/2005/8/layout/hList1"/>
    <dgm:cxn modelId="{C3D288FB-8827-4E85-A5C1-D1365B579E56}" srcId="{75B96DAB-A11D-45FC-8DF8-48D67D6AD34F}" destId="{E84CE15C-2B56-45D6-957D-E6EBB2A53C8A}" srcOrd="2" destOrd="0" parTransId="{B3A2B37E-1B27-44B2-8A48-F7E74C9B5851}" sibTransId="{BE2FA195-A523-4995-93B1-1E497EB4884F}"/>
    <dgm:cxn modelId="{CDD6DADD-8B63-4F07-9ECE-259CE9DFA965}" srcId="{A5DA98B9-520B-49B0-9728-2727511EA7FE}" destId="{3AFFDEC6-C60B-4B4A-824C-22A607B73A4B}" srcOrd="0" destOrd="0" parTransId="{0C8F4DF5-7EE1-4C6E-91FC-BBE1E6B2A33C}" sibTransId="{6C43192D-DF7B-437A-8A26-FD01E9DE5E97}"/>
    <dgm:cxn modelId="{7C8315C8-0E28-4562-ABE6-8AE4EFFBA69F}" srcId="{E84CE15C-2B56-45D6-957D-E6EBB2A53C8A}" destId="{97AAB9A3-E814-4F12-8202-FFBBC3C94641}" srcOrd="2" destOrd="0" parTransId="{0B71AC04-B0A7-4613-9C3F-143FBD68B5D6}" sibTransId="{2FBE0EBA-82B4-4F5A-BB79-B64F8838641F}"/>
    <dgm:cxn modelId="{0B1E6A2F-FBFC-4C96-9D27-8C44723529BB}" type="presOf" srcId="{08A52FEF-0E0E-4E21-BB99-1A79323B9F12}" destId="{60A8559E-A5E5-4CA9-9071-93E008E2263D}" srcOrd="0" destOrd="0" presId="urn:microsoft.com/office/officeart/2005/8/layout/hList1"/>
    <dgm:cxn modelId="{50A45846-927A-4D39-8B8F-AC9E618DB8E7}" type="presOf" srcId="{7C8FB9C2-4F39-4FAB-8710-5FA756FEB540}" destId="{EE069D37-0764-44AB-86D8-AFA677811992}" srcOrd="0" destOrd="1" presId="urn:microsoft.com/office/officeart/2005/8/layout/hList1"/>
    <dgm:cxn modelId="{A483EBAF-C0E0-4C02-AED7-1D0AE65DFF91}" type="presParOf" srcId="{7AD5609F-2C7C-405E-91C5-31FB75058273}" destId="{6650D2B6-5F4C-4F25-BDF9-FFEB3095BABC}" srcOrd="0" destOrd="0" presId="urn:microsoft.com/office/officeart/2005/8/layout/hList1"/>
    <dgm:cxn modelId="{9642FC1B-EF70-4072-9D4C-7C19883D4F1E}" type="presParOf" srcId="{6650D2B6-5F4C-4F25-BDF9-FFEB3095BABC}" destId="{60A8559E-A5E5-4CA9-9071-93E008E2263D}" srcOrd="0" destOrd="0" presId="urn:microsoft.com/office/officeart/2005/8/layout/hList1"/>
    <dgm:cxn modelId="{0E32F3E9-E6E3-46AA-933A-407DA3B6526A}" type="presParOf" srcId="{6650D2B6-5F4C-4F25-BDF9-FFEB3095BABC}" destId="{EE069D37-0764-44AB-86D8-AFA677811992}" srcOrd="1" destOrd="0" presId="urn:microsoft.com/office/officeart/2005/8/layout/hList1"/>
    <dgm:cxn modelId="{052E76F7-441D-4CDB-8C88-461082948AAF}" type="presParOf" srcId="{7AD5609F-2C7C-405E-91C5-31FB75058273}" destId="{AB950C04-0917-4418-A9DE-62DE258F5863}" srcOrd="1" destOrd="0" presId="urn:microsoft.com/office/officeart/2005/8/layout/hList1"/>
    <dgm:cxn modelId="{F3F28291-866C-4C34-9ED9-9C2804AFD886}" type="presParOf" srcId="{7AD5609F-2C7C-405E-91C5-31FB75058273}" destId="{158B5703-A807-4F7A-8E62-CA49EE37F00C}" srcOrd="2" destOrd="0" presId="urn:microsoft.com/office/officeart/2005/8/layout/hList1"/>
    <dgm:cxn modelId="{E50CAC8F-F35F-4EC0-9D64-08D910F7758F}" type="presParOf" srcId="{158B5703-A807-4F7A-8E62-CA49EE37F00C}" destId="{45DBCC62-A341-4E0D-B89E-C5B2B0D68D88}" srcOrd="0" destOrd="0" presId="urn:microsoft.com/office/officeart/2005/8/layout/hList1"/>
    <dgm:cxn modelId="{55D98D83-12DB-4816-A49B-CD4AA844A79A}" type="presParOf" srcId="{158B5703-A807-4F7A-8E62-CA49EE37F00C}" destId="{F3DAA59E-D964-43ED-A4DF-76ECB53176F2}" srcOrd="1" destOrd="0" presId="urn:microsoft.com/office/officeart/2005/8/layout/hList1"/>
    <dgm:cxn modelId="{60DD5FCB-4286-4A07-BCA5-C2DB3DE76936}" type="presParOf" srcId="{7AD5609F-2C7C-405E-91C5-31FB75058273}" destId="{9A283569-11DC-4A59-8316-7C77B01D598F}" srcOrd="3" destOrd="0" presId="urn:microsoft.com/office/officeart/2005/8/layout/hList1"/>
    <dgm:cxn modelId="{69DA8001-3460-42DE-B912-0061935B1615}" type="presParOf" srcId="{7AD5609F-2C7C-405E-91C5-31FB75058273}" destId="{A359D503-4C49-4453-8671-E851150FC1E1}" srcOrd="4" destOrd="0" presId="urn:microsoft.com/office/officeart/2005/8/layout/hList1"/>
    <dgm:cxn modelId="{17DEA76D-26BD-4DDD-A16D-E120A1F22EE2}" type="presParOf" srcId="{A359D503-4C49-4453-8671-E851150FC1E1}" destId="{F32AE67A-0094-4FE6-84D2-7F600BD96C78}" srcOrd="0" destOrd="0" presId="urn:microsoft.com/office/officeart/2005/8/layout/hList1"/>
    <dgm:cxn modelId="{544F4C63-06CC-4EFE-AA1A-02B894D5E154}" type="presParOf" srcId="{A359D503-4C49-4453-8671-E851150FC1E1}" destId="{9716C5D0-3810-4178-99D6-F728C43B73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B96DAB-A11D-45FC-8DF8-48D67D6AD34F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8A52FEF-0E0E-4E21-BB99-1A79323B9F12}">
      <dgm:prSet phldrT="[Text]" custT="1"/>
      <dgm:spPr/>
      <dgm:t>
        <a:bodyPr/>
        <a:lstStyle/>
        <a:p>
          <a:pPr>
            <a:lnSpc>
              <a:spcPct val="85000"/>
            </a:lnSpc>
            <a:spcAft>
              <a:spcPts val="600"/>
            </a:spcAft>
          </a:pPr>
          <a:r>
            <a:rPr lang="en-US" sz="2000" b="1" dirty="0" smtClean="0"/>
            <a:t>Lower Data Management Costs</a:t>
          </a:r>
          <a:endParaRPr lang="en-US" sz="2000" b="1" dirty="0"/>
        </a:p>
      </dgm:t>
    </dgm:pt>
    <dgm:pt modelId="{9920B947-321E-48F6-93E4-A092A27E9CF1}" type="parTrans" cxnId="{EF6B673D-8745-49DE-990C-28E53DB1B5F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96EE8D3-B582-4C0B-AD49-FE4824B8F128}" type="sibTrans" cxnId="{EF6B673D-8745-49DE-990C-28E53DB1B5F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E59676A-0072-4DD8-B9C3-4B103DE557AD}">
      <dgm:prSet phldrT="[Text]" custT="1"/>
      <dgm:spPr/>
      <dgm:t>
        <a:bodyPr/>
        <a:lstStyle/>
        <a:p>
          <a:r>
            <a:rPr lang="en-US" sz="1600" dirty="0" smtClean="0"/>
            <a:t>Interoperability</a:t>
          </a:r>
          <a:endParaRPr lang="en-US" sz="1600" dirty="0"/>
        </a:p>
      </dgm:t>
    </dgm:pt>
    <dgm:pt modelId="{EE7955DD-5AB9-4879-AA25-720EDBD73547}" type="parTrans" cxnId="{AC90D044-648D-4FF5-AD4E-9F47CECC7DA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7275C26-E65E-456D-A4F8-C16935ED855A}" type="sibTrans" cxnId="{AC90D044-648D-4FF5-AD4E-9F47CECC7DA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5DA98B9-520B-49B0-9728-2727511EA7FE}">
      <dgm:prSet phldrT="[Text]" custT="1"/>
      <dgm:spPr/>
      <dgm:t>
        <a:bodyPr/>
        <a:lstStyle/>
        <a:p>
          <a:pPr>
            <a:lnSpc>
              <a:spcPct val="85000"/>
            </a:lnSpc>
            <a:spcAft>
              <a:spcPts val="600"/>
            </a:spcAft>
          </a:pPr>
          <a:r>
            <a:rPr lang="en-US" sz="2000" b="1" dirty="0" smtClean="0"/>
            <a:t>Facilitate Regulatory Compliance</a:t>
          </a:r>
          <a:endParaRPr lang="en-US" sz="2000" b="1" dirty="0"/>
        </a:p>
      </dgm:t>
    </dgm:pt>
    <dgm:pt modelId="{6D0D525A-A6A0-4965-9F1A-388863EA6C36}" type="parTrans" cxnId="{862884AF-DC4D-4D2B-8AB6-F9FC42F9EE8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7D23028-19A8-45DC-AA30-CA7A32EDF3E5}" type="sibTrans" cxnId="{862884AF-DC4D-4D2B-8AB6-F9FC42F9EE8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AFFDEC6-C60B-4B4A-824C-22A607B73A4B}">
      <dgm:prSet phldrT="[Text]" custT="1"/>
      <dgm:spPr/>
      <dgm:t>
        <a:bodyPr/>
        <a:lstStyle/>
        <a:p>
          <a:r>
            <a:rPr lang="en-US" sz="1600" dirty="0" smtClean="0"/>
            <a:t>Improved instrument &amp; software validation tracking</a:t>
          </a:r>
          <a:endParaRPr lang="en-US" sz="1600" dirty="0"/>
        </a:p>
      </dgm:t>
    </dgm:pt>
    <dgm:pt modelId="{0C8F4DF5-7EE1-4C6E-91FC-BBE1E6B2A33C}" type="parTrans" cxnId="{CDD6DADD-8B63-4F07-9ECE-259CE9DFA96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C43192D-DF7B-437A-8A26-FD01E9DE5E97}" type="sibTrans" cxnId="{CDD6DADD-8B63-4F07-9ECE-259CE9DFA96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84CE15C-2B56-45D6-957D-E6EBB2A53C8A}">
      <dgm:prSet phldrT="[Text]" custT="1"/>
      <dgm:spPr/>
      <dgm:t>
        <a:bodyPr/>
        <a:lstStyle/>
        <a:p>
          <a:pPr>
            <a:lnSpc>
              <a:spcPct val="85000"/>
            </a:lnSpc>
            <a:spcAft>
              <a:spcPts val="600"/>
            </a:spcAft>
          </a:pPr>
          <a:r>
            <a:rPr lang="en-US" sz="2000" b="1" dirty="0" smtClean="0"/>
            <a:t>Extracting Knowledge &amp; Value from Data</a:t>
          </a:r>
          <a:endParaRPr lang="en-US" sz="2000" b="1" dirty="0"/>
        </a:p>
      </dgm:t>
    </dgm:pt>
    <dgm:pt modelId="{B3A2B37E-1B27-44B2-8A48-F7E74C9B5851}" type="parTrans" cxnId="{C3D288FB-8827-4E85-A5C1-D1365B579E5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E2FA195-A523-4995-93B1-1E497EB4884F}" type="sibTrans" cxnId="{C3D288FB-8827-4E85-A5C1-D1365B579E5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65C3DA12-6C36-4787-99DD-3A51B8CBDB64}">
      <dgm:prSet phldrT="[Text]" custT="1"/>
      <dgm:spPr/>
      <dgm:t>
        <a:bodyPr/>
        <a:lstStyle/>
        <a:p>
          <a:r>
            <a:rPr lang="en-US" sz="1600" dirty="0" smtClean="0"/>
            <a:t>Remove data silos</a:t>
          </a:r>
          <a:endParaRPr lang="en-US" sz="1600" dirty="0"/>
        </a:p>
      </dgm:t>
    </dgm:pt>
    <dgm:pt modelId="{3F3E9D4E-EE94-439C-A140-3751161D93BE}" type="parTrans" cxnId="{BB9CCC87-91A8-418A-82C2-06D75E1C1B2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E22E512-F435-4D95-BCB3-C69E419E32B7}" type="sibTrans" cxnId="{BB9CCC87-91A8-418A-82C2-06D75E1C1B2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E0FE359-248D-4738-8BC5-FE8623832211}">
      <dgm:prSet phldrT="[Text]" custT="1"/>
      <dgm:spPr/>
      <dgm:t>
        <a:bodyPr/>
        <a:lstStyle/>
        <a:p>
          <a:r>
            <a:rPr lang="en-US" sz="1600" dirty="0" smtClean="0"/>
            <a:t>Facilitates data mining &amp; analytics</a:t>
          </a:r>
          <a:endParaRPr lang="en-US" sz="1600" dirty="0"/>
        </a:p>
      </dgm:t>
    </dgm:pt>
    <dgm:pt modelId="{3AD830C6-C4A5-49FF-B7CD-02AE7F906837}" type="parTrans" cxnId="{DA6F6878-08EE-45FA-8C5D-2FC9014BEE0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EFEAA38-7A5A-479A-91A0-0899C8EDFAE3}" type="sibTrans" cxnId="{DA6F6878-08EE-45FA-8C5D-2FC9014BEE0F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523894C-7EEC-4C67-83CF-AF3EB303096B}">
      <dgm:prSet phldrT="[Text]" custT="1"/>
      <dgm:spPr/>
      <dgm:t>
        <a:bodyPr/>
        <a:lstStyle/>
        <a:p>
          <a:r>
            <a:rPr lang="en-US" sz="1600" dirty="0" smtClean="0"/>
            <a:t>Future-proof against future data migrations</a:t>
          </a:r>
          <a:endParaRPr lang="en-US" sz="1600" dirty="0"/>
        </a:p>
      </dgm:t>
    </dgm:pt>
    <dgm:pt modelId="{D54CF391-BE18-497F-B952-49B69F3F1E7F}" type="parTrans" cxnId="{F89CF356-2758-4485-BDCE-0C935DD2D5B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EE4D276-7311-462C-9A8B-F9CA6EE18A7E}" type="sibTrans" cxnId="{F89CF356-2758-4485-BDCE-0C935DD2D5B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D96F533-DCF4-4607-86FC-3692421932A8}">
      <dgm:prSet phldrT="[Text]" custT="1"/>
      <dgm:spPr/>
      <dgm:t>
        <a:bodyPr/>
        <a:lstStyle/>
        <a:p>
          <a:r>
            <a:rPr lang="en-US" sz="1600" dirty="0" smtClean="0"/>
            <a:t>Reduced technical debt: no more maintenance of legacy systems</a:t>
          </a:r>
          <a:endParaRPr lang="en-US" sz="1600" dirty="0"/>
        </a:p>
      </dgm:t>
    </dgm:pt>
    <dgm:pt modelId="{CF071E0C-B111-4ACE-9FB0-52A3B4B82C56}" type="parTrans" cxnId="{4D4278A8-B732-4320-A164-2F288CCBAE6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E15F084-6541-4907-8026-26F9BF4A0C7D}" type="sibTrans" cxnId="{4D4278A8-B732-4320-A164-2F288CCBAE6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D6C44AD-3A07-4863-B452-4C911B21EF8C}">
      <dgm:prSet phldrT="[Text]" custT="1"/>
      <dgm:spPr/>
      <dgm:t>
        <a:bodyPr/>
        <a:lstStyle/>
        <a:p>
          <a:r>
            <a:rPr lang="en-US" sz="1600" dirty="0" smtClean="0"/>
            <a:t>Reduced complexity in  system documentation</a:t>
          </a:r>
          <a:endParaRPr lang="en-US" sz="1600" dirty="0"/>
        </a:p>
      </dgm:t>
    </dgm:pt>
    <dgm:pt modelId="{C99BE482-0636-48DF-B1B9-A2441BA7D4FB}" type="parTrans" cxnId="{E4E7C7F3-9CB1-46F8-BCBB-B5EBBD6ABF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C13703-B8A8-4B70-B8EA-B7C957BF4E10}" type="sibTrans" cxnId="{E4E7C7F3-9CB1-46F8-BCBB-B5EBBD6ABFF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135A32-3FFC-40FD-859A-17C999886E9D}">
      <dgm:prSet phldrT="[Text]" custT="1"/>
      <dgm:spPr/>
      <dgm:t>
        <a:bodyPr/>
        <a:lstStyle/>
        <a:p>
          <a:r>
            <a:rPr lang="en-US" sz="1600" dirty="0" smtClean="0"/>
            <a:t>Greatly enhance speed to answer/decision</a:t>
          </a:r>
          <a:endParaRPr lang="en-US" sz="1600" dirty="0"/>
        </a:p>
      </dgm:t>
    </dgm:pt>
    <dgm:pt modelId="{6937BE1B-C546-4128-BB3A-BA67A17369DE}" type="parTrans" cxnId="{CCE62448-0F8A-40D9-95E3-23F600651C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26A368-1B13-47CD-A73D-FE44CA107353}" type="sibTrans" cxnId="{CCE62448-0F8A-40D9-95E3-23F600651C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11DBD5-C3B0-4130-92DF-8C81E5A653EB}">
      <dgm:prSet phldrT="[Text]" custT="1"/>
      <dgm:spPr/>
      <dgm:t>
        <a:bodyPr/>
        <a:lstStyle/>
        <a:p>
          <a:r>
            <a:rPr lang="en-US" sz="1600" dirty="0" smtClean="0"/>
            <a:t>Create an ecosystem for innovation</a:t>
          </a:r>
          <a:endParaRPr lang="en-US" sz="1600" dirty="0"/>
        </a:p>
      </dgm:t>
    </dgm:pt>
    <dgm:pt modelId="{0AB479F3-4BDF-44A0-8954-B20EFE14B04C}" type="parTrans" cxnId="{42BCACC0-CA31-4C46-8BBE-518996D997F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FB5414-171A-4038-B606-17509B4555BD}" type="sibTrans" cxnId="{42BCACC0-CA31-4C46-8BBE-518996D997F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301BC1-D284-4E3C-8857-1A9A98C6975E}">
      <dgm:prSet phldrT="[Text]" custT="1"/>
      <dgm:spPr/>
      <dgm:t>
        <a:bodyPr/>
        <a:lstStyle/>
        <a:p>
          <a:r>
            <a:rPr lang="en-US" sz="1600" dirty="0" smtClean="0"/>
            <a:t>Simpler to support questions/investigations</a:t>
          </a:r>
          <a:endParaRPr lang="en-US" sz="1600" dirty="0"/>
        </a:p>
      </dgm:t>
    </dgm:pt>
    <dgm:pt modelId="{3001F3DB-A8F1-4DDF-A7BA-7DA0EAD8E7F5}" type="parTrans" cxnId="{E71052CF-FBCA-4E10-9E12-E485B27D21F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0B5BC1-D27A-44C5-AE56-796B5005162A}" type="sibTrans" cxnId="{E71052CF-FBCA-4E10-9E12-E485B27D21F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C3FA84-4F44-49DA-B3A1-72E8F52D3A5C}">
      <dgm:prSet phldrT="[Text]" custT="1"/>
      <dgm:spPr/>
      <dgm:t>
        <a:bodyPr/>
        <a:lstStyle/>
        <a:p>
          <a:r>
            <a:rPr lang="en-US" sz="1600" dirty="0" smtClean="0"/>
            <a:t>Improved archiving</a:t>
          </a:r>
          <a:endParaRPr lang="en-US" sz="1600" dirty="0"/>
        </a:p>
      </dgm:t>
    </dgm:pt>
    <dgm:pt modelId="{7C6DB856-9134-4141-920C-FE335C70D57D}" type="parTrans" cxnId="{0D1976BB-BDD2-4053-8E9C-14BC88056FC0}">
      <dgm:prSet/>
      <dgm:spPr/>
      <dgm:t>
        <a:bodyPr/>
        <a:lstStyle/>
        <a:p>
          <a:endParaRPr lang="en-US"/>
        </a:p>
      </dgm:t>
    </dgm:pt>
    <dgm:pt modelId="{5143693B-D7DC-4FAA-A372-CA574C5D638D}" type="sibTrans" cxnId="{0D1976BB-BDD2-4053-8E9C-14BC88056FC0}">
      <dgm:prSet/>
      <dgm:spPr/>
      <dgm:t>
        <a:bodyPr/>
        <a:lstStyle/>
        <a:p>
          <a:endParaRPr lang="en-US"/>
        </a:p>
      </dgm:t>
    </dgm:pt>
    <dgm:pt modelId="{7AD5609F-2C7C-405E-91C5-31FB75058273}" type="pres">
      <dgm:prSet presAssocID="{75B96DAB-A11D-45FC-8DF8-48D67D6AD3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50D2B6-5F4C-4F25-BDF9-FFEB3095BABC}" type="pres">
      <dgm:prSet presAssocID="{08A52FEF-0E0E-4E21-BB99-1A79323B9F12}" presName="composite" presStyleCnt="0"/>
      <dgm:spPr/>
      <dgm:t>
        <a:bodyPr/>
        <a:lstStyle/>
        <a:p>
          <a:endParaRPr lang="en-US"/>
        </a:p>
      </dgm:t>
    </dgm:pt>
    <dgm:pt modelId="{60A8559E-A5E5-4CA9-9071-93E008E2263D}" type="pres">
      <dgm:prSet presAssocID="{08A52FEF-0E0E-4E21-BB99-1A79323B9F12}" presName="parTx" presStyleLbl="alignNode1" presStyleIdx="0" presStyleCnt="3" custScaleY="89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069D37-0764-44AB-86D8-AFA677811992}" type="pres">
      <dgm:prSet presAssocID="{08A52FEF-0E0E-4E21-BB99-1A79323B9F1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50C04-0917-4418-A9DE-62DE258F5863}" type="pres">
      <dgm:prSet presAssocID="{896EE8D3-B582-4C0B-AD49-FE4824B8F128}" presName="space" presStyleCnt="0"/>
      <dgm:spPr/>
      <dgm:t>
        <a:bodyPr/>
        <a:lstStyle/>
        <a:p>
          <a:endParaRPr lang="en-US"/>
        </a:p>
      </dgm:t>
    </dgm:pt>
    <dgm:pt modelId="{158B5703-A807-4F7A-8E62-CA49EE37F00C}" type="pres">
      <dgm:prSet presAssocID="{A5DA98B9-520B-49B0-9728-2727511EA7FE}" presName="composite" presStyleCnt="0"/>
      <dgm:spPr/>
      <dgm:t>
        <a:bodyPr/>
        <a:lstStyle/>
        <a:p>
          <a:endParaRPr lang="en-US"/>
        </a:p>
      </dgm:t>
    </dgm:pt>
    <dgm:pt modelId="{45DBCC62-A341-4E0D-B89E-C5B2B0D68D88}" type="pres">
      <dgm:prSet presAssocID="{A5DA98B9-520B-49B0-9728-2727511EA7FE}" presName="parTx" presStyleLbl="alignNode1" presStyleIdx="1" presStyleCnt="3" custScaleY="91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AA59E-D964-43ED-A4DF-76ECB53176F2}" type="pres">
      <dgm:prSet presAssocID="{A5DA98B9-520B-49B0-9728-2727511EA7F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83569-11DC-4A59-8316-7C77B01D598F}" type="pres">
      <dgm:prSet presAssocID="{F7D23028-19A8-45DC-AA30-CA7A32EDF3E5}" presName="space" presStyleCnt="0"/>
      <dgm:spPr/>
      <dgm:t>
        <a:bodyPr/>
        <a:lstStyle/>
        <a:p>
          <a:endParaRPr lang="en-US"/>
        </a:p>
      </dgm:t>
    </dgm:pt>
    <dgm:pt modelId="{A359D503-4C49-4453-8671-E851150FC1E1}" type="pres">
      <dgm:prSet presAssocID="{E84CE15C-2B56-45D6-957D-E6EBB2A53C8A}" presName="composite" presStyleCnt="0"/>
      <dgm:spPr/>
      <dgm:t>
        <a:bodyPr/>
        <a:lstStyle/>
        <a:p>
          <a:endParaRPr lang="en-US"/>
        </a:p>
      </dgm:t>
    </dgm:pt>
    <dgm:pt modelId="{F32AE67A-0094-4FE6-84D2-7F600BD96C78}" type="pres">
      <dgm:prSet presAssocID="{E84CE15C-2B56-45D6-957D-E6EBB2A53C8A}" presName="parTx" presStyleLbl="alignNode1" presStyleIdx="2" presStyleCnt="3" custScaleY="897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6C5D0-3810-4178-99D6-F728C43B738B}" type="pres">
      <dgm:prSet presAssocID="{E84CE15C-2B56-45D6-957D-E6EBB2A53C8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472C72-4C7A-4CD7-A9EB-06780BBF5633}" type="presOf" srcId="{08A52FEF-0E0E-4E21-BB99-1A79323B9F12}" destId="{60A8559E-A5E5-4CA9-9071-93E008E2263D}" srcOrd="0" destOrd="0" presId="urn:microsoft.com/office/officeart/2005/8/layout/hList1"/>
    <dgm:cxn modelId="{F89CF356-2758-4485-BDCE-0C935DD2D5B4}" srcId="{08A52FEF-0E0E-4E21-BB99-1A79323B9F12}" destId="{B523894C-7EEC-4C67-83CF-AF3EB303096B}" srcOrd="1" destOrd="0" parTransId="{D54CF391-BE18-497F-B952-49B69F3F1E7F}" sibTransId="{4EE4D276-7311-462C-9A8B-F9CA6EE18A7E}"/>
    <dgm:cxn modelId="{54C8430A-A2FC-4824-88A7-CA091E4374E4}" type="presOf" srcId="{01C3FA84-4F44-49DA-B3A1-72E8F52D3A5C}" destId="{EE069D37-0764-44AB-86D8-AFA677811992}" srcOrd="0" destOrd="3" presId="urn:microsoft.com/office/officeart/2005/8/layout/hList1"/>
    <dgm:cxn modelId="{EF6B673D-8745-49DE-990C-28E53DB1B5F3}" srcId="{75B96DAB-A11D-45FC-8DF8-48D67D6AD34F}" destId="{08A52FEF-0E0E-4E21-BB99-1A79323B9F12}" srcOrd="0" destOrd="0" parTransId="{9920B947-321E-48F6-93E4-A092A27E9CF1}" sibTransId="{896EE8D3-B582-4C0B-AD49-FE4824B8F128}"/>
    <dgm:cxn modelId="{5EAAB157-6B00-4DD6-95AD-6597BD6F7741}" type="presOf" srcId="{A5DA98B9-520B-49B0-9728-2727511EA7FE}" destId="{45DBCC62-A341-4E0D-B89E-C5B2B0D68D88}" srcOrd="0" destOrd="0" presId="urn:microsoft.com/office/officeart/2005/8/layout/hList1"/>
    <dgm:cxn modelId="{4D4278A8-B732-4320-A164-2F288CCBAE62}" srcId="{08A52FEF-0E0E-4E21-BB99-1A79323B9F12}" destId="{5D96F533-DCF4-4607-86FC-3692421932A8}" srcOrd="2" destOrd="0" parTransId="{CF071E0C-B111-4ACE-9FB0-52A3B4B82C56}" sibTransId="{BE15F084-6541-4907-8026-26F9BF4A0C7D}"/>
    <dgm:cxn modelId="{AC90D044-648D-4FF5-AD4E-9F47CECC7DA5}" srcId="{08A52FEF-0E0E-4E21-BB99-1A79323B9F12}" destId="{5E59676A-0072-4DD8-B9C3-4B103DE557AD}" srcOrd="0" destOrd="0" parTransId="{EE7955DD-5AB9-4879-AA25-720EDBD73547}" sibTransId="{87275C26-E65E-456D-A4F8-C16935ED855A}"/>
    <dgm:cxn modelId="{BB9CCC87-91A8-418A-82C2-06D75E1C1B2A}" srcId="{E84CE15C-2B56-45D6-957D-E6EBB2A53C8A}" destId="{65C3DA12-6C36-4787-99DD-3A51B8CBDB64}" srcOrd="1" destOrd="0" parTransId="{3F3E9D4E-EE94-439C-A140-3751161D93BE}" sibTransId="{EE22E512-F435-4D95-BCB3-C69E419E32B7}"/>
    <dgm:cxn modelId="{CCE62448-0F8A-40D9-95E3-23F600651C84}" srcId="{E84CE15C-2B56-45D6-957D-E6EBB2A53C8A}" destId="{84135A32-3FFC-40FD-859A-17C999886E9D}" srcOrd="0" destOrd="0" parTransId="{6937BE1B-C546-4128-BB3A-BA67A17369DE}" sibTransId="{9826A368-1B13-47CD-A73D-FE44CA107353}"/>
    <dgm:cxn modelId="{E4E7C7F3-9CB1-46F8-BCBB-B5EBBD6ABFF1}" srcId="{A5DA98B9-520B-49B0-9728-2727511EA7FE}" destId="{3D6C44AD-3A07-4863-B452-4C911B21EF8C}" srcOrd="1" destOrd="0" parTransId="{C99BE482-0636-48DF-B1B9-A2441BA7D4FB}" sibTransId="{73C13703-B8A8-4B70-B8EA-B7C957BF4E10}"/>
    <dgm:cxn modelId="{E71052CF-FBCA-4E10-9E12-E485B27D21F8}" srcId="{A5DA98B9-520B-49B0-9728-2727511EA7FE}" destId="{7A301BC1-D284-4E3C-8857-1A9A98C6975E}" srcOrd="2" destOrd="0" parTransId="{3001F3DB-A8F1-4DDF-A7BA-7DA0EAD8E7F5}" sibTransId="{0F0B5BC1-D27A-44C5-AE56-796B5005162A}"/>
    <dgm:cxn modelId="{5A2FA2C0-32BA-4267-96C1-C6F0C5B5BAB4}" type="presOf" srcId="{84135A32-3FFC-40FD-859A-17C999886E9D}" destId="{9716C5D0-3810-4178-99D6-F728C43B738B}" srcOrd="0" destOrd="0" presId="urn:microsoft.com/office/officeart/2005/8/layout/hList1"/>
    <dgm:cxn modelId="{DECE2DA4-3D89-48A8-B412-A678330794BD}" type="presOf" srcId="{5E59676A-0072-4DD8-B9C3-4B103DE557AD}" destId="{EE069D37-0764-44AB-86D8-AFA677811992}" srcOrd="0" destOrd="0" presId="urn:microsoft.com/office/officeart/2005/8/layout/hList1"/>
    <dgm:cxn modelId="{55F44783-DDA8-4FDD-BFAF-35318949E4CD}" type="presOf" srcId="{B523894C-7EEC-4C67-83CF-AF3EB303096B}" destId="{EE069D37-0764-44AB-86D8-AFA677811992}" srcOrd="0" destOrd="1" presId="urn:microsoft.com/office/officeart/2005/8/layout/hList1"/>
    <dgm:cxn modelId="{112CD84B-8845-47ED-BF55-6910E39C6C3D}" type="presOf" srcId="{5D96F533-DCF4-4607-86FC-3692421932A8}" destId="{EE069D37-0764-44AB-86D8-AFA677811992}" srcOrd="0" destOrd="2" presId="urn:microsoft.com/office/officeart/2005/8/layout/hList1"/>
    <dgm:cxn modelId="{996A60F5-B4AC-403F-AC39-30E26C9150A6}" type="presOf" srcId="{7A301BC1-D284-4E3C-8857-1A9A98C6975E}" destId="{F3DAA59E-D964-43ED-A4DF-76ECB53176F2}" srcOrd="0" destOrd="2" presId="urn:microsoft.com/office/officeart/2005/8/layout/hList1"/>
    <dgm:cxn modelId="{7971F98A-39BB-46AF-8880-0C15C2C5D53A}" type="presOf" srcId="{4D11DBD5-C3B0-4130-92DF-8C81E5A653EB}" destId="{9716C5D0-3810-4178-99D6-F728C43B738B}" srcOrd="0" destOrd="2" presId="urn:microsoft.com/office/officeart/2005/8/layout/hList1"/>
    <dgm:cxn modelId="{42BCACC0-CA31-4C46-8BBE-518996D997F0}" srcId="{E84CE15C-2B56-45D6-957D-E6EBB2A53C8A}" destId="{4D11DBD5-C3B0-4130-92DF-8C81E5A653EB}" srcOrd="2" destOrd="0" parTransId="{0AB479F3-4BDF-44A0-8954-B20EFE14B04C}" sibTransId="{31FB5414-171A-4038-B606-17509B4555BD}"/>
    <dgm:cxn modelId="{862884AF-DC4D-4D2B-8AB6-F9FC42F9EE87}" srcId="{75B96DAB-A11D-45FC-8DF8-48D67D6AD34F}" destId="{A5DA98B9-520B-49B0-9728-2727511EA7FE}" srcOrd="1" destOrd="0" parTransId="{6D0D525A-A6A0-4965-9F1A-388863EA6C36}" sibTransId="{F7D23028-19A8-45DC-AA30-CA7A32EDF3E5}"/>
    <dgm:cxn modelId="{DA6F6878-08EE-45FA-8C5D-2FC9014BEE0F}" srcId="{E84CE15C-2B56-45D6-957D-E6EBB2A53C8A}" destId="{2E0FE359-248D-4738-8BC5-FE8623832211}" srcOrd="3" destOrd="0" parTransId="{3AD830C6-C4A5-49FF-B7CD-02AE7F906837}" sibTransId="{2EFEAA38-7A5A-479A-91A0-0899C8EDFAE3}"/>
    <dgm:cxn modelId="{0D1976BB-BDD2-4053-8E9C-14BC88056FC0}" srcId="{08A52FEF-0E0E-4E21-BB99-1A79323B9F12}" destId="{01C3FA84-4F44-49DA-B3A1-72E8F52D3A5C}" srcOrd="3" destOrd="0" parTransId="{7C6DB856-9134-4141-920C-FE335C70D57D}" sibTransId="{5143693B-D7DC-4FAA-A372-CA574C5D638D}"/>
    <dgm:cxn modelId="{C3D288FB-8827-4E85-A5C1-D1365B579E56}" srcId="{75B96DAB-A11D-45FC-8DF8-48D67D6AD34F}" destId="{E84CE15C-2B56-45D6-957D-E6EBB2A53C8A}" srcOrd="2" destOrd="0" parTransId="{B3A2B37E-1B27-44B2-8A48-F7E74C9B5851}" sibTransId="{BE2FA195-A523-4995-93B1-1E497EB4884F}"/>
    <dgm:cxn modelId="{CDD6DADD-8B63-4F07-9ECE-259CE9DFA965}" srcId="{A5DA98B9-520B-49B0-9728-2727511EA7FE}" destId="{3AFFDEC6-C60B-4B4A-824C-22A607B73A4B}" srcOrd="0" destOrd="0" parTransId="{0C8F4DF5-7EE1-4C6E-91FC-BBE1E6B2A33C}" sibTransId="{6C43192D-DF7B-437A-8A26-FD01E9DE5E97}"/>
    <dgm:cxn modelId="{BF117990-726F-4E0D-A780-6E57001F12D7}" type="presOf" srcId="{65C3DA12-6C36-4787-99DD-3A51B8CBDB64}" destId="{9716C5D0-3810-4178-99D6-F728C43B738B}" srcOrd="0" destOrd="1" presId="urn:microsoft.com/office/officeart/2005/8/layout/hList1"/>
    <dgm:cxn modelId="{F2C51ACA-41FC-4604-8DFA-029BB61E2CF6}" type="presOf" srcId="{E84CE15C-2B56-45D6-957D-E6EBB2A53C8A}" destId="{F32AE67A-0094-4FE6-84D2-7F600BD96C78}" srcOrd="0" destOrd="0" presId="urn:microsoft.com/office/officeart/2005/8/layout/hList1"/>
    <dgm:cxn modelId="{C9684AD8-EF8E-45A3-8D1E-D61B7175A0AB}" type="presOf" srcId="{75B96DAB-A11D-45FC-8DF8-48D67D6AD34F}" destId="{7AD5609F-2C7C-405E-91C5-31FB75058273}" srcOrd="0" destOrd="0" presId="urn:microsoft.com/office/officeart/2005/8/layout/hList1"/>
    <dgm:cxn modelId="{4F71BF55-4E43-4A2E-A009-7EE45CCAA0E7}" type="presOf" srcId="{3AFFDEC6-C60B-4B4A-824C-22A607B73A4B}" destId="{F3DAA59E-D964-43ED-A4DF-76ECB53176F2}" srcOrd="0" destOrd="0" presId="urn:microsoft.com/office/officeart/2005/8/layout/hList1"/>
    <dgm:cxn modelId="{7E47F910-B42D-4A9D-AB99-0AFB7ACA13C3}" type="presOf" srcId="{2E0FE359-248D-4738-8BC5-FE8623832211}" destId="{9716C5D0-3810-4178-99D6-F728C43B738B}" srcOrd="0" destOrd="3" presId="urn:microsoft.com/office/officeart/2005/8/layout/hList1"/>
    <dgm:cxn modelId="{420A78D3-511D-43BD-A661-37087F3BF4BB}" type="presOf" srcId="{3D6C44AD-3A07-4863-B452-4C911B21EF8C}" destId="{F3DAA59E-D964-43ED-A4DF-76ECB53176F2}" srcOrd="0" destOrd="1" presId="urn:microsoft.com/office/officeart/2005/8/layout/hList1"/>
    <dgm:cxn modelId="{C8EA928A-0C3A-446B-A92E-0EC413EF1528}" type="presParOf" srcId="{7AD5609F-2C7C-405E-91C5-31FB75058273}" destId="{6650D2B6-5F4C-4F25-BDF9-FFEB3095BABC}" srcOrd="0" destOrd="0" presId="urn:microsoft.com/office/officeart/2005/8/layout/hList1"/>
    <dgm:cxn modelId="{950E3756-DFF5-434A-9325-50E118C5416F}" type="presParOf" srcId="{6650D2B6-5F4C-4F25-BDF9-FFEB3095BABC}" destId="{60A8559E-A5E5-4CA9-9071-93E008E2263D}" srcOrd="0" destOrd="0" presId="urn:microsoft.com/office/officeart/2005/8/layout/hList1"/>
    <dgm:cxn modelId="{9D0EC9D4-8669-4F50-BD77-A8E11A86D3AF}" type="presParOf" srcId="{6650D2B6-5F4C-4F25-BDF9-FFEB3095BABC}" destId="{EE069D37-0764-44AB-86D8-AFA677811992}" srcOrd="1" destOrd="0" presId="urn:microsoft.com/office/officeart/2005/8/layout/hList1"/>
    <dgm:cxn modelId="{869745B2-7962-4D4F-A1B9-09A30CC641E7}" type="presParOf" srcId="{7AD5609F-2C7C-405E-91C5-31FB75058273}" destId="{AB950C04-0917-4418-A9DE-62DE258F5863}" srcOrd="1" destOrd="0" presId="urn:microsoft.com/office/officeart/2005/8/layout/hList1"/>
    <dgm:cxn modelId="{3446C539-CCE7-4A08-AEC0-25FAB9D4C634}" type="presParOf" srcId="{7AD5609F-2C7C-405E-91C5-31FB75058273}" destId="{158B5703-A807-4F7A-8E62-CA49EE37F00C}" srcOrd="2" destOrd="0" presId="urn:microsoft.com/office/officeart/2005/8/layout/hList1"/>
    <dgm:cxn modelId="{83788F6B-0AFC-4D19-957F-AC96C646D7FC}" type="presParOf" srcId="{158B5703-A807-4F7A-8E62-CA49EE37F00C}" destId="{45DBCC62-A341-4E0D-B89E-C5B2B0D68D88}" srcOrd="0" destOrd="0" presId="urn:microsoft.com/office/officeart/2005/8/layout/hList1"/>
    <dgm:cxn modelId="{D8A56318-3D5D-4064-9B6D-00ED6138B8F0}" type="presParOf" srcId="{158B5703-A807-4F7A-8E62-CA49EE37F00C}" destId="{F3DAA59E-D964-43ED-A4DF-76ECB53176F2}" srcOrd="1" destOrd="0" presId="urn:microsoft.com/office/officeart/2005/8/layout/hList1"/>
    <dgm:cxn modelId="{99E31E6A-8E2C-4A3F-89D0-64CA8CA1E359}" type="presParOf" srcId="{7AD5609F-2C7C-405E-91C5-31FB75058273}" destId="{9A283569-11DC-4A59-8316-7C77B01D598F}" srcOrd="3" destOrd="0" presId="urn:microsoft.com/office/officeart/2005/8/layout/hList1"/>
    <dgm:cxn modelId="{2C70BA48-0C5D-4D97-B795-2C303E13F167}" type="presParOf" srcId="{7AD5609F-2C7C-405E-91C5-31FB75058273}" destId="{A359D503-4C49-4453-8671-E851150FC1E1}" srcOrd="4" destOrd="0" presId="urn:microsoft.com/office/officeart/2005/8/layout/hList1"/>
    <dgm:cxn modelId="{E3AB2C9B-F282-40A7-BB6B-25E8A9ADEDDD}" type="presParOf" srcId="{A359D503-4C49-4453-8671-E851150FC1E1}" destId="{F32AE67A-0094-4FE6-84D2-7F600BD96C78}" srcOrd="0" destOrd="0" presId="urn:microsoft.com/office/officeart/2005/8/layout/hList1"/>
    <dgm:cxn modelId="{5E0DE0DE-E038-4F90-9C96-3C020566CDC6}" type="presParOf" srcId="{A359D503-4C49-4453-8671-E851150FC1E1}" destId="{9716C5D0-3810-4178-99D6-F728C43B738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CC1B0-E954-40D3-A4CC-461B341D76D8}">
      <dsp:nvSpPr>
        <dsp:cNvPr id="0" name=""/>
        <dsp:cNvSpPr/>
      </dsp:nvSpPr>
      <dsp:spPr>
        <a:xfrm rot="5400000">
          <a:off x="5046898" y="-1993914"/>
          <a:ext cx="971428" cy="52071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Subject Matter Experts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Project Funding</a:t>
          </a:r>
          <a:endParaRPr lang="en-US" sz="2500" kern="1200" dirty="0"/>
        </a:p>
      </dsp:txBody>
      <dsp:txXfrm rot="-5400000">
        <a:off x="2929031" y="171374"/>
        <a:ext cx="5159743" cy="876586"/>
      </dsp:txXfrm>
    </dsp:sp>
    <dsp:sp modelId="{65145D06-17A4-4126-A354-13A349F9B6AE}">
      <dsp:nvSpPr>
        <dsp:cNvPr id="0" name=""/>
        <dsp:cNvSpPr/>
      </dsp:nvSpPr>
      <dsp:spPr>
        <a:xfrm>
          <a:off x="0" y="2524"/>
          <a:ext cx="2929030" cy="121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Member Companies</a:t>
          </a:r>
          <a:endParaRPr lang="en-US" sz="2100" kern="1200" dirty="0"/>
        </a:p>
      </dsp:txBody>
      <dsp:txXfrm>
        <a:off x="59277" y="61801"/>
        <a:ext cx="2810476" cy="1095731"/>
      </dsp:txXfrm>
    </dsp:sp>
    <dsp:sp modelId="{77740FE9-9DB6-4BCE-8258-CD14DF06946D}">
      <dsp:nvSpPr>
        <dsp:cNvPr id="0" name=""/>
        <dsp:cNvSpPr/>
      </dsp:nvSpPr>
      <dsp:spPr>
        <a:xfrm rot="5400000">
          <a:off x="5046898" y="-718914"/>
          <a:ext cx="971428" cy="52071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Project Management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Legal &amp; Logistical Support</a:t>
          </a:r>
          <a:endParaRPr lang="en-US" sz="2500" kern="1200" dirty="0"/>
        </a:p>
      </dsp:txBody>
      <dsp:txXfrm rot="-5400000">
        <a:off x="2929031" y="1446374"/>
        <a:ext cx="5159743" cy="876586"/>
      </dsp:txXfrm>
    </dsp:sp>
    <dsp:sp modelId="{67C5F3A6-1C95-46BD-9ADA-0D3B5AB9AF30}">
      <dsp:nvSpPr>
        <dsp:cNvPr id="0" name=""/>
        <dsp:cNvSpPr/>
      </dsp:nvSpPr>
      <dsp:spPr>
        <a:xfrm>
          <a:off x="0" y="1277524"/>
          <a:ext cx="2929030" cy="121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Secretariat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59277" y="1336801"/>
        <a:ext cx="2810476" cy="1095731"/>
      </dsp:txXfrm>
    </dsp:sp>
    <dsp:sp modelId="{C5BA3A01-8F5D-4602-8D0B-A199EA6AE739}">
      <dsp:nvSpPr>
        <dsp:cNvPr id="0" name=""/>
        <dsp:cNvSpPr/>
      </dsp:nvSpPr>
      <dsp:spPr>
        <a:xfrm rot="5400000">
          <a:off x="5046898" y="556085"/>
          <a:ext cx="971428" cy="52071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Framework Development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Technical Leadership</a:t>
          </a:r>
          <a:endParaRPr lang="en-US" sz="2500" kern="1200" dirty="0"/>
        </a:p>
      </dsp:txBody>
      <dsp:txXfrm rot="-5400000">
        <a:off x="2929031" y="2721374"/>
        <a:ext cx="5159743" cy="876586"/>
      </dsp:txXfrm>
    </dsp:sp>
    <dsp:sp modelId="{28ADA679-696D-45D8-BD39-FD1740E7CA09}">
      <dsp:nvSpPr>
        <dsp:cNvPr id="0" name=""/>
        <dsp:cNvSpPr/>
      </dsp:nvSpPr>
      <dsp:spPr>
        <a:xfrm>
          <a:off x="0" y="2552524"/>
          <a:ext cx="2929030" cy="121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Professional</a:t>
          </a:r>
          <a:br>
            <a:rPr lang="en-US" sz="2100" kern="1200" dirty="0" smtClean="0"/>
          </a:br>
          <a:r>
            <a:rPr lang="en-US" sz="2100" kern="1200" dirty="0" smtClean="0"/>
            <a:t>Software Firm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59277" y="2611801"/>
        <a:ext cx="2810476" cy="1095731"/>
      </dsp:txXfrm>
    </dsp:sp>
    <dsp:sp modelId="{40F94820-F3DA-47F9-840F-A22812B88983}">
      <dsp:nvSpPr>
        <dsp:cNvPr id="0" name=""/>
        <dsp:cNvSpPr/>
      </dsp:nvSpPr>
      <dsp:spPr>
        <a:xfrm rot="5400000">
          <a:off x="5046898" y="1830764"/>
          <a:ext cx="971428" cy="52071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Requirements &amp; Specifications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Contributions, PoC Applications</a:t>
          </a:r>
          <a:endParaRPr lang="en-US" sz="2500" kern="1200" dirty="0"/>
        </a:p>
      </dsp:txBody>
      <dsp:txXfrm rot="-5400000">
        <a:off x="2929031" y="3996053"/>
        <a:ext cx="5159743" cy="876586"/>
      </dsp:txXfrm>
    </dsp:sp>
    <dsp:sp modelId="{FE7C489E-B913-434B-951B-EF57EB4980E6}">
      <dsp:nvSpPr>
        <dsp:cNvPr id="0" name=""/>
        <dsp:cNvSpPr/>
      </dsp:nvSpPr>
      <dsp:spPr>
        <a:xfrm>
          <a:off x="0" y="3827524"/>
          <a:ext cx="2929030" cy="1214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Partner Network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59277" y="3886801"/>
        <a:ext cx="2810476" cy="1095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1DE0C-256D-4E37-92A6-4C849B6288F3}">
      <dsp:nvSpPr>
        <dsp:cNvPr id="0" name=""/>
        <dsp:cNvSpPr/>
      </dsp:nvSpPr>
      <dsp:spPr>
        <a:xfrm>
          <a:off x="0" y="342200"/>
          <a:ext cx="791429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237" tIns="395732" rIns="614237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Large data volume, small file size, fast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Arbitrary techniques; extensible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Platform independent</a:t>
          </a:r>
          <a:endParaRPr lang="en-US" sz="1900" kern="1200" dirty="0"/>
        </a:p>
      </dsp:txBody>
      <dsp:txXfrm>
        <a:off x="0" y="342200"/>
        <a:ext cx="7914290" cy="1436400"/>
      </dsp:txXfrm>
    </dsp:sp>
    <dsp:sp modelId="{213318DD-9962-4A93-8C1E-D3D780AF6F6D}">
      <dsp:nvSpPr>
        <dsp:cNvPr id="0" name=""/>
        <dsp:cNvSpPr/>
      </dsp:nvSpPr>
      <dsp:spPr>
        <a:xfrm>
          <a:off x="395714" y="61760"/>
          <a:ext cx="554000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99" tIns="0" rIns="20939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Technical capabilities</a:t>
          </a:r>
          <a:endParaRPr lang="en-US" sz="2400" kern="1200" dirty="0"/>
        </a:p>
      </dsp:txBody>
      <dsp:txXfrm>
        <a:off x="423094" y="89140"/>
        <a:ext cx="5485243" cy="506120"/>
      </dsp:txXfrm>
    </dsp:sp>
    <dsp:sp modelId="{CC335A2C-7DA5-4330-BA05-838422E4B0F0}">
      <dsp:nvSpPr>
        <dsp:cNvPr id="0" name=""/>
        <dsp:cNvSpPr/>
      </dsp:nvSpPr>
      <dsp:spPr>
        <a:xfrm>
          <a:off x="0" y="2161640"/>
          <a:ext cx="791429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237" tIns="395732" rIns="614237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Who, what, when, where, why and how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Scientist, sample, time stamp/audit trail, instrument, purpose, method</a:t>
          </a:r>
          <a:endParaRPr lang="en-US" sz="1900" kern="1200" dirty="0"/>
        </a:p>
      </dsp:txBody>
      <dsp:txXfrm>
        <a:off x="0" y="2161640"/>
        <a:ext cx="7914290" cy="1376550"/>
      </dsp:txXfrm>
    </dsp:sp>
    <dsp:sp modelId="{E58EF9C6-6F86-4D93-8F5B-3DA360F873DF}">
      <dsp:nvSpPr>
        <dsp:cNvPr id="0" name=""/>
        <dsp:cNvSpPr/>
      </dsp:nvSpPr>
      <dsp:spPr>
        <a:xfrm>
          <a:off x="395714" y="1881200"/>
          <a:ext cx="554000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99" tIns="0" rIns="20939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Comprehensive Metadata</a:t>
          </a:r>
          <a:endParaRPr lang="en-US" sz="2400" kern="1200" dirty="0"/>
        </a:p>
      </dsp:txBody>
      <dsp:txXfrm>
        <a:off x="423094" y="1908580"/>
        <a:ext cx="5485243" cy="506120"/>
      </dsp:txXfrm>
    </dsp:sp>
    <dsp:sp modelId="{5553E119-F609-4766-847D-8A968D3322CA}">
      <dsp:nvSpPr>
        <dsp:cNvPr id="0" name=""/>
        <dsp:cNvSpPr/>
      </dsp:nvSpPr>
      <dsp:spPr>
        <a:xfrm>
          <a:off x="0" y="3921230"/>
          <a:ext cx="791429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4237" tIns="395732" rIns="614237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Documented file format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Vendor neutral format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Adaptable and extensible</a:t>
          </a:r>
          <a:endParaRPr lang="en-US" sz="1900" kern="1200" dirty="0"/>
        </a:p>
      </dsp:txBody>
      <dsp:txXfrm>
        <a:off x="0" y="3921230"/>
        <a:ext cx="7914290" cy="1436400"/>
      </dsp:txXfrm>
    </dsp:sp>
    <dsp:sp modelId="{382C1B17-CFCA-4CCC-8D8C-7A34FAF7755B}">
      <dsp:nvSpPr>
        <dsp:cNvPr id="0" name=""/>
        <dsp:cNvSpPr/>
      </dsp:nvSpPr>
      <dsp:spPr>
        <a:xfrm>
          <a:off x="395714" y="3640790"/>
          <a:ext cx="554000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399" tIns="0" rIns="20939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 term data access</a:t>
          </a:r>
          <a:endParaRPr lang="en-US" sz="2400" kern="1200" dirty="0"/>
        </a:p>
      </dsp:txBody>
      <dsp:txXfrm>
        <a:off x="423094" y="3668170"/>
        <a:ext cx="5485243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8559E-A5E5-4CA9-9071-93E008E2263D}">
      <dsp:nvSpPr>
        <dsp:cNvPr id="0" name=""/>
        <dsp:cNvSpPr/>
      </dsp:nvSpPr>
      <dsp:spPr>
        <a:xfrm>
          <a:off x="2695" y="57849"/>
          <a:ext cx="2628046" cy="8790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85000"/>
            </a:lnSpc>
            <a:spcBef>
              <a:spcPct val="0"/>
            </a:spcBef>
            <a:spcAft>
              <a:spcPts val="600"/>
            </a:spcAft>
          </a:pPr>
          <a:r>
            <a:rPr lang="en-US" sz="2000" b="1" kern="1200" dirty="0" smtClean="0"/>
            <a:t>Less Manual Document Preparation</a:t>
          </a:r>
          <a:endParaRPr lang="en-US" sz="2000" b="1" kern="1200" dirty="0"/>
        </a:p>
      </dsp:txBody>
      <dsp:txXfrm>
        <a:off x="2695" y="57849"/>
        <a:ext cx="2628046" cy="879076"/>
      </dsp:txXfrm>
    </dsp:sp>
    <dsp:sp modelId="{EE069D37-0764-44AB-86D8-AFA677811992}">
      <dsp:nvSpPr>
        <dsp:cNvPr id="0" name=""/>
        <dsp:cNvSpPr/>
      </dsp:nvSpPr>
      <dsp:spPr>
        <a:xfrm>
          <a:off x="2695" y="886864"/>
          <a:ext cx="2628046" cy="14932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Find data quickly/logically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Eliminate Copy/paste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No more Transcription/conversion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Source agnostic</a:t>
          </a:r>
          <a:endParaRPr lang="en-US" sz="1600" kern="1200" dirty="0"/>
        </a:p>
      </dsp:txBody>
      <dsp:txXfrm>
        <a:off x="2695" y="886864"/>
        <a:ext cx="2628046" cy="1493279"/>
      </dsp:txXfrm>
    </dsp:sp>
    <dsp:sp modelId="{45DBCC62-A341-4E0D-B89E-C5B2B0D68D88}">
      <dsp:nvSpPr>
        <dsp:cNvPr id="0" name=""/>
        <dsp:cNvSpPr/>
      </dsp:nvSpPr>
      <dsp:spPr>
        <a:xfrm>
          <a:off x="2998669" y="47134"/>
          <a:ext cx="2628046" cy="893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85000"/>
            </a:lnSpc>
            <a:spcBef>
              <a:spcPct val="0"/>
            </a:spcBef>
            <a:spcAft>
              <a:spcPts val="600"/>
            </a:spcAft>
          </a:pPr>
          <a:r>
            <a:rPr lang="en-US" sz="2000" b="1" kern="1200" dirty="0" smtClean="0"/>
            <a:t>Improved Data Integrity</a:t>
          </a:r>
          <a:endParaRPr lang="en-US" sz="2000" b="1" kern="1200" dirty="0"/>
        </a:p>
      </dsp:txBody>
      <dsp:txXfrm>
        <a:off x="2998669" y="47134"/>
        <a:ext cx="2628046" cy="893363"/>
      </dsp:txXfrm>
    </dsp:sp>
    <dsp:sp modelId="{F3DAA59E-D964-43ED-A4DF-76ECB53176F2}">
      <dsp:nvSpPr>
        <dsp:cNvPr id="0" name=""/>
        <dsp:cNvSpPr/>
      </dsp:nvSpPr>
      <dsp:spPr>
        <a:xfrm>
          <a:off x="2998669" y="897579"/>
          <a:ext cx="2628046" cy="14932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Eliminate error due to manual text entry or transcription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Complete, consistent, accurate metadata</a:t>
          </a:r>
          <a:endParaRPr lang="en-US" sz="1600" kern="1200" dirty="0"/>
        </a:p>
      </dsp:txBody>
      <dsp:txXfrm>
        <a:off x="2998669" y="897579"/>
        <a:ext cx="2628046" cy="1493279"/>
      </dsp:txXfrm>
    </dsp:sp>
    <dsp:sp modelId="{F32AE67A-0094-4FE6-84D2-7F600BD96C78}">
      <dsp:nvSpPr>
        <dsp:cNvPr id="0" name=""/>
        <dsp:cNvSpPr/>
      </dsp:nvSpPr>
      <dsp:spPr>
        <a:xfrm>
          <a:off x="5994642" y="57849"/>
          <a:ext cx="2628046" cy="87907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85000"/>
            </a:lnSpc>
            <a:spcBef>
              <a:spcPct val="0"/>
            </a:spcBef>
            <a:spcAft>
              <a:spcPts val="600"/>
            </a:spcAft>
          </a:pPr>
          <a:r>
            <a:rPr lang="en-US" sz="2000" b="1" kern="1200" dirty="0" smtClean="0"/>
            <a:t>Seamless data exchange &amp; with partners &amp; CROs</a:t>
          </a:r>
        </a:p>
      </dsp:txBody>
      <dsp:txXfrm>
        <a:off x="5994642" y="57849"/>
        <a:ext cx="2628046" cy="879076"/>
      </dsp:txXfrm>
    </dsp:sp>
    <dsp:sp modelId="{9716C5D0-3810-4178-99D6-F728C43B738B}">
      <dsp:nvSpPr>
        <dsp:cNvPr id="0" name=""/>
        <dsp:cNvSpPr/>
      </dsp:nvSpPr>
      <dsp:spPr>
        <a:xfrm>
          <a:off x="5994642" y="886864"/>
          <a:ext cx="2628046" cy="149327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One data file format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One consistent vocabulary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Reduced cost &amp; complexity to CROs, CMOs, partnerships</a:t>
          </a:r>
          <a:endParaRPr lang="en-US" sz="1600" kern="1200" dirty="0"/>
        </a:p>
      </dsp:txBody>
      <dsp:txXfrm>
        <a:off x="5994642" y="886864"/>
        <a:ext cx="2628046" cy="1493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8559E-A5E5-4CA9-9071-93E008E2263D}">
      <dsp:nvSpPr>
        <dsp:cNvPr id="0" name=""/>
        <dsp:cNvSpPr/>
      </dsp:nvSpPr>
      <dsp:spPr>
        <a:xfrm>
          <a:off x="2695" y="78500"/>
          <a:ext cx="2628046" cy="92863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85000"/>
            </a:lnSpc>
            <a:spcBef>
              <a:spcPct val="0"/>
            </a:spcBef>
            <a:spcAft>
              <a:spcPts val="600"/>
            </a:spcAft>
          </a:pPr>
          <a:r>
            <a:rPr lang="en-US" sz="2000" b="1" kern="1200" dirty="0" smtClean="0"/>
            <a:t>Lower Data Management Costs</a:t>
          </a:r>
          <a:endParaRPr lang="en-US" sz="2000" b="1" kern="1200" dirty="0"/>
        </a:p>
      </dsp:txBody>
      <dsp:txXfrm>
        <a:off x="2695" y="78500"/>
        <a:ext cx="2628046" cy="928639"/>
      </dsp:txXfrm>
    </dsp:sp>
    <dsp:sp modelId="{EE069D37-0764-44AB-86D8-AFA677811992}">
      <dsp:nvSpPr>
        <dsp:cNvPr id="0" name=""/>
        <dsp:cNvSpPr/>
      </dsp:nvSpPr>
      <dsp:spPr>
        <a:xfrm>
          <a:off x="2695" y="954255"/>
          <a:ext cx="2628046" cy="1888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Interoperability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Future-proof against future data migrations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Reduced technical debt: no more maintenance of legacy systems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Improved archiving</a:t>
          </a:r>
          <a:endParaRPr lang="en-US" sz="1600" kern="1200" dirty="0"/>
        </a:p>
      </dsp:txBody>
      <dsp:txXfrm>
        <a:off x="2695" y="954255"/>
        <a:ext cx="2628046" cy="1888560"/>
      </dsp:txXfrm>
    </dsp:sp>
    <dsp:sp modelId="{45DBCC62-A341-4E0D-B89E-C5B2B0D68D88}">
      <dsp:nvSpPr>
        <dsp:cNvPr id="0" name=""/>
        <dsp:cNvSpPr/>
      </dsp:nvSpPr>
      <dsp:spPr>
        <a:xfrm>
          <a:off x="2998669" y="67181"/>
          <a:ext cx="2628046" cy="9437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85000"/>
            </a:lnSpc>
            <a:spcBef>
              <a:spcPct val="0"/>
            </a:spcBef>
            <a:spcAft>
              <a:spcPts val="600"/>
            </a:spcAft>
          </a:pPr>
          <a:r>
            <a:rPr lang="en-US" sz="2000" b="1" kern="1200" dirty="0" smtClean="0"/>
            <a:t>Facilitate Regulatory Compliance</a:t>
          </a:r>
          <a:endParaRPr lang="en-US" sz="2000" b="1" kern="1200" dirty="0"/>
        </a:p>
      </dsp:txBody>
      <dsp:txXfrm>
        <a:off x="2998669" y="67181"/>
        <a:ext cx="2628046" cy="943731"/>
      </dsp:txXfrm>
    </dsp:sp>
    <dsp:sp modelId="{F3DAA59E-D964-43ED-A4DF-76ECB53176F2}">
      <dsp:nvSpPr>
        <dsp:cNvPr id="0" name=""/>
        <dsp:cNvSpPr/>
      </dsp:nvSpPr>
      <dsp:spPr>
        <a:xfrm>
          <a:off x="2998669" y="965574"/>
          <a:ext cx="2628046" cy="1888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Improved instrument &amp; software validation tracking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Reduced complexity in  system documentation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Simpler to support questions/investigations</a:t>
          </a:r>
          <a:endParaRPr lang="en-US" sz="1600" kern="1200" dirty="0"/>
        </a:p>
      </dsp:txBody>
      <dsp:txXfrm>
        <a:off x="2998669" y="965574"/>
        <a:ext cx="2628046" cy="1888560"/>
      </dsp:txXfrm>
    </dsp:sp>
    <dsp:sp modelId="{F32AE67A-0094-4FE6-84D2-7F600BD96C78}">
      <dsp:nvSpPr>
        <dsp:cNvPr id="0" name=""/>
        <dsp:cNvSpPr/>
      </dsp:nvSpPr>
      <dsp:spPr>
        <a:xfrm>
          <a:off x="5994642" y="78500"/>
          <a:ext cx="2628046" cy="92863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85000"/>
            </a:lnSpc>
            <a:spcBef>
              <a:spcPct val="0"/>
            </a:spcBef>
            <a:spcAft>
              <a:spcPts val="600"/>
            </a:spcAft>
          </a:pPr>
          <a:r>
            <a:rPr lang="en-US" sz="2000" b="1" kern="1200" dirty="0" smtClean="0"/>
            <a:t>Extracting Knowledge &amp; Value from Data</a:t>
          </a:r>
          <a:endParaRPr lang="en-US" sz="2000" b="1" kern="1200" dirty="0"/>
        </a:p>
      </dsp:txBody>
      <dsp:txXfrm>
        <a:off x="5994642" y="78500"/>
        <a:ext cx="2628046" cy="928639"/>
      </dsp:txXfrm>
    </dsp:sp>
    <dsp:sp modelId="{9716C5D0-3810-4178-99D6-F728C43B738B}">
      <dsp:nvSpPr>
        <dsp:cNvPr id="0" name=""/>
        <dsp:cNvSpPr/>
      </dsp:nvSpPr>
      <dsp:spPr>
        <a:xfrm>
          <a:off x="5994642" y="954255"/>
          <a:ext cx="2628046" cy="18885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Greatly enhance speed to answer/decision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Remove data silos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an ecosystem for innovation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Facilitates data mining &amp; analytics</a:t>
          </a:r>
          <a:endParaRPr lang="en-US" sz="1600" kern="1200" dirty="0"/>
        </a:p>
      </dsp:txBody>
      <dsp:txXfrm>
        <a:off x="5994642" y="954255"/>
        <a:ext cx="2628046" cy="1888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87EB0B83-5A6E-4BA2-8CE3-43EBEECF4092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4BBC6BB7-B6D1-4639-A207-DCB21941F4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63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A8FED45C-0EA8-432C-BEFE-CDA6201B4E91}" type="datetimeFigureOut">
              <a:rPr lang="en-US" smtClean="0"/>
              <a:pPr/>
              <a:t>10/16/2015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9038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585B35A8-7119-4984-BE51-5FEE7E53A7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5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69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3450">
              <a:defRPr/>
            </a:pPr>
            <a:r>
              <a:rPr lang="en-US" dirty="0" smtClean="0">
                <a:solidFill>
                  <a:srgbClr val="FF0000"/>
                </a:solidFill>
              </a:rPr>
              <a:t>It quickly became clear that the Analytical</a:t>
            </a:r>
            <a:r>
              <a:rPr lang="en-US" baseline="0" dirty="0" smtClean="0">
                <a:solidFill>
                  <a:srgbClr val="FF0000"/>
                </a:solidFill>
              </a:rPr>
              <a:t> Chemistry Domain needed a holistic approach to the taxonomies in order to cover the broad range of techniques, but also re-use lower level concepts- to get the right level of consistency and coherence </a:t>
            </a:r>
          </a:p>
          <a:p>
            <a:pPr defTabSz="963450">
              <a:defRPr/>
            </a:pPr>
            <a:endParaRPr lang="en-US" baseline="0" dirty="0" smtClean="0">
              <a:solidFill>
                <a:srgbClr val="FF0000"/>
              </a:solidFill>
            </a:endParaRPr>
          </a:p>
          <a:p>
            <a:pPr defTabSz="963450"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As opposed to technique-oriented approach</a:t>
            </a:r>
          </a:p>
          <a:p>
            <a:pPr defTabSz="963450">
              <a:defRPr/>
            </a:pPr>
            <a:endParaRPr lang="en-US" baseline="0" dirty="0" smtClean="0">
              <a:solidFill>
                <a:srgbClr val="FF0000"/>
              </a:solidFill>
            </a:endParaRPr>
          </a:p>
          <a:p>
            <a:pPr defTabSz="963450"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Thus the support of any particular technique in the ADF draws the appropriate terms and properties from the equipment, process and result domains</a:t>
            </a:r>
            <a:endParaRPr lang="en-US" dirty="0" smtClean="0">
              <a:solidFill>
                <a:srgbClr val="FF0000"/>
              </a:solidFill>
            </a:endParaRPr>
          </a:p>
          <a:p>
            <a:pPr defTabSz="963450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9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25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key to smarter data  circular dendrimer – right now about 4K entities &amp; properties.  And is</a:t>
            </a:r>
            <a:r>
              <a:rPr lang="en-US" baseline="0" dirty="0" smtClean="0"/>
              <a:t> growing daily.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6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35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0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44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3439">
              <a:defRPr/>
            </a:pP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343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57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88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5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7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B35A8-7119-4984-BE51-5FEE7E53A7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8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0674" indent="-240899" defTabSz="963595">
              <a:lnSpc>
                <a:spcPct val="85000"/>
              </a:lnSpc>
              <a:spcBef>
                <a:spcPts val="422"/>
              </a:spcBef>
              <a:defRPr/>
            </a:pPr>
            <a:endParaRPr lang="en-US" sz="25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07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NMR: nuclear magnetic repulsion spectrometry</a:t>
            </a:r>
          </a:p>
          <a:p>
            <a:r>
              <a:rPr lang="de-DE" sz="1300" dirty="0" err="1"/>
              <a:t>We</a:t>
            </a:r>
            <a:r>
              <a:rPr lang="de-DE" sz="1300" dirty="0"/>
              <a:t> </a:t>
            </a:r>
            <a:r>
              <a:rPr lang="de-DE" sz="1300" dirty="0" err="1"/>
              <a:t>tackle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Variability</a:t>
            </a:r>
            <a:r>
              <a:rPr lang="de-DE" sz="1300" dirty="0"/>
              <a:t> Problem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BigData</a:t>
            </a:r>
            <a:r>
              <a:rPr lang="de-DE" sz="1300" dirty="0"/>
              <a:t>.</a:t>
            </a:r>
            <a:endParaRPr lang="en-US" sz="1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CCA7-5D64-49CF-87D7-01438B9FF3C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21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OAI:</a:t>
            </a:r>
            <a:r>
              <a:rPr lang="de-DE" baseline="0" dirty="0" smtClean="0"/>
              <a:t> </a:t>
            </a:r>
            <a:r>
              <a:rPr lang="de-DE" dirty="0" smtClean="0"/>
              <a:t>Open Archive Initiative</a:t>
            </a:r>
          </a:p>
          <a:p>
            <a:r>
              <a:rPr lang="de-DE" dirty="0" smtClean="0"/>
              <a:t>LC: Library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Congress</a:t>
            </a:r>
            <a:endParaRPr lang="de-DE" dirty="0" smtClean="0"/>
          </a:p>
          <a:p>
            <a:pPr defTabSz="963537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b="0" dirty="0" err="1" smtClean="0"/>
              <a:t>Evaluated</a:t>
            </a:r>
            <a:r>
              <a:rPr lang="de-DE" b="0" dirty="0" smtClean="0"/>
              <a:t>: </a:t>
            </a:r>
            <a:r>
              <a:rPr lang="de-DE" dirty="0" smtClean="0"/>
              <a:t>MZML, </a:t>
            </a:r>
            <a:r>
              <a:rPr lang="de-DE" dirty="0" err="1" smtClean="0"/>
              <a:t>AniML</a:t>
            </a:r>
            <a:r>
              <a:rPr lang="de-DE" dirty="0" smtClean="0"/>
              <a:t>, </a:t>
            </a:r>
            <a:r>
              <a:rPr lang="de-DE" dirty="0" err="1" smtClean="0"/>
              <a:t>BatchML</a:t>
            </a:r>
            <a:r>
              <a:rPr lang="de-DE" dirty="0" smtClean="0"/>
              <a:t>, ISA S88, 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CCA7-5D64-49CF-87D7-01438B9FF3C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84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9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7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0077" y="1588"/>
            <a:ext cx="7273925" cy="971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9" y="1350963"/>
            <a:ext cx="3844924" cy="49149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8865" y="1350963"/>
            <a:ext cx="3838575" cy="49149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8015" y="1"/>
            <a:ext cx="7265987" cy="971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488" y="1350963"/>
            <a:ext cx="8235950" cy="49149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25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8015" y="1"/>
            <a:ext cx="7265987" cy="971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71489" y="1350963"/>
            <a:ext cx="3844925" cy="812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6966" indent="0">
              <a:buNone/>
              <a:defRPr sz="2000" b="1"/>
            </a:lvl2pPr>
            <a:lvl3pPr marL="913933" indent="0">
              <a:buNone/>
              <a:defRPr sz="1800" b="1"/>
            </a:lvl3pPr>
            <a:lvl4pPr marL="1370898" indent="0">
              <a:buNone/>
              <a:defRPr sz="1600" b="1"/>
            </a:lvl4pPr>
            <a:lvl5pPr marL="1827865" indent="0">
              <a:buNone/>
              <a:defRPr sz="1600" b="1"/>
            </a:lvl5pPr>
            <a:lvl6pPr marL="2284832" indent="0">
              <a:buNone/>
              <a:defRPr sz="1600" b="1"/>
            </a:lvl6pPr>
            <a:lvl7pPr marL="2741797" indent="0">
              <a:buNone/>
              <a:defRPr sz="1600" b="1"/>
            </a:lvl7pPr>
            <a:lvl8pPr marL="3198764" indent="0">
              <a:buNone/>
              <a:defRPr sz="1600" b="1"/>
            </a:lvl8pPr>
            <a:lvl9pPr marL="365573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71489" y="2163763"/>
            <a:ext cx="3844925" cy="4102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68865" y="1350963"/>
            <a:ext cx="3838575" cy="812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6966" indent="0">
              <a:buNone/>
              <a:defRPr sz="2000" b="1"/>
            </a:lvl2pPr>
            <a:lvl3pPr marL="913933" indent="0">
              <a:buNone/>
              <a:defRPr sz="1800" b="1"/>
            </a:lvl3pPr>
            <a:lvl4pPr marL="1370898" indent="0">
              <a:buNone/>
              <a:defRPr sz="1600" b="1"/>
            </a:lvl4pPr>
            <a:lvl5pPr marL="1827865" indent="0">
              <a:buNone/>
              <a:defRPr sz="1600" b="1"/>
            </a:lvl5pPr>
            <a:lvl6pPr marL="2284832" indent="0">
              <a:buNone/>
              <a:defRPr sz="1600" b="1"/>
            </a:lvl6pPr>
            <a:lvl7pPr marL="2741797" indent="0">
              <a:buNone/>
              <a:defRPr sz="1600" b="1"/>
            </a:lvl7pPr>
            <a:lvl8pPr marL="3198764" indent="0">
              <a:buNone/>
              <a:defRPr sz="1600" b="1"/>
            </a:lvl8pPr>
            <a:lvl9pPr marL="365573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4"/>
          </p:nvPr>
        </p:nvSpPr>
        <p:spPr>
          <a:xfrm>
            <a:off x="4868865" y="2163763"/>
            <a:ext cx="3838575" cy="4102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247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8015" y="1"/>
            <a:ext cx="7265987" cy="971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296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lIns="91393" tIns="45697" rIns="91393" bIns="45697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164158-0CE9-4349-B3F5-2F2E57F0D0CB}" type="datetimeFigureOut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10/16/2015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1" y="6356354"/>
            <a:ext cx="3086100" cy="365125"/>
          </a:xfrm>
          <a:prstGeom prst="rect">
            <a:avLst/>
          </a:prstGeom>
        </p:spPr>
        <p:txBody>
          <a:bodyPr lIns="91393" tIns="45697" rIns="91393" bIns="45697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1" y="6356354"/>
            <a:ext cx="2057400" cy="365125"/>
          </a:xfrm>
          <a:prstGeom prst="rect">
            <a:avLst/>
          </a:prstGeom>
        </p:spPr>
        <p:txBody>
          <a:bodyPr lIns="91393" tIns="45697" rIns="91393" bIns="45697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59CC6-7B72-4137-928D-D85C24DCBB66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7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0075" y="1588"/>
            <a:ext cx="7273925" cy="971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1963" y="1352613"/>
            <a:ext cx="3857475" cy="49084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4725" y="1352613"/>
            <a:ext cx="3857475" cy="49084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84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8013" y="0"/>
            <a:ext cx="7265987" cy="971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1962" y="1352550"/>
            <a:ext cx="8250237" cy="4908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138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8013" y="0"/>
            <a:ext cx="7265987" cy="971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61963" y="1356316"/>
            <a:ext cx="3856037" cy="81538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61963" y="2169117"/>
            <a:ext cx="3856037" cy="40919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62513" y="1347691"/>
            <a:ext cx="3849687" cy="8144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4"/>
          </p:nvPr>
        </p:nvSpPr>
        <p:spPr>
          <a:xfrm>
            <a:off x="4862513" y="2160491"/>
            <a:ext cx="3849687" cy="409198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587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4980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9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8013" y="0"/>
            <a:ext cx="7265987" cy="971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59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" y="972251"/>
            <a:ext cx="9011765" cy="31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hteck 11"/>
          <p:cNvSpPr/>
          <p:nvPr userDrawn="1"/>
        </p:nvSpPr>
        <p:spPr>
          <a:xfrm>
            <a:off x="89770" y="1"/>
            <a:ext cx="8983462" cy="9793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288772"/>
            <a:ext cx="2016224" cy="202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73079" y="4509119"/>
            <a:ext cx="6313745" cy="18916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rgbClr val="EF7C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Titel der Präsentation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pic>
        <p:nvPicPr>
          <p:cNvPr id="15" name="Picture 47" descr="osthus_logo_60mm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326"/>
            <a:ext cx="1573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10"/>
          <p:cNvCxnSpPr/>
          <p:nvPr userDrawn="1"/>
        </p:nvCxnSpPr>
        <p:spPr>
          <a:xfrm>
            <a:off x="0" y="979368"/>
            <a:ext cx="9144000" cy="0"/>
          </a:xfrm>
          <a:prstGeom prst="line">
            <a:avLst/>
          </a:prstGeom>
          <a:ln w="19050">
            <a:solidFill>
              <a:srgbClr val="EF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5"/>
          <p:cNvCxnSpPr/>
          <p:nvPr userDrawn="1"/>
        </p:nvCxnSpPr>
        <p:spPr>
          <a:xfrm>
            <a:off x="89770" y="4110206"/>
            <a:ext cx="8983462" cy="5979"/>
          </a:xfrm>
          <a:prstGeom prst="line">
            <a:avLst/>
          </a:prstGeom>
          <a:ln w="19050">
            <a:solidFill>
              <a:srgbClr val="EE7F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Positionsrahmen 24"/>
          <p:cNvSpPr/>
          <p:nvPr userDrawn="1"/>
        </p:nvSpPr>
        <p:spPr>
          <a:xfrm>
            <a:off x="-28576" y="-19050"/>
            <a:ext cx="9210675" cy="687705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857250 w 9144000"/>
              <a:gd name="connsiteY5" fmla="*/ 857250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857250 w 9144000"/>
              <a:gd name="connsiteY9" fmla="*/ 85725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8286750 w 9144000"/>
              <a:gd name="connsiteY8" fmla="*/ 857250 h 6858000"/>
              <a:gd name="connsiteX9" fmla="*/ 114300 w 9144000"/>
              <a:gd name="connsiteY9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857250 w 9144000"/>
              <a:gd name="connsiteY6" fmla="*/ 6000750 h 6858000"/>
              <a:gd name="connsiteX7" fmla="*/ 8286750 w 9144000"/>
              <a:gd name="connsiteY7" fmla="*/ 6000750 h 6858000"/>
              <a:gd name="connsiteX8" fmla="*/ 9010650 w 9144000"/>
              <a:gd name="connsiteY8" fmla="*/ 104775 h 6858000"/>
              <a:gd name="connsiteX9" fmla="*/ 114300 w 9144000"/>
              <a:gd name="connsiteY9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33350 w 9144000"/>
              <a:gd name="connsiteY6" fmla="*/ 6734175 h 6858000"/>
              <a:gd name="connsiteX7" fmla="*/ 8286750 w 9144000"/>
              <a:gd name="connsiteY7" fmla="*/ 6000750 h 6858000"/>
              <a:gd name="connsiteX8" fmla="*/ 9010650 w 9144000"/>
              <a:gd name="connsiteY8" fmla="*/ 104775 h 6858000"/>
              <a:gd name="connsiteX9" fmla="*/ 114300 w 9144000"/>
              <a:gd name="connsiteY9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33350 w 9144000"/>
              <a:gd name="connsiteY6" fmla="*/ 6734175 h 6858000"/>
              <a:gd name="connsiteX7" fmla="*/ 9048750 w 9144000"/>
              <a:gd name="connsiteY7" fmla="*/ 6772275 h 6858000"/>
              <a:gd name="connsiteX8" fmla="*/ 9010650 w 9144000"/>
              <a:gd name="connsiteY8" fmla="*/ 104775 h 6858000"/>
              <a:gd name="connsiteX9" fmla="*/ 114300 w 9144000"/>
              <a:gd name="connsiteY9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23825 w 9144000"/>
              <a:gd name="connsiteY6" fmla="*/ 6772275 h 6858000"/>
              <a:gd name="connsiteX7" fmla="*/ 9048750 w 9144000"/>
              <a:gd name="connsiteY7" fmla="*/ 6772275 h 6858000"/>
              <a:gd name="connsiteX8" fmla="*/ 9010650 w 9144000"/>
              <a:gd name="connsiteY8" fmla="*/ 104775 h 6858000"/>
              <a:gd name="connsiteX9" fmla="*/ 114300 w 9144000"/>
              <a:gd name="connsiteY9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23825 w 9144000"/>
              <a:gd name="connsiteY6" fmla="*/ 6772275 h 6858000"/>
              <a:gd name="connsiteX7" fmla="*/ 9048750 w 9144000"/>
              <a:gd name="connsiteY7" fmla="*/ 6772275 h 6858000"/>
              <a:gd name="connsiteX8" fmla="*/ 9030528 w 9144000"/>
              <a:gd name="connsiteY8" fmla="*/ 6655363 h 6858000"/>
              <a:gd name="connsiteX9" fmla="*/ 9010650 w 9144000"/>
              <a:gd name="connsiteY9" fmla="*/ 104775 h 6858000"/>
              <a:gd name="connsiteX10" fmla="*/ 114300 w 9144000"/>
              <a:gd name="connsiteY10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23825 w 9144000"/>
              <a:gd name="connsiteY6" fmla="*/ 6734281 h 6858000"/>
              <a:gd name="connsiteX7" fmla="*/ 9048750 w 9144000"/>
              <a:gd name="connsiteY7" fmla="*/ 6772275 h 6858000"/>
              <a:gd name="connsiteX8" fmla="*/ 9030528 w 9144000"/>
              <a:gd name="connsiteY8" fmla="*/ 6655363 h 6858000"/>
              <a:gd name="connsiteX9" fmla="*/ 9010650 w 9144000"/>
              <a:gd name="connsiteY9" fmla="*/ 104775 h 6858000"/>
              <a:gd name="connsiteX10" fmla="*/ 114300 w 9144000"/>
              <a:gd name="connsiteY10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23825 w 9144000"/>
              <a:gd name="connsiteY6" fmla="*/ 6734281 h 6858000"/>
              <a:gd name="connsiteX7" fmla="*/ 9048751 w 9144000"/>
              <a:gd name="connsiteY7" fmla="*/ 6734281 h 6858000"/>
              <a:gd name="connsiteX8" fmla="*/ 9030528 w 9144000"/>
              <a:gd name="connsiteY8" fmla="*/ 6655363 h 6858000"/>
              <a:gd name="connsiteX9" fmla="*/ 9010650 w 9144000"/>
              <a:gd name="connsiteY9" fmla="*/ 104775 h 6858000"/>
              <a:gd name="connsiteX10" fmla="*/ 114300 w 9144000"/>
              <a:gd name="connsiteY10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23825 w 9144000"/>
              <a:gd name="connsiteY6" fmla="*/ 6734281 h 6858000"/>
              <a:gd name="connsiteX7" fmla="*/ 9048751 w 9144000"/>
              <a:gd name="connsiteY7" fmla="*/ 6734281 h 6858000"/>
              <a:gd name="connsiteX8" fmla="*/ 9030528 w 9144000"/>
              <a:gd name="connsiteY8" fmla="*/ 6744018 h 6858000"/>
              <a:gd name="connsiteX9" fmla="*/ 9010650 w 9144000"/>
              <a:gd name="connsiteY9" fmla="*/ 104775 h 6858000"/>
              <a:gd name="connsiteX10" fmla="*/ 114300 w 9144000"/>
              <a:gd name="connsiteY10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23825 w 9144000"/>
              <a:gd name="connsiteY6" fmla="*/ 6734281 h 6858000"/>
              <a:gd name="connsiteX7" fmla="*/ 9048751 w 9144000"/>
              <a:gd name="connsiteY7" fmla="*/ 6734281 h 6858000"/>
              <a:gd name="connsiteX8" fmla="*/ 8992704 w 9144000"/>
              <a:gd name="connsiteY8" fmla="*/ 6731354 h 6858000"/>
              <a:gd name="connsiteX9" fmla="*/ 9010650 w 9144000"/>
              <a:gd name="connsiteY9" fmla="*/ 104775 h 6858000"/>
              <a:gd name="connsiteX10" fmla="*/ 114300 w 9144000"/>
              <a:gd name="connsiteY10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23825 w 9144000"/>
              <a:gd name="connsiteY6" fmla="*/ 6734281 h 6858000"/>
              <a:gd name="connsiteX7" fmla="*/ 8987415 w 9144000"/>
              <a:gd name="connsiteY7" fmla="*/ 6697314 h 6858000"/>
              <a:gd name="connsiteX8" fmla="*/ 8992704 w 9144000"/>
              <a:gd name="connsiteY8" fmla="*/ 6731354 h 6858000"/>
              <a:gd name="connsiteX9" fmla="*/ 9010650 w 9144000"/>
              <a:gd name="connsiteY9" fmla="*/ 104775 h 6858000"/>
              <a:gd name="connsiteX10" fmla="*/ 114300 w 9144000"/>
              <a:gd name="connsiteY10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36092 w 9144000"/>
              <a:gd name="connsiteY6" fmla="*/ 6697313 h 6858000"/>
              <a:gd name="connsiteX7" fmla="*/ 8987415 w 9144000"/>
              <a:gd name="connsiteY7" fmla="*/ 6697314 h 6858000"/>
              <a:gd name="connsiteX8" fmla="*/ 8992704 w 9144000"/>
              <a:gd name="connsiteY8" fmla="*/ 6731354 h 6858000"/>
              <a:gd name="connsiteX9" fmla="*/ 9010650 w 9144000"/>
              <a:gd name="connsiteY9" fmla="*/ 104775 h 6858000"/>
              <a:gd name="connsiteX10" fmla="*/ 114300 w 9144000"/>
              <a:gd name="connsiteY10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14300 w 9144000"/>
              <a:gd name="connsiteY5" fmla="*/ 123825 h 6858000"/>
              <a:gd name="connsiteX6" fmla="*/ 154492 w 9144000"/>
              <a:gd name="connsiteY6" fmla="*/ 6703474 h 6858000"/>
              <a:gd name="connsiteX7" fmla="*/ 8987415 w 9144000"/>
              <a:gd name="connsiteY7" fmla="*/ 6697314 h 6858000"/>
              <a:gd name="connsiteX8" fmla="*/ 8992704 w 9144000"/>
              <a:gd name="connsiteY8" fmla="*/ 6731354 h 6858000"/>
              <a:gd name="connsiteX9" fmla="*/ 9010650 w 9144000"/>
              <a:gd name="connsiteY9" fmla="*/ 104775 h 6858000"/>
              <a:gd name="connsiteX10" fmla="*/ 114300 w 9144000"/>
              <a:gd name="connsiteY10" fmla="*/ 123825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81770 w 9144000"/>
              <a:gd name="connsiteY5" fmla="*/ 117664 h 6858000"/>
              <a:gd name="connsiteX6" fmla="*/ 154492 w 9144000"/>
              <a:gd name="connsiteY6" fmla="*/ 6703474 h 6858000"/>
              <a:gd name="connsiteX7" fmla="*/ 8987415 w 9144000"/>
              <a:gd name="connsiteY7" fmla="*/ 6697314 h 6858000"/>
              <a:gd name="connsiteX8" fmla="*/ 8992704 w 9144000"/>
              <a:gd name="connsiteY8" fmla="*/ 6731354 h 6858000"/>
              <a:gd name="connsiteX9" fmla="*/ 9010650 w 9144000"/>
              <a:gd name="connsiteY9" fmla="*/ 104775 h 6858000"/>
              <a:gd name="connsiteX10" fmla="*/ 181770 w 9144000"/>
              <a:gd name="connsiteY10" fmla="*/ 117664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81770 w 9144000"/>
              <a:gd name="connsiteY5" fmla="*/ 179277 h 6858000"/>
              <a:gd name="connsiteX6" fmla="*/ 154492 w 9144000"/>
              <a:gd name="connsiteY6" fmla="*/ 6703474 h 6858000"/>
              <a:gd name="connsiteX7" fmla="*/ 8987415 w 9144000"/>
              <a:gd name="connsiteY7" fmla="*/ 6697314 h 6858000"/>
              <a:gd name="connsiteX8" fmla="*/ 8992704 w 9144000"/>
              <a:gd name="connsiteY8" fmla="*/ 6731354 h 6858000"/>
              <a:gd name="connsiteX9" fmla="*/ 9010650 w 9144000"/>
              <a:gd name="connsiteY9" fmla="*/ 104775 h 6858000"/>
              <a:gd name="connsiteX10" fmla="*/ 181770 w 9144000"/>
              <a:gd name="connsiteY10" fmla="*/ 1792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81770 w 9144000"/>
              <a:gd name="connsiteY5" fmla="*/ 179277 h 6858000"/>
              <a:gd name="connsiteX6" fmla="*/ 154492 w 9144000"/>
              <a:gd name="connsiteY6" fmla="*/ 6703474 h 6858000"/>
              <a:gd name="connsiteX7" fmla="*/ 8987415 w 9144000"/>
              <a:gd name="connsiteY7" fmla="*/ 6697314 h 6858000"/>
              <a:gd name="connsiteX8" fmla="*/ 8992704 w 9144000"/>
              <a:gd name="connsiteY8" fmla="*/ 6731354 h 6858000"/>
              <a:gd name="connsiteX9" fmla="*/ 9010650 w 9144000"/>
              <a:gd name="connsiteY9" fmla="*/ 172549 h 6858000"/>
              <a:gd name="connsiteX10" fmla="*/ 181770 w 9144000"/>
              <a:gd name="connsiteY10" fmla="*/ 1792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81770 w 9144000"/>
              <a:gd name="connsiteY5" fmla="*/ 179277 h 6858000"/>
              <a:gd name="connsiteX6" fmla="*/ 154492 w 9144000"/>
              <a:gd name="connsiteY6" fmla="*/ 6703474 h 6858000"/>
              <a:gd name="connsiteX7" fmla="*/ 8987415 w 9144000"/>
              <a:gd name="connsiteY7" fmla="*/ 6697314 h 6858000"/>
              <a:gd name="connsiteX8" fmla="*/ 8992704 w 9144000"/>
              <a:gd name="connsiteY8" fmla="*/ 6731354 h 6858000"/>
              <a:gd name="connsiteX9" fmla="*/ 8967714 w 9144000"/>
              <a:gd name="connsiteY9" fmla="*/ 172549 h 6858000"/>
              <a:gd name="connsiteX10" fmla="*/ 181770 w 9144000"/>
              <a:gd name="connsiteY10" fmla="*/ 1792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81770 w 9144000"/>
              <a:gd name="connsiteY5" fmla="*/ 179277 h 6858000"/>
              <a:gd name="connsiteX6" fmla="*/ 154492 w 9144000"/>
              <a:gd name="connsiteY6" fmla="*/ 6703474 h 6858000"/>
              <a:gd name="connsiteX7" fmla="*/ 8962880 w 9144000"/>
              <a:gd name="connsiteY7" fmla="*/ 6672669 h 6858000"/>
              <a:gd name="connsiteX8" fmla="*/ 8992704 w 9144000"/>
              <a:gd name="connsiteY8" fmla="*/ 6731354 h 6858000"/>
              <a:gd name="connsiteX9" fmla="*/ 8967714 w 9144000"/>
              <a:gd name="connsiteY9" fmla="*/ 172549 h 6858000"/>
              <a:gd name="connsiteX10" fmla="*/ 181770 w 9144000"/>
              <a:gd name="connsiteY10" fmla="*/ 179277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5" fmla="*/ 181770 w 9144000"/>
              <a:gd name="connsiteY5" fmla="*/ 179277 h 6858000"/>
              <a:gd name="connsiteX6" fmla="*/ 154492 w 9144000"/>
              <a:gd name="connsiteY6" fmla="*/ 6703474 h 6858000"/>
              <a:gd name="connsiteX7" fmla="*/ 8962880 w 9144000"/>
              <a:gd name="connsiteY7" fmla="*/ 6672669 h 6858000"/>
              <a:gd name="connsiteX8" fmla="*/ 8962036 w 9144000"/>
              <a:gd name="connsiteY8" fmla="*/ 6706710 h 6858000"/>
              <a:gd name="connsiteX9" fmla="*/ 8967714 w 9144000"/>
              <a:gd name="connsiteY9" fmla="*/ 172549 h 6858000"/>
              <a:gd name="connsiteX10" fmla="*/ 181770 w 9144000"/>
              <a:gd name="connsiteY10" fmla="*/ 1792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81770" y="179277"/>
                </a:moveTo>
                <a:lnTo>
                  <a:pt x="154492" y="6703474"/>
                </a:lnTo>
                <a:lnTo>
                  <a:pt x="8962880" y="6672669"/>
                </a:lnTo>
                <a:cubicBezTo>
                  <a:pt x="8961009" y="6654806"/>
                  <a:pt x="8963907" y="6724573"/>
                  <a:pt x="8962036" y="6706710"/>
                </a:cubicBezTo>
                <a:cubicBezTo>
                  <a:pt x="8963929" y="4528656"/>
                  <a:pt x="8965821" y="2350603"/>
                  <a:pt x="8967714" y="172549"/>
                </a:cubicBezTo>
                <a:lnTo>
                  <a:pt x="181770" y="179277"/>
                </a:lnTo>
                <a:close/>
              </a:path>
            </a:pathLst>
          </a:custGeom>
          <a:solidFill>
            <a:srgbClr val="8C9094"/>
          </a:solidFill>
          <a:ln w="3175">
            <a:noFill/>
          </a:ln>
          <a:effectLst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3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5840"/>
            <a:ext cx="4038600" cy="5017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5840"/>
            <a:ext cx="4038600" cy="50177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7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584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45602"/>
            <a:ext cx="4040188" cy="4499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584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45602"/>
            <a:ext cx="4041775" cy="4499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17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4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20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4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44"/>
            <a:ext cx="8229600" cy="928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5310"/>
            <a:ext cx="8229600" cy="4980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ound Same Side Corner Rectangle 11"/>
          <p:cNvSpPr/>
          <p:nvPr/>
        </p:nvSpPr>
        <p:spPr>
          <a:xfrm rot="16200000">
            <a:off x="8629710" y="6330970"/>
            <a:ext cx="490626" cy="50673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38289"/>
            <a:ext cx="293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F4986"/>
                </a:solidFill>
              </a:rPr>
              <a:t>©2015 Allotrope</a:t>
            </a:r>
            <a:r>
              <a:rPr lang="en-US" sz="1400" baseline="0" dirty="0" smtClean="0">
                <a:solidFill>
                  <a:srgbClr val="0F4986"/>
                </a:solidFill>
              </a:rPr>
              <a:t> Foundation </a:t>
            </a:r>
            <a:endParaRPr lang="en-US" sz="1400" dirty="0">
              <a:solidFill>
                <a:srgbClr val="0F498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38" y="6368632"/>
            <a:ext cx="446349" cy="4294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356757"/>
            <a:ext cx="457200" cy="489367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2E92514-57DB-4FE6-A0B8-8102216099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5" t="82236" b="2018"/>
          <a:stretch/>
        </p:blipFill>
        <p:spPr>
          <a:xfrm>
            <a:off x="377604" y="6528639"/>
            <a:ext cx="3375248" cy="329363"/>
          </a:xfrm>
          <a:prstGeom prst="rect">
            <a:avLst/>
          </a:prstGeom>
        </p:spPr>
      </p:pic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051720" y="28576"/>
            <a:ext cx="7092280" cy="980728"/>
          </a:xfrm>
          <a:prstGeom prst="rect">
            <a:avLst/>
          </a:prstGeom>
        </p:spPr>
        <p:txBody>
          <a:bodyPr vert="horz" lIns="91393" tIns="45697" rIns="91393" bIns="45697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6202"/>
            <a:ext cx="8229600" cy="4919663"/>
          </a:xfrm>
          <a:prstGeom prst="rect">
            <a:avLst/>
          </a:prstGeom>
        </p:spPr>
        <p:txBody>
          <a:bodyPr vert="horz" lIns="91393" tIns="45697" rIns="91393" bIns="45697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pic>
        <p:nvPicPr>
          <p:cNvPr id="18" name="Picture 47" descr="osthus_logo_60m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4" y="266326"/>
            <a:ext cx="1573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Gerade Verbindung 7"/>
          <p:cNvCxnSpPr/>
          <p:nvPr/>
        </p:nvCxnSpPr>
        <p:spPr>
          <a:xfrm>
            <a:off x="0" y="957486"/>
            <a:ext cx="9144000" cy="0"/>
          </a:xfrm>
          <a:prstGeom prst="line">
            <a:avLst/>
          </a:prstGeom>
          <a:ln w="19050">
            <a:solidFill>
              <a:srgbClr val="EF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7"/>
          <p:cNvCxnSpPr/>
          <p:nvPr/>
        </p:nvCxnSpPr>
        <p:spPr>
          <a:xfrm>
            <a:off x="467544" y="999778"/>
            <a:ext cx="8227194" cy="0"/>
          </a:xfrm>
          <a:prstGeom prst="line">
            <a:avLst/>
          </a:prstGeom>
          <a:ln w="3175">
            <a:solidFill>
              <a:srgbClr val="EF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1113" y="6571896"/>
            <a:ext cx="9144000" cy="0"/>
          </a:xfrm>
          <a:prstGeom prst="line">
            <a:avLst/>
          </a:prstGeom>
          <a:ln w="19050">
            <a:solidFill>
              <a:srgbClr val="EF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6"/>
          <p:cNvSpPr txBox="1">
            <a:spLocks noChangeArrowheads="1"/>
          </p:cNvSpPr>
          <p:nvPr/>
        </p:nvSpPr>
        <p:spPr bwMode="auto">
          <a:xfrm>
            <a:off x="8024814" y="6633990"/>
            <a:ext cx="792162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08080"/>
                </a:solidFill>
              </a:rPr>
              <a:t>Slide </a:t>
            </a:r>
            <a:fld id="{8CF3D5FF-CBA4-4932-B279-DA8209303650}" type="slidenum">
              <a:rPr lang="en-US" smtClean="0">
                <a:solidFill>
                  <a:srgbClr val="808080"/>
                </a:solidFill>
              </a:rPr>
              <a:pPr defTabSz="91393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cxnSp>
        <p:nvCxnSpPr>
          <p:cNvPr id="23" name="Gerade Verbindung 13"/>
          <p:cNvCxnSpPr/>
          <p:nvPr/>
        </p:nvCxnSpPr>
        <p:spPr>
          <a:xfrm>
            <a:off x="469516" y="6525344"/>
            <a:ext cx="8227194" cy="0"/>
          </a:xfrm>
          <a:prstGeom prst="line">
            <a:avLst/>
          </a:prstGeom>
          <a:ln w="3175">
            <a:solidFill>
              <a:srgbClr val="EF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4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ucida Sans" pitchFamily="34" charset="0"/>
          <a:ea typeface="+mj-ea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6966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3933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089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7865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266564" indent="-266564" algn="l" rtl="0" eaLnBrk="1" fontAlgn="base" hangingPunct="1">
        <a:lnSpc>
          <a:spcPts val="2200"/>
        </a:lnSpc>
        <a:spcBef>
          <a:spcPct val="25000"/>
        </a:spcBef>
        <a:spcAft>
          <a:spcPct val="0"/>
        </a:spcAft>
        <a:buSzPct val="120000"/>
        <a:buBlip>
          <a:blip r:embed="rId9"/>
        </a:buBlip>
        <a:defRPr sz="2000">
          <a:solidFill>
            <a:schemeClr val="tx1"/>
          </a:solidFill>
          <a:latin typeface="Lucida Sans" pitchFamily="34" charset="0"/>
          <a:ea typeface="+mn-ea"/>
          <a:cs typeface="+mn-cs"/>
        </a:defRPr>
      </a:lvl1pPr>
      <a:lvl2pPr marL="714010" indent="-257044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rgbClr val="808487"/>
        </a:buClr>
        <a:buSzPct val="70000"/>
        <a:buFont typeface="Wingdings" pitchFamily="2" charset="2"/>
        <a:buChar char="l"/>
        <a:defRPr>
          <a:solidFill>
            <a:schemeClr val="tx1"/>
          </a:solidFill>
          <a:latin typeface="Lucida Sans" pitchFamily="34" charset="0"/>
        </a:defRPr>
      </a:lvl2pPr>
      <a:lvl3pPr marL="1075774" indent="-161842" algn="l" rtl="0" eaLnBrk="1" fontAlgn="base" hangingPunct="1">
        <a:lnSpc>
          <a:spcPts val="19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Lucida Sans" pitchFamily="34" charset="0"/>
        </a:defRPr>
      </a:lvl3pPr>
      <a:lvl4pPr marL="1523221" indent="-152323" algn="l" rtl="0" eaLnBrk="1" fontAlgn="base" hangingPunct="1">
        <a:spcBef>
          <a:spcPct val="20000"/>
        </a:spcBef>
        <a:spcAft>
          <a:spcPct val="0"/>
        </a:spcAft>
        <a:buChar char="-"/>
        <a:defRPr sz="1400">
          <a:solidFill>
            <a:schemeClr val="tx1"/>
          </a:solidFill>
          <a:latin typeface="Lucida Sans" pitchFamily="34" charset="0"/>
        </a:defRPr>
      </a:lvl4pPr>
      <a:lvl5pPr marL="1970666" indent="-14280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Lucida Sans" pitchFamily="34" charset="0"/>
        </a:defRPr>
      </a:lvl5pPr>
      <a:lvl6pPr marL="2427634" indent="-14280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</a:defRPr>
      </a:lvl6pPr>
      <a:lvl7pPr marL="2884600" indent="-14280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</a:defRPr>
      </a:lvl7pPr>
      <a:lvl8pPr marL="3341566" indent="-14280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</a:defRPr>
      </a:lvl8pPr>
      <a:lvl9pPr marL="3798532" indent="-14280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6" algn="l" defTabSz="91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33" algn="l" defTabSz="91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98" algn="l" defTabSz="91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65" algn="l" defTabSz="91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32" algn="l" defTabSz="91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97" algn="l" defTabSz="91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64" algn="l" defTabSz="91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30" algn="l" defTabSz="9139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5" t="82236" b="2018"/>
          <a:stretch/>
        </p:blipFill>
        <p:spPr>
          <a:xfrm>
            <a:off x="377603" y="6528637"/>
            <a:ext cx="3375248" cy="329363"/>
          </a:xfrm>
          <a:prstGeom prst="rect">
            <a:avLst/>
          </a:prstGeom>
        </p:spPr>
      </p:pic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051720" y="28575"/>
            <a:ext cx="7092280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bearbeiten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6200"/>
            <a:ext cx="8229600" cy="4899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8" name="Picture 47" descr="osthus_logo_60m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6326"/>
            <a:ext cx="1573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Gerade Verbindung 7"/>
          <p:cNvCxnSpPr/>
          <p:nvPr/>
        </p:nvCxnSpPr>
        <p:spPr>
          <a:xfrm>
            <a:off x="0" y="957486"/>
            <a:ext cx="9144000" cy="0"/>
          </a:xfrm>
          <a:prstGeom prst="line">
            <a:avLst/>
          </a:prstGeom>
          <a:ln w="19050">
            <a:solidFill>
              <a:srgbClr val="EF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7"/>
          <p:cNvCxnSpPr/>
          <p:nvPr/>
        </p:nvCxnSpPr>
        <p:spPr>
          <a:xfrm>
            <a:off x="467544" y="999778"/>
            <a:ext cx="8227194" cy="0"/>
          </a:xfrm>
          <a:prstGeom prst="line">
            <a:avLst/>
          </a:prstGeom>
          <a:ln w="3175">
            <a:solidFill>
              <a:srgbClr val="EF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1113" y="6571896"/>
            <a:ext cx="9144000" cy="0"/>
          </a:xfrm>
          <a:prstGeom prst="line">
            <a:avLst/>
          </a:prstGeom>
          <a:ln w="19050">
            <a:solidFill>
              <a:srgbClr val="EF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6"/>
          <p:cNvSpPr txBox="1">
            <a:spLocks noChangeArrowheads="1"/>
          </p:cNvSpPr>
          <p:nvPr/>
        </p:nvSpPr>
        <p:spPr bwMode="auto">
          <a:xfrm>
            <a:off x="8024813" y="6633989"/>
            <a:ext cx="792162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808080"/>
                </a:solidFill>
              </a:rPr>
              <a:t>slide </a:t>
            </a:r>
            <a:fld id="{8CF3D5FF-CBA4-4932-B279-DA8209303650}" type="slidenum">
              <a:rPr lang="en-US" smtClean="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  <p:cxnSp>
        <p:nvCxnSpPr>
          <p:cNvPr id="23" name="Gerade Verbindung 13"/>
          <p:cNvCxnSpPr/>
          <p:nvPr/>
        </p:nvCxnSpPr>
        <p:spPr>
          <a:xfrm>
            <a:off x="469516" y="6525344"/>
            <a:ext cx="8227194" cy="0"/>
          </a:xfrm>
          <a:prstGeom prst="line">
            <a:avLst/>
          </a:prstGeom>
          <a:ln w="3175">
            <a:solidFill>
              <a:srgbClr val="EF7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Lucida Sans" pitchFamily="34" charset="0"/>
          <a:ea typeface="+mj-ea"/>
          <a:cs typeface="+mj-cs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266700" indent="-266700" algn="l" rtl="0" eaLnBrk="1" fontAlgn="base" hangingPunct="1">
        <a:lnSpc>
          <a:spcPts val="2200"/>
        </a:lnSpc>
        <a:spcBef>
          <a:spcPct val="25000"/>
        </a:spcBef>
        <a:spcAft>
          <a:spcPct val="0"/>
        </a:spcAft>
        <a:buSzPct val="120000"/>
        <a:buBlip>
          <a:blip r:embed="rId9"/>
        </a:buBlip>
        <a:defRPr sz="2000">
          <a:solidFill>
            <a:schemeClr val="tx1"/>
          </a:solidFill>
          <a:latin typeface="Lucida Sans" pitchFamily="34" charset="0"/>
          <a:ea typeface="+mn-ea"/>
          <a:cs typeface="+mn-cs"/>
        </a:defRPr>
      </a:lvl1pPr>
      <a:lvl2pPr marL="714375" indent="-257175" algn="l" rtl="0" eaLnBrk="1" fontAlgn="base" hangingPunct="1">
        <a:lnSpc>
          <a:spcPts val="2100"/>
        </a:lnSpc>
        <a:spcBef>
          <a:spcPct val="20000"/>
        </a:spcBef>
        <a:spcAft>
          <a:spcPct val="0"/>
        </a:spcAft>
        <a:buClr>
          <a:srgbClr val="808487"/>
        </a:buClr>
        <a:buSzPct val="70000"/>
        <a:buFont typeface="Wingdings" pitchFamily="2" charset="2"/>
        <a:buChar char="l"/>
        <a:defRPr>
          <a:solidFill>
            <a:schemeClr val="tx1"/>
          </a:solidFill>
          <a:latin typeface="Lucida Sans" pitchFamily="34" charset="0"/>
        </a:defRPr>
      </a:lvl2pPr>
      <a:lvl3pPr marL="1076325" indent="-161925" algn="l" rtl="0" eaLnBrk="1" fontAlgn="base" hangingPunct="1">
        <a:lnSpc>
          <a:spcPts val="19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Lucida Sans" pitchFamily="34" charset="0"/>
        </a:defRPr>
      </a:lvl3pPr>
      <a:lvl4pPr marL="1524000" indent="-152400" algn="l" rtl="0" eaLnBrk="1" fontAlgn="base" hangingPunct="1">
        <a:spcBef>
          <a:spcPct val="20000"/>
        </a:spcBef>
        <a:spcAft>
          <a:spcPct val="0"/>
        </a:spcAft>
        <a:buChar char="-"/>
        <a:defRPr sz="1400">
          <a:solidFill>
            <a:schemeClr val="tx1"/>
          </a:solidFill>
          <a:latin typeface="Lucida Sans" pitchFamily="34" charset="0"/>
        </a:defRPr>
      </a:lvl4pPr>
      <a:lvl5pPr marL="1971675" indent="-1428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Lucida Sans" pitchFamily="34" charset="0"/>
        </a:defRPr>
      </a:lvl5pPr>
      <a:lvl6pPr marL="2428875" indent="-1428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</a:defRPr>
      </a:lvl6pPr>
      <a:lvl7pPr marL="2886075" indent="-1428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</a:defRPr>
      </a:lvl7pPr>
      <a:lvl8pPr marL="3343275" indent="-1428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</a:defRPr>
      </a:lvl8pPr>
      <a:lvl9pPr marL="3800475" indent="-1428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4/data-shapes/chart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tiff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387" y="3065615"/>
            <a:ext cx="8443356" cy="3639985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Allotrope Framework D</a:t>
            </a:r>
            <a:r>
              <a:rPr lang="en-GB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rives </a:t>
            </a:r>
            <a:r>
              <a:rPr lang="en-GB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Innovation In LabInformatics </a:t>
            </a:r>
            <a:r>
              <a:rPr lang="en-GB" sz="4000" dirty="0"/>
              <a:t>	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28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Gerhard 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Noelken</a:t>
            </a:r>
            <a:endParaRPr lang="en-US" sz="1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Allotrope 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BoD member, Pfizer </a:t>
            </a:r>
            <a:r>
              <a:rPr 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Allotrope 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Liaison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4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chemeClr val="tx2"/>
                </a:solidFill>
              </a:rPr>
              <a:t>Chemical </a:t>
            </a:r>
            <a:r>
              <a:rPr lang="en-US" sz="2000" b="1" dirty="0">
                <a:solidFill>
                  <a:schemeClr val="tx2"/>
                </a:solidFill>
              </a:rPr>
              <a:t>Information and Computer Applications, RSC </a:t>
            </a:r>
            <a:r>
              <a:rPr lang="en-US" sz="2000" b="1" dirty="0" smtClean="0">
                <a:solidFill>
                  <a:schemeClr val="tx2"/>
                </a:solidFill>
              </a:rPr>
              <a:t>London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20 </a:t>
            </a:r>
            <a:r>
              <a:rPr lang="en-US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October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0" y="172085"/>
            <a:ext cx="8313040" cy="28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9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Key </a:t>
            </a:r>
            <a:r>
              <a:rPr lang="de-DE" dirty="0"/>
              <a:t>Requirements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" y="937365"/>
          <a:ext cx="7914290" cy="5419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+mj-lt"/>
              </a:rPr>
              <a:t>Allotrope Data Format (ADF)</a:t>
            </a:r>
            <a:endParaRPr lang="en-US" noProof="0" dirty="0">
              <a:latin typeface="+mj-lt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506230" y="6283528"/>
            <a:ext cx="12394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i="1" dirty="0" smtClean="0">
                <a:latin typeface="+mj-lt"/>
              </a:rPr>
              <a:t>* Use is optional</a:t>
            </a:r>
            <a:endParaRPr lang="en-US" sz="1050" i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506190" y="1379768"/>
            <a:ext cx="3730085" cy="4654329"/>
          </a:xfrm>
          <a:custGeom>
            <a:avLst/>
            <a:gdLst>
              <a:gd name="connsiteX0" fmla="*/ 0 w 3844342"/>
              <a:gd name="connsiteY0" fmla="*/ 384434 h 4458865"/>
              <a:gd name="connsiteX1" fmla="*/ 112599 w 3844342"/>
              <a:gd name="connsiteY1" fmla="*/ 112598 h 4458865"/>
              <a:gd name="connsiteX2" fmla="*/ 384435 w 3844342"/>
              <a:gd name="connsiteY2" fmla="*/ 0 h 4458865"/>
              <a:gd name="connsiteX3" fmla="*/ 3459908 w 3844342"/>
              <a:gd name="connsiteY3" fmla="*/ 0 h 4458865"/>
              <a:gd name="connsiteX4" fmla="*/ 3731744 w 3844342"/>
              <a:gd name="connsiteY4" fmla="*/ 112599 h 4458865"/>
              <a:gd name="connsiteX5" fmla="*/ 3844342 w 3844342"/>
              <a:gd name="connsiteY5" fmla="*/ 384435 h 4458865"/>
              <a:gd name="connsiteX6" fmla="*/ 3844342 w 3844342"/>
              <a:gd name="connsiteY6" fmla="*/ 4074431 h 4458865"/>
              <a:gd name="connsiteX7" fmla="*/ 3731744 w 3844342"/>
              <a:gd name="connsiteY7" fmla="*/ 4346267 h 4458865"/>
              <a:gd name="connsiteX8" fmla="*/ 3459908 w 3844342"/>
              <a:gd name="connsiteY8" fmla="*/ 4458865 h 4458865"/>
              <a:gd name="connsiteX9" fmla="*/ 384434 w 3844342"/>
              <a:gd name="connsiteY9" fmla="*/ 4458865 h 4458865"/>
              <a:gd name="connsiteX10" fmla="*/ 112598 w 3844342"/>
              <a:gd name="connsiteY10" fmla="*/ 4346267 h 4458865"/>
              <a:gd name="connsiteX11" fmla="*/ 0 w 3844342"/>
              <a:gd name="connsiteY11" fmla="*/ 4074431 h 4458865"/>
              <a:gd name="connsiteX12" fmla="*/ 0 w 3844342"/>
              <a:gd name="connsiteY12" fmla="*/ 384434 h 445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4342" h="4458865">
                <a:moveTo>
                  <a:pt x="0" y="384434"/>
                </a:moveTo>
                <a:cubicBezTo>
                  <a:pt x="0" y="282476"/>
                  <a:pt x="40503" y="184693"/>
                  <a:pt x="112599" y="112598"/>
                </a:cubicBezTo>
                <a:cubicBezTo>
                  <a:pt x="184694" y="40503"/>
                  <a:pt x="282477" y="0"/>
                  <a:pt x="384435" y="0"/>
                </a:cubicBezTo>
                <a:lnTo>
                  <a:pt x="3459908" y="0"/>
                </a:lnTo>
                <a:cubicBezTo>
                  <a:pt x="3561866" y="0"/>
                  <a:pt x="3659649" y="40503"/>
                  <a:pt x="3731744" y="112599"/>
                </a:cubicBezTo>
                <a:cubicBezTo>
                  <a:pt x="3803839" y="184694"/>
                  <a:pt x="3844342" y="282477"/>
                  <a:pt x="3844342" y="384435"/>
                </a:cubicBezTo>
                <a:lnTo>
                  <a:pt x="3844342" y="4074431"/>
                </a:lnTo>
                <a:cubicBezTo>
                  <a:pt x="3844342" y="4176389"/>
                  <a:pt x="3803839" y="4274172"/>
                  <a:pt x="3731744" y="4346267"/>
                </a:cubicBezTo>
                <a:cubicBezTo>
                  <a:pt x="3659649" y="4418362"/>
                  <a:pt x="3561866" y="4458865"/>
                  <a:pt x="3459908" y="4458865"/>
                </a:cubicBezTo>
                <a:lnTo>
                  <a:pt x="384434" y="4458865"/>
                </a:lnTo>
                <a:cubicBezTo>
                  <a:pt x="282476" y="4458865"/>
                  <a:pt x="184693" y="4418362"/>
                  <a:pt x="112598" y="4346267"/>
                </a:cubicBezTo>
                <a:cubicBezTo>
                  <a:pt x="40503" y="4274172"/>
                  <a:pt x="0" y="4176389"/>
                  <a:pt x="0" y="4074431"/>
                </a:cubicBezTo>
                <a:lnTo>
                  <a:pt x="0" y="384434"/>
                </a:lnTo>
                <a:close/>
              </a:path>
            </a:pathLst>
          </a:custGeom>
          <a:solidFill>
            <a:srgbClr val="8C9094">
              <a:tint val="40000"/>
              <a:hueOff val="0"/>
              <a:satOff val="0"/>
              <a:lumOff val="0"/>
              <a:alphaOff val="0"/>
            </a:srgbClr>
          </a:solidFill>
          <a:ln w="19050">
            <a:solidFill>
              <a:srgbClr val="8C9094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spcFirstLastPara="0" vert="horz" wrap="square" lIns="91440" tIns="91440" rIns="91440" bIns="3212646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833495" y="2166605"/>
            <a:ext cx="3075474" cy="914400"/>
          </a:xfrm>
          <a:custGeom>
            <a:avLst/>
            <a:gdLst>
              <a:gd name="connsiteX0" fmla="*/ 0 w 3075473"/>
              <a:gd name="connsiteY0" fmla="*/ 87599 h 875988"/>
              <a:gd name="connsiteX1" fmla="*/ 25657 w 3075473"/>
              <a:gd name="connsiteY1" fmla="*/ 25657 h 875988"/>
              <a:gd name="connsiteX2" fmla="*/ 87599 w 3075473"/>
              <a:gd name="connsiteY2" fmla="*/ 0 h 875988"/>
              <a:gd name="connsiteX3" fmla="*/ 2987874 w 3075473"/>
              <a:gd name="connsiteY3" fmla="*/ 0 h 875988"/>
              <a:gd name="connsiteX4" fmla="*/ 3049816 w 3075473"/>
              <a:gd name="connsiteY4" fmla="*/ 25657 h 875988"/>
              <a:gd name="connsiteX5" fmla="*/ 3075473 w 3075473"/>
              <a:gd name="connsiteY5" fmla="*/ 87599 h 875988"/>
              <a:gd name="connsiteX6" fmla="*/ 3075473 w 3075473"/>
              <a:gd name="connsiteY6" fmla="*/ 788389 h 875988"/>
              <a:gd name="connsiteX7" fmla="*/ 3049816 w 3075473"/>
              <a:gd name="connsiteY7" fmla="*/ 850331 h 875988"/>
              <a:gd name="connsiteX8" fmla="*/ 2987874 w 3075473"/>
              <a:gd name="connsiteY8" fmla="*/ 875988 h 875988"/>
              <a:gd name="connsiteX9" fmla="*/ 87599 w 3075473"/>
              <a:gd name="connsiteY9" fmla="*/ 875988 h 875988"/>
              <a:gd name="connsiteX10" fmla="*/ 25657 w 3075473"/>
              <a:gd name="connsiteY10" fmla="*/ 850331 h 875988"/>
              <a:gd name="connsiteX11" fmla="*/ 0 w 3075473"/>
              <a:gd name="connsiteY11" fmla="*/ 788389 h 875988"/>
              <a:gd name="connsiteX12" fmla="*/ 0 w 3075473"/>
              <a:gd name="connsiteY12" fmla="*/ 87599 h 8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75473" h="875988">
                <a:moveTo>
                  <a:pt x="0" y="87599"/>
                </a:moveTo>
                <a:cubicBezTo>
                  <a:pt x="0" y="64366"/>
                  <a:pt x="9229" y="42085"/>
                  <a:pt x="25657" y="25657"/>
                </a:cubicBezTo>
                <a:cubicBezTo>
                  <a:pt x="42085" y="9229"/>
                  <a:pt x="64366" y="0"/>
                  <a:pt x="87599" y="0"/>
                </a:cubicBezTo>
                <a:lnTo>
                  <a:pt x="2987874" y="0"/>
                </a:lnTo>
                <a:cubicBezTo>
                  <a:pt x="3011107" y="0"/>
                  <a:pt x="3033388" y="9229"/>
                  <a:pt x="3049816" y="25657"/>
                </a:cubicBezTo>
                <a:cubicBezTo>
                  <a:pt x="3066244" y="42085"/>
                  <a:pt x="3075473" y="64366"/>
                  <a:pt x="3075473" y="87599"/>
                </a:cubicBezTo>
                <a:lnTo>
                  <a:pt x="3075473" y="788389"/>
                </a:lnTo>
                <a:cubicBezTo>
                  <a:pt x="3075473" y="811622"/>
                  <a:pt x="3066244" y="833903"/>
                  <a:pt x="3049816" y="850331"/>
                </a:cubicBezTo>
                <a:cubicBezTo>
                  <a:pt x="3033388" y="866759"/>
                  <a:pt x="3011107" y="875988"/>
                  <a:pt x="2987874" y="875988"/>
                </a:cubicBezTo>
                <a:lnTo>
                  <a:pt x="87599" y="875988"/>
                </a:lnTo>
                <a:cubicBezTo>
                  <a:pt x="64366" y="875988"/>
                  <a:pt x="42085" y="866759"/>
                  <a:pt x="25657" y="850331"/>
                </a:cubicBezTo>
                <a:cubicBezTo>
                  <a:pt x="9229" y="833903"/>
                  <a:pt x="0" y="811622"/>
                  <a:pt x="0" y="788389"/>
                </a:cubicBezTo>
                <a:lnTo>
                  <a:pt x="0" y="87599"/>
                </a:lnTo>
                <a:close/>
              </a:path>
            </a:pathLst>
          </a:custGeom>
          <a:solidFill>
            <a:srgbClr val="EF7C00"/>
          </a:solidFill>
          <a:ln w="25400" cap="flat" cmpd="sng" algn="ctr">
            <a:solidFill>
              <a:srgbClr val="EF7C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86617" tIns="71377" rIns="86617" bIns="7137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Sans"/>
                <a:ea typeface="+mn-ea"/>
                <a:cs typeface="+mn-cs"/>
              </a:rPr>
              <a:t>Data Description</a:t>
            </a:r>
          </a:p>
          <a:p>
            <a:pPr marL="0" marR="0" lvl="0" indent="0" algn="ctr" defTabSz="1066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Sans"/>
                <a:ea typeface="+mn-ea"/>
                <a:cs typeface="+mn-cs"/>
              </a:rPr>
              <a:t>RDF 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833496" y="3220244"/>
            <a:ext cx="3075473" cy="914400"/>
          </a:xfrm>
          <a:custGeom>
            <a:avLst/>
            <a:gdLst>
              <a:gd name="connsiteX0" fmla="*/ 0 w 3075473"/>
              <a:gd name="connsiteY0" fmla="*/ 87599 h 875988"/>
              <a:gd name="connsiteX1" fmla="*/ 25657 w 3075473"/>
              <a:gd name="connsiteY1" fmla="*/ 25657 h 875988"/>
              <a:gd name="connsiteX2" fmla="*/ 87599 w 3075473"/>
              <a:gd name="connsiteY2" fmla="*/ 0 h 875988"/>
              <a:gd name="connsiteX3" fmla="*/ 2987874 w 3075473"/>
              <a:gd name="connsiteY3" fmla="*/ 0 h 875988"/>
              <a:gd name="connsiteX4" fmla="*/ 3049816 w 3075473"/>
              <a:gd name="connsiteY4" fmla="*/ 25657 h 875988"/>
              <a:gd name="connsiteX5" fmla="*/ 3075473 w 3075473"/>
              <a:gd name="connsiteY5" fmla="*/ 87599 h 875988"/>
              <a:gd name="connsiteX6" fmla="*/ 3075473 w 3075473"/>
              <a:gd name="connsiteY6" fmla="*/ 788389 h 875988"/>
              <a:gd name="connsiteX7" fmla="*/ 3049816 w 3075473"/>
              <a:gd name="connsiteY7" fmla="*/ 850331 h 875988"/>
              <a:gd name="connsiteX8" fmla="*/ 2987874 w 3075473"/>
              <a:gd name="connsiteY8" fmla="*/ 875988 h 875988"/>
              <a:gd name="connsiteX9" fmla="*/ 87599 w 3075473"/>
              <a:gd name="connsiteY9" fmla="*/ 875988 h 875988"/>
              <a:gd name="connsiteX10" fmla="*/ 25657 w 3075473"/>
              <a:gd name="connsiteY10" fmla="*/ 850331 h 875988"/>
              <a:gd name="connsiteX11" fmla="*/ 0 w 3075473"/>
              <a:gd name="connsiteY11" fmla="*/ 788389 h 875988"/>
              <a:gd name="connsiteX12" fmla="*/ 0 w 3075473"/>
              <a:gd name="connsiteY12" fmla="*/ 87599 h 8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75473" h="875988">
                <a:moveTo>
                  <a:pt x="0" y="87599"/>
                </a:moveTo>
                <a:cubicBezTo>
                  <a:pt x="0" y="64366"/>
                  <a:pt x="9229" y="42085"/>
                  <a:pt x="25657" y="25657"/>
                </a:cubicBezTo>
                <a:cubicBezTo>
                  <a:pt x="42085" y="9229"/>
                  <a:pt x="64366" y="0"/>
                  <a:pt x="87599" y="0"/>
                </a:cubicBezTo>
                <a:lnTo>
                  <a:pt x="2987874" y="0"/>
                </a:lnTo>
                <a:cubicBezTo>
                  <a:pt x="3011107" y="0"/>
                  <a:pt x="3033388" y="9229"/>
                  <a:pt x="3049816" y="25657"/>
                </a:cubicBezTo>
                <a:cubicBezTo>
                  <a:pt x="3066244" y="42085"/>
                  <a:pt x="3075473" y="64366"/>
                  <a:pt x="3075473" y="87599"/>
                </a:cubicBezTo>
                <a:lnTo>
                  <a:pt x="3075473" y="788389"/>
                </a:lnTo>
                <a:cubicBezTo>
                  <a:pt x="3075473" y="811622"/>
                  <a:pt x="3066244" y="833903"/>
                  <a:pt x="3049816" y="850331"/>
                </a:cubicBezTo>
                <a:cubicBezTo>
                  <a:pt x="3033388" y="866759"/>
                  <a:pt x="3011107" y="875988"/>
                  <a:pt x="2987874" y="875988"/>
                </a:cubicBezTo>
                <a:lnTo>
                  <a:pt x="87599" y="875988"/>
                </a:lnTo>
                <a:cubicBezTo>
                  <a:pt x="64366" y="875988"/>
                  <a:pt x="42085" y="866759"/>
                  <a:pt x="25657" y="850331"/>
                </a:cubicBezTo>
                <a:cubicBezTo>
                  <a:pt x="9229" y="833903"/>
                  <a:pt x="0" y="811622"/>
                  <a:pt x="0" y="788389"/>
                </a:cubicBezTo>
                <a:lnTo>
                  <a:pt x="0" y="87599"/>
                </a:lnTo>
                <a:close/>
              </a:path>
            </a:pathLst>
          </a:custGeom>
          <a:solidFill>
            <a:srgbClr val="009EE3"/>
          </a:solidFill>
          <a:ln w="25400" cap="flat" cmpd="sng" algn="ctr">
            <a:solidFill>
              <a:srgbClr val="009EE3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81537" tIns="67567" rIns="81537" bIns="6756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77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Sans"/>
                <a:ea typeface="+mn-ea"/>
                <a:cs typeface="+mn-cs"/>
              </a:rPr>
              <a:t>Data Cubes </a:t>
            </a:r>
          </a:p>
          <a:p>
            <a:pPr marL="0" marR="0" lvl="0" indent="0" algn="ctr" defTabSz="9779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Sans"/>
                <a:ea typeface="+mn-ea"/>
                <a:cs typeface="+mn-cs"/>
              </a:rPr>
              <a:t>Universal data container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33496" y="4277404"/>
            <a:ext cx="3075473" cy="914400"/>
          </a:xfrm>
          <a:custGeom>
            <a:avLst/>
            <a:gdLst>
              <a:gd name="connsiteX0" fmla="*/ 0 w 3075473"/>
              <a:gd name="connsiteY0" fmla="*/ 87599 h 875988"/>
              <a:gd name="connsiteX1" fmla="*/ 25657 w 3075473"/>
              <a:gd name="connsiteY1" fmla="*/ 25657 h 875988"/>
              <a:gd name="connsiteX2" fmla="*/ 87599 w 3075473"/>
              <a:gd name="connsiteY2" fmla="*/ 0 h 875988"/>
              <a:gd name="connsiteX3" fmla="*/ 2987874 w 3075473"/>
              <a:gd name="connsiteY3" fmla="*/ 0 h 875988"/>
              <a:gd name="connsiteX4" fmla="*/ 3049816 w 3075473"/>
              <a:gd name="connsiteY4" fmla="*/ 25657 h 875988"/>
              <a:gd name="connsiteX5" fmla="*/ 3075473 w 3075473"/>
              <a:gd name="connsiteY5" fmla="*/ 87599 h 875988"/>
              <a:gd name="connsiteX6" fmla="*/ 3075473 w 3075473"/>
              <a:gd name="connsiteY6" fmla="*/ 788389 h 875988"/>
              <a:gd name="connsiteX7" fmla="*/ 3049816 w 3075473"/>
              <a:gd name="connsiteY7" fmla="*/ 850331 h 875988"/>
              <a:gd name="connsiteX8" fmla="*/ 2987874 w 3075473"/>
              <a:gd name="connsiteY8" fmla="*/ 875988 h 875988"/>
              <a:gd name="connsiteX9" fmla="*/ 87599 w 3075473"/>
              <a:gd name="connsiteY9" fmla="*/ 875988 h 875988"/>
              <a:gd name="connsiteX10" fmla="*/ 25657 w 3075473"/>
              <a:gd name="connsiteY10" fmla="*/ 850331 h 875988"/>
              <a:gd name="connsiteX11" fmla="*/ 0 w 3075473"/>
              <a:gd name="connsiteY11" fmla="*/ 788389 h 875988"/>
              <a:gd name="connsiteX12" fmla="*/ 0 w 3075473"/>
              <a:gd name="connsiteY12" fmla="*/ 87599 h 8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75473" h="875988">
                <a:moveTo>
                  <a:pt x="0" y="87599"/>
                </a:moveTo>
                <a:cubicBezTo>
                  <a:pt x="0" y="64366"/>
                  <a:pt x="9229" y="42085"/>
                  <a:pt x="25657" y="25657"/>
                </a:cubicBezTo>
                <a:cubicBezTo>
                  <a:pt x="42085" y="9229"/>
                  <a:pt x="64366" y="0"/>
                  <a:pt x="87599" y="0"/>
                </a:cubicBezTo>
                <a:lnTo>
                  <a:pt x="2987874" y="0"/>
                </a:lnTo>
                <a:cubicBezTo>
                  <a:pt x="3011107" y="0"/>
                  <a:pt x="3033388" y="9229"/>
                  <a:pt x="3049816" y="25657"/>
                </a:cubicBezTo>
                <a:cubicBezTo>
                  <a:pt x="3066244" y="42085"/>
                  <a:pt x="3075473" y="64366"/>
                  <a:pt x="3075473" y="87599"/>
                </a:cubicBezTo>
                <a:lnTo>
                  <a:pt x="3075473" y="788389"/>
                </a:lnTo>
                <a:cubicBezTo>
                  <a:pt x="3075473" y="811622"/>
                  <a:pt x="3066244" y="833903"/>
                  <a:pt x="3049816" y="850331"/>
                </a:cubicBezTo>
                <a:cubicBezTo>
                  <a:pt x="3033388" y="866759"/>
                  <a:pt x="3011107" y="875988"/>
                  <a:pt x="2987874" y="875988"/>
                </a:cubicBezTo>
                <a:lnTo>
                  <a:pt x="87599" y="875988"/>
                </a:lnTo>
                <a:cubicBezTo>
                  <a:pt x="64366" y="875988"/>
                  <a:pt x="42085" y="866759"/>
                  <a:pt x="25657" y="850331"/>
                </a:cubicBezTo>
                <a:cubicBezTo>
                  <a:pt x="9229" y="833903"/>
                  <a:pt x="0" y="811622"/>
                  <a:pt x="0" y="788389"/>
                </a:cubicBezTo>
                <a:lnTo>
                  <a:pt x="0" y="87599"/>
                </a:lnTo>
                <a:close/>
              </a:path>
            </a:pathLst>
          </a:custGeom>
          <a:solidFill>
            <a:srgbClr val="8C9094"/>
          </a:solidFill>
          <a:ln w="25400" cap="flat" cmpd="sng" algn="ctr">
            <a:solidFill>
              <a:srgbClr val="8C9094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86617" tIns="71377" rIns="86617" bIns="71377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Sans"/>
                <a:ea typeface="+mn-ea"/>
                <a:cs typeface="+mn-cs"/>
              </a:rPr>
              <a:t>Data Package  </a:t>
            </a:r>
          </a:p>
          <a:p>
            <a:pPr marL="0" marR="0" lvl="0" indent="0" algn="ctr" defTabSz="1066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ucida Sans"/>
                <a:ea typeface="+mn-ea"/>
                <a:cs typeface="+mn-cs"/>
              </a:rPr>
              <a:t>Virtual file system 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40" name="Content Placeholder 8"/>
          <p:cNvSpPr>
            <a:spLocks noGrp="1"/>
          </p:cNvSpPr>
          <p:nvPr/>
        </p:nvSpPr>
        <p:spPr>
          <a:xfrm>
            <a:off x="4654731" y="1379767"/>
            <a:ext cx="3956692" cy="1374785"/>
          </a:xfrm>
          <a:prstGeom prst="accentCallout1">
            <a:avLst>
              <a:gd name="adj1" fmla="val 51623"/>
              <a:gd name="adj2" fmla="val -172"/>
              <a:gd name="adj3" fmla="val 90542"/>
              <a:gd name="adj4" fmla="val -20435"/>
            </a:avLst>
          </a:prstGeom>
          <a:ln w="25400">
            <a:solidFill>
              <a:srgbClr val="EF7C00"/>
            </a:solidFill>
          </a:ln>
        </p:spPr>
        <p:txBody>
          <a:bodyPr vert="horz" lIns="91440" tIns="91440" rIns="91440" bIns="9144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Contains:</a:t>
            </a:r>
          </a:p>
          <a:p>
            <a:pPr marL="342900" marR="0" lvl="0" indent="-1651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Method, instrument, sample, process, result, etc.</a:t>
            </a:r>
          </a:p>
          <a:p>
            <a:pPr marL="342900" marR="0" lvl="0" indent="-1651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Data cube metadata</a:t>
            </a:r>
          </a:p>
          <a:p>
            <a:pPr marL="342900" marR="0" lvl="0" indent="-1651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Data package metadata</a:t>
            </a:r>
          </a:p>
          <a:p>
            <a:pPr marL="342900" marR="0" lvl="0" indent="-16510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…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41" name="Content Placeholder 8"/>
          <p:cNvSpPr>
            <a:spLocks noGrp="1"/>
          </p:cNvSpPr>
          <p:nvPr/>
        </p:nvSpPr>
        <p:spPr>
          <a:xfrm>
            <a:off x="4654731" y="3038504"/>
            <a:ext cx="3842486" cy="632164"/>
          </a:xfrm>
          <a:prstGeom prst="accentCallout1">
            <a:avLst>
              <a:gd name="adj1" fmla="val 47516"/>
              <a:gd name="adj2" fmla="val -230"/>
              <a:gd name="adj3" fmla="val 94839"/>
              <a:gd name="adj4" fmla="val -21000"/>
            </a:avLst>
          </a:prstGeom>
          <a:ln w="25400">
            <a:solidFill>
              <a:srgbClr val="009EE3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Analytical data represented by one- or multidimensional arrays.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2577" y="5329591"/>
            <a:ext cx="3517310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6800" fontAlgn="base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Lucida Sans"/>
              </a:rPr>
              <a:t>HDF5</a:t>
            </a:r>
          </a:p>
          <a:p>
            <a:pPr algn="ctr" defTabSz="1066800" fontAlgn="base">
              <a:lnSpc>
                <a:spcPct val="90000"/>
              </a:lnSpc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Lucida Sans"/>
              </a:rPr>
              <a:t>Platform Independent File Format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1087" y="1615244"/>
            <a:ext cx="3400290" cy="3970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6800" fontAlgn="base">
              <a:lnSpc>
                <a:spcPct val="90000"/>
              </a:lnSpc>
              <a:spcBef>
                <a:spcPct val="0"/>
              </a:spcBef>
            </a:pPr>
            <a:r>
              <a:rPr lang="en-US" sz="2200" b="1" dirty="0" smtClean="0">
                <a:solidFill>
                  <a:srgbClr val="000000"/>
                </a:solidFill>
                <a:latin typeface="Lucida Sans"/>
              </a:rPr>
              <a:t>Allotrope Data Format</a:t>
            </a:r>
          </a:p>
        </p:txBody>
      </p:sp>
      <p:sp>
        <p:nvSpPr>
          <p:cNvPr id="44" name="Content Placeholder 8"/>
          <p:cNvSpPr>
            <a:spLocks noGrp="1"/>
          </p:cNvSpPr>
          <p:nvPr/>
        </p:nvSpPr>
        <p:spPr>
          <a:xfrm>
            <a:off x="4654731" y="3944835"/>
            <a:ext cx="4113712" cy="1069522"/>
          </a:xfrm>
          <a:prstGeom prst="accentCallout1">
            <a:avLst>
              <a:gd name="adj1" fmla="val 48967"/>
              <a:gd name="adj2" fmla="val -354"/>
              <a:gd name="adj3" fmla="val 69256"/>
              <a:gd name="adj4" fmla="val -19512"/>
            </a:avLst>
          </a:prstGeom>
          <a:ln w="25400">
            <a:solidFill>
              <a:srgbClr val="000000">
                <a:lumMod val="65000"/>
                <a:lumOff val="35000"/>
              </a:srgb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Analytical data represented by arbitrary formats, incl. native instrument formats, images, pdf, video, etc.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  <p:sp>
        <p:nvSpPr>
          <p:cNvPr id="45" name="Content Placeholder 8"/>
          <p:cNvSpPr>
            <a:spLocks noGrp="1"/>
          </p:cNvSpPr>
          <p:nvPr/>
        </p:nvSpPr>
        <p:spPr>
          <a:xfrm>
            <a:off x="4654731" y="5249636"/>
            <a:ext cx="4359558" cy="784461"/>
          </a:xfrm>
          <a:prstGeom prst="accentCallout1">
            <a:avLst>
              <a:gd name="adj1" fmla="val 46518"/>
              <a:gd name="adj2" fmla="val -354"/>
              <a:gd name="adj3" fmla="val 37268"/>
              <a:gd name="adj4" fmla="val -19743"/>
            </a:avLst>
          </a:prstGeom>
          <a:ln w="25400">
            <a:solidFill>
              <a:srgbClr val="0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ea typeface="+mn-ea"/>
                <a:cs typeface="+mn-cs"/>
              </a:rPr>
              <a:t>Specifically designed to store and organize large amounts of numerical data.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28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de-DE" sz="4000" b="1" dirty="0" smtClean="0">
                <a:latin typeface="Calibri" pitchFamily="34" charset="0"/>
                <a:cs typeface="Calibri" pitchFamily="34" charset="0"/>
              </a:rPr>
              <a:t>Allotrope Taxonomies: An Extensible Metadata Model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90500" y="1296126"/>
            <a:ext cx="4305300" cy="5017799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400" b="1" dirty="0" smtClean="0"/>
              <a:t>A library of extensible taxonomies</a:t>
            </a:r>
          </a:p>
          <a:p>
            <a:pPr lvl="1">
              <a:lnSpc>
                <a:spcPct val="85000"/>
              </a:lnSpc>
              <a:spcBef>
                <a:spcPts val="600"/>
              </a:spcBef>
            </a:pPr>
            <a:r>
              <a:rPr lang="en-US" sz="2000" dirty="0" smtClean="0"/>
              <a:t>Uses W3C standards</a:t>
            </a:r>
          </a:p>
          <a:p>
            <a:pPr lvl="1">
              <a:lnSpc>
                <a:spcPct val="85000"/>
              </a:lnSpc>
              <a:spcBef>
                <a:spcPts val="600"/>
              </a:spcBef>
            </a:pPr>
            <a:r>
              <a:rPr lang="en-US" sz="2000" dirty="0" smtClean="0"/>
              <a:t>Easy to understand and maintain by SMEs and Vendors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400" b="1" dirty="0" smtClean="0"/>
              <a:t>Start by harvesting existing available concepts</a:t>
            </a:r>
          </a:p>
          <a:p>
            <a:pPr lvl="1">
              <a:lnSpc>
                <a:spcPct val="85000"/>
              </a:lnSpc>
              <a:spcBef>
                <a:spcPts val="600"/>
              </a:spcBef>
            </a:pPr>
            <a:r>
              <a:rPr lang="en-US" sz="2000" dirty="0" smtClean="0"/>
              <a:t>PSI-MS; IUPAC; RSC Chemical Methods Ontology; Dictionary of weighing terms; AnIML, etc</a:t>
            </a:r>
          </a:p>
          <a:p>
            <a:pPr marL="342900" lvl="1" indent="-342900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b="1" dirty="0" smtClean="0"/>
              <a:t>Reproducible &amp; efficient collaboration model</a:t>
            </a:r>
          </a:p>
          <a:p>
            <a:pPr lvl="1">
              <a:lnSpc>
                <a:spcPct val="85000"/>
              </a:lnSpc>
              <a:spcBef>
                <a:spcPts val="600"/>
              </a:spcBef>
            </a:pPr>
            <a:r>
              <a:rPr lang="en-US" sz="2000" dirty="0" smtClean="0"/>
              <a:t>Leverages knowledge engineers &amp; member company scientists</a:t>
            </a:r>
          </a:p>
          <a:p>
            <a:pPr lvl="1">
              <a:lnSpc>
                <a:spcPct val="85000"/>
              </a:lnSpc>
              <a:spcBef>
                <a:spcPts val="600"/>
              </a:spcBef>
            </a:pPr>
            <a:r>
              <a:rPr lang="en-US" sz="2000" dirty="0" smtClean="0"/>
              <a:t>2-3 weeks to develop initial version of a new taxonomy 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6126"/>
            <a:ext cx="4305300" cy="50177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Initial versions of 12 analytical techniques already implemented: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gas chromatography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Karl Fischer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liquid chromatography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mass spectrometry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nuclear magnetic resonance spectroscopy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thermogravimetric analysis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ultra violet spectrometry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cell counter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cell culture analyzer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blood gas analysis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balance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pH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6356757"/>
            <a:ext cx="457200" cy="489367"/>
          </a:xfrm>
        </p:spPr>
        <p:txBody>
          <a:bodyPr/>
          <a:lstStyle/>
          <a:p>
            <a:fld id="{12E92514-57DB-4FE6-A0B8-8102216099F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de-DE" sz="4000" b="1" dirty="0" smtClean="0">
                <a:latin typeface="Calibri" pitchFamily="34" charset="0"/>
                <a:cs typeface="Calibri" pitchFamily="34" charset="0"/>
              </a:rPr>
              <a:t>Allotrope Foundation Taxonomies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" descr="C:\dev\allotrope\repositories\af_taxonomies\respec\images\aft-domain-concep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52" y="1585990"/>
            <a:ext cx="8230942" cy="418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8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2" descr="C:\Users\heiner.oberkampf\Desktop\TheBigPi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3" y="1225181"/>
            <a:ext cx="8187065" cy="51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/>
          <p:cNvCxnSpPr/>
          <p:nvPr/>
        </p:nvCxnSpPr>
        <p:spPr>
          <a:xfrm>
            <a:off x="8657252" y="3499540"/>
            <a:ext cx="0" cy="10219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46204" y="3546602"/>
            <a:ext cx="971678" cy="11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ADF Data Package</a:t>
            </a:r>
            <a:endParaRPr lang="en-US" sz="800" b="1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43330" y="4750827"/>
            <a:ext cx="879792" cy="11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rgbClr val="002060"/>
                </a:solidFill>
              </a:rPr>
              <a:t>ADF Data Cube</a:t>
            </a:r>
            <a:endParaRPr lang="en-US" sz="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5-08-04_16-55-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504" y="16626"/>
            <a:ext cx="6898416" cy="68141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0657" y="92826"/>
            <a:ext cx="1243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985" y="4642312"/>
            <a:ext cx="147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3225" y="1018378"/>
            <a:ext cx="203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2466">
            <a:off x="7164584" y="4259322"/>
            <a:ext cx="1636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Material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569421">
            <a:off x="6628722" y="4858499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Common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Flowchart: Connector 19"/>
          <p:cNvSpPr/>
          <p:nvPr/>
        </p:nvSpPr>
        <p:spPr>
          <a:xfrm flipV="1">
            <a:off x="5178425" y="2828925"/>
            <a:ext cx="50800" cy="45719"/>
          </a:xfrm>
          <a:prstGeom prst="flowChartConnector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>
            <a:stCxn id="20" idx="7"/>
          </p:cNvCxnSpPr>
          <p:nvPr/>
        </p:nvCxnSpPr>
        <p:spPr>
          <a:xfrm>
            <a:off x="5221786" y="2867949"/>
            <a:ext cx="2169614" cy="313651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204914" y="92826"/>
            <a:ext cx="43361" cy="27432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6"/>
          </p:cNvCxnSpPr>
          <p:nvPr/>
        </p:nvCxnSpPr>
        <p:spPr>
          <a:xfrm>
            <a:off x="5229225" y="2851784"/>
            <a:ext cx="3368675" cy="255841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29225" y="2828925"/>
            <a:ext cx="3652367" cy="181338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2133600" y="835312"/>
            <a:ext cx="3044825" cy="199361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ADF Class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295" y="4053244"/>
            <a:ext cx="7481194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de-DE" dirty="0" err="1">
                <a:latin typeface="+mj-lt"/>
              </a:rPr>
              <a:t>Platform</a:t>
            </a:r>
            <a:r>
              <a:rPr lang="de-DE" dirty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independent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file</a:t>
            </a:r>
            <a:r>
              <a:rPr lang="de-DE" dirty="0" smtClean="0">
                <a:latin typeface="+mj-lt"/>
              </a:rPr>
              <a:t> </a:t>
            </a:r>
            <a:r>
              <a:rPr lang="de-DE" dirty="0" err="1" smtClean="0">
                <a:latin typeface="+mj-lt"/>
              </a:rPr>
              <a:t>format</a:t>
            </a:r>
            <a:r>
              <a:rPr lang="de-DE" dirty="0" smtClean="0">
                <a:latin typeface="+mj-lt"/>
              </a:rPr>
              <a:t> </a:t>
            </a:r>
            <a:endParaRPr lang="de-DE" sz="1600" dirty="0" smtClean="0">
              <a:latin typeface="+mj-lt"/>
            </a:endParaRPr>
          </a:p>
          <a:p>
            <a:pPr marL="0" lvl="1" algn="ctr"/>
            <a:r>
              <a:rPr lang="de-DE" sz="1400" dirty="0" smtClean="0">
                <a:latin typeface="+mj-lt"/>
              </a:rPr>
              <a:t>(HDF 5)</a:t>
            </a:r>
            <a:endParaRPr lang="en-US" sz="1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295" y="2416573"/>
            <a:ext cx="2387009" cy="134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+mj-lt"/>
              </a:rPr>
              <a:t>Data Package API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81387" y="2416573"/>
            <a:ext cx="2387009" cy="134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+mj-lt"/>
              </a:rPr>
              <a:t>Data Cube API</a:t>
            </a:r>
            <a:endParaRPr lang="en-US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8480" y="2416573"/>
            <a:ext cx="2387009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Data Description API </a:t>
            </a:r>
          </a:p>
          <a:p>
            <a:pPr algn="ctr"/>
            <a:r>
              <a:rPr lang="de-DE" dirty="0" smtClean="0">
                <a:latin typeface="+mj-lt"/>
              </a:rPr>
              <a:t>(Apache Jena)</a:t>
            </a:r>
            <a:endParaRPr lang="en-US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4295" y="1516350"/>
            <a:ext cx="7481194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+mj-lt"/>
              </a:rPr>
              <a:t>Analytical Data API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6831331" y="2784796"/>
            <a:ext cx="3142949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latin typeface="+mj-lt"/>
              </a:rPr>
              <a:t>Taxonomies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28480" y="3153020"/>
            <a:ext cx="2387009" cy="606055"/>
          </a:xfrm>
          <a:prstGeom prst="rect">
            <a:avLst/>
          </a:prstGeom>
          <a:solidFill>
            <a:srgbClr val="F79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Triple Store API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01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RDF Data Model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Subject-Predicate-Object (Triple)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&lt;Sample 1&gt; </a:t>
            </a:r>
            <a:r>
              <a:rPr lang="en-US" dirty="0" smtClean="0"/>
              <a:t>type &lt;Sample&gt;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&lt;</a:t>
            </a:r>
            <a:r>
              <a:rPr lang="en-US" dirty="0"/>
              <a:t>Sample 1&gt; </a:t>
            </a:r>
            <a:r>
              <a:rPr lang="en-US" dirty="0" smtClean="0"/>
              <a:t>createdOn ‘2015-03-13’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Sample 1&gt; </a:t>
            </a:r>
            <a:r>
              <a:rPr lang="en-US" dirty="0" smtClean="0"/>
              <a:t>createdBy &lt;person X&gt;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Sample 1&gt; </a:t>
            </a:r>
            <a:r>
              <a:rPr lang="en-US" dirty="0" smtClean="0"/>
              <a:t>hasBarcode ‘1234567890’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4761" y="562328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8195" y="5623285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1629" y="562328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0"/>
          </p:cNvCxnSpPr>
          <p:nvPr/>
        </p:nvCxnSpPr>
        <p:spPr>
          <a:xfrm flipV="1">
            <a:off x="1454145" y="5151863"/>
            <a:ext cx="0" cy="471422"/>
          </a:xfrm>
          <a:prstGeom prst="straightConnector1">
            <a:avLst/>
          </a:prstGeom>
          <a:ln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H="1" flipV="1">
            <a:off x="3840584" y="5151863"/>
            <a:ext cx="1" cy="471422"/>
          </a:xfrm>
          <a:prstGeom prst="straightConnector1">
            <a:avLst/>
          </a:prstGeom>
          <a:ln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6003341" y="5151863"/>
            <a:ext cx="1" cy="471422"/>
          </a:xfrm>
          <a:prstGeom prst="straightConnector1">
            <a:avLst/>
          </a:prstGeom>
          <a:ln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584"/>
            <a:ext cx="8229600" cy="928121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Data Shapes Constrain How We Use Taxonomies in the Real World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Taxonomies provide an unconstrained vocabulary that we can use to describe things (instances) in our open world and give them a meaning (= </a:t>
            </a:r>
            <a:r>
              <a:rPr lang="en-US" b="1" dirty="0" smtClean="0"/>
              <a:t>what </a:t>
            </a:r>
            <a:r>
              <a:rPr lang="en-US" dirty="0" smtClean="0"/>
              <a:t>it is)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a mechanism to define data structures (schemas, templates) that describe </a:t>
            </a:r>
            <a:r>
              <a:rPr lang="en-US" b="1" dirty="0" smtClean="0"/>
              <a:t>how </a:t>
            </a:r>
            <a:r>
              <a:rPr lang="en-US" dirty="0" smtClean="0"/>
              <a:t>to use</a:t>
            </a:r>
            <a:r>
              <a:rPr lang="en-US" b="1" dirty="0" smtClean="0"/>
              <a:t> </a:t>
            </a:r>
            <a:r>
              <a:rPr lang="en-US" dirty="0" smtClean="0"/>
              <a:t>the taxonomies for a given purpose in a standardized       (= reproducible, predictable, verifiable) way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Shapes Constraint Language (SHACL, expressed as RDF triples) is an emerging standard to do this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de-DE" smtClean="0">
                <a:solidFill>
                  <a:prstClr val="black"/>
                </a:solidFill>
              </a:rPr>
              <a:pPr/>
              <a:t>18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984963"/>
            <a:ext cx="4555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http://www.w3.org/2014/data-shapes/charter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77" y="9952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Using Data Shapes: Equipment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14" y="1047048"/>
            <a:ext cx="3608406" cy="528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57401" y="1315030"/>
            <a:ext cx="2447429" cy="861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Shape </a:t>
            </a:r>
            <a:r>
              <a:rPr lang="de-DE" dirty="0" err="1" smtClean="0"/>
              <a:t>hierarchies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endParaRPr lang="de-DE" dirty="0" smtClean="0"/>
          </a:p>
          <a:p>
            <a:pPr algn="ctr"/>
            <a:r>
              <a:rPr lang="de-DE" b="1" dirty="0" smtClean="0"/>
              <a:t>additional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2459" y="1315030"/>
            <a:ext cx="2107508" cy="8617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A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has</a:t>
            </a:r>
            <a:r>
              <a:rPr lang="de-DE" dirty="0" smtClean="0">
                <a:solidFill>
                  <a:schemeClr val="tx2"/>
                </a:solidFill>
              </a:rPr>
              <a:t> at least 1 </a:t>
            </a:r>
            <a:r>
              <a:rPr lang="de-DE" dirty="0" err="1" smtClean="0">
                <a:solidFill>
                  <a:schemeClr val="tx2"/>
                </a:solidFill>
              </a:rPr>
              <a:t>component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5425" y="2719607"/>
            <a:ext cx="3059286" cy="16147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A </a:t>
            </a:r>
            <a:r>
              <a:rPr lang="de-DE" dirty="0" err="1" smtClean="0">
                <a:solidFill>
                  <a:schemeClr val="tx1"/>
                </a:solidFill>
              </a:rPr>
              <a:t>hplc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has</a:t>
            </a:r>
            <a:r>
              <a:rPr lang="de-DE" dirty="0" smtClean="0">
                <a:solidFill>
                  <a:schemeClr val="tx2"/>
                </a:solidFill>
              </a:rPr>
              <a:t> at least 1 </a:t>
            </a:r>
            <a:r>
              <a:rPr lang="de-DE" dirty="0" err="1" smtClean="0">
                <a:solidFill>
                  <a:schemeClr val="tx2"/>
                </a:solidFill>
              </a:rPr>
              <a:t>component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has</a:t>
            </a:r>
            <a:r>
              <a:rPr lang="de-DE" dirty="0">
                <a:solidFill>
                  <a:schemeClr val="tx2"/>
                </a:solidFill>
              </a:rPr>
              <a:t> at least 1 </a:t>
            </a:r>
            <a:r>
              <a:rPr lang="de-DE" dirty="0" err="1">
                <a:solidFill>
                  <a:schemeClr val="tx2"/>
                </a:solidFill>
              </a:rPr>
              <a:t>column</a:t>
            </a:r>
            <a:r>
              <a:rPr lang="de-DE" dirty="0">
                <a:solidFill>
                  <a:schemeClr val="tx2"/>
                </a:solidFill>
              </a:rPr>
              <a:t>, </a:t>
            </a:r>
            <a:r>
              <a:rPr lang="de-DE" dirty="0" err="1">
                <a:solidFill>
                  <a:schemeClr val="tx2"/>
                </a:solidFill>
              </a:rPr>
              <a:t>exactly</a:t>
            </a:r>
            <a:r>
              <a:rPr lang="de-DE" dirty="0">
                <a:solidFill>
                  <a:schemeClr val="tx2"/>
                </a:solidFill>
              </a:rPr>
              <a:t> 1 </a:t>
            </a:r>
            <a:r>
              <a:rPr lang="de-DE" dirty="0" err="1">
                <a:solidFill>
                  <a:schemeClr val="tx2"/>
                </a:solidFill>
              </a:rPr>
              <a:t>autosampler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and</a:t>
            </a:r>
            <a:r>
              <a:rPr lang="de-DE" dirty="0">
                <a:solidFill>
                  <a:schemeClr val="tx2"/>
                </a:solidFill>
              </a:rPr>
              <a:t> at least 1 </a:t>
            </a:r>
            <a:r>
              <a:rPr lang="de-DE" dirty="0" err="1">
                <a:solidFill>
                  <a:schemeClr val="tx2"/>
                </a:solidFill>
              </a:rPr>
              <a:t>detector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3173" y="4733216"/>
            <a:ext cx="3059286" cy="16147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 </a:t>
            </a:r>
            <a:r>
              <a:rPr lang="de-DE" dirty="0" err="1" smtClean="0"/>
              <a:t>hplc-uv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>
                <a:solidFill>
                  <a:schemeClr val="tx2"/>
                </a:solidFill>
              </a:rPr>
              <a:t>has</a:t>
            </a:r>
            <a:r>
              <a:rPr lang="de-DE" dirty="0">
                <a:solidFill>
                  <a:schemeClr val="tx2"/>
                </a:solidFill>
              </a:rPr>
              <a:t> at least 1 </a:t>
            </a:r>
            <a:r>
              <a:rPr lang="de-DE" dirty="0" err="1">
                <a:solidFill>
                  <a:schemeClr val="tx2"/>
                </a:solidFill>
              </a:rPr>
              <a:t>component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/>
              <a:t>and</a:t>
            </a:r>
            <a:r>
              <a:rPr lang="de-DE" dirty="0" smtClean="0"/>
              <a:t> </a:t>
            </a:r>
            <a:r>
              <a:rPr lang="de-DE" dirty="0" err="1">
                <a:solidFill>
                  <a:schemeClr val="tx2"/>
                </a:solidFill>
              </a:rPr>
              <a:t>has</a:t>
            </a:r>
            <a:r>
              <a:rPr lang="de-DE" dirty="0">
                <a:solidFill>
                  <a:schemeClr val="tx2"/>
                </a:solidFill>
              </a:rPr>
              <a:t> at least 1 </a:t>
            </a:r>
            <a:r>
              <a:rPr lang="de-DE" dirty="0" err="1">
                <a:solidFill>
                  <a:schemeClr val="tx2"/>
                </a:solidFill>
              </a:rPr>
              <a:t>column</a:t>
            </a:r>
            <a:r>
              <a:rPr lang="de-DE" dirty="0">
                <a:solidFill>
                  <a:schemeClr val="tx2"/>
                </a:solidFill>
              </a:rPr>
              <a:t>, </a:t>
            </a:r>
            <a:r>
              <a:rPr lang="de-DE" dirty="0" err="1">
                <a:solidFill>
                  <a:schemeClr val="tx2"/>
                </a:solidFill>
              </a:rPr>
              <a:t>exactly</a:t>
            </a:r>
            <a:r>
              <a:rPr lang="de-DE" dirty="0">
                <a:solidFill>
                  <a:schemeClr val="tx2"/>
                </a:solidFill>
              </a:rPr>
              <a:t> 1 </a:t>
            </a:r>
            <a:r>
              <a:rPr lang="de-DE" dirty="0" err="1">
                <a:solidFill>
                  <a:schemeClr val="tx2"/>
                </a:solidFill>
              </a:rPr>
              <a:t>autosampler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and</a:t>
            </a:r>
            <a:r>
              <a:rPr lang="de-DE" dirty="0">
                <a:solidFill>
                  <a:schemeClr val="tx2"/>
                </a:solidFill>
              </a:rPr>
              <a:t> at least 1 </a:t>
            </a:r>
            <a:r>
              <a:rPr lang="de-DE" dirty="0" err="1">
                <a:solidFill>
                  <a:schemeClr val="tx2"/>
                </a:solidFill>
              </a:rPr>
              <a:t>detector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de-DE" b="1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2"/>
                </a:solidFill>
              </a:rPr>
              <a:t>at least 1 </a:t>
            </a:r>
            <a:r>
              <a:rPr lang="de-DE" dirty="0" err="1">
                <a:solidFill>
                  <a:schemeClr val="tx2"/>
                </a:solidFill>
              </a:rPr>
              <a:t>uv-detector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86800" y="6356757"/>
            <a:ext cx="457200" cy="489367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E92514-57DB-4FE6-A0B8-8102216099F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313" y="3846286"/>
            <a:ext cx="57120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REDUCING IT TO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PRACTICE</a:t>
            </a:r>
            <a:endParaRPr lang="en-US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76220"/>
            <a:ext cx="8319293" cy="761980"/>
          </a:xfrm>
        </p:spPr>
        <p:txBody>
          <a:bodyPr anchor="t">
            <a:noAutofit/>
          </a:bodyPr>
          <a:lstStyle/>
          <a:p>
            <a:pPr>
              <a:lnSpc>
                <a:spcPct val="85000"/>
              </a:lnSpc>
            </a:pPr>
            <a:r>
              <a:rPr lang="de-DE" sz="2800" dirty="0" smtClean="0"/>
              <a:t>The ADF enables a self-contained documentation of the data &amp; metadata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107268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Plan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6750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Prepare Samples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6232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Submit Samples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25714" y="3462301"/>
            <a:ext cx="1088048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Control Inst. Acquire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4094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Process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73576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Analyze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13058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Reports Results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52543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Store, Archive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268" y="2390807"/>
            <a:ext cx="819150" cy="657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22" idx="2"/>
            <a:endCxn id="9" idx="0"/>
          </p:cNvCxnSpPr>
          <p:nvPr/>
        </p:nvCxnSpPr>
        <p:spPr>
          <a:xfrm>
            <a:off x="516843" y="3048032"/>
            <a:ext cx="0" cy="414269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Arrow 92"/>
          <p:cNvSpPr/>
          <p:nvPr/>
        </p:nvSpPr>
        <p:spPr>
          <a:xfrm>
            <a:off x="926419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4" name="Right Arrow 93"/>
          <p:cNvSpPr/>
          <p:nvPr/>
        </p:nvSpPr>
        <p:spPr>
          <a:xfrm>
            <a:off x="1965900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Right Arrow 94"/>
          <p:cNvSpPr/>
          <p:nvPr/>
        </p:nvSpPr>
        <p:spPr>
          <a:xfrm>
            <a:off x="3005382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ight Arrow 95"/>
          <p:cNvSpPr/>
          <p:nvPr/>
        </p:nvSpPr>
        <p:spPr>
          <a:xfrm>
            <a:off x="4313762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ight Arrow 96"/>
          <p:cNvSpPr/>
          <p:nvPr/>
        </p:nvSpPr>
        <p:spPr>
          <a:xfrm>
            <a:off x="5353244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ight Arrow 97"/>
          <p:cNvSpPr/>
          <p:nvPr/>
        </p:nvSpPr>
        <p:spPr>
          <a:xfrm>
            <a:off x="6392726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ight Arrow 98"/>
          <p:cNvSpPr/>
          <p:nvPr/>
        </p:nvSpPr>
        <p:spPr>
          <a:xfrm>
            <a:off x="7433362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3" name="Group 99"/>
          <p:cNvGrpSpPr/>
          <p:nvPr/>
        </p:nvGrpSpPr>
        <p:grpSpPr>
          <a:xfrm>
            <a:off x="59769" y="961112"/>
            <a:ext cx="819150" cy="596994"/>
            <a:chOff x="96041" y="4693851"/>
            <a:chExt cx="819150" cy="596994"/>
          </a:xfrm>
        </p:grpSpPr>
        <p:sp>
          <p:nvSpPr>
            <p:cNvPr id="130" name="Rectangle 129"/>
            <p:cNvSpPr/>
            <p:nvPr/>
          </p:nvSpPr>
          <p:spPr>
            <a:xfrm>
              <a:off x="96041" y="4972363"/>
              <a:ext cx="819150" cy="3184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chemeClr val="tx1"/>
                  </a:solidFill>
                </a:rPr>
                <a:t>Process</a:t>
              </a:r>
            </a:p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chemeClr val="tx1"/>
                  </a:solidFill>
                </a:rPr>
                <a:t>Step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55415" y="469385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Legend</a:t>
              </a:r>
              <a:endParaRPr lang="en-US" sz="1200" dirty="0"/>
            </a:p>
          </p:txBody>
        </p:sp>
      </p:grp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757"/>
            <a:ext cx="457200" cy="489367"/>
          </a:xfrm>
        </p:spPr>
        <p:txBody>
          <a:bodyPr/>
          <a:lstStyle/>
          <a:p>
            <a:fld id="{12E92514-57DB-4FE6-A0B8-8102216099F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/>
          <p:cNvSpPr/>
          <p:nvPr/>
        </p:nvSpPr>
        <p:spPr>
          <a:xfrm>
            <a:off x="71643" y="4241500"/>
            <a:ext cx="8981238" cy="212999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76220"/>
            <a:ext cx="8319293" cy="761980"/>
          </a:xfrm>
        </p:spPr>
        <p:txBody>
          <a:bodyPr anchor="t">
            <a:noAutofit/>
          </a:bodyPr>
          <a:lstStyle/>
          <a:p>
            <a:pPr>
              <a:lnSpc>
                <a:spcPct val="85000"/>
              </a:lnSpc>
            </a:pPr>
            <a:r>
              <a:rPr lang="de-DE" sz="2800" dirty="0" smtClean="0"/>
              <a:t>The ADF enables a self-contained documentation of the data &amp; metadata</a:t>
            </a:r>
            <a:endParaRPr lang="de-DE" dirty="0"/>
          </a:p>
        </p:txBody>
      </p:sp>
      <p:cxnSp>
        <p:nvCxnSpPr>
          <p:cNvPr id="73" name="Straight Arrow Connector 72"/>
          <p:cNvCxnSpPr>
            <a:stCxn id="22" idx="2"/>
            <a:endCxn id="9" idx="0"/>
          </p:cNvCxnSpPr>
          <p:nvPr/>
        </p:nvCxnSpPr>
        <p:spPr>
          <a:xfrm>
            <a:off x="516843" y="3048032"/>
            <a:ext cx="0" cy="414269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9" idx="2"/>
            <a:endCxn id="61" idx="0"/>
          </p:cNvCxnSpPr>
          <p:nvPr/>
        </p:nvCxnSpPr>
        <p:spPr>
          <a:xfrm>
            <a:off x="516843" y="4119526"/>
            <a:ext cx="518759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0"/>
            <a:endCxn id="14" idx="2"/>
          </p:cNvCxnSpPr>
          <p:nvPr/>
        </p:nvCxnSpPr>
        <p:spPr>
          <a:xfrm flipV="1">
            <a:off x="1035602" y="4119526"/>
            <a:ext cx="520723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" idx="2"/>
            <a:endCxn id="25" idx="0"/>
          </p:cNvCxnSpPr>
          <p:nvPr/>
        </p:nvCxnSpPr>
        <p:spPr>
          <a:xfrm>
            <a:off x="1556325" y="4119526"/>
            <a:ext cx="512303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5" idx="0"/>
            <a:endCxn id="15" idx="2"/>
          </p:cNvCxnSpPr>
          <p:nvPr/>
        </p:nvCxnSpPr>
        <p:spPr>
          <a:xfrm flipV="1">
            <a:off x="2068628" y="4119526"/>
            <a:ext cx="527179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2"/>
            <a:endCxn id="27" idx="0"/>
          </p:cNvCxnSpPr>
          <p:nvPr/>
        </p:nvCxnSpPr>
        <p:spPr>
          <a:xfrm>
            <a:off x="2595807" y="4119526"/>
            <a:ext cx="512611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7" idx="0"/>
            <a:endCxn id="16" idx="2"/>
          </p:cNvCxnSpPr>
          <p:nvPr/>
        </p:nvCxnSpPr>
        <p:spPr>
          <a:xfrm flipV="1">
            <a:off x="3108418" y="4119526"/>
            <a:ext cx="661320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2"/>
            <a:endCxn id="30" idx="0"/>
          </p:cNvCxnSpPr>
          <p:nvPr/>
        </p:nvCxnSpPr>
        <p:spPr>
          <a:xfrm>
            <a:off x="3769738" y="4119526"/>
            <a:ext cx="650870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0"/>
            <a:endCxn id="18" idx="2"/>
          </p:cNvCxnSpPr>
          <p:nvPr/>
        </p:nvCxnSpPr>
        <p:spPr>
          <a:xfrm flipV="1">
            <a:off x="4420608" y="4119526"/>
            <a:ext cx="523061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8" idx="2"/>
            <a:endCxn id="34" idx="0"/>
          </p:cNvCxnSpPr>
          <p:nvPr/>
        </p:nvCxnSpPr>
        <p:spPr>
          <a:xfrm>
            <a:off x="4943669" y="4119526"/>
            <a:ext cx="522119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4" idx="0"/>
            <a:endCxn id="19" idx="2"/>
          </p:cNvCxnSpPr>
          <p:nvPr/>
        </p:nvCxnSpPr>
        <p:spPr>
          <a:xfrm flipV="1">
            <a:off x="5465788" y="4119526"/>
            <a:ext cx="517363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9" idx="2"/>
            <a:endCxn id="39" idx="0"/>
          </p:cNvCxnSpPr>
          <p:nvPr/>
        </p:nvCxnSpPr>
        <p:spPr>
          <a:xfrm>
            <a:off x="5983151" y="4119526"/>
            <a:ext cx="532945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0"/>
            <a:endCxn id="20" idx="2"/>
          </p:cNvCxnSpPr>
          <p:nvPr/>
        </p:nvCxnSpPr>
        <p:spPr>
          <a:xfrm flipV="1">
            <a:off x="6516096" y="4119526"/>
            <a:ext cx="506537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0" idx="2"/>
            <a:endCxn id="45" idx="0"/>
          </p:cNvCxnSpPr>
          <p:nvPr/>
        </p:nvCxnSpPr>
        <p:spPr>
          <a:xfrm>
            <a:off x="7022633" y="4119526"/>
            <a:ext cx="521877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5" idx="0"/>
            <a:endCxn id="21" idx="2"/>
          </p:cNvCxnSpPr>
          <p:nvPr/>
        </p:nvCxnSpPr>
        <p:spPr>
          <a:xfrm flipV="1">
            <a:off x="7544510" y="4119526"/>
            <a:ext cx="517608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1" idx="2"/>
            <a:endCxn id="52" idx="0"/>
          </p:cNvCxnSpPr>
          <p:nvPr/>
        </p:nvCxnSpPr>
        <p:spPr>
          <a:xfrm>
            <a:off x="8062118" y="4119526"/>
            <a:ext cx="521813" cy="309900"/>
          </a:xfrm>
          <a:prstGeom prst="straightConnector1">
            <a:avLst/>
          </a:prstGeom>
          <a:ln w="19050">
            <a:solidFill>
              <a:schemeClr val="accent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7268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Plan Analysis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6750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Prepare Samples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6232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Submit Samples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25714" y="3462301"/>
            <a:ext cx="1088048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Control Inst. Acquire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34094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Process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73576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Analyze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13058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Reports Results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52543" y="3462301"/>
            <a:ext cx="819150" cy="657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Store, Archive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268" y="2390807"/>
            <a:ext cx="819150" cy="6572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ight Arrow 92"/>
          <p:cNvSpPr/>
          <p:nvPr/>
        </p:nvSpPr>
        <p:spPr>
          <a:xfrm>
            <a:off x="926419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4" name="Right Arrow 93"/>
          <p:cNvSpPr/>
          <p:nvPr/>
        </p:nvSpPr>
        <p:spPr>
          <a:xfrm>
            <a:off x="1965900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Right Arrow 94"/>
          <p:cNvSpPr/>
          <p:nvPr/>
        </p:nvSpPr>
        <p:spPr>
          <a:xfrm>
            <a:off x="3005382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ight Arrow 95"/>
          <p:cNvSpPr/>
          <p:nvPr/>
        </p:nvSpPr>
        <p:spPr>
          <a:xfrm>
            <a:off x="4313762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ight Arrow 96"/>
          <p:cNvSpPr/>
          <p:nvPr/>
        </p:nvSpPr>
        <p:spPr>
          <a:xfrm>
            <a:off x="5353244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8" name="Right Arrow 97"/>
          <p:cNvSpPr/>
          <p:nvPr/>
        </p:nvSpPr>
        <p:spPr>
          <a:xfrm>
            <a:off x="6392726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ight Arrow 98"/>
          <p:cNvSpPr/>
          <p:nvPr/>
        </p:nvSpPr>
        <p:spPr>
          <a:xfrm>
            <a:off x="7433362" y="3692867"/>
            <a:ext cx="220332" cy="196093"/>
          </a:xfrm>
          <a:prstGeom prst="rightArrow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3" name="Group 99"/>
          <p:cNvGrpSpPr/>
          <p:nvPr/>
        </p:nvGrpSpPr>
        <p:grpSpPr>
          <a:xfrm>
            <a:off x="59769" y="961112"/>
            <a:ext cx="819150" cy="971607"/>
            <a:chOff x="96041" y="4693851"/>
            <a:chExt cx="819150" cy="971607"/>
          </a:xfrm>
        </p:grpSpPr>
        <p:sp>
          <p:nvSpPr>
            <p:cNvPr id="129" name="Rectangle 128"/>
            <p:cNvSpPr/>
            <p:nvPr/>
          </p:nvSpPr>
          <p:spPr>
            <a:xfrm>
              <a:off x="96041" y="5346976"/>
              <a:ext cx="819150" cy="3184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chemeClr val="tx1"/>
                  </a:solidFill>
                  <a:latin typeface="Comic Sans MS" pitchFamily="66" charset="0"/>
                </a:rPr>
                <a:t>Data &amp; Metadata</a:t>
              </a:r>
              <a:endParaRPr lang="en-US" sz="10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6041" y="4972363"/>
              <a:ext cx="819150" cy="3184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chemeClr val="tx1"/>
                  </a:solidFill>
                </a:rPr>
                <a:t>Process</a:t>
              </a:r>
            </a:p>
            <a:p>
              <a:pPr algn="ctr">
                <a:lnSpc>
                  <a:spcPct val="80000"/>
                </a:lnSpc>
              </a:pPr>
              <a:r>
                <a:rPr lang="en-US" sz="1000" dirty="0" smtClean="0">
                  <a:solidFill>
                    <a:schemeClr val="tx1"/>
                  </a:solidFill>
                </a:rPr>
                <a:t>Step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55415" y="469385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Legend</a:t>
              </a:r>
              <a:endParaRPr lang="en-US" sz="1200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52399" y="5569098"/>
            <a:ext cx="8741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Standard data file format for data &amp; metadata</a:t>
            </a:r>
          </a:p>
          <a:p>
            <a:r>
              <a:rPr lang="en-US" sz="1600" dirty="0" smtClean="0"/>
              <a:t>Output from one system becomes the input to the next</a:t>
            </a:r>
          </a:p>
          <a:p>
            <a:r>
              <a:rPr lang="en-US" sz="1600" dirty="0" smtClean="0"/>
              <a:t>The APIs enable the use of one vendor agnostic file format</a:t>
            </a:r>
            <a:endParaRPr lang="en-US" sz="1600" dirty="0" smtClean="0">
              <a:solidFill>
                <a:srgbClr val="008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225714" y="1678924"/>
            <a:ext cx="3167012" cy="1783377"/>
            <a:chOff x="3225714" y="1678924"/>
            <a:chExt cx="3167012" cy="1783377"/>
          </a:xfrm>
        </p:grpSpPr>
        <p:sp>
          <p:nvSpPr>
            <p:cNvPr id="102" name="Rectangle 101"/>
            <p:cNvSpPr/>
            <p:nvPr/>
          </p:nvSpPr>
          <p:spPr>
            <a:xfrm>
              <a:off x="3225714" y="2438105"/>
              <a:ext cx="1088048" cy="657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Control Inst. Acquire Data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534094" y="2438105"/>
              <a:ext cx="819150" cy="657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Process Data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573576" y="2438105"/>
              <a:ext cx="819150" cy="657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Analyze Data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>
              <a:off x="3675653" y="3095330"/>
              <a:ext cx="0" cy="36697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3864334" y="3095330"/>
              <a:ext cx="0" cy="36697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867532" y="3095330"/>
              <a:ext cx="0" cy="36697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5056213" y="3095330"/>
              <a:ext cx="0" cy="36697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5917840" y="3095330"/>
              <a:ext cx="0" cy="36697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106521" y="3095330"/>
              <a:ext cx="0" cy="36697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675653" y="1678924"/>
              <a:ext cx="16690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Interoperability</a:t>
              </a:r>
            </a:p>
            <a:p>
              <a:r>
                <a:rPr lang="en-US" sz="1600" b="1" dirty="0" smtClean="0"/>
                <a:t>(Plug &amp; Play)</a:t>
              </a:r>
              <a:endParaRPr lang="en-US" sz="1600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08510" y="2926038"/>
            <a:ext cx="819150" cy="1219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14661" y="1740135"/>
            <a:ext cx="2857032" cy="1722166"/>
            <a:chOff x="5614661" y="1740135"/>
            <a:chExt cx="2857032" cy="1722166"/>
          </a:xfrm>
        </p:grpSpPr>
        <p:sp>
          <p:nvSpPr>
            <p:cNvPr id="80" name="Rectangle 79"/>
            <p:cNvSpPr/>
            <p:nvPr/>
          </p:nvSpPr>
          <p:spPr>
            <a:xfrm>
              <a:off x="6613058" y="2433339"/>
              <a:ext cx="819150" cy="6572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EE7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Report &amp; Share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Arrow Connector 80"/>
            <p:cNvCxnSpPr>
              <a:stCxn id="20" idx="0"/>
              <a:endCxn id="80" idx="2"/>
            </p:cNvCxnSpPr>
            <p:nvPr/>
          </p:nvCxnSpPr>
          <p:spPr>
            <a:xfrm flipV="1">
              <a:off x="7022633" y="3090564"/>
              <a:ext cx="0" cy="37173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652543" y="2433339"/>
              <a:ext cx="819150" cy="65722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rgbClr val="EE7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Search &amp; Reuse Data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/>
            <p:cNvCxnSpPr>
              <a:stCxn id="21" idx="0"/>
              <a:endCxn id="86" idx="2"/>
            </p:cNvCxnSpPr>
            <p:nvPr/>
          </p:nvCxnSpPr>
          <p:spPr>
            <a:xfrm flipV="1">
              <a:off x="8062118" y="3090564"/>
              <a:ext cx="0" cy="371737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614661" y="1740135"/>
              <a:ext cx="2815943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b="1" dirty="0" smtClean="0"/>
                <a:t>More automated reporting,</a:t>
              </a:r>
            </a:p>
            <a:p>
              <a:pPr algn="ctr">
                <a:lnSpc>
                  <a:spcPct val="85000"/>
                </a:lnSpc>
              </a:pPr>
              <a:r>
                <a:rPr lang="en-US" sz="1600" b="1" dirty="0" smtClean="0"/>
                <a:t>Powerful searching</a:t>
              </a:r>
              <a:endParaRPr lang="en-US" sz="16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4136" y="4429426"/>
            <a:ext cx="821041" cy="624988"/>
            <a:chOff x="624136" y="4429426"/>
            <a:chExt cx="821041" cy="624988"/>
          </a:xfrm>
        </p:grpSpPr>
        <p:sp>
          <p:nvSpPr>
            <p:cNvPr id="61" name="Rectangle 60"/>
            <p:cNvSpPr/>
            <p:nvPr/>
          </p:nvSpPr>
          <p:spPr>
            <a:xfrm>
              <a:off x="626027" y="4429426"/>
              <a:ext cx="81915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tx1"/>
                  </a:solidFill>
                  <a:latin typeface="Comic Sans MS" pitchFamily="66" charset="0"/>
                </a:rPr>
                <a:t>Analytical Method</a:t>
              </a:r>
              <a:endParaRPr lang="en-US" sz="11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24136" y="481042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24136" y="4932420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59053" y="4429426"/>
            <a:ext cx="819150" cy="746982"/>
            <a:chOff x="1659053" y="4429426"/>
            <a:chExt cx="819150" cy="746982"/>
          </a:xfrm>
        </p:grpSpPr>
        <p:sp>
          <p:nvSpPr>
            <p:cNvPr id="25" name="Rectangle 24"/>
            <p:cNvSpPr/>
            <p:nvPr/>
          </p:nvSpPr>
          <p:spPr>
            <a:xfrm>
              <a:off x="1659053" y="4429426"/>
              <a:ext cx="81915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tx1"/>
                  </a:solidFill>
                  <a:latin typeface="Comic Sans MS" pitchFamily="66" charset="0"/>
                </a:rPr>
                <a:t>Sample Prep Data</a:t>
              </a:r>
              <a:endParaRPr lang="en-US" sz="11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59053" y="481042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59053" y="4932420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659053" y="5054414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98843" y="4429426"/>
            <a:ext cx="819150" cy="868976"/>
            <a:chOff x="2698843" y="4429426"/>
            <a:chExt cx="819150" cy="868976"/>
          </a:xfrm>
        </p:grpSpPr>
        <p:sp>
          <p:nvSpPr>
            <p:cNvPr id="27" name="Rectangle 26"/>
            <p:cNvSpPr/>
            <p:nvPr/>
          </p:nvSpPr>
          <p:spPr>
            <a:xfrm>
              <a:off x="2698843" y="4429426"/>
              <a:ext cx="81915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tx1"/>
                  </a:solidFill>
                  <a:latin typeface="Comic Sans MS" pitchFamily="66" charset="0"/>
                </a:rPr>
                <a:t>Instrument Instruction</a:t>
              </a:r>
              <a:endParaRPr lang="en-US" sz="11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98843" y="481042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98843" y="4932420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698843" y="5054414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698843" y="5176408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11033" y="4429426"/>
            <a:ext cx="819150" cy="990970"/>
            <a:chOff x="4011033" y="4429426"/>
            <a:chExt cx="819150" cy="990970"/>
          </a:xfrm>
        </p:grpSpPr>
        <p:sp>
          <p:nvSpPr>
            <p:cNvPr id="30" name="Rectangle 29"/>
            <p:cNvSpPr/>
            <p:nvPr/>
          </p:nvSpPr>
          <p:spPr>
            <a:xfrm>
              <a:off x="4011033" y="4429426"/>
              <a:ext cx="81915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tx1"/>
                  </a:solidFill>
                  <a:latin typeface="Comic Sans MS" pitchFamily="66" charset="0"/>
                </a:rPr>
                <a:t>Instrument Data</a:t>
              </a:r>
              <a:endParaRPr lang="en-US" sz="11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11033" y="481042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11033" y="4932420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11033" y="5054414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011033" y="5176408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4011033" y="5298402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56213" y="4429426"/>
            <a:ext cx="819150" cy="1107762"/>
            <a:chOff x="5056213" y="4429426"/>
            <a:chExt cx="819150" cy="1107762"/>
          </a:xfrm>
        </p:grpSpPr>
        <p:sp>
          <p:nvSpPr>
            <p:cNvPr id="34" name="Rectangle 33"/>
            <p:cNvSpPr/>
            <p:nvPr/>
          </p:nvSpPr>
          <p:spPr>
            <a:xfrm>
              <a:off x="5056213" y="4429426"/>
              <a:ext cx="81915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tx1"/>
                  </a:solidFill>
                  <a:latin typeface="Comic Sans MS" pitchFamily="66" charset="0"/>
                </a:rPr>
                <a:t>Processed Data</a:t>
              </a:r>
              <a:endParaRPr lang="en-US" sz="11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56213" y="481042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56213" y="4932420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056213" y="5054414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6213" y="5176408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056213" y="5298402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056213" y="5415194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06521" y="4429426"/>
            <a:ext cx="819150" cy="1229756"/>
            <a:chOff x="6106521" y="4429426"/>
            <a:chExt cx="819150" cy="1229756"/>
          </a:xfrm>
        </p:grpSpPr>
        <p:sp>
          <p:nvSpPr>
            <p:cNvPr id="39" name="Rectangle 38"/>
            <p:cNvSpPr/>
            <p:nvPr/>
          </p:nvSpPr>
          <p:spPr>
            <a:xfrm>
              <a:off x="6106521" y="4429426"/>
              <a:ext cx="81915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tx1"/>
                  </a:solidFill>
                  <a:latin typeface="Comic Sans MS" pitchFamily="66" charset="0"/>
                </a:rPr>
                <a:t>Analyzed Data</a:t>
              </a:r>
              <a:endParaRPr lang="en-US" sz="11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06521" y="481042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06521" y="4932420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106521" y="5054414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06521" y="5176408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06521" y="5298402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106521" y="542039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106521" y="5537188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34935" y="4429426"/>
            <a:ext cx="819150" cy="1351750"/>
            <a:chOff x="7134935" y="4429426"/>
            <a:chExt cx="819150" cy="1351750"/>
          </a:xfrm>
        </p:grpSpPr>
        <p:sp>
          <p:nvSpPr>
            <p:cNvPr id="45" name="Rectangle 44"/>
            <p:cNvSpPr/>
            <p:nvPr/>
          </p:nvSpPr>
          <p:spPr>
            <a:xfrm>
              <a:off x="7134935" y="4429426"/>
              <a:ext cx="81915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tx1"/>
                  </a:solidFill>
                  <a:latin typeface="Comic Sans MS" pitchFamily="66" charset="0"/>
                </a:rPr>
                <a:t>Reported Results</a:t>
              </a:r>
              <a:endParaRPr lang="en-US" sz="11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34935" y="481042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34935" y="4932420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134935" y="5054414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34935" y="5176408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34935" y="5298402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34935" y="542039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134935" y="5537188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134935" y="5659182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74356" y="4429426"/>
            <a:ext cx="819150" cy="1473744"/>
            <a:chOff x="8174356" y="4429426"/>
            <a:chExt cx="819150" cy="1473744"/>
          </a:xfrm>
        </p:grpSpPr>
        <p:sp>
          <p:nvSpPr>
            <p:cNvPr id="52" name="Rectangle 51"/>
            <p:cNvSpPr/>
            <p:nvPr/>
          </p:nvSpPr>
          <p:spPr>
            <a:xfrm>
              <a:off x="8174356" y="4429426"/>
              <a:ext cx="81915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100" dirty="0" smtClean="0">
                  <a:solidFill>
                    <a:schemeClr val="tx1"/>
                  </a:solidFill>
                  <a:latin typeface="Comic Sans MS" pitchFamily="66" charset="0"/>
                </a:rPr>
                <a:t>Stored Data</a:t>
              </a:r>
              <a:endParaRPr lang="en-US" sz="110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174356" y="481042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174356" y="4932420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174356" y="5054414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174356" y="5176408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74356" y="5298402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174356" y="542039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174356" y="5542390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174356" y="5664384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8174356" y="5781176"/>
              <a:ext cx="819150" cy="1219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>
                <a:lnSpc>
                  <a:spcPct val="80000"/>
                </a:lnSpc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757"/>
            <a:ext cx="457200" cy="489367"/>
          </a:xfrm>
        </p:spPr>
        <p:txBody>
          <a:bodyPr/>
          <a:lstStyle/>
          <a:p>
            <a:fld id="{12E92514-57DB-4FE6-A0B8-8102216099F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7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 anchor="ctr">
            <a:normAutofit/>
          </a:bodyPr>
          <a:lstStyle/>
          <a:p>
            <a:r>
              <a:rPr lang="en-US" sz="3600" b="1" dirty="0" smtClean="0"/>
              <a:t>Allotrope Data Format</a:t>
            </a:r>
            <a:endParaRPr lang="en-US" sz="3600" b="1" dirty="0"/>
          </a:p>
        </p:txBody>
      </p:sp>
      <p:sp>
        <p:nvSpPr>
          <p:cNvPr id="13" name="Freeform 12"/>
          <p:cNvSpPr/>
          <p:nvPr/>
        </p:nvSpPr>
        <p:spPr>
          <a:xfrm>
            <a:off x="86265" y="640080"/>
            <a:ext cx="8936966" cy="5786120"/>
          </a:xfrm>
          <a:custGeom>
            <a:avLst/>
            <a:gdLst>
              <a:gd name="connsiteX0" fmla="*/ 0 w 3844342"/>
              <a:gd name="connsiteY0" fmla="*/ 384434 h 4458865"/>
              <a:gd name="connsiteX1" fmla="*/ 112599 w 3844342"/>
              <a:gd name="connsiteY1" fmla="*/ 112598 h 4458865"/>
              <a:gd name="connsiteX2" fmla="*/ 384435 w 3844342"/>
              <a:gd name="connsiteY2" fmla="*/ 0 h 4458865"/>
              <a:gd name="connsiteX3" fmla="*/ 3459908 w 3844342"/>
              <a:gd name="connsiteY3" fmla="*/ 0 h 4458865"/>
              <a:gd name="connsiteX4" fmla="*/ 3731744 w 3844342"/>
              <a:gd name="connsiteY4" fmla="*/ 112599 h 4458865"/>
              <a:gd name="connsiteX5" fmla="*/ 3844342 w 3844342"/>
              <a:gd name="connsiteY5" fmla="*/ 384435 h 4458865"/>
              <a:gd name="connsiteX6" fmla="*/ 3844342 w 3844342"/>
              <a:gd name="connsiteY6" fmla="*/ 4074431 h 4458865"/>
              <a:gd name="connsiteX7" fmla="*/ 3731744 w 3844342"/>
              <a:gd name="connsiteY7" fmla="*/ 4346267 h 4458865"/>
              <a:gd name="connsiteX8" fmla="*/ 3459908 w 3844342"/>
              <a:gd name="connsiteY8" fmla="*/ 4458865 h 4458865"/>
              <a:gd name="connsiteX9" fmla="*/ 384434 w 3844342"/>
              <a:gd name="connsiteY9" fmla="*/ 4458865 h 4458865"/>
              <a:gd name="connsiteX10" fmla="*/ 112598 w 3844342"/>
              <a:gd name="connsiteY10" fmla="*/ 4346267 h 4458865"/>
              <a:gd name="connsiteX11" fmla="*/ 0 w 3844342"/>
              <a:gd name="connsiteY11" fmla="*/ 4074431 h 4458865"/>
              <a:gd name="connsiteX12" fmla="*/ 0 w 3844342"/>
              <a:gd name="connsiteY12" fmla="*/ 384434 h 445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4342" h="4458865">
                <a:moveTo>
                  <a:pt x="0" y="384434"/>
                </a:moveTo>
                <a:cubicBezTo>
                  <a:pt x="0" y="282476"/>
                  <a:pt x="40503" y="184693"/>
                  <a:pt x="112599" y="112598"/>
                </a:cubicBezTo>
                <a:cubicBezTo>
                  <a:pt x="184694" y="40503"/>
                  <a:pt x="282477" y="0"/>
                  <a:pt x="384435" y="0"/>
                </a:cubicBezTo>
                <a:lnTo>
                  <a:pt x="3459908" y="0"/>
                </a:lnTo>
                <a:cubicBezTo>
                  <a:pt x="3561866" y="0"/>
                  <a:pt x="3659649" y="40503"/>
                  <a:pt x="3731744" y="112599"/>
                </a:cubicBezTo>
                <a:cubicBezTo>
                  <a:pt x="3803839" y="184694"/>
                  <a:pt x="3844342" y="282477"/>
                  <a:pt x="3844342" y="384435"/>
                </a:cubicBezTo>
                <a:lnTo>
                  <a:pt x="3844342" y="4074431"/>
                </a:lnTo>
                <a:cubicBezTo>
                  <a:pt x="3844342" y="4176389"/>
                  <a:pt x="3803839" y="4274172"/>
                  <a:pt x="3731744" y="4346267"/>
                </a:cubicBezTo>
                <a:cubicBezTo>
                  <a:pt x="3659649" y="4418362"/>
                  <a:pt x="3561866" y="4458865"/>
                  <a:pt x="3459908" y="4458865"/>
                </a:cubicBezTo>
                <a:lnTo>
                  <a:pt x="384434" y="4458865"/>
                </a:lnTo>
                <a:cubicBezTo>
                  <a:pt x="282476" y="4458865"/>
                  <a:pt x="184693" y="4418362"/>
                  <a:pt x="112598" y="4346267"/>
                </a:cubicBezTo>
                <a:cubicBezTo>
                  <a:pt x="40503" y="4274172"/>
                  <a:pt x="0" y="4176389"/>
                  <a:pt x="0" y="4074431"/>
                </a:cubicBezTo>
                <a:lnTo>
                  <a:pt x="0" y="384434"/>
                </a:lnTo>
                <a:close/>
              </a:path>
            </a:pathLst>
          </a:cu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321264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endParaRPr lang="en-US" sz="1600" b="0" kern="1200" dirty="0"/>
          </a:p>
        </p:txBody>
      </p:sp>
      <p:sp>
        <p:nvSpPr>
          <p:cNvPr id="16" name="Freeform 15"/>
          <p:cNvSpPr/>
          <p:nvPr/>
        </p:nvSpPr>
        <p:spPr>
          <a:xfrm>
            <a:off x="165095" y="727069"/>
            <a:ext cx="8714403" cy="2235969"/>
          </a:xfrm>
          <a:custGeom>
            <a:avLst/>
            <a:gdLst>
              <a:gd name="connsiteX0" fmla="*/ 0 w 3075473"/>
              <a:gd name="connsiteY0" fmla="*/ 87599 h 875988"/>
              <a:gd name="connsiteX1" fmla="*/ 25657 w 3075473"/>
              <a:gd name="connsiteY1" fmla="*/ 25657 h 875988"/>
              <a:gd name="connsiteX2" fmla="*/ 87599 w 3075473"/>
              <a:gd name="connsiteY2" fmla="*/ 0 h 875988"/>
              <a:gd name="connsiteX3" fmla="*/ 2987874 w 3075473"/>
              <a:gd name="connsiteY3" fmla="*/ 0 h 875988"/>
              <a:gd name="connsiteX4" fmla="*/ 3049816 w 3075473"/>
              <a:gd name="connsiteY4" fmla="*/ 25657 h 875988"/>
              <a:gd name="connsiteX5" fmla="*/ 3075473 w 3075473"/>
              <a:gd name="connsiteY5" fmla="*/ 87599 h 875988"/>
              <a:gd name="connsiteX6" fmla="*/ 3075473 w 3075473"/>
              <a:gd name="connsiteY6" fmla="*/ 788389 h 875988"/>
              <a:gd name="connsiteX7" fmla="*/ 3049816 w 3075473"/>
              <a:gd name="connsiteY7" fmla="*/ 850331 h 875988"/>
              <a:gd name="connsiteX8" fmla="*/ 2987874 w 3075473"/>
              <a:gd name="connsiteY8" fmla="*/ 875988 h 875988"/>
              <a:gd name="connsiteX9" fmla="*/ 87599 w 3075473"/>
              <a:gd name="connsiteY9" fmla="*/ 875988 h 875988"/>
              <a:gd name="connsiteX10" fmla="*/ 25657 w 3075473"/>
              <a:gd name="connsiteY10" fmla="*/ 850331 h 875988"/>
              <a:gd name="connsiteX11" fmla="*/ 0 w 3075473"/>
              <a:gd name="connsiteY11" fmla="*/ 788389 h 875988"/>
              <a:gd name="connsiteX12" fmla="*/ 0 w 3075473"/>
              <a:gd name="connsiteY12" fmla="*/ 87599 h 8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75473" h="875988">
                <a:moveTo>
                  <a:pt x="0" y="87599"/>
                </a:moveTo>
                <a:cubicBezTo>
                  <a:pt x="0" y="64366"/>
                  <a:pt x="9229" y="42085"/>
                  <a:pt x="25657" y="25657"/>
                </a:cubicBezTo>
                <a:cubicBezTo>
                  <a:pt x="42085" y="9229"/>
                  <a:pt x="64366" y="0"/>
                  <a:pt x="87599" y="0"/>
                </a:cubicBezTo>
                <a:lnTo>
                  <a:pt x="2987874" y="0"/>
                </a:lnTo>
                <a:cubicBezTo>
                  <a:pt x="3011107" y="0"/>
                  <a:pt x="3033388" y="9229"/>
                  <a:pt x="3049816" y="25657"/>
                </a:cubicBezTo>
                <a:cubicBezTo>
                  <a:pt x="3066244" y="42085"/>
                  <a:pt x="3075473" y="64366"/>
                  <a:pt x="3075473" y="87599"/>
                </a:cubicBezTo>
                <a:lnTo>
                  <a:pt x="3075473" y="788389"/>
                </a:lnTo>
                <a:cubicBezTo>
                  <a:pt x="3075473" y="811622"/>
                  <a:pt x="3066244" y="833903"/>
                  <a:pt x="3049816" y="850331"/>
                </a:cubicBezTo>
                <a:cubicBezTo>
                  <a:pt x="3033388" y="866759"/>
                  <a:pt x="3011107" y="875988"/>
                  <a:pt x="2987874" y="875988"/>
                </a:cubicBezTo>
                <a:lnTo>
                  <a:pt x="87599" y="875988"/>
                </a:lnTo>
                <a:cubicBezTo>
                  <a:pt x="64366" y="875988"/>
                  <a:pt x="42085" y="866759"/>
                  <a:pt x="25657" y="850331"/>
                </a:cubicBezTo>
                <a:cubicBezTo>
                  <a:pt x="9229" y="833903"/>
                  <a:pt x="0" y="811622"/>
                  <a:pt x="0" y="788389"/>
                </a:cubicBezTo>
                <a:lnTo>
                  <a:pt x="0" y="87599"/>
                </a:lnTo>
                <a:close/>
              </a:path>
            </a:pathLst>
          </a:custGeom>
          <a:solidFill>
            <a:srgbClr val="4BACC6"/>
          </a:solidFill>
          <a:ln>
            <a:solidFill>
              <a:srgbClr val="95B3D7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4320" tIns="71377" rIns="86617" bIns="71377" numCol="1" spcCol="1270" anchor="t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bg1"/>
                </a:solidFill>
              </a:rPr>
              <a:t>Data Description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165095" y="2952022"/>
            <a:ext cx="8714403" cy="1968190"/>
          </a:xfrm>
          <a:custGeom>
            <a:avLst/>
            <a:gdLst>
              <a:gd name="connsiteX0" fmla="*/ 0 w 3075473"/>
              <a:gd name="connsiteY0" fmla="*/ 87599 h 875988"/>
              <a:gd name="connsiteX1" fmla="*/ 25657 w 3075473"/>
              <a:gd name="connsiteY1" fmla="*/ 25657 h 875988"/>
              <a:gd name="connsiteX2" fmla="*/ 87599 w 3075473"/>
              <a:gd name="connsiteY2" fmla="*/ 0 h 875988"/>
              <a:gd name="connsiteX3" fmla="*/ 2987874 w 3075473"/>
              <a:gd name="connsiteY3" fmla="*/ 0 h 875988"/>
              <a:gd name="connsiteX4" fmla="*/ 3049816 w 3075473"/>
              <a:gd name="connsiteY4" fmla="*/ 25657 h 875988"/>
              <a:gd name="connsiteX5" fmla="*/ 3075473 w 3075473"/>
              <a:gd name="connsiteY5" fmla="*/ 87599 h 875988"/>
              <a:gd name="connsiteX6" fmla="*/ 3075473 w 3075473"/>
              <a:gd name="connsiteY6" fmla="*/ 788389 h 875988"/>
              <a:gd name="connsiteX7" fmla="*/ 3049816 w 3075473"/>
              <a:gd name="connsiteY7" fmla="*/ 850331 h 875988"/>
              <a:gd name="connsiteX8" fmla="*/ 2987874 w 3075473"/>
              <a:gd name="connsiteY8" fmla="*/ 875988 h 875988"/>
              <a:gd name="connsiteX9" fmla="*/ 87599 w 3075473"/>
              <a:gd name="connsiteY9" fmla="*/ 875988 h 875988"/>
              <a:gd name="connsiteX10" fmla="*/ 25657 w 3075473"/>
              <a:gd name="connsiteY10" fmla="*/ 850331 h 875988"/>
              <a:gd name="connsiteX11" fmla="*/ 0 w 3075473"/>
              <a:gd name="connsiteY11" fmla="*/ 788389 h 875988"/>
              <a:gd name="connsiteX12" fmla="*/ 0 w 3075473"/>
              <a:gd name="connsiteY12" fmla="*/ 87599 h 8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75473" h="875988">
                <a:moveTo>
                  <a:pt x="0" y="87599"/>
                </a:moveTo>
                <a:cubicBezTo>
                  <a:pt x="0" y="64366"/>
                  <a:pt x="9229" y="42085"/>
                  <a:pt x="25657" y="25657"/>
                </a:cubicBezTo>
                <a:cubicBezTo>
                  <a:pt x="42085" y="9229"/>
                  <a:pt x="64366" y="0"/>
                  <a:pt x="87599" y="0"/>
                </a:cubicBezTo>
                <a:lnTo>
                  <a:pt x="2987874" y="0"/>
                </a:lnTo>
                <a:cubicBezTo>
                  <a:pt x="3011107" y="0"/>
                  <a:pt x="3033388" y="9229"/>
                  <a:pt x="3049816" y="25657"/>
                </a:cubicBezTo>
                <a:cubicBezTo>
                  <a:pt x="3066244" y="42085"/>
                  <a:pt x="3075473" y="64366"/>
                  <a:pt x="3075473" y="87599"/>
                </a:cubicBezTo>
                <a:lnTo>
                  <a:pt x="3075473" y="788389"/>
                </a:lnTo>
                <a:cubicBezTo>
                  <a:pt x="3075473" y="811622"/>
                  <a:pt x="3066244" y="833903"/>
                  <a:pt x="3049816" y="850331"/>
                </a:cubicBezTo>
                <a:cubicBezTo>
                  <a:pt x="3033388" y="866759"/>
                  <a:pt x="3011107" y="875988"/>
                  <a:pt x="2987874" y="875988"/>
                </a:cubicBezTo>
                <a:lnTo>
                  <a:pt x="87599" y="875988"/>
                </a:lnTo>
                <a:cubicBezTo>
                  <a:pt x="64366" y="875988"/>
                  <a:pt x="42085" y="866759"/>
                  <a:pt x="25657" y="850331"/>
                </a:cubicBezTo>
                <a:cubicBezTo>
                  <a:pt x="9229" y="833903"/>
                  <a:pt x="0" y="811622"/>
                  <a:pt x="0" y="788389"/>
                </a:cubicBezTo>
                <a:lnTo>
                  <a:pt x="0" y="87599"/>
                </a:lnTo>
                <a:close/>
              </a:path>
            </a:pathLst>
          </a:custGeom>
          <a:solidFill>
            <a:srgbClr val="60E146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4966938"/>
              <a:satOff val="19906"/>
              <a:lumOff val="4314"/>
              <a:alphaOff val="0"/>
            </a:schemeClr>
          </a:fillRef>
          <a:effectRef idx="2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4320" tIns="67567" rIns="81537" bIns="67567" numCol="1" spcCol="1270" anchor="t" anchorCtr="0">
            <a:no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bg1"/>
                </a:solidFill>
              </a:rPr>
              <a:t>Data Cubes </a:t>
            </a:r>
          </a:p>
        </p:txBody>
      </p:sp>
      <p:sp>
        <p:nvSpPr>
          <p:cNvPr id="18" name="Freeform 17"/>
          <p:cNvSpPr/>
          <p:nvPr/>
        </p:nvSpPr>
        <p:spPr>
          <a:xfrm>
            <a:off x="197546" y="4888825"/>
            <a:ext cx="8714403" cy="1438222"/>
          </a:xfrm>
          <a:custGeom>
            <a:avLst/>
            <a:gdLst>
              <a:gd name="connsiteX0" fmla="*/ 0 w 3075473"/>
              <a:gd name="connsiteY0" fmla="*/ 87599 h 875988"/>
              <a:gd name="connsiteX1" fmla="*/ 25657 w 3075473"/>
              <a:gd name="connsiteY1" fmla="*/ 25657 h 875988"/>
              <a:gd name="connsiteX2" fmla="*/ 87599 w 3075473"/>
              <a:gd name="connsiteY2" fmla="*/ 0 h 875988"/>
              <a:gd name="connsiteX3" fmla="*/ 2987874 w 3075473"/>
              <a:gd name="connsiteY3" fmla="*/ 0 h 875988"/>
              <a:gd name="connsiteX4" fmla="*/ 3049816 w 3075473"/>
              <a:gd name="connsiteY4" fmla="*/ 25657 h 875988"/>
              <a:gd name="connsiteX5" fmla="*/ 3075473 w 3075473"/>
              <a:gd name="connsiteY5" fmla="*/ 87599 h 875988"/>
              <a:gd name="connsiteX6" fmla="*/ 3075473 w 3075473"/>
              <a:gd name="connsiteY6" fmla="*/ 788389 h 875988"/>
              <a:gd name="connsiteX7" fmla="*/ 3049816 w 3075473"/>
              <a:gd name="connsiteY7" fmla="*/ 850331 h 875988"/>
              <a:gd name="connsiteX8" fmla="*/ 2987874 w 3075473"/>
              <a:gd name="connsiteY8" fmla="*/ 875988 h 875988"/>
              <a:gd name="connsiteX9" fmla="*/ 87599 w 3075473"/>
              <a:gd name="connsiteY9" fmla="*/ 875988 h 875988"/>
              <a:gd name="connsiteX10" fmla="*/ 25657 w 3075473"/>
              <a:gd name="connsiteY10" fmla="*/ 850331 h 875988"/>
              <a:gd name="connsiteX11" fmla="*/ 0 w 3075473"/>
              <a:gd name="connsiteY11" fmla="*/ 788389 h 875988"/>
              <a:gd name="connsiteX12" fmla="*/ 0 w 3075473"/>
              <a:gd name="connsiteY12" fmla="*/ 87599 h 87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75473" h="875988">
                <a:moveTo>
                  <a:pt x="0" y="87599"/>
                </a:moveTo>
                <a:cubicBezTo>
                  <a:pt x="0" y="64366"/>
                  <a:pt x="9229" y="42085"/>
                  <a:pt x="25657" y="25657"/>
                </a:cubicBezTo>
                <a:cubicBezTo>
                  <a:pt x="42085" y="9229"/>
                  <a:pt x="64366" y="0"/>
                  <a:pt x="87599" y="0"/>
                </a:cubicBezTo>
                <a:lnTo>
                  <a:pt x="2987874" y="0"/>
                </a:lnTo>
                <a:cubicBezTo>
                  <a:pt x="3011107" y="0"/>
                  <a:pt x="3033388" y="9229"/>
                  <a:pt x="3049816" y="25657"/>
                </a:cubicBezTo>
                <a:cubicBezTo>
                  <a:pt x="3066244" y="42085"/>
                  <a:pt x="3075473" y="64366"/>
                  <a:pt x="3075473" y="87599"/>
                </a:cubicBezTo>
                <a:lnTo>
                  <a:pt x="3075473" y="788389"/>
                </a:lnTo>
                <a:cubicBezTo>
                  <a:pt x="3075473" y="811622"/>
                  <a:pt x="3066244" y="833903"/>
                  <a:pt x="3049816" y="850331"/>
                </a:cubicBezTo>
                <a:cubicBezTo>
                  <a:pt x="3033388" y="866759"/>
                  <a:pt x="3011107" y="875988"/>
                  <a:pt x="2987874" y="875988"/>
                </a:cubicBezTo>
                <a:lnTo>
                  <a:pt x="87599" y="875988"/>
                </a:lnTo>
                <a:cubicBezTo>
                  <a:pt x="64366" y="875988"/>
                  <a:pt x="42085" y="866759"/>
                  <a:pt x="25657" y="850331"/>
                </a:cubicBezTo>
                <a:cubicBezTo>
                  <a:pt x="9229" y="833903"/>
                  <a:pt x="0" y="811622"/>
                  <a:pt x="0" y="788389"/>
                </a:cubicBezTo>
                <a:lnTo>
                  <a:pt x="0" y="87599"/>
                </a:lnTo>
                <a:close/>
              </a:path>
            </a:pathLst>
          </a:custGeom>
          <a:solidFill>
            <a:srgbClr val="F79646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9933876"/>
              <a:satOff val="39811"/>
              <a:lumOff val="8628"/>
              <a:alphaOff val="0"/>
            </a:schemeClr>
          </a:fillRef>
          <a:effectRef idx="2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4320" tIns="71377" rIns="86617" bIns="71377" numCol="1" spcCol="1270" anchor="t" anchorCtr="0">
            <a:noAutofit/>
          </a:bodyPr>
          <a:lstStyle/>
          <a:p>
            <a:pPr lvl="0" defTabSz="10668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400" b="1" kern="1200" dirty="0" smtClean="0">
                <a:solidFill>
                  <a:schemeClr val="bg1"/>
                </a:solidFill>
              </a:rPr>
              <a:t>Data Package(s) </a:t>
            </a:r>
            <a:r>
              <a:rPr lang="en-US" sz="2400" kern="1200" dirty="0" smtClean="0">
                <a:solidFill>
                  <a:schemeClr val="bg1"/>
                </a:solidFill>
              </a:rPr>
              <a:t>(optional)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56757"/>
            <a:ext cx="457200" cy="489367"/>
          </a:xfrm>
        </p:spPr>
        <p:txBody>
          <a:bodyPr/>
          <a:lstStyle/>
          <a:p>
            <a:fld id="{12E92514-57DB-4FE6-A0B8-8102216099F6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78100" y="1358315"/>
            <a:ext cx="1554480" cy="43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140809" y="1358315"/>
            <a:ext cx="1554480" cy="126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803518" y="1358315"/>
            <a:ext cx="1554480" cy="136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7128935" y="1358315"/>
            <a:ext cx="1554480" cy="150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5466227" y="1358315"/>
            <a:ext cx="1554480" cy="117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791676" y="1088773"/>
            <a:ext cx="873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Request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12405" y="1088773"/>
            <a:ext cx="1254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Sample prep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82132" y="1088773"/>
            <a:ext cx="867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Method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57169" y="1088773"/>
            <a:ext cx="1560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Data acquisition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18332" y="1088773"/>
            <a:ext cx="188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Instrument instruct.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2142949" y="3703489"/>
            <a:ext cx="2523291" cy="107158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Chromatogram</a:t>
            </a:r>
            <a:r>
              <a:rPr lang="de-DE" sz="1000" dirty="0" smtClean="0"/>
              <a:t> 2D HDF</a:t>
            </a:r>
            <a:endParaRPr lang="en-US" sz="1000" dirty="0"/>
          </a:p>
        </p:txBody>
      </p:sp>
      <p:pic>
        <p:nvPicPr>
          <p:cNvPr id="36" name="Picture 5" descr="C:\Users\christoph.weidmann\ownCloud\Share\MO'S\2D-whiteBackgroun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25" y="3995450"/>
            <a:ext cx="2140018" cy="751891"/>
          </a:xfrm>
          <a:prstGeom prst="rect">
            <a:avLst/>
          </a:prstGeom>
          <a:noFill/>
          <a:ln w="190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be 36"/>
          <p:cNvSpPr/>
          <p:nvPr/>
        </p:nvSpPr>
        <p:spPr>
          <a:xfrm>
            <a:off x="5342600" y="3703489"/>
            <a:ext cx="1786335" cy="1071579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 smtClean="0"/>
              <a:t>Chromatogram</a:t>
            </a:r>
            <a:r>
              <a:rPr lang="de-DE" sz="1000" dirty="0" smtClean="0"/>
              <a:t> 2D HDF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30614" y="2952021"/>
            <a:ext cx="220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Chromatogram: 3D HDF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4398" y="1823127"/>
            <a:ext cx="349384" cy="4571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75861" y="2952021"/>
            <a:ext cx="220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Chromatogram: 2D HDF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33"/>
          <p:cNvCxnSpPr>
            <a:endCxn id="37" idx="0"/>
          </p:cNvCxnSpPr>
          <p:nvPr/>
        </p:nvCxnSpPr>
        <p:spPr>
          <a:xfrm rot="5400000">
            <a:off x="6729243" y="2526556"/>
            <a:ext cx="817405" cy="15364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33"/>
          <p:cNvCxnSpPr>
            <a:endCxn id="35" idx="0"/>
          </p:cNvCxnSpPr>
          <p:nvPr/>
        </p:nvCxnSpPr>
        <p:spPr>
          <a:xfrm rot="5400000">
            <a:off x="5313657" y="1110970"/>
            <a:ext cx="817405" cy="436763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468943" y="5335852"/>
            <a:ext cx="1318396" cy="872972"/>
            <a:chOff x="6468943" y="5495529"/>
            <a:chExt cx="1318396" cy="872972"/>
          </a:xfrm>
        </p:grpSpPr>
        <p:sp>
          <p:nvSpPr>
            <p:cNvPr id="10" name="Rectangle 9"/>
            <p:cNvSpPr/>
            <p:nvPr/>
          </p:nvSpPr>
          <p:spPr>
            <a:xfrm>
              <a:off x="6468943" y="5495529"/>
              <a:ext cx="1318396" cy="8729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645756" y="5584052"/>
              <a:ext cx="1022826" cy="714931"/>
              <a:chOff x="841829" y="566057"/>
              <a:chExt cx="4499428" cy="302771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41829" y="566057"/>
                <a:ext cx="3792119" cy="30277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Parallelogram 38"/>
              <p:cNvSpPr/>
              <p:nvPr/>
            </p:nvSpPr>
            <p:spPr>
              <a:xfrm>
                <a:off x="841829" y="1182813"/>
                <a:ext cx="4499428" cy="2410954"/>
              </a:xfrm>
              <a:prstGeom prst="parallelogram">
                <a:avLst>
                  <a:gd name="adj" fmla="val 2267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1814096" y="1248231"/>
                <a:ext cx="2819852" cy="2177143"/>
                <a:chOff x="1814096" y="1248231"/>
                <a:chExt cx="2819852" cy="2177143"/>
              </a:xfrm>
            </p:grpSpPr>
            <p:sp>
              <p:nvSpPr>
                <p:cNvPr id="43" name="Bent Arrow 42"/>
                <p:cNvSpPr/>
                <p:nvPr/>
              </p:nvSpPr>
              <p:spPr>
                <a:xfrm flipV="1">
                  <a:off x="1814096" y="1778004"/>
                  <a:ext cx="1059543" cy="1480458"/>
                </a:xfrm>
                <a:prstGeom prst="ben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Bent Arrow 44"/>
                <p:cNvSpPr/>
                <p:nvPr/>
              </p:nvSpPr>
              <p:spPr>
                <a:xfrm flipV="1">
                  <a:off x="1814096" y="1248231"/>
                  <a:ext cx="1059543" cy="1074058"/>
                </a:xfrm>
                <a:prstGeom prst="ben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2343868" y="1589317"/>
                  <a:ext cx="1074056" cy="783771"/>
                  <a:chOff x="2685144" y="1973942"/>
                  <a:chExt cx="1393370" cy="783771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2685144" y="1973942"/>
                    <a:ext cx="1175658" cy="78377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Parallelogram 57"/>
                  <p:cNvSpPr/>
                  <p:nvPr/>
                </p:nvSpPr>
                <p:spPr>
                  <a:xfrm>
                    <a:off x="2685144" y="2133599"/>
                    <a:ext cx="1393370" cy="624114"/>
                  </a:xfrm>
                  <a:prstGeom prst="parallelogram">
                    <a:avLst>
                      <a:gd name="adj" fmla="val 22675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9" name="Right Arrow 48"/>
                <p:cNvSpPr/>
                <p:nvPr/>
              </p:nvSpPr>
              <p:spPr>
                <a:xfrm>
                  <a:off x="2343868" y="2721433"/>
                  <a:ext cx="1952172" cy="537029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343868" y="2641603"/>
                  <a:ext cx="1074056" cy="783771"/>
                  <a:chOff x="2685144" y="1973942"/>
                  <a:chExt cx="1393370" cy="783771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2685144" y="1973942"/>
                    <a:ext cx="1175658" cy="78377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Parallelogram 55"/>
                  <p:cNvSpPr/>
                  <p:nvPr/>
                </p:nvSpPr>
                <p:spPr>
                  <a:xfrm>
                    <a:off x="2685144" y="2133599"/>
                    <a:ext cx="1393370" cy="624114"/>
                  </a:xfrm>
                  <a:prstGeom prst="parallelogram">
                    <a:avLst>
                      <a:gd name="adj" fmla="val 22675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3559892" y="2641602"/>
                  <a:ext cx="1074056" cy="783771"/>
                  <a:chOff x="2685144" y="1973942"/>
                  <a:chExt cx="1393370" cy="783771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2685144" y="1973942"/>
                    <a:ext cx="1175658" cy="78377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Parallelogram 52"/>
                  <p:cNvSpPr/>
                  <p:nvPr/>
                </p:nvSpPr>
                <p:spPr>
                  <a:xfrm>
                    <a:off x="2685144" y="2133599"/>
                    <a:ext cx="1393370" cy="624114"/>
                  </a:xfrm>
                  <a:prstGeom prst="parallelogram">
                    <a:avLst>
                      <a:gd name="adj" fmla="val 22675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12" name="Group 11"/>
          <p:cNvGrpSpPr/>
          <p:nvPr/>
        </p:nvGrpSpPr>
        <p:grpSpPr>
          <a:xfrm>
            <a:off x="4467773" y="5335852"/>
            <a:ext cx="1318396" cy="872972"/>
            <a:chOff x="2863736" y="5485023"/>
            <a:chExt cx="1318396" cy="872972"/>
          </a:xfrm>
        </p:grpSpPr>
        <p:sp>
          <p:nvSpPr>
            <p:cNvPr id="76" name="Rectangle 75"/>
            <p:cNvSpPr/>
            <p:nvPr/>
          </p:nvSpPr>
          <p:spPr>
            <a:xfrm>
              <a:off x="2863736" y="5485023"/>
              <a:ext cx="1318396" cy="8729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026035" y="5573317"/>
              <a:ext cx="1022826" cy="714931"/>
              <a:chOff x="594389" y="3772646"/>
              <a:chExt cx="1022826" cy="71493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94389" y="3772646"/>
                <a:ext cx="862038" cy="7149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Parallelogram 60"/>
              <p:cNvSpPr/>
              <p:nvPr/>
            </p:nvSpPr>
            <p:spPr>
              <a:xfrm>
                <a:off x="594389" y="3918280"/>
                <a:ext cx="1022826" cy="569297"/>
              </a:xfrm>
              <a:prstGeom prst="parallelogram">
                <a:avLst>
                  <a:gd name="adj" fmla="val 2267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97" y="5335852"/>
            <a:ext cx="761407" cy="91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77" y="5335852"/>
            <a:ext cx="789823" cy="95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41" y="3995450"/>
            <a:ext cx="2211326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98" y="3995450"/>
            <a:ext cx="1472842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5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2" y="3846286"/>
            <a:ext cx="5558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</a:rPr>
              <a:t>REDUCING IT TO PRACTICE</a:t>
            </a:r>
          </a:p>
        </p:txBody>
      </p:sp>
    </p:spTree>
    <p:extLst>
      <p:ext uri="{BB962C8B-B14F-4D97-AF65-F5344CB8AC3E}">
        <p14:creationId xmlns:p14="http://schemas.microsoft.com/office/powerpoint/2010/main" val="27278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 smtClean="0"/>
              <a:t>Reducing it to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 smtClean="0"/>
              <a:t>Integration projects: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2600" dirty="0" smtClean="0"/>
              <a:t>Early adoption and acceleration of AF Framework development through delivery of Framework components.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Accelerate vendor adoption via collaboration on delivering specific capabilities through the integration projects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2600" dirty="0" smtClean="0"/>
              <a:t>Ensure the validity of the Framework through real-world requirements and implementation.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2600" dirty="0"/>
              <a:t>B</a:t>
            </a:r>
            <a:r>
              <a:rPr lang="en-GB" sz="2600" dirty="0" smtClean="0"/>
              <a:t>enefit the sponsoring companies in terms of shared development of new functionality &amp; shared experience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2600" dirty="0" smtClean="0"/>
              <a:t>Drive </a:t>
            </a:r>
            <a:r>
              <a:rPr lang="en-US" sz="2600" dirty="0" smtClean="0"/>
              <a:t>integration of the Framework into the IT/IS Roadmap</a:t>
            </a:r>
            <a:endParaRPr lang="en-GB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942A-50C0-4340-B742-F08FF1DA041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3934691" y="1676400"/>
            <a:ext cx="1066800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Current Project Portfolio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676400" y="1138649"/>
            <a:ext cx="7010400" cy="461665"/>
            <a:chOff x="1600200" y="6296680"/>
            <a:chExt cx="7010400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076700" y="629668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  <a:latin typeface="Agency FB" pitchFamily="34" charset="0"/>
                </a:rPr>
                <a:t>Development</a:t>
              </a:r>
              <a:endParaRPr lang="en-US" sz="2400" dirty="0">
                <a:solidFill>
                  <a:prstClr val="black"/>
                </a:solidFill>
                <a:latin typeface="Agency FB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00200" y="629668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  <a:latin typeface="Agency FB" pitchFamily="34" charset="0"/>
                </a:rPr>
                <a:t>Research</a:t>
              </a:r>
              <a:endParaRPr lang="en-US" sz="2400" dirty="0">
                <a:solidFill>
                  <a:prstClr val="black"/>
                </a:solidFill>
                <a:latin typeface="Agency FB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53200" y="629668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  <a:latin typeface="Agency FB" pitchFamily="34" charset="0"/>
                </a:rPr>
                <a:t>Commercial</a:t>
              </a:r>
              <a:endParaRPr lang="en-US" sz="2400" dirty="0">
                <a:solidFill>
                  <a:prstClr val="black"/>
                </a:solidFill>
                <a:latin typeface="Agency FB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52600" y="6085110"/>
            <a:ext cx="5791200" cy="381000"/>
            <a:chOff x="2743200" y="6400800"/>
            <a:chExt cx="5791200" cy="381000"/>
          </a:xfrm>
        </p:grpSpPr>
        <p:sp>
          <p:nvSpPr>
            <p:cNvPr id="43" name="Rectangle 42"/>
            <p:cNvSpPr/>
            <p:nvPr/>
          </p:nvSpPr>
          <p:spPr>
            <a:xfrm>
              <a:off x="2743200" y="6400800"/>
              <a:ext cx="1371600" cy="381000"/>
            </a:xfrm>
            <a:prstGeom prst="rect">
              <a:avLst/>
            </a:prstGeom>
            <a:solidFill>
              <a:srgbClr val="7598D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Member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89600" y="6400800"/>
              <a:ext cx="1371600" cy="381000"/>
            </a:xfrm>
            <a:prstGeom prst="rect">
              <a:avLst/>
            </a:prstGeom>
            <a:solidFill>
              <a:srgbClr val="F5CD2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non-GMP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162800" y="6400800"/>
              <a:ext cx="1371600" cy="381000"/>
            </a:xfrm>
            <a:prstGeom prst="rect">
              <a:avLst/>
            </a:prstGeom>
            <a:solidFill>
              <a:srgbClr val="FE863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GMP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16400" y="6400800"/>
              <a:ext cx="1371600" cy="3810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gency FB" pitchFamily="34" charset="0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52400" y="3505200"/>
            <a:ext cx="1371600" cy="381000"/>
          </a:xfrm>
          <a:prstGeom prst="rect">
            <a:avLst/>
          </a:prstGeom>
          <a:solidFill>
            <a:srgbClr val="7598D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BMS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" y="2590800"/>
            <a:ext cx="1371600" cy="381000"/>
          </a:xfrm>
          <a:prstGeom prst="rect">
            <a:avLst/>
          </a:prstGeom>
          <a:solidFill>
            <a:srgbClr val="7598D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Bayer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52400" y="2133600"/>
            <a:ext cx="1371600" cy="381000"/>
          </a:xfrm>
          <a:prstGeom prst="rect">
            <a:avLst/>
          </a:prstGeom>
          <a:solidFill>
            <a:srgbClr val="7598D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Baxter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" y="4876800"/>
            <a:ext cx="1371600" cy="381000"/>
          </a:xfrm>
          <a:prstGeom prst="rect">
            <a:avLst/>
          </a:prstGeom>
          <a:solidFill>
            <a:srgbClr val="7598D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Merck &amp; Co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" y="1676400"/>
            <a:ext cx="1371600" cy="381000"/>
          </a:xfrm>
          <a:prstGeom prst="rect">
            <a:avLst/>
          </a:prstGeom>
          <a:solidFill>
            <a:srgbClr val="7598D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Amgen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" y="3048000"/>
            <a:ext cx="1371600" cy="381000"/>
          </a:xfrm>
          <a:prstGeom prst="rect">
            <a:avLst/>
          </a:prstGeom>
          <a:solidFill>
            <a:srgbClr val="7598D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Boehringer-Ingelheim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52400" y="4419600"/>
            <a:ext cx="1371600" cy="381000"/>
          </a:xfrm>
          <a:prstGeom prst="rect">
            <a:avLst/>
          </a:prstGeom>
          <a:solidFill>
            <a:srgbClr val="7598D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GSK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19600" y="4419600"/>
            <a:ext cx="4495800" cy="3810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Drug Substance Release &amp; Stability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00200" y="3505200"/>
            <a:ext cx="2819400" cy="381000"/>
          </a:xfrm>
          <a:prstGeom prst="rect">
            <a:avLst/>
          </a:prstGeom>
          <a:solidFill>
            <a:srgbClr val="F5CD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 ID, Purification,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Lead Profiling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00200" y="4876800"/>
            <a:ext cx="5105400" cy="381000"/>
          </a:xfrm>
          <a:prstGeom prst="rect">
            <a:avLst/>
          </a:prstGeom>
          <a:solidFill>
            <a:srgbClr val="F5CD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 Screening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00200" y="4876800"/>
            <a:ext cx="1066800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HPLC-UV/MS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19600" y="4419600"/>
            <a:ext cx="1066800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HPLC-UV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Balance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00200" y="3505200"/>
            <a:ext cx="1066800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HPLC-UV/MS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419600" y="3048000"/>
            <a:ext cx="2209800" cy="381000"/>
          </a:xfrm>
          <a:prstGeom prst="rect">
            <a:avLst/>
          </a:prstGeom>
          <a:solidFill>
            <a:srgbClr val="F5CD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 ID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419600" y="3048000"/>
            <a:ext cx="1066800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HPLC-MS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19600" y="2590800"/>
            <a:ext cx="2743200" cy="381000"/>
          </a:xfrm>
          <a:prstGeom prst="rect">
            <a:avLst/>
          </a:prstGeom>
          <a:solidFill>
            <a:srgbClr val="F5CD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Fermentation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 Control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19600" y="2590800"/>
            <a:ext cx="1066800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Bioanalyzer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19600" y="1676400"/>
            <a:ext cx="4495800" cy="381000"/>
          </a:xfrm>
          <a:prstGeom prst="rect">
            <a:avLst/>
          </a:prstGeom>
          <a:solidFill>
            <a:srgbClr val="FE863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 and Large Molecule CMC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419600" y="1676400"/>
            <a:ext cx="1066800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 types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52400" y="3962400"/>
            <a:ext cx="1371600" cy="381000"/>
          </a:xfrm>
          <a:prstGeom prst="rect">
            <a:avLst/>
          </a:prstGeom>
          <a:solidFill>
            <a:srgbClr val="7598D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Genentech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419600" y="2133600"/>
            <a:ext cx="4495800" cy="381000"/>
            <a:chOff x="4419600" y="2057400"/>
            <a:chExt cx="4495800" cy="381000"/>
          </a:xfrm>
        </p:grpSpPr>
        <p:sp>
          <p:nvSpPr>
            <p:cNvPr id="71" name="Rectangle 70"/>
            <p:cNvSpPr/>
            <p:nvPr/>
          </p:nvSpPr>
          <p:spPr>
            <a:xfrm>
              <a:off x="4419600" y="2057400"/>
              <a:ext cx="4495800" cy="381000"/>
            </a:xfrm>
            <a:prstGeom prst="rect">
              <a:avLst/>
            </a:prstGeom>
            <a:solidFill>
              <a:srgbClr val="FE863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Elemental Impurities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19600" y="2057400"/>
              <a:ext cx="1066800" cy="38100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ICP-MS</a:t>
              </a:r>
            </a:p>
          </p:txBody>
        </p:sp>
      </p:grpSp>
      <p:sp>
        <p:nvSpPr>
          <p:cNvPr id="69" name="Rectangle 68"/>
          <p:cNvSpPr/>
          <p:nvPr/>
        </p:nvSpPr>
        <p:spPr>
          <a:xfrm>
            <a:off x="1600200" y="3962400"/>
            <a:ext cx="2819400" cy="381000"/>
          </a:xfrm>
          <a:prstGeom prst="rect">
            <a:avLst/>
          </a:prstGeom>
          <a:solidFill>
            <a:srgbClr val="F5CD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Assay, Purity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00200" y="3962400"/>
            <a:ext cx="1066800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HPLC-UV</a:t>
            </a: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600201" y="1676400"/>
            <a:ext cx="2552700" cy="100965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US" sz="1200" b="1" kern="0" dirty="0">
                <a:solidFill>
                  <a:prstClr val="black"/>
                </a:solidFill>
                <a:latin typeface="Calibri"/>
              </a:rPr>
              <a:t>pH, Weighing, GC, Karl Fischer, TGA, NMR , Cell Density/Viability, Blood Gas Analyzer , Cell Culture Analyzer, Capillary Electrophoresis</a:t>
            </a:r>
          </a:p>
          <a:p>
            <a:r>
              <a:rPr lang="en-US" sz="1200" b="1" kern="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00" b="1" kern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7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63525" y="2685600"/>
            <a:ext cx="7985051" cy="3794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79538" y="1337517"/>
            <a:ext cx="8229600" cy="1143000"/>
          </a:xfrm>
        </p:spPr>
        <p:txBody>
          <a:bodyPr/>
          <a:lstStyle/>
          <a:p>
            <a:r>
              <a:rPr lang="en-US" dirty="0" smtClean="0"/>
              <a:t>Amgen Project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7957" y="3811015"/>
            <a:ext cx="1675292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7957" y="5172634"/>
            <a:ext cx="1675292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4320" y="5172634"/>
            <a:ext cx="1675292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Lake</a:t>
            </a:r>
          </a:p>
          <a:p>
            <a:pPr algn="ctr"/>
            <a:r>
              <a:rPr lang="en-US" sz="1600" dirty="0"/>
              <a:t>(Hadoop)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6138" y="5172634"/>
            <a:ext cx="1675292" cy="762000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ADF multiple techniques</a:t>
            </a:r>
          </a:p>
          <a:p>
            <a:pPr algn="ctr"/>
            <a:r>
              <a:rPr lang="en-US" sz="1600" dirty="0"/>
              <a:t>(results only)</a:t>
            </a:r>
          </a:p>
        </p:txBody>
      </p:sp>
      <p:cxnSp>
        <p:nvCxnSpPr>
          <p:cNvPr id="14" name="Straight Arrow Connector 13"/>
          <p:cNvCxnSpPr>
            <a:stCxn id="34" idx="2"/>
            <a:endCxn id="6" idx="0"/>
          </p:cNvCxnSpPr>
          <p:nvPr/>
        </p:nvCxnSpPr>
        <p:spPr>
          <a:xfrm>
            <a:off x="1755603" y="3616005"/>
            <a:ext cx="0" cy="19501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755603" y="4573015"/>
            <a:ext cx="0" cy="59961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1"/>
          </p:cNvCxnSpPr>
          <p:nvPr/>
        </p:nvCxnSpPr>
        <p:spPr>
          <a:xfrm>
            <a:off x="2593249" y="5553634"/>
            <a:ext cx="1142889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0" idx="1"/>
          </p:cNvCxnSpPr>
          <p:nvPr/>
        </p:nvCxnSpPr>
        <p:spPr>
          <a:xfrm>
            <a:off x="5411430" y="5553634"/>
            <a:ext cx="1142890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7957" y="2854005"/>
            <a:ext cx="1675292" cy="762000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 Taxonomies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3736139" y="3472962"/>
            <a:ext cx="3236161" cy="1487785"/>
            <a:chOff x="3736139" y="3713510"/>
            <a:chExt cx="2550361" cy="1247237"/>
          </a:xfrm>
        </p:grpSpPr>
        <p:sp>
          <p:nvSpPr>
            <p:cNvPr id="13" name="Rectangle 12"/>
            <p:cNvSpPr/>
            <p:nvPr/>
          </p:nvSpPr>
          <p:spPr>
            <a:xfrm>
              <a:off x="3736139" y="3713510"/>
              <a:ext cx="1494988" cy="1247237"/>
            </a:xfrm>
            <a:prstGeom prst="rect">
              <a:avLst/>
            </a:prstGeom>
            <a:solidFill>
              <a:srgbClr val="EE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/>
                <a:t>pH</a:t>
              </a:r>
            </a:p>
            <a:p>
              <a:r>
                <a:rPr lang="en-US" sz="1200" dirty="0" smtClean="0"/>
                <a:t>Weighing</a:t>
              </a:r>
            </a:p>
            <a:p>
              <a:r>
                <a:rPr lang="en-US" sz="1200" dirty="0" smtClean="0"/>
                <a:t>HPLC</a:t>
              </a:r>
            </a:p>
            <a:p>
              <a:r>
                <a:rPr lang="en-US" sz="1200" dirty="0" smtClean="0"/>
                <a:t>UV</a:t>
              </a:r>
            </a:p>
            <a:p>
              <a:r>
                <a:rPr lang="en-US" sz="1200" dirty="0" smtClean="0"/>
                <a:t>MS</a:t>
              </a:r>
            </a:p>
            <a:p>
              <a:r>
                <a:rPr lang="en-US" sz="1200" dirty="0"/>
                <a:t>GC</a:t>
              </a:r>
            </a:p>
            <a:p>
              <a:r>
                <a:rPr lang="en-US" sz="1200" dirty="0"/>
                <a:t>Karl </a:t>
              </a:r>
              <a:r>
                <a:rPr lang="en-US" sz="1200" dirty="0" smtClean="0"/>
                <a:t>Fischer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17" name="Rectangle 12"/>
            <p:cNvSpPr/>
            <p:nvPr/>
          </p:nvSpPr>
          <p:spPr>
            <a:xfrm>
              <a:off x="4791512" y="3713510"/>
              <a:ext cx="1494988" cy="1247237"/>
            </a:xfrm>
            <a:prstGeom prst="rect">
              <a:avLst/>
            </a:prstGeom>
            <a:solidFill>
              <a:srgbClr val="EE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smtClean="0"/>
                <a:t>TGA</a:t>
              </a:r>
            </a:p>
            <a:p>
              <a:r>
                <a:rPr lang="en-US" sz="1200" dirty="0" smtClean="0"/>
                <a:t>NMR </a:t>
              </a:r>
              <a:endParaRPr lang="en-US" sz="1200" dirty="0"/>
            </a:p>
            <a:p>
              <a:r>
                <a:rPr lang="en-US" sz="1200" dirty="0"/>
                <a:t>Cell Density/Viability</a:t>
              </a:r>
            </a:p>
            <a:p>
              <a:r>
                <a:rPr lang="en-US" sz="1200" dirty="0"/>
                <a:t>Blood Gas Analyzer </a:t>
              </a:r>
              <a:endParaRPr lang="en-US" sz="1200" dirty="0" smtClean="0"/>
            </a:p>
            <a:p>
              <a:r>
                <a:rPr lang="en-US" sz="1200" dirty="0" smtClean="0"/>
                <a:t>Cell </a:t>
              </a:r>
              <a:r>
                <a:rPr lang="en-US" sz="1200" dirty="0"/>
                <a:t>Culture </a:t>
              </a:r>
              <a:r>
                <a:rPr lang="en-US" sz="1200" dirty="0" smtClean="0"/>
                <a:t>Analyzer</a:t>
              </a:r>
            </a:p>
            <a:p>
              <a:r>
                <a:rPr lang="en-US" sz="1200" dirty="0" smtClean="0"/>
                <a:t>Capillary Electrophoresis</a:t>
              </a:r>
            </a:p>
            <a:p>
              <a:r>
                <a:rPr lang="en-US" sz="1200" dirty="0" smtClean="0"/>
                <a:t>…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524" y="141765"/>
            <a:ext cx="7985051" cy="1390640"/>
            <a:chOff x="563524" y="1036037"/>
            <a:chExt cx="7985051" cy="1390640"/>
          </a:xfrm>
        </p:grpSpPr>
        <p:sp>
          <p:nvSpPr>
            <p:cNvPr id="15" name="Rectangle 37"/>
            <p:cNvSpPr/>
            <p:nvPr/>
          </p:nvSpPr>
          <p:spPr>
            <a:xfrm>
              <a:off x="563524" y="1036037"/>
              <a:ext cx="7985051" cy="13906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APN Member PoCs</a:t>
              </a:r>
              <a:endParaRPr lang="en-US" dirty="0"/>
            </a:p>
          </p:txBody>
        </p:sp>
        <p:sp>
          <p:nvSpPr>
            <p:cNvPr id="20" name="Rectangle 33"/>
            <p:cNvSpPr/>
            <p:nvPr/>
          </p:nvSpPr>
          <p:spPr>
            <a:xfrm>
              <a:off x="917957" y="1473445"/>
              <a:ext cx="1675292" cy="762000"/>
            </a:xfrm>
            <a:prstGeom prst="rect">
              <a:avLst/>
            </a:prstGeom>
            <a:solidFill>
              <a:srgbClr val="EE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AF Taxonomies</a:t>
              </a:r>
              <a:endParaRPr lang="en-US" dirty="0"/>
            </a:p>
          </p:txBody>
        </p:sp>
        <p:sp>
          <p:nvSpPr>
            <p:cNvPr id="21" name="Rectangle 10"/>
            <p:cNvSpPr/>
            <p:nvPr/>
          </p:nvSpPr>
          <p:spPr>
            <a:xfrm>
              <a:off x="4720135" y="1473445"/>
              <a:ext cx="1675292" cy="762000"/>
            </a:xfrm>
            <a:prstGeom prst="rect">
              <a:avLst/>
            </a:prstGeom>
            <a:solidFill>
              <a:srgbClr val="EE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ADF multiple techniques</a:t>
              </a:r>
            </a:p>
            <a:p>
              <a:pPr algn="ctr"/>
              <a:r>
                <a:rPr lang="en-US" sz="1400" dirty="0" smtClean="0"/>
                <a:t>(results only)</a:t>
              </a:r>
              <a:endParaRPr lang="en-US" dirty="0"/>
            </a:p>
          </p:txBody>
        </p:sp>
        <p:sp>
          <p:nvSpPr>
            <p:cNvPr id="22" name="Rectangle 5"/>
            <p:cNvSpPr/>
            <p:nvPr/>
          </p:nvSpPr>
          <p:spPr>
            <a:xfrm>
              <a:off x="2819046" y="1473445"/>
              <a:ext cx="1675292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APN Member “ELN”</a:t>
              </a:r>
              <a:endParaRPr lang="en-US" dirty="0"/>
            </a:p>
          </p:txBody>
        </p:sp>
        <p:cxnSp>
          <p:nvCxnSpPr>
            <p:cNvPr id="23" name="Straight Arrow Connector 15"/>
            <p:cNvCxnSpPr>
              <a:stCxn id="20" idx="3"/>
              <a:endCxn id="22" idx="1"/>
            </p:cNvCxnSpPr>
            <p:nvPr/>
          </p:nvCxnSpPr>
          <p:spPr>
            <a:xfrm>
              <a:off x="2593249" y="1854445"/>
              <a:ext cx="22579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5"/>
            <p:cNvCxnSpPr>
              <a:stCxn id="22" idx="3"/>
              <a:endCxn id="21" idx="1"/>
            </p:cNvCxnSpPr>
            <p:nvPr/>
          </p:nvCxnSpPr>
          <p:spPr>
            <a:xfrm>
              <a:off x="4494338" y="1854445"/>
              <a:ext cx="22579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5"/>
            <p:cNvSpPr/>
            <p:nvPr/>
          </p:nvSpPr>
          <p:spPr>
            <a:xfrm>
              <a:off x="6621224" y="1473445"/>
              <a:ext cx="1675292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APN Member “SDMS”</a:t>
              </a:r>
              <a:endParaRPr lang="en-US" dirty="0"/>
            </a:p>
          </p:txBody>
        </p:sp>
        <p:cxnSp>
          <p:nvCxnSpPr>
            <p:cNvPr id="30" name="Straight Arrow Connector 15"/>
            <p:cNvCxnSpPr>
              <a:stCxn id="21" idx="3"/>
              <a:endCxn id="29" idx="1"/>
            </p:cNvCxnSpPr>
            <p:nvPr/>
          </p:nvCxnSpPr>
          <p:spPr>
            <a:xfrm>
              <a:off x="6395427" y="1854445"/>
              <a:ext cx="22579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CBED-3A6E-4071-A4A0-5F45BE1C5994}" type="slidenum">
              <a:rPr lang="en-US" smtClean="0"/>
              <a:t>26</a:t>
            </a:fld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62708" y="2279200"/>
            <a:ext cx="7985867" cy="439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white"/>
                </a:solidFill>
              </a:rPr>
              <a:t>GMP Development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0104"/>
            <a:ext cx="8229600" cy="1143000"/>
          </a:xfrm>
        </p:spPr>
        <p:txBody>
          <a:bodyPr/>
          <a:lstStyle/>
          <a:p>
            <a:r>
              <a:rPr lang="en-US" dirty="0" smtClean="0"/>
              <a:t>GSK Project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3525" y="2685600"/>
            <a:ext cx="7985051" cy="37941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7955" y="3628131"/>
            <a:ext cx="4493475" cy="76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ELN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2234" y="5172622"/>
            <a:ext cx="1675292" cy="762000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ADF</a:t>
            </a:r>
          </a:p>
        </p:txBody>
      </p:sp>
      <p:cxnSp>
        <p:nvCxnSpPr>
          <p:cNvPr id="11" name="Straight Arrow Connector 10"/>
          <p:cNvCxnSpPr>
            <a:endCxn id="22" idx="0"/>
          </p:cNvCxnSpPr>
          <p:nvPr/>
        </p:nvCxnSpPr>
        <p:spPr>
          <a:xfrm>
            <a:off x="1745798" y="4375052"/>
            <a:ext cx="9805" cy="39296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3"/>
            <a:endCxn id="10" idx="1"/>
          </p:cNvCxnSpPr>
          <p:nvPr/>
        </p:nvCxnSpPr>
        <p:spPr>
          <a:xfrm>
            <a:off x="2593249" y="5553622"/>
            <a:ext cx="748985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4" idx="3"/>
          </p:cNvCxnSpPr>
          <p:nvPr/>
        </p:nvCxnSpPr>
        <p:spPr>
          <a:xfrm flipV="1">
            <a:off x="5017526" y="4009131"/>
            <a:ext cx="393904" cy="1544491"/>
          </a:xfrm>
          <a:prstGeom prst="bentConnector3">
            <a:avLst>
              <a:gd name="adj1" fmla="val 158034"/>
            </a:avLst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7"/>
          <p:cNvGrpSpPr/>
          <p:nvPr/>
        </p:nvGrpSpPr>
        <p:grpSpPr>
          <a:xfrm>
            <a:off x="917957" y="4768013"/>
            <a:ext cx="1675292" cy="1571218"/>
            <a:chOff x="6554320" y="2488609"/>
            <a:chExt cx="1675292" cy="1571218"/>
          </a:xfrm>
        </p:grpSpPr>
        <p:sp>
          <p:nvSpPr>
            <p:cNvPr id="17" name="Rectangle 16"/>
            <p:cNvSpPr/>
            <p:nvPr/>
          </p:nvSpPr>
          <p:spPr>
            <a:xfrm>
              <a:off x="6554320" y="2488609"/>
              <a:ext cx="1675292" cy="157121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554320" y="3297827"/>
              <a:ext cx="1675292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white"/>
                  </a:solidFill>
                </a:rPr>
                <a:t>Balance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54320" y="2488609"/>
              <a:ext cx="1675292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white"/>
                  </a:solidFill>
                </a:rPr>
                <a:t>HPLC</a:t>
              </a:r>
            </a:p>
          </p:txBody>
        </p:sp>
      </p:grpSp>
      <p:grpSp>
        <p:nvGrpSpPr>
          <p:cNvPr id="7" name="Group 5"/>
          <p:cNvGrpSpPr/>
          <p:nvPr/>
        </p:nvGrpSpPr>
        <p:grpSpPr>
          <a:xfrm>
            <a:off x="563524" y="146304"/>
            <a:ext cx="7985051" cy="1390640"/>
            <a:chOff x="563524" y="1036037"/>
            <a:chExt cx="7985051" cy="1390640"/>
          </a:xfrm>
        </p:grpSpPr>
        <p:sp>
          <p:nvSpPr>
            <p:cNvPr id="18" name="Rectangle 37"/>
            <p:cNvSpPr/>
            <p:nvPr/>
          </p:nvSpPr>
          <p:spPr>
            <a:xfrm>
              <a:off x="563524" y="1036037"/>
              <a:ext cx="7985051" cy="13906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APN Member PoCs</a:t>
              </a:r>
            </a:p>
          </p:txBody>
        </p:sp>
        <p:sp>
          <p:nvSpPr>
            <p:cNvPr id="21" name="Rectangle 10"/>
            <p:cNvSpPr/>
            <p:nvPr/>
          </p:nvSpPr>
          <p:spPr>
            <a:xfrm>
              <a:off x="4720135" y="1473445"/>
              <a:ext cx="1675292" cy="762000"/>
            </a:xfrm>
            <a:prstGeom prst="rect">
              <a:avLst/>
            </a:prstGeom>
            <a:solidFill>
              <a:srgbClr val="EE7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white"/>
                  </a:solidFill>
                </a:rPr>
                <a:t>ADF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5"/>
            <p:cNvSpPr/>
            <p:nvPr/>
          </p:nvSpPr>
          <p:spPr>
            <a:xfrm>
              <a:off x="2819046" y="1473445"/>
              <a:ext cx="1675292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white"/>
                  </a:solidFill>
                </a:rPr>
                <a:t>APN Member “CDS”</a:t>
              </a:r>
            </a:p>
          </p:txBody>
        </p:sp>
        <p:cxnSp>
          <p:nvCxnSpPr>
            <p:cNvPr id="25" name="Straight Arrow Connector 15"/>
            <p:cNvCxnSpPr>
              <a:stCxn id="23" idx="3"/>
              <a:endCxn id="21" idx="1"/>
            </p:cNvCxnSpPr>
            <p:nvPr/>
          </p:nvCxnSpPr>
          <p:spPr>
            <a:xfrm>
              <a:off x="4494338" y="1854445"/>
              <a:ext cx="22579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5"/>
            <p:cNvSpPr/>
            <p:nvPr/>
          </p:nvSpPr>
          <p:spPr>
            <a:xfrm>
              <a:off x="6621224" y="1473445"/>
              <a:ext cx="1675292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white"/>
                  </a:solidFill>
                </a:rPr>
                <a:t>APN Member “ELN”</a:t>
              </a:r>
            </a:p>
          </p:txBody>
        </p:sp>
        <p:cxnSp>
          <p:nvCxnSpPr>
            <p:cNvPr id="27" name="Straight Arrow Connector 15"/>
            <p:cNvCxnSpPr>
              <a:stCxn id="21" idx="3"/>
              <a:endCxn id="26" idx="1"/>
            </p:cNvCxnSpPr>
            <p:nvPr/>
          </p:nvCxnSpPr>
          <p:spPr>
            <a:xfrm>
              <a:off x="6395427" y="1854445"/>
              <a:ext cx="22579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33"/>
            <p:cNvSpPr/>
            <p:nvPr/>
          </p:nvSpPr>
          <p:spPr>
            <a:xfrm>
              <a:off x="917957" y="1473445"/>
              <a:ext cx="1675292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white"/>
                  </a:solidFill>
                </a:rPr>
                <a:t>APN Member “ELN”</a:t>
              </a:r>
            </a:p>
          </p:txBody>
        </p:sp>
        <p:cxnSp>
          <p:nvCxnSpPr>
            <p:cNvPr id="31" name="Straight Arrow Connector 15"/>
            <p:cNvCxnSpPr>
              <a:stCxn id="30" idx="3"/>
              <a:endCxn id="23" idx="1"/>
            </p:cNvCxnSpPr>
            <p:nvPr/>
          </p:nvCxnSpPr>
          <p:spPr>
            <a:xfrm>
              <a:off x="2593249" y="1854445"/>
              <a:ext cx="225797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CBED-3A6E-4071-A4A0-5F45BE1C599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71375" y="3613639"/>
            <a:ext cx="2284834" cy="1394459"/>
          </a:xfrm>
          <a:prstGeom prst="rect">
            <a:avLst/>
          </a:prstGeom>
          <a:solidFill>
            <a:srgbClr val="EE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u="sng" dirty="0">
                <a:solidFill>
                  <a:prstClr val="white"/>
                </a:solidFill>
              </a:rPr>
              <a:t>Allotrope Taxonomies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</a:rPr>
              <a:t>Stability Testing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</a:rPr>
              <a:t>Release Testing</a:t>
            </a:r>
            <a:br>
              <a:rPr lang="en-US" sz="1600" dirty="0">
                <a:solidFill>
                  <a:prstClr val="white"/>
                </a:solidFill>
              </a:rPr>
            </a:br>
            <a:r>
              <a:rPr lang="en-US" sz="1600" dirty="0">
                <a:solidFill>
                  <a:prstClr val="white"/>
                </a:solidFill>
              </a:rPr>
              <a:t>Methods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</a:rPr>
              <a:t>SOPs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2708" y="2279200"/>
            <a:ext cx="7985867" cy="439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GMP </a:t>
            </a:r>
            <a:r>
              <a:rPr lang="en-US" dirty="0" smtClean="0">
                <a:solidFill>
                  <a:prstClr val="white"/>
                </a:solidFill>
              </a:rPr>
              <a:t>Development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2955" y="0"/>
            <a:ext cx="8625385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rgbClr val="1F497D"/>
                </a:solidFill>
                <a:ea typeface="+mj-ea"/>
                <a:cs typeface="+mj-cs"/>
              </a:rPr>
              <a:t>The Framework will provide Business benefit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693838654"/>
              </p:ext>
            </p:extLst>
          </p:nvPr>
        </p:nvGraphicFramePr>
        <p:xfrm>
          <a:off x="272955" y="705608"/>
          <a:ext cx="8625385" cy="2437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938849972"/>
              </p:ext>
            </p:extLst>
          </p:nvPr>
        </p:nvGraphicFramePr>
        <p:xfrm>
          <a:off x="272955" y="3309363"/>
          <a:ext cx="8625385" cy="292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9" name="Content Placeholder 15"/>
          <p:cNvSpPr>
            <a:spLocks noGrp="1"/>
          </p:cNvSpPr>
          <p:nvPr>
            <p:ph idx="1"/>
          </p:nvPr>
        </p:nvSpPr>
        <p:spPr>
          <a:xfrm>
            <a:off x="457200" y="6230679"/>
            <a:ext cx="8229600" cy="455929"/>
          </a:xfrm>
          <a:noFill/>
        </p:spPr>
        <p:txBody>
          <a:bodyPr anchor="ctr">
            <a:noAutofit/>
          </a:bodyPr>
          <a:lstStyle/>
          <a:p>
            <a:pPr marL="0" marR="0" lvl="0" indent="0" algn="ctr" fontAlgn="auto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b="1" i="1" dirty="0">
                <a:solidFill>
                  <a:srgbClr val="C00000"/>
                </a:solidFill>
              </a:rPr>
              <a:t>What are your priorities?</a:t>
            </a:r>
          </a:p>
        </p:txBody>
      </p:sp>
    </p:spTree>
    <p:extLst>
      <p:ext uri="{BB962C8B-B14F-4D97-AF65-F5344CB8AC3E}">
        <p14:creationId xmlns:p14="http://schemas.microsoft.com/office/powerpoint/2010/main" val="20076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6" y="1525212"/>
            <a:ext cx="9004365" cy="5191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48746"/>
            <a:ext cx="8229600" cy="928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92" y="56784"/>
            <a:ext cx="1653064" cy="2063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3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2800" dirty="0" smtClean="0"/>
              <a:t>Why is access to music so much easier than access to scientific data?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48200" y="1180266"/>
            <a:ext cx="4234821" cy="4775987"/>
            <a:chOff x="4648200" y="1180266"/>
            <a:chExt cx="4234821" cy="4775987"/>
          </a:xfrm>
        </p:grpSpPr>
        <p:sp>
          <p:nvSpPr>
            <p:cNvPr id="32" name="Text Placeholder 34"/>
            <p:cNvSpPr txBox="1">
              <a:spLocks/>
            </p:cNvSpPr>
            <p:nvPr/>
          </p:nvSpPr>
          <p:spPr>
            <a:xfrm>
              <a:off x="4648200" y="1180266"/>
              <a:ext cx="4100513" cy="37782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/>
            <a:p>
              <a:pPr>
                <a:spcBef>
                  <a:spcPts val="1200"/>
                </a:spcBef>
                <a:buClr>
                  <a:srgbClr val="FF6600"/>
                </a:buClr>
                <a:defRPr/>
              </a:pPr>
              <a:r>
                <a:rPr lang="en-GB" sz="2000" b="1" dirty="0">
                  <a:solidFill>
                    <a:schemeClr val="accent6">
                      <a:lumMod val="75000"/>
                    </a:schemeClr>
                  </a:solidFill>
                </a:rPr>
                <a:t>Think about scientific data</a:t>
              </a:r>
              <a:r>
                <a:rPr lang="en-GB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...</a:t>
              </a:r>
              <a:endParaRPr lang="en-GB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274655" y="4329114"/>
              <a:ext cx="2907873" cy="707886"/>
              <a:chOff x="5266903" y="3906842"/>
              <a:chExt cx="2045881" cy="70788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266903" y="3906842"/>
                <a:ext cx="134455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Material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Equipment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265034" y="3906842"/>
                <a:ext cx="1047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Process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Result</a:t>
                </a:r>
              </a:p>
            </p:txBody>
          </p:sp>
        </p:grp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7024048" y="1885318"/>
              <a:ext cx="1591864" cy="1490146"/>
              <a:chOff x="6202022" y="2145652"/>
              <a:chExt cx="2300396" cy="2153408"/>
            </a:xfrm>
            <a:solidFill>
              <a:srgbClr val="FFFF99"/>
            </a:solidFill>
          </p:grpSpPr>
          <p:grpSp>
            <p:nvGrpSpPr>
              <p:cNvPr id="41" name="Group 40"/>
              <p:cNvGrpSpPr/>
              <p:nvPr/>
            </p:nvGrpSpPr>
            <p:grpSpPr>
              <a:xfrm>
                <a:off x="6202022" y="2145652"/>
                <a:ext cx="2137130" cy="2085397"/>
                <a:chOff x="5656111" y="3824327"/>
                <a:chExt cx="2137130" cy="2085397"/>
              </a:xfrm>
              <a:grpFill/>
            </p:grpSpPr>
            <p:sp>
              <p:nvSpPr>
                <p:cNvPr id="43" name="Document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5967590" y="3851214"/>
                  <a:ext cx="533760" cy="71419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.dat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Document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617863" y="3824327"/>
                  <a:ext cx="533760" cy="71419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.tbl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Document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5749036" y="4236055"/>
                  <a:ext cx="533760" cy="71419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.HDF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Document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683819" y="4703985"/>
                  <a:ext cx="533760" cy="71419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.csv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Documents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284868" y="4146864"/>
                  <a:ext cx="541020" cy="723900"/>
                </a:xfrm>
                <a:custGeom>
                  <a:avLst/>
                  <a:gdLst>
                    <a:gd name="T0" fmla="*/ 0 w 21600"/>
                    <a:gd name="T1" fmla="*/ 2800 h 21600"/>
                    <a:gd name="T2" fmla="*/ 3468 w 21600"/>
                    <a:gd name="T3" fmla="*/ 0 h 21600"/>
                    <a:gd name="T4" fmla="*/ 21653 w 21600"/>
                    <a:gd name="T5" fmla="*/ 18828 h 21600"/>
                    <a:gd name="T6" fmla="*/ 19954 w 21600"/>
                    <a:gd name="T7" fmla="*/ 20214 h 21600"/>
                    <a:gd name="T8" fmla="*/ 18256 w 21600"/>
                    <a:gd name="T9" fmla="*/ 21628 h 21600"/>
                    <a:gd name="T10" fmla="*/ 19954 w 21600"/>
                    <a:gd name="T11" fmla="*/ 1428 h 21600"/>
                    <a:gd name="T12" fmla="*/ 18256 w 21600"/>
                    <a:gd name="T13" fmla="*/ 2800 h 21600"/>
                    <a:gd name="T14" fmla="*/ 1645 w 21600"/>
                    <a:gd name="T15" fmla="*/ 1428 h 21600"/>
                    <a:gd name="T16" fmla="*/ 21600 w 21600"/>
                    <a:gd name="T17" fmla="*/ 0 h 21600"/>
                    <a:gd name="T18" fmla="*/ 10800 w 21600"/>
                    <a:gd name="T19" fmla="*/ 0 h 21600"/>
                    <a:gd name="T20" fmla="*/ 0 w 21600"/>
                    <a:gd name="T21" fmla="*/ 10800 h 21600"/>
                    <a:gd name="T22" fmla="*/ 21600 w 21600"/>
                    <a:gd name="T23" fmla="*/ 10800 h 21600"/>
                    <a:gd name="T24" fmla="*/ 1645 w 21600"/>
                    <a:gd name="T25" fmla="*/ 4171 h 21600"/>
                    <a:gd name="T26" fmla="*/ 16522 w 21600"/>
                    <a:gd name="T27" fmla="*/ 17314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0" y="18014"/>
                      </a:moveTo>
                      <a:lnTo>
                        <a:pt x="0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68" y="1428"/>
                      </a:lnTo>
                      <a:lnTo>
                        <a:pt x="3468" y="0"/>
                      </a:lnTo>
                      <a:lnTo>
                        <a:pt x="21653" y="0"/>
                      </a:lnTo>
                      <a:lnTo>
                        <a:pt x="21653" y="18828"/>
                      </a:lnTo>
                      <a:lnTo>
                        <a:pt x="19954" y="188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16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  <a:path w="21600" h="21600" extrusionOk="0">
                      <a:moveTo>
                        <a:pt x="3486" y="1428"/>
                      </a:moveTo>
                      <a:lnTo>
                        <a:pt x="19954" y="14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86" y="1428"/>
                      </a:lnTo>
                      <a:close/>
                    </a:path>
                    <a:path w="21600" h="21600" extrusionOk="0">
                      <a:moveTo>
                        <a:pt x="0" y="18014"/>
                      </a:moveTo>
                      <a:lnTo>
                        <a:pt x="4434" y="180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.DAML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.LCD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Document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869393" y="4103483"/>
                  <a:ext cx="533760" cy="71419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.XML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Document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7059372" y="4404337"/>
                  <a:ext cx="533760" cy="71419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.jdx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Document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7259481" y="4854679"/>
                  <a:ext cx="533760" cy="71419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.irf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Document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809126" y="5195532"/>
                  <a:ext cx="533760" cy="71419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.pdid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Document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5656111" y="4953921"/>
                  <a:ext cx="533760" cy="71419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0" tIns="45720" rIns="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.drdd</a:t>
                  </a: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Documents"/>
                <p:cNvSpPr>
                  <a:spLocks noChangeAspect="1" noEditPoints="1" noChangeArrowheads="1"/>
                </p:cNvSpPr>
                <p:nvPr/>
              </p:nvSpPr>
              <p:spPr bwMode="auto">
                <a:xfrm>
                  <a:off x="6241775" y="4870012"/>
                  <a:ext cx="541020" cy="723900"/>
                </a:xfrm>
                <a:custGeom>
                  <a:avLst/>
                  <a:gdLst>
                    <a:gd name="T0" fmla="*/ 0 w 21600"/>
                    <a:gd name="T1" fmla="*/ 2800 h 21600"/>
                    <a:gd name="T2" fmla="*/ 3468 w 21600"/>
                    <a:gd name="T3" fmla="*/ 0 h 21600"/>
                    <a:gd name="T4" fmla="*/ 21653 w 21600"/>
                    <a:gd name="T5" fmla="*/ 18828 h 21600"/>
                    <a:gd name="T6" fmla="*/ 19954 w 21600"/>
                    <a:gd name="T7" fmla="*/ 20214 h 21600"/>
                    <a:gd name="T8" fmla="*/ 18256 w 21600"/>
                    <a:gd name="T9" fmla="*/ 21628 h 21600"/>
                    <a:gd name="T10" fmla="*/ 19954 w 21600"/>
                    <a:gd name="T11" fmla="*/ 1428 h 21600"/>
                    <a:gd name="T12" fmla="*/ 18256 w 21600"/>
                    <a:gd name="T13" fmla="*/ 2800 h 21600"/>
                    <a:gd name="T14" fmla="*/ 1645 w 21600"/>
                    <a:gd name="T15" fmla="*/ 1428 h 21600"/>
                    <a:gd name="T16" fmla="*/ 21600 w 21600"/>
                    <a:gd name="T17" fmla="*/ 0 h 21600"/>
                    <a:gd name="T18" fmla="*/ 10800 w 21600"/>
                    <a:gd name="T19" fmla="*/ 0 h 21600"/>
                    <a:gd name="T20" fmla="*/ 0 w 21600"/>
                    <a:gd name="T21" fmla="*/ 10800 h 21600"/>
                    <a:gd name="T22" fmla="*/ 21600 w 21600"/>
                    <a:gd name="T23" fmla="*/ 10800 h 21600"/>
                    <a:gd name="T24" fmla="*/ 1645 w 21600"/>
                    <a:gd name="T25" fmla="*/ 4171 h 21600"/>
                    <a:gd name="T26" fmla="*/ 16522 w 21600"/>
                    <a:gd name="T27" fmla="*/ 17314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0" y="18014"/>
                      </a:moveTo>
                      <a:lnTo>
                        <a:pt x="0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68" y="1428"/>
                      </a:lnTo>
                      <a:lnTo>
                        <a:pt x="3468" y="0"/>
                      </a:lnTo>
                      <a:lnTo>
                        <a:pt x="21653" y="0"/>
                      </a:lnTo>
                      <a:lnTo>
                        <a:pt x="21653" y="18828"/>
                      </a:lnTo>
                      <a:lnTo>
                        <a:pt x="19954" y="188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16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  <a:path w="21600" h="21600" extrusionOk="0">
                      <a:moveTo>
                        <a:pt x="3486" y="1428"/>
                      </a:moveTo>
                      <a:lnTo>
                        <a:pt x="19954" y="14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86" y="1428"/>
                      </a:lnTo>
                      <a:close/>
                    </a:path>
                    <a:path w="21600" h="21600" extrusionOk="0">
                      <a:moveTo>
                        <a:pt x="0" y="18014"/>
                      </a:moveTo>
                      <a:lnTo>
                        <a:pt x="4434" y="180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9A8B7D"/>
                  </a:solidFill>
                  <a:miter lim="800000"/>
                  <a:headEnd/>
                  <a:tailEnd/>
                </a:ln>
                <a:effectLst>
                  <a:outerShdw dist="107763" dir="2700000" sx="86000" sy="86000" algn="ctr" rotWithShape="0">
                    <a:srgbClr val="808080"/>
                  </a:outerShdw>
                </a:effec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.asc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.cdf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9A8B7D">
                          <a:lumMod val="50000"/>
                        </a:srgbClr>
                      </a:solidFill>
                      <a:effectLst/>
                      <a:uLnTx/>
                      <a:uFillTx/>
                    </a:rPr>
                    <a:t>.frx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2" name="Document"/>
              <p:cNvSpPr>
                <a:spLocks noChangeAspect="1" noEditPoints="1" noChangeArrowheads="1"/>
              </p:cNvSpPr>
              <p:nvPr/>
            </p:nvSpPr>
            <p:spPr bwMode="auto">
              <a:xfrm>
                <a:off x="7968658" y="3584868"/>
                <a:ext cx="533760" cy="714192"/>
              </a:xfrm>
              <a:custGeom>
                <a:avLst/>
                <a:gdLst>
                  <a:gd name="T0" fmla="*/ 10757 w 21600"/>
                  <a:gd name="T1" fmla="*/ 21632 h 21600"/>
                  <a:gd name="T2" fmla="*/ 85 w 21600"/>
                  <a:gd name="T3" fmla="*/ 10849 h 21600"/>
                  <a:gd name="T4" fmla="*/ 10757 w 21600"/>
                  <a:gd name="T5" fmla="*/ 81 h 21600"/>
                  <a:gd name="T6" fmla="*/ 21706 w 21600"/>
                  <a:gd name="T7" fmla="*/ 10652 h 21600"/>
                  <a:gd name="T8" fmla="*/ 10757 w 21600"/>
                  <a:gd name="T9" fmla="*/ 21632 h 21600"/>
                  <a:gd name="T10" fmla="*/ 0 w 21600"/>
                  <a:gd name="T11" fmla="*/ 0 h 21600"/>
                  <a:gd name="T12" fmla="*/ 21600 w 21600"/>
                  <a:gd name="T13" fmla="*/ 0 h 21600"/>
                  <a:gd name="T14" fmla="*/ 21600 w 21600"/>
                  <a:gd name="T15" fmla="*/ 21600 h 21600"/>
                  <a:gd name="T16" fmla="*/ 977 w 21600"/>
                  <a:gd name="T17" fmla="*/ 818 h 21600"/>
                  <a:gd name="T18" fmla="*/ 20622 w 21600"/>
                  <a:gd name="T19" fmla="*/ 1642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</a:pathLst>
              </a:custGeom>
              <a:grpFill/>
              <a:ln w="9525">
                <a:solidFill>
                  <a:srgbClr val="9A8B7D"/>
                </a:solidFill>
                <a:miter lim="800000"/>
                <a:headEnd/>
                <a:tailEnd/>
              </a:ln>
              <a:effectLst>
                <a:outerShdw dist="107763" dir="2700000" sx="86000" sy="86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A8B7D">
                        <a:lumMod val="50000"/>
                      </a:srgbClr>
                    </a:solidFill>
                    <a:effectLst/>
                    <a:uLnTx/>
                    <a:uFillTx/>
                  </a:rPr>
                  <a:t>.raw</a:t>
                </a:r>
                <a:endPara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9A8B7D">
                      <a:lumMod val="50000"/>
                    </a:srgbClr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4" name="Content Placeholder 32"/>
            <p:cNvSpPr txBox="1">
              <a:spLocks/>
            </p:cNvSpPr>
            <p:nvPr/>
          </p:nvSpPr>
          <p:spPr>
            <a:xfrm>
              <a:off x="4777747" y="1562232"/>
              <a:ext cx="4105274" cy="85126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/>
            <a:p>
              <a:pPr lvl="0">
                <a:buClr>
                  <a:srgbClr val="FF6600"/>
                </a:buClr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Scientific data is 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typically stored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 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wide variety of 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non-standard</a:t>
              </a:r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, </a:t>
              </a:r>
            </a:p>
            <a:p>
              <a:pPr lvl="0">
                <a:buClr>
                  <a:srgbClr val="FF6600"/>
                </a:buClr>
                <a:defRPr/>
              </a:pP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proprietary</a:t>
              </a:r>
              <a:r>
                <a:rPr lang="en-US" dirty="0" smtClean="0">
                  <a:solidFill>
                    <a:srgbClr val="9A8B7D">
                      <a:lumMod val="50000"/>
                    </a:srgb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formats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</a:t>
              </a:r>
              <a:endPara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9A8B7D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5" name="Content Placeholder 32"/>
            <p:cNvSpPr txBox="1">
              <a:spLocks/>
            </p:cNvSpPr>
            <p:nvPr/>
          </p:nvSpPr>
          <p:spPr>
            <a:xfrm>
              <a:off x="4777747" y="3434021"/>
              <a:ext cx="4105274" cy="85126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/>
            <a:p>
              <a:pPr lvl="0">
                <a:spcBef>
                  <a:spcPts val="1200"/>
                </a:spcBef>
                <a:buClr>
                  <a:srgbClr val="FF6600"/>
                </a:buClr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…with contextual 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metadata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that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are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 hard to find and sometimes inconsistent</a:t>
              </a:r>
              <a:endParaRPr lang="en-US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3155" y="5309922"/>
              <a:ext cx="415986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Clr>
                  <a:srgbClr val="FF6600"/>
                </a:buClr>
                <a:defRPr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...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making it 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costly and sometimes difficult 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to find and get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 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from it.</a:t>
              </a:r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224" y="1180266"/>
            <a:ext cx="4242250" cy="4851837"/>
            <a:chOff x="320224" y="1180266"/>
            <a:chExt cx="4242250" cy="4851837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320224" y="1180266"/>
              <a:ext cx="4105275" cy="377825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FF6600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Think about music...</a:t>
              </a:r>
              <a:endPara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33" name="Picture 10" descr="http://upload.wikimedia.org/wikipedia/commons/5/5e/MP3_logo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8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669" y="2225400"/>
              <a:ext cx="2169771" cy="919984"/>
            </a:xfrm>
            <a:prstGeom prst="rect">
              <a:avLst/>
            </a:prstGeom>
            <a:noFill/>
          </p:spPr>
        </p:pic>
        <p:grpSp>
          <p:nvGrpSpPr>
            <p:cNvPr id="34" name="Group 33"/>
            <p:cNvGrpSpPr/>
            <p:nvPr/>
          </p:nvGrpSpPr>
          <p:grpSpPr>
            <a:xfrm>
              <a:off x="1244858" y="4131865"/>
              <a:ext cx="2040895" cy="1015663"/>
              <a:chOff x="1414129" y="4360200"/>
              <a:chExt cx="2040895" cy="101566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414129" y="4401879"/>
                <a:ext cx="786811" cy="839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Artist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Album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Song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85443" y="4360200"/>
                <a:ext cx="116958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Genre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Date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</a:rPr>
                  <a:t>Artwork</a:t>
                </a:r>
              </a:p>
            </p:txBody>
          </p:sp>
        </p:grpSp>
        <p:sp>
          <p:nvSpPr>
            <p:cNvPr id="56" name="Content Placeholder 32"/>
            <p:cNvSpPr txBox="1">
              <a:spLocks/>
            </p:cNvSpPr>
            <p:nvPr/>
          </p:nvSpPr>
          <p:spPr>
            <a:xfrm>
              <a:off x="457200" y="1562232"/>
              <a:ext cx="4105274" cy="688061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/>
            <a:p>
              <a:pPr lvl="0">
                <a:buClr>
                  <a:srgbClr val="FF6600"/>
                </a:buClr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Music is 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typically stored in</a:t>
              </a:r>
              <a:r>
                <a:rPr kumimoji="0" lang="en-US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small number of  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standard, </a:t>
              </a:r>
              <a:r>
                <a:rPr kumimoji="0" lang="en-US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ea typeface="+mn-ea"/>
                  <a:cs typeface="+mn-cs"/>
                </a:rPr>
                <a:t>non-proprietary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</a:p>
            <a:p>
              <a:pPr lvl="0">
                <a:buClr>
                  <a:srgbClr val="FF6600"/>
                </a:buClr>
                <a:defRPr/>
              </a:pP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formats…</a:t>
              </a:r>
              <a:endPara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9A8B7D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Content Placeholder 32"/>
            <p:cNvSpPr txBox="1">
              <a:spLocks/>
            </p:cNvSpPr>
            <p:nvPr/>
          </p:nvSpPr>
          <p:spPr>
            <a:xfrm>
              <a:off x="457200" y="3434021"/>
              <a:ext cx="4105274" cy="688061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/>
            <a:p>
              <a:pPr lvl="0">
                <a:spcBef>
                  <a:spcPts val="1200"/>
                </a:spcBef>
                <a:buClr>
                  <a:srgbClr val="FF6600"/>
                </a:buClr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…with contextual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 metadata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that are</a:t>
              </a:r>
              <a:r>
                <a:rPr lang="en-US" i="1" dirty="0" smtClean="0">
                  <a:solidFill>
                    <a:schemeClr val="accent6">
                      <a:lumMod val="75000"/>
                    </a:schemeClr>
                  </a:solidFill>
                </a:rPr>
                <a:t> complete, consistent &amp; correct </a:t>
              </a:r>
              <a:endParaRPr lang="en-US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8" name="Content Placeholder 32"/>
            <p:cNvSpPr txBox="1">
              <a:spLocks/>
            </p:cNvSpPr>
            <p:nvPr/>
          </p:nvSpPr>
          <p:spPr>
            <a:xfrm>
              <a:off x="457200" y="5344042"/>
              <a:ext cx="4105274" cy="688061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/>
            <a:p>
              <a:pPr lvl="0">
                <a:spcBef>
                  <a:spcPts val="1200"/>
                </a:spcBef>
                <a:buClr>
                  <a:srgbClr val="FF6600"/>
                </a:buClr>
                <a:defRPr/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…enabling the user to </a:t>
              </a:r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find, share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and </a:t>
              </a:r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enjoy</a:t>
              </a:r>
              <a:r>
                <a:rPr lang="en-US" i="1" dirty="0">
                  <a:solidFill>
                    <a:srgbClr val="FF6600"/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 years later from any device </a:t>
              </a:r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</a:rPr>
                <a:t>easily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 smtClean="0"/>
              <a:t>What if scientific data was as easy to access as music?</a:t>
            </a:r>
            <a:endParaRPr lang="en-US" sz="28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395288" y="1260475"/>
            <a:ext cx="4105274" cy="4518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Store scientific and process data in a </a:t>
            </a:r>
            <a:r>
              <a:rPr kumimoji="0" lang="en-GB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</a:rPr>
              <a:t>standard format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rgbClr val="9A8B7D">
                    <a:lumMod val="50000"/>
                  </a:srgbClr>
                </a:solidFill>
                <a:effectLst/>
                <a:uLnTx/>
                <a:uFillTx/>
              </a:rPr>
              <a:t>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contextual metadata</a:t>
            </a:r>
            <a:r>
              <a:rPr kumimoji="0" lang="en-GB" b="0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is...</a:t>
            </a:r>
          </a:p>
          <a:p>
            <a:pPr marL="571500" marR="0" lvl="2" indent="-114300" algn="l" defTabSz="6223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•"/>
              <a:tabLst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correct</a:t>
            </a:r>
          </a:p>
          <a:p>
            <a:pPr marL="571500" marR="0" lvl="2" indent="-114300" algn="l" defTabSz="6223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•"/>
              <a:tabLst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complete</a:t>
            </a:r>
          </a:p>
          <a:p>
            <a:pPr marL="571500" marR="0" lvl="2" indent="-114300" algn="l" defTabSz="6223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•"/>
              <a:tabLst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consistent</a:t>
            </a:r>
          </a:p>
          <a:p>
            <a:pPr marL="571500" marR="0" lvl="2" indent="-114300" algn="l" defTabSz="6223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•"/>
              <a:tabLst/>
              <a:defRPr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compliant</a:t>
            </a:r>
          </a:p>
          <a:p>
            <a:pPr marL="457200" marR="0" lvl="2" algn="l" defTabSz="6223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9A8B7D">
                  <a:lumMod val="50000"/>
                </a:srgbClr>
              </a:solidFill>
              <a:effectLst/>
              <a:uLnTx/>
              <a:uFillTx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6600"/>
              </a:buClr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9A8B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6" name="Content Placeholder 3"/>
          <p:cNvSpPr txBox="1">
            <a:spLocks/>
          </p:cNvSpPr>
          <p:nvPr/>
        </p:nvSpPr>
        <p:spPr>
          <a:xfrm>
            <a:off x="4643437" y="1260475"/>
            <a:ext cx="4338637" cy="4518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Find</a:t>
            </a:r>
            <a:r>
              <a:rPr kumimoji="0" lang="en-GB" b="0" i="1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 </a:t>
            </a:r>
            <a:r>
              <a:rPr lang="en-GB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in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seconds.</a:t>
            </a: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rgbClr val="9A8B7D">
                  <a:lumMod val="50000"/>
                </a:srgbClr>
              </a:solidFill>
              <a:effectLst/>
              <a:uLnTx/>
              <a:uFillTx/>
            </a:endParaRP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Be confident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the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</a:rPr>
              <a:t>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that underpins our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rgbClr val="9A8B7D">
                    <a:lumMod val="50000"/>
                  </a:srgbClr>
                </a:solidFill>
                <a:effectLst/>
                <a:uLnTx/>
                <a:uFillTx/>
              </a:rPr>
              <a:t>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decisions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rgbClr val="9A8B7D">
                    <a:lumMod val="50000"/>
                  </a:srgbClr>
                </a:solidFill>
                <a:effectLst/>
                <a:uLnTx/>
                <a:uFillTx/>
              </a:rPr>
              <a:t>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accurate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compliant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rgbClr val="9A8B7D">
                    <a:lumMod val="50000"/>
                  </a:srgbClr>
                </a:solidFill>
                <a:effectLst/>
                <a:uLnTx/>
                <a:uFillTx/>
              </a:rPr>
              <a:t>.</a:t>
            </a: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rgbClr val="9A8B7D">
                  <a:lumMod val="50000"/>
                </a:srgbClr>
              </a:solidFill>
              <a:effectLst/>
              <a:uLnTx/>
              <a:uFillTx/>
            </a:endParaRP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Build data quality and data integrity into the system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eliminating the need for many SOPs and quality investigations.</a:t>
            </a: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rgbClr val="9A8B7D">
                  <a:lumMod val="50000"/>
                </a:srgbClr>
              </a:solidFill>
              <a:effectLst/>
              <a:uLnTx/>
              <a:uFillTx/>
            </a:endParaRP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Simplify, automate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improve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rgbClr val="9A8B7D">
                    <a:lumMod val="50000"/>
                  </a:srgbClr>
                </a:solidFill>
                <a:effectLst/>
                <a:uLnTx/>
                <a:uFillTx/>
              </a:rPr>
              <a:t>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laboratory and manufacturing processes.</a:t>
            </a: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rgbClr val="9A8B7D">
                  <a:lumMod val="50000"/>
                </a:srgbClr>
              </a:solidFill>
              <a:effectLst/>
              <a:uLnTx/>
              <a:uFillTx/>
            </a:endParaRP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Automatically create technical reports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audit trails, and substantial portions of regulatory submission documents.</a:t>
            </a:r>
          </a:p>
          <a:p>
            <a:pPr marL="0" marR="0" lvl="1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rgbClr val="9A8B7D">
                  <a:lumMod val="50000"/>
                </a:srgbClr>
              </a:solidFill>
              <a:effectLst/>
              <a:uLnTx/>
              <a:uFillTx/>
            </a:endParaRP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Char char="••"/>
              <a:tabLst/>
              <a:defRPr/>
            </a:pP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Answer complex questions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not just those accessible via simple queries - by linking data from diverse, disparate sources.</a:t>
            </a:r>
          </a:p>
          <a:p>
            <a:pPr marL="114300" marR="0" lvl="1" indent="-114300" algn="l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•"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rgbClr val="9A8B7D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6600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9A8B7D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Text Placeholder 8"/>
          <p:cNvSpPr txBox="1">
            <a:spLocks/>
          </p:cNvSpPr>
          <p:nvPr/>
        </p:nvSpPr>
        <p:spPr>
          <a:xfrm>
            <a:off x="395288" y="879475"/>
            <a:ext cx="4105275" cy="3778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66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If we...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9" name="Text Placeholder 9"/>
          <p:cNvSpPr txBox="1">
            <a:spLocks/>
          </p:cNvSpPr>
          <p:nvPr/>
        </p:nvSpPr>
        <p:spPr>
          <a:xfrm>
            <a:off x="4648200" y="879475"/>
            <a:ext cx="4100513" cy="3778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66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We could...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6356757"/>
            <a:ext cx="457200" cy="489367"/>
          </a:xfrm>
        </p:spPr>
        <p:txBody>
          <a:bodyPr/>
          <a:lstStyle/>
          <a:p>
            <a:fld id="{12E92514-57DB-4FE6-A0B8-8102216099F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1" y="2021412"/>
            <a:ext cx="22002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Allotrope Foundation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20062702"/>
              </p:ext>
            </p:extLst>
          </p:nvPr>
        </p:nvGraphicFramePr>
        <p:xfrm>
          <a:off x="503903" y="937365"/>
          <a:ext cx="8136195" cy="5044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8"/>
          <p:cNvGrpSpPr/>
          <p:nvPr/>
        </p:nvGrpSpPr>
        <p:grpSpPr>
          <a:xfrm>
            <a:off x="1144187" y="4154523"/>
            <a:ext cx="1645920" cy="457200"/>
            <a:chOff x="1126687" y="3542340"/>
            <a:chExt cx="1645920" cy="457200"/>
          </a:xfrm>
        </p:grpSpPr>
        <p:sp>
          <p:nvSpPr>
            <p:cNvPr id="8" name="Rounded Rectangle 7"/>
            <p:cNvSpPr/>
            <p:nvPr/>
          </p:nvSpPr>
          <p:spPr>
            <a:xfrm>
              <a:off x="1126687" y="3542340"/>
              <a:ext cx="164592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69" y="3580772"/>
              <a:ext cx="1037670" cy="365760"/>
            </a:xfrm>
            <a:prstGeom prst="rect">
              <a:avLst/>
            </a:prstGeom>
          </p:spPr>
        </p:pic>
      </p:grpSp>
      <p:grpSp>
        <p:nvGrpSpPr>
          <p:cNvPr id="7" name="Group 10"/>
          <p:cNvGrpSpPr/>
          <p:nvPr/>
        </p:nvGrpSpPr>
        <p:grpSpPr>
          <a:xfrm>
            <a:off x="1144187" y="2791592"/>
            <a:ext cx="1645920" cy="457200"/>
            <a:chOff x="1126687" y="5188226"/>
            <a:chExt cx="1645920" cy="457200"/>
          </a:xfrm>
        </p:grpSpPr>
        <p:sp>
          <p:nvSpPr>
            <p:cNvPr id="10" name="Rounded Rectangle 9"/>
            <p:cNvSpPr/>
            <p:nvPr/>
          </p:nvSpPr>
          <p:spPr>
            <a:xfrm>
              <a:off x="1126687" y="5188226"/>
              <a:ext cx="164592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02" b="27101"/>
            <a:stretch/>
          </p:blipFill>
          <p:spPr bwMode="auto">
            <a:xfrm>
              <a:off x="1250823" y="5264794"/>
              <a:ext cx="1397647" cy="32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1144187" y="5400228"/>
            <a:ext cx="1645920" cy="457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7" t="11895" r="11733" b="20332"/>
          <a:stretch/>
        </p:blipFill>
        <p:spPr>
          <a:xfrm>
            <a:off x="1712167" y="5404445"/>
            <a:ext cx="509960" cy="44876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3411675" y="982926"/>
            <a:ext cx="5688280" cy="1082820"/>
          </a:xfrm>
          <a:prstGeom prst="wedgeRectCallout">
            <a:avLst>
              <a:gd name="adj1" fmla="val -56831"/>
              <a:gd name="adj2" fmla="val 88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3" rtlCol="0" anchor="t" anchorCtr="0"/>
          <a:lstStyle/>
          <a:p>
            <a:pPr marL="342900" lvl="0" indent="-342900"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AbbVie</a:t>
            </a:r>
          </a:p>
          <a:p>
            <a:pPr marL="166688" lvl="0" indent="-166688">
              <a:tabLst>
                <a:tab pos="1709738" algn="l"/>
              </a:tabLst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Amgen</a:t>
            </a:r>
          </a:p>
          <a:p>
            <a:pPr lvl="0"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Baxter</a:t>
            </a:r>
          </a:p>
          <a:p>
            <a:pPr marL="342900" lvl="0" indent="-342900"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Bayer</a:t>
            </a:r>
            <a:br>
              <a:rPr lang="en-US" sz="1600" b="1" dirty="0" smtClean="0">
                <a:solidFill>
                  <a:srgbClr val="043877"/>
                </a:solidFill>
              </a:rPr>
            </a:br>
            <a:endParaRPr lang="en-US" sz="1600" b="1" dirty="0" smtClean="0">
              <a:solidFill>
                <a:srgbClr val="043877"/>
              </a:solidFill>
            </a:endParaRPr>
          </a:p>
          <a:p>
            <a:pPr marL="342900" lvl="0" indent="-342900"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Biogen</a:t>
            </a:r>
          </a:p>
          <a:p>
            <a:pPr marL="342900" lvl="0" indent="-342900"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Boehringer Ingelheim</a:t>
            </a:r>
          </a:p>
          <a:p>
            <a:pPr marL="342900" lvl="0" indent="-342900"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Bristol-Myers Squibb</a:t>
            </a:r>
          </a:p>
          <a:p>
            <a:r>
              <a:rPr lang="en-US" sz="1600" b="1" dirty="0" smtClean="0">
                <a:solidFill>
                  <a:srgbClr val="043877"/>
                </a:solidFill>
              </a:rPr>
              <a:t>Eli Lilly</a:t>
            </a:r>
          </a:p>
          <a:p>
            <a:pPr marL="233363"/>
            <a:endParaRPr lang="en-US" sz="1600" b="1" dirty="0" smtClean="0">
              <a:solidFill>
                <a:srgbClr val="043877"/>
              </a:solidFill>
            </a:endParaRPr>
          </a:p>
          <a:p>
            <a:pPr marL="233363"/>
            <a:r>
              <a:rPr lang="en-US" sz="1600" b="1" dirty="0" smtClean="0">
                <a:solidFill>
                  <a:srgbClr val="043877"/>
                </a:solidFill>
              </a:rPr>
              <a:t>Genentech/Roche</a:t>
            </a:r>
          </a:p>
          <a:p>
            <a:pPr marL="233363"/>
            <a:r>
              <a:rPr lang="en-US" sz="1600" b="1" dirty="0" smtClean="0">
                <a:solidFill>
                  <a:srgbClr val="043877"/>
                </a:solidFill>
              </a:rPr>
              <a:t>GlaxoSmithKline</a:t>
            </a:r>
            <a:endParaRPr lang="en-US" sz="1600" b="1" dirty="0">
              <a:solidFill>
                <a:srgbClr val="043877"/>
              </a:solidFill>
            </a:endParaRPr>
          </a:p>
          <a:p>
            <a:pPr marL="233363"/>
            <a:r>
              <a:rPr lang="en-US" sz="1600" b="1" dirty="0" smtClean="0">
                <a:solidFill>
                  <a:srgbClr val="043877"/>
                </a:solidFill>
              </a:rPr>
              <a:t>Merck &amp; Co.</a:t>
            </a:r>
            <a:endParaRPr lang="en-US" sz="1600" b="1" dirty="0">
              <a:solidFill>
                <a:srgbClr val="043877"/>
              </a:solidFill>
            </a:endParaRPr>
          </a:p>
          <a:p>
            <a:pPr marL="233363"/>
            <a:r>
              <a:rPr lang="en-US" sz="1600" b="1" dirty="0" smtClean="0">
                <a:solidFill>
                  <a:srgbClr val="043877"/>
                </a:solidFill>
              </a:rPr>
              <a:t>Pfizer</a:t>
            </a:r>
            <a:endParaRPr lang="en-US" sz="1600" dirty="0"/>
          </a:p>
        </p:txBody>
      </p:sp>
      <p:sp>
        <p:nvSpPr>
          <p:cNvPr id="15" name="Rectangular Callout 14"/>
          <p:cNvSpPr/>
          <p:nvPr/>
        </p:nvSpPr>
        <p:spPr>
          <a:xfrm>
            <a:off x="3274136" y="4500750"/>
            <a:ext cx="5796123" cy="1908215"/>
          </a:xfrm>
          <a:prstGeom prst="wedgeRectCallout">
            <a:avLst>
              <a:gd name="adj1" fmla="val -57349"/>
              <a:gd name="adj2" fmla="val 1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274320" bIns="91440" numCol="3" rtlCol="0" anchor="ctr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ACD/Labs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Agilent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Biovia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BSSN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IDBS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Mestrelab Research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Mettler Toledo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Persistent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Riffyn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Sartorius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Shimadzu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Thermo Scientific</a:t>
            </a:r>
          </a:p>
          <a:p>
            <a:pPr marL="342900" lvl="0" indent="-3175"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Waters</a:t>
            </a:r>
          </a:p>
          <a:p>
            <a:pPr marL="342900" lvl="0" indent="-3175">
              <a:lnSpc>
                <a:spcPct val="80000"/>
              </a:lnSpc>
              <a:spcBef>
                <a:spcPct val="20000"/>
              </a:spcBef>
              <a:defRPr/>
            </a:pPr>
            <a:endParaRPr lang="en-US" sz="1600" b="1" dirty="0" smtClean="0">
              <a:solidFill>
                <a:srgbClr val="043877"/>
              </a:solidFill>
            </a:endParaRPr>
          </a:p>
          <a:p>
            <a:pPr marL="342900" lvl="0" indent="-31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Erasmus Univ. Med Center</a:t>
            </a:r>
          </a:p>
          <a:p>
            <a:pPr marL="342900" lvl="0" indent="-3175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b="1" dirty="0" smtClean="0">
                <a:solidFill>
                  <a:srgbClr val="043877"/>
                </a:solidFill>
              </a:rPr>
              <a:t>University of Southampton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722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313" y="3846286"/>
            <a:ext cx="5558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/>
                </a:solidFill>
              </a:rPr>
              <a:t>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REDUCING IT TO 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>PRACTICE</a:t>
            </a:r>
            <a:endParaRPr lang="en-US" sz="3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930"/>
            <a:ext cx="9143999" cy="11430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dirty="0" smtClean="0"/>
              <a:t>What is Allotrope Creating?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102"/>
          <p:cNvGrpSpPr/>
          <p:nvPr/>
        </p:nvGrpSpPr>
        <p:grpSpPr>
          <a:xfrm>
            <a:off x="3214256" y="2614853"/>
            <a:ext cx="2179444" cy="1628294"/>
            <a:chOff x="3354581" y="2562706"/>
            <a:chExt cx="2515550" cy="2177581"/>
          </a:xfrm>
        </p:grpSpPr>
        <p:sp>
          <p:nvSpPr>
            <p:cNvPr id="17" name="Rectangle 16"/>
            <p:cNvSpPr/>
            <p:nvPr/>
          </p:nvSpPr>
          <p:spPr>
            <a:xfrm>
              <a:off x="3354581" y="2562706"/>
              <a:ext cx="2515550" cy="2177581"/>
            </a:xfrm>
            <a:prstGeom prst="rect">
              <a:avLst/>
            </a:prstGeom>
            <a:solidFill>
              <a:srgbClr val="F79646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>
              <a:outerShdw blurRad="215900" dist="50800" dir="2700000" algn="tl" rotWithShape="0">
                <a:prstClr val="black">
                  <a:alpha val="50000"/>
                </a:prstClr>
              </a:outerShdw>
            </a:effectLst>
          </p:spPr>
          <p:txBody>
            <a:bodyPr lIns="0" rIns="0" rtlCol="0" anchor="t"/>
            <a:lstStyle/>
            <a:p>
              <a:pPr algn="ctr" defTabSz="913902"/>
              <a:r>
                <a:rPr lang="en-US" sz="1050" b="1" i="1" kern="0" dirty="0">
                  <a:solidFill>
                    <a:sysClr val="windowText" lastClr="000000"/>
                  </a:solidFill>
                  <a:latin typeface="AvantGarde Md BT"/>
                </a:rPr>
                <a:t>Allotrope </a:t>
              </a:r>
              <a:r>
                <a:rPr lang="en-US" sz="1050" b="1" i="1" kern="0" dirty="0" smtClean="0">
                  <a:solidFill>
                    <a:sysClr val="windowText" lastClr="000000"/>
                  </a:solidFill>
                  <a:latin typeface="AvantGarde Md BT"/>
                </a:rPr>
                <a:t>Foundation Framework</a:t>
              </a:r>
              <a:endParaRPr lang="en-US" sz="1050" b="1" i="1" kern="0" dirty="0">
                <a:solidFill>
                  <a:sysClr val="windowText" lastClr="000000"/>
                </a:solidFill>
                <a:latin typeface="AvantGarde Md B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51693" y="2894469"/>
              <a:ext cx="1121327" cy="663350"/>
            </a:xfrm>
            <a:prstGeom prst="rect">
              <a:avLst/>
            </a:prstGeom>
            <a:solidFill>
              <a:srgbClr val="8064A2">
                <a:lumMod val="60000"/>
                <a:lumOff val="40000"/>
              </a:srgbClr>
            </a:solidFill>
            <a:ln w="25400" cap="flat" cmpd="sng" algn="ctr">
              <a:solidFill>
                <a:srgbClr val="8064A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02"/>
              <a:r>
                <a:rPr lang="en-US" sz="1000" b="1" kern="0" dirty="0">
                  <a:solidFill>
                    <a:sysClr val="windowText" lastClr="000000"/>
                  </a:solidFill>
                  <a:latin typeface="AvantGarde Md BT"/>
                </a:rPr>
                <a:t>Reusable Software Components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89219" y="3966175"/>
              <a:ext cx="1085649" cy="663350"/>
            </a:xfrm>
            <a:prstGeom prst="rect">
              <a:avLst/>
            </a:prstGeom>
            <a:solidFill>
              <a:srgbClr val="C0504D">
                <a:lumMod val="60000"/>
                <a:lumOff val="40000"/>
              </a:srgbClr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02"/>
              <a:r>
                <a:rPr lang="en-US" sz="1050" b="1" kern="0" dirty="0" smtClean="0">
                  <a:solidFill>
                    <a:sysClr val="windowText" lastClr="000000"/>
                  </a:solidFill>
                  <a:latin typeface="AvantGarde Md BT"/>
                </a:rPr>
                <a:t>Standard File Format</a:t>
              </a:r>
              <a:endParaRPr lang="en-US" sz="1050" b="1" kern="0" dirty="0">
                <a:solidFill>
                  <a:sysClr val="windowText" lastClr="000000"/>
                </a:solidFill>
                <a:latin typeface="AvantGarde Md B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73564" y="3966175"/>
              <a:ext cx="1085649" cy="663350"/>
            </a:xfrm>
            <a:prstGeom prst="rect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902"/>
              <a:r>
                <a:rPr lang="en-US" sz="1050" b="1" kern="0" dirty="0">
                  <a:solidFill>
                    <a:sysClr val="windowText" lastClr="000000"/>
                  </a:solidFill>
                  <a:latin typeface="AvantGarde Md BT"/>
                </a:rPr>
                <a:t>Open Metadata Repository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16200000" flipH="1">
              <a:off x="4866225" y="3637277"/>
              <a:ext cx="403490" cy="254305"/>
            </a:xfrm>
            <a:prstGeom prst="straightConnector1">
              <a:avLst/>
            </a:prstGeom>
            <a:ln w="28575">
              <a:solidFill>
                <a:srgbClr val="043877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4027406" y="3637277"/>
              <a:ext cx="403490" cy="254305"/>
            </a:xfrm>
            <a:prstGeom prst="straightConnector1">
              <a:avLst/>
            </a:prstGeom>
            <a:ln w="28575">
              <a:solidFill>
                <a:srgbClr val="043877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857047" y="1295123"/>
            <a:ext cx="890866" cy="456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white"/>
                </a:solidFill>
              </a:rPr>
              <a:t>Application 1</a:t>
            </a:r>
            <a:endParaRPr lang="en-US" sz="1000" dirty="0">
              <a:solidFill>
                <a:prstClr val="white"/>
              </a:solidFill>
            </a:endParaRPr>
          </a:p>
        </p:txBody>
      </p:sp>
      <p:cxnSp>
        <p:nvCxnSpPr>
          <p:cNvPr id="53" name="Straight Arrow Connector 52"/>
          <p:cNvCxnSpPr>
            <a:stCxn id="56" idx="3"/>
            <a:endCxn id="60" idx="1"/>
          </p:cNvCxnSpPr>
          <p:nvPr/>
        </p:nvCxnSpPr>
        <p:spPr>
          <a:xfrm>
            <a:off x="4831646" y="1521989"/>
            <a:ext cx="318505" cy="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206924" y="1309610"/>
            <a:ext cx="968063" cy="4273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prstClr val="white"/>
                </a:solidFill>
              </a:rPr>
              <a:t>Application 2</a:t>
            </a:r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52676" y="1421369"/>
            <a:ext cx="78970" cy="2012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91826" y="1572298"/>
            <a:ext cx="63471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91826" y="1421368"/>
            <a:ext cx="63471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50151" y="1421371"/>
            <a:ext cx="57122" cy="2012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61" name="Pie 60"/>
          <p:cNvSpPr/>
          <p:nvPr/>
        </p:nvSpPr>
        <p:spPr>
          <a:xfrm rot="10800000" flipH="1">
            <a:off x="5170128" y="1421368"/>
            <a:ext cx="78971" cy="201238"/>
          </a:xfrm>
          <a:prstGeom prst="pie">
            <a:avLst>
              <a:gd name="adj1" fmla="val 3957548"/>
              <a:gd name="adj2" fmla="val 179003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flipH="1">
            <a:off x="5214752" y="1572296"/>
            <a:ext cx="63472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flipH="1">
            <a:off x="5214752" y="1421367"/>
            <a:ext cx="63472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5400000">
            <a:off x="4270553" y="1688270"/>
            <a:ext cx="78971" cy="2012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 rot="5400000">
            <a:off x="4202840" y="1695134"/>
            <a:ext cx="63471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4353769" y="1695134"/>
            <a:ext cx="63471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69" name="Flowchart: Magnetic Disk 68"/>
          <p:cNvSpPr/>
          <p:nvPr/>
        </p:nvSpPr>
        <p:spPr>
          <a:xfrm>
            <a:off x="3907476" y="2004212"/>
            <a:ext cx="804390" cy="460172"/>
          </a:xfrm>
          <a:prstGeom prst="flowChartMagneticDisk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5000"/>
              </a:lnSpc>
            </a:pPr>
            <a:r>
              <a:rPr lang="en-US" sz="1000" dirty="0" smtClean="0">
                <a:solidFill>
                  <a:prstClr val="black"/>
                </a:solidFill>
              </a:rPr>
              <a:t>Metadata repository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70" name="Straight Arrow Connector 69"/>
          <p:cNvCxnSpPr>
            <a:stCxn id="69" idx="1"/>
            <a:endCxn id="66" idx="3"/>
          </p:cNvCxnSpPr>
          <p:nvPr/>
        </p:nvCxnSpPr>
        <p:spPr>
          <a:xfrm flipV="1">
            <a:off x="4309671" y="1828375"/>
            <a:ext cx="368" cy="175837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2560340" y="1599933"/>
            <a:ext cx="851450" cy="3465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New Instrument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560340" y="1136696"/>
            <a:ext cx="851450" cy="346556"/>
          </a:xfrm>
          <a:prstGeom prst="round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Instrument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05280" y="1209355"/>
            <a:ext cx="78971" cy="2012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347074" y="1360284"/>
            <a:ext cx="63471" cy="503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47074" y="1209354"/>
            <a:ext cx="63471" cy="503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405280" y="1672593"/>
            <a:ext cx="78971" cy="2012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347074" y="1823522"/>
            <a:ext cx="63471" cy="503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347074" y="1672592"/>
            <a:ext cx="63471" cy="503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 flipH="1">
            <a:off x="3785048" y="1421369"/>
            <a:ext cx="78970" cy="2012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flipH="1">
            <a:off x="3861397" y="1572298"/>
            <a:ext cx="63471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 flipH="1">
            <a:off x="3861397" y="1421368"/>
            <a:ext cx="63471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cxnSp>
        <p:nvCxnSpPr>
          <p:cNvPr id="85" name="Straight Arrow Connector 98"/>
          <p:cNvCxnSpPr>
            <a:stCxn id="74" idx="3"/>
            <a:endCxn id="82" idx="3"/>
          </p:cNvCxnSpPr>
          <p:nvPr/>
        </p:nvCxnSpPr>
        <p:spPr>
          <a:xfrm>
            <a:off x="3484250" y="1309974"/>
            <a:ext cx="300797" cy="21201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101"/>
          <p:cNvCxnSpPr>
            <a:stCxn id="78" idx="3"/>
            <a:endCxn id="82" idx="3"/>
          </p:cNvCxnSpPr>
          <p:nvPr/>
        </p:nvCxnSpPr>
        <p:spPr>
          <a:xfrm flipV="1">
            <a:off x="3484250" y="1521989"/>
            <a:ext cx="300797" cy="25122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>
                <a:lumMod val="75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flipH="1">
            <a:off x="6176306" y="1421371"/>
            <a:ext cx="57122" cy="2012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89" name="Pie 88"/>
          <p:cNvSpPr/>
          <p:nvPr/>
        </p:nvSpPr>
        <p:spPr>
          <a:xfrm rot="10800000">
            <a:off x="6134480" y="1421368"/>
            <a:ext cx="78971" cy="201238"/>
          </a:xfrm>
          <a:prstGeom prst="pie">
            <a:avLst>
              <a:gd name="adj1" fmla="val 3957548"/>
              <a:gd name="adj2" fmla="val 1790035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05355" y="1572296"/>
            <a:ext cx="63472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05355" y="1421367"/>
            <a:ext cx="63472" cy="50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white"/>
              </a:solidFill>
            </a:endParaRPr>
          </a:p>
        </p:txBody>
      </p:sp>
      <p:cxnSp>
        <p:nvCxnSpPr>
          <p:cNvPr id="92" name="Straight Arrow Connector 91"/>
          <p:cNvCxnSpPr>
            <a:stCxn id="88" idx="1"/>
          </p:cNvCxnSpPr>
          <p:nvPr/>
        </p:nvCxnSpPr>
        <p:spPr>
          <a:xfrm>
            <a:off x="6233428" y="1521990"/>
            <a:ext cx="302602" cy="1317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94"/>
          <p:cNvGrpSpPr/>
          <p:nvPr/>
        </p:nvGrpSpPr>
        <p:grpSpPr>
          <a:xfrm>
            <a:off x="258632" y="3728784"/>
            <a:ext cx="3735552" cy="2545047"/>
            <a:chOff x="258632" y="3534037"/>
            <a:chExt cx="3735552" cy="2545047"/>
          </a:xfrm>
        </p:grpSpPr>
        <p:sp>
          <p:nvSpPr>
            <p:cNvPr id="104" name="Document"/>
            <p:cNvSpPr>
              <a:spLocks noChangeAspect="1" noEditPoints="1" noChangeArrowheads="1"/>
            </p:cNvSpPr>
            <p:nvPr/>
          </p:nvSpPr>
          <p:spPr bwMode="auto">
            <a:xfrm>
              <a:off x="1782911" y="5490859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05" name="Document"/>
            <p:cNvSpPr>
              <a:spLocks noChangeAspect="1" noEditPoints="1" noChangeArrowheads="1"/>
            </p:cNvSpPr>
            <p:nvPr/>
          </p:nvSpPr>
          <p:spPr bwMode="auto">
            <a:xfrm>
              <a:off x="1305336" y="5626500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06" name="Document"/>
            <p:cNvSpPr>
              <a:spLocks noChangeAspect="1" noEditPoints="1" noChangeArrowheads="1"/>
            </p:cNvSpPr>
            <p:nvPr/>
          </p:nvSpPr>
          <p:spPr bwMode="auto">
            <a:xfrm>
              <a:off x="832710" y="4873716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07" name="Document"/>
            <p:cNvSpPr>
              <a:spLocks noChangeAspect="1" noEditPoints="1" noChangeArrowheads="1"/>
            </p:cNvSpPr>
            <p:nvPr/>
          </p:nvSpPr>
          <p:spPr bwMode="auto">
            <a:xfrm>
              <a:off x="847293" y="5485250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08" name="Document"/>
            <p:cNvSpPr>
              <a:spLocks noChangeAspect="1" noEditPoints="1" noChangeArrowheads="1"/>
            </p:cNvSpPr>
            <p:nvPr/>
          </p:nvSpPr>
          <p:spPr bwMode="auto">
            <a:xfrm>
              <a:off x="1218173" y="4338911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09" name="Document"/>
            <p:cNvSpPr>
              <a:spLocks noChangeAspect="1" noEditPoints="1" noChangeArrowheads="1"/>
            </p:cNvSpPr>
            <p:nvPr/>
          </p:nvSpPr>
          <p:spPr bwMode="auto">
            <a:xfrm>
              <a:off x="1406286" y="4823978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10" name="Document"/>
            <p:cNvSpPr>
              <a:spLocks noChangeAspect="1" noEditPoints="1" noChangeArrowheads="1"/>
            </p:cNvSpPr>
            <p:nvPr/>
          </p:nvSpPr>
          <p:spPr bwMode="auto">
            <a:xfrm>
              <a:off x="1808680" y="4974112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11" name="Document"/>
            <p:cNvSpPr>
              <a:spLocks noChangeAspect="1" noEditPoints="1" noChangeArrowheads="1"/>
            </p:cNvSpPr>
            <p:nvPr/>
          </p:nvSpPr>
          <p:spPr bwMode="auto">
            <a:xfrm>
              <a:off x="2049186" y="5400208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12" name="Document"/>
            <p:cNvSpPr>
              <a:spLocks noChangeAspect="1" noEditPoints="1" noChangeArrowheads="1"/>
            </p:cNvSpPr>
            <p:nvPr/>
          </p:nvSpPr>
          <p:spPr bwMode="auto">
            <a:xfrm>
              <a:off x="1928841" y="4319715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13" name="Document"/>
            <p:cNvSpPr>
              <a:spLocks noChangeAspect="1" noEditPoints="1" noChangeArrowheads="1"/>
            </p:cNvSpPr>
            <p:nvPr/>
          </p:nvSpPr>
          <p:spPr bwMode="auto">
            <a:xfrm>
              <a:off x="1349374" y="4740959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.etc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14" name="Document"/>
            <p:cNvSpPr>
              <a:spLocks noChangeAspect="1" noEditPoints="1" noChangeArrowheads="1"/>
            </p:cNvSpPr>
            <p:nvPr/>
          </p:nvSpPr>
          <p:spPr bwMode="auto">
            <a:xfrm>
              <a:off x="1308667" y="4225750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.dat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15" name="Document"/>
            <p:cNvSpPr>
              <a:spLocks noChangeAspect="1" noEditPoints="1" noChangeArrowheads="1"/>
            </p:cNvSpPr>
            <p:nvPr/>
          </p:nvSpPr>
          <p:spPr bwMode="auto">
            <a:xfrm>
              <a:off x="1913889" y="4546007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050" b="1" dirty="0" smtClean="0">
                  <a:solidFill>
                    <a:prstClr val="black"/>
                  </a:solidFill>
                </a:rPr>
                <a:t>.tbl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16" name="Document"/>
            <p:cNvSpPr>
              <a:spLocks noChangeAspect="1" noEditPoints="1" noChangeArrowheads="1"/>
            </p:cNvSpPr>
            <p:nvPr/>
          </p:nvSpPr>
          <p:spPr bwMode="auto">
            <a:xfrm>
              <a:off x="1022246" y="4582056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b="1" dirty="0" smtClean="0">
                  <a:solidFill>
                    <a:prstClr val="black"/>
                  </a:solidFill>
                </a:rPr>
                <a:t>.HDF</a:t>
              </a:r>
              <a:endParaRPr lang="en-US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117" name="Document"/>
            <p:cNvSpPr>
              <a:spLocks noChangeAspect="1" noEditPoints="1" noChangeArrowheads="1"/>
            </p:cNvSpPr>
            <p:nvPr/>
          </p:nvSpPr>
          <p:spPr bwMode="auto">
            <a:xfrm>
              <a:off x="1153194" y="4861286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.raw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18" name="Document"/>
            <p:cNvSpPr>
              <a:spLocks noChangeAspect="1" noEditPoints="1" noChangeArrowheads="1"/>
            </p:cNvSpPr>
            <p:nvPr/>
          </p:nvSpPr>
          <p:spPr bwMode="auto">
            <a:xfrm>
              <a:off x="1581361" y="4861286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.csv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19" name="Documents"/>
            <p:cNvSpPr>
              <a:spLocks noChangeAspect="1" noEditPoints="1" noChangeArrowheads="1"/>
            </p:cNvSpPr>
            <p:nvPr/>
          </p:nvSpPr>
          <p:spPr bwMode="auto">
            <a:xfrm>
              <a:off x="1460881" y="4413104"/>
              <a:ext cx="410444" cy="458736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700" b="1" dirty="0" smtClean="0">
                  <a:solidFill>
                    <a:prstClr val="black"/>
                  </a:solidFill>
                </a:rPr>
                <a:t>.</a:t>
              </a:r>
              <a:r>
                <a:rPr lang="en-US" sz="800" b="1" dirty="0" smtClean="0">
                  <a:solidFill>
                    <a:prstClr val="black"/>
                  </a:solidFill>
                </a:rPr>
                <a:t>DAML</a:t>
              </a:r>
            </a:p>
            <a:p>
              <a:r>
                <a:rPr lang="en-US" sz="800" b="1" dirty="0" smtClean="0">
                  <a:solidFill>
                    <a:prstClr val="black"/>
                  </a:solidFill>
                </a:rPr>
                <a:t>.LCD</a:t>
              </a:r>
            </a:p>
            <a:p>
              <a:endParaRPr lang="en-US" sz="800" b="1" dirty="0" smtClean="0">
                <a:solidFill>
                  <a:prstClr val="black"/>
                </a:solidFill>
              </a:endParaRPr>
            </a:p>
            <a:p>
              <a:endParaRPr lang="en-US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120" name="Document"/>
            <p:cNvSpPr>
              <a:spLocks noChangeAspect="1" noEditPoints="1" noChangeArrowheads="1"/>
            </p:cNvSpPr>
            <p:nvPr/>
          </p:nvSpPr>
          <p:spPr bwMode="auto">
            <a:xfrm>
              <a:off x="2025099" y="4861286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prstClr val="black"/>
                  </a:solidFill>
                </a:rPr>
                <a:t>.XML</a:t>
              </a:r>
              <a:endParaRPr lang="en-US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121" name="Document"/>
            <p:cNvSpPr>
              <a:spLocks noChangeAspect="1" noEditPoints="1" noChangeArrowheads="1"/>
            </p:cNvSpPr>
            <p:nvPr/>
          </p:nvSpPr>
          <p:spPr bwMode="auto">
            <a:xfrm>
              <a:off x="1460880" y="5093729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800" b="1" dirty="0" smtClean="0">
                  <a:solidFill>
                    <a:prstClr val="black"/>
                  </a:solidFill>
                </a:rPr>
                <a:t>.mzML</a:t>
              </a:r>
              <a:endParaRPr lang="en-US" sz="800" b="1" dirty="0">
                <a:solidFill>
                  <a:prstClr val="black"/>
                </a:solidFill>
              </a:endParaRPr>
            </a:p>
          </p:txBody>
        </p:sp>
        <p:sp>
          <p:nvSpPr>
            <p:cNvPr id="122" name="Document"/>
            <p:cNvSpPr>
              <a:spLocks noChangeAspect="1" noEditPoints="1" noChangeArrowheads="1"/>
            </p:cNvSpPr>
            <p:nvPr/>
          </p:nvSpPr>
          <p:spPr bwMode="auto">
            <a:xfrm>
              <a:off x="2158586" y="5034639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.jdx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23" name="Document"/>
            <p:cNvSpPr>
              <a:spLocks noChangeAspect="1" noEditPoints="1" noChangeArrowheads="1"/>
            </p:cNvSpPr>
            <p:nvPr/>
          </p:nvSpPr>
          <p:spPr bwMode="auto">
            <a:xfrm>
              <a:off x="1699280" y="5320021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9144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.irf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24" name="Document"/>
            <p:cNvSpPr>
              <a:spLocks noChangeAspect="1" noEditPoints="1" noChangeArrowheads="1"/>
            </p:cNvSpPr>
            <p:nvPr/>
          </p:nvSpPr>
          <p:spPr bwMode="auto">
            <a:xfrm>
              <a:off x="2110845" y="5276562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.pdid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25" name="Document"/>
            <p:cNvSpPr>
              <a:spLocks noChangeAspect="1" noEditPoints="1" noChangeArrowheads="1"/>
            </p:cNvSpPr>
            <p:nvPr/>
          </p:nvSpPr>
          <p:spPr bwMode="auto">
            <a:xfrm>
              <a:off x="1328147" y="5400208"/>
              <a:ext cx="349906" cy="452584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050" b="1" dirty="0" smtClean="0">
                  <a:solidFill>
                    <a:prstClr val="black"/>
                  </a:solidFill>
                </a:rPr>
                <a:t>.drdd</a:t>
              </a:r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26" name="Documents"/>
            <p:cNvSpPr>
              <a:spLocks noChangeAspect="1" noEditPoints="1" noChangeArrowheads="1"/>
            </p:cNvSpPr>
            <p:nvPr/>
          </p:nvSpPr>
          <p:spPr bwMode="auto">
            <a:xfrm>
              <a:off x="1005283" y="5087577"/>
              <a:ext cx="354665" cy="458736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85000"/>
                </a:lnSpc>
              </a:pPr>
              <a:r>
                <a:rPr lang="en-US" sz="1050" b="1" dirty="0" smtClean="0">
                  <a:solidFill>
                    <a:prstClr val="black"/>
                  </a:solidFill>
                </a:rPr>
                <a:t>.asc</a:t>
              </a:r>
            </a:p>
            <a:p>
              <a:pPr>
                <a:lnSpc>
                  <a:spcPct val="85000"/>
                </a:lnSpc>
              </a:pPr>
              <a:r>
                <a:rPr lang="en-US" sz="1050" b="1" dirty="0" smtClean="0">
                  <a:solidFill>
                    <a:prstClr val="black"/>
                  </a:solidFill>
                </a:rPr>
                <a:t>.cdf</a:t>
              </a:r>
            </a:p>
            <a:p>
              <a:pPr>
                <a:lnSpc>
                  <a:spcPct val="85000"/>
                </a:lnSpc>
              </a:pPr>
              <a:r>
                <a:rPr lang="en-US" sz="1050" b="1" dirty="0" smtClean="0">
                  <a:solidFill>
                    <a:prstClr val="black"/>
                  </a:solidFill>
                </a:rPr>
                <a:t>.frx</a:t>
              </a:r>
            </a:p>
            <a:p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127" name="Document"/>
            <p:cNvSpPr>
              <a:spLocks noChangeAspect="1" noEditPoints="1" noChangeArrowheads="1"/>
            </p:cNvSpPr>
            <p:nvPr/>
          </p:nvSpPr>
          <p:spPr bwMode="auto">
            <a:xfrm>
              <a:off x="3516475" y="5008610"/>
              <a:ext cx="477709" cy="61789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sx="86000" sy="86000" algn="ctr" rotWithShape="0">
                <a:srgbClr val="808080"/>
              </a:outerShdw>
            </a:effectLst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.adf</a:t>
              </a:r>
              <a:endParaRPr lang="en-US" sz="1200" b="1" dirty="0">
                <a:solidFill>
                  <a:prstClr val="black"/>
                </a:solidFill>
              </a:endParaRPr>
            </a:p>
          </p:txBody>
        </p:sp>
        <p:sp>
          <p:nvSpPr>
            <p:cNvPr id="128" name="Right Arrow 127"/>
            <p:cNvSpPr/>
            <p:nvPr/>
          </p:nvSpPr>
          <p:spPr>
            <a:xfrm>
              <a:off x="2678622" y="5087577"/>
              <a:ext cx="724186" cy="2946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58632" y="3534037"/>
              <a:ext cx="2793219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b="1" dirty="0" smtClean="0">
                  <a:solidFill>
                    <a:schemeClr val="tx2"/>
                  </a:solidFill>
                </a:rPr>
                <a:t>File format for any technique or instrument</a:t>
              </a:r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4938805" y="3728784"/>
            <a:ext cx="3925058" cy="3071059"/>
            <a:chOff x="4938805" y="3728784"/>
            <a:chExt cx="3925058" cy="3071059"/>
          </a:xfrm>
        </p:grpSpPr>
        <p:sp>
          <p:nvSpPr>
            <p:cNvPr id="99" name="Left Arrow 183"/>
            <p:cNvSpPr/>
            <p:nvPr/>
          </p:nvSpPr>
          <p:spPr>
            <a:xfrm rot="5400000" flipH="1">
              <a:off x="6694091" y="5463239"/>
              <a:ext cx="160103" cy="189248"/>
            </a:xfrm>
            <a:custGeom>
              <a:avLst/>
              <a:gdLst>
                <a:gd name="connsiteX0" fmla="*/ 0 w 2777263"/>
                <a:gd name="connsiteY0" fmla="*/ 783368 h 1566735"/>
                <a:gd name="connsiteX1" fmla="*/ 783368 w 2777263"/>
                <a:gd name="connsiteY1" fmla="*/ 0 h 1566735"/>
                <a:gd name="connsiteX2" fmla="*/ 783368 w 2777263"/>
                <a:gd name="connsiteY2" fmla="*/ 391684 h 1566735"/>
                <a:gd name="connsiteX3" fmla="*/ 2777263 w 2777263"/>
                <a:gd name="connsiteY3" fmla="*/ 391684 h 1566735"/>
                <a:gd name="connsiteX4" fmla="*/ 2777263 w 2777263"/>
                <a:gd name="connsiteY4" fmla="*/ 1175051 h 1566735"/>
                <a:gd name="connsiteX5" fmla="*/ 783368 w 2777263"/>
                <a:gd name="connsiteY5" fmla="*/ 1175051 h 1566735"/>
                <a:gd name="connsiteX6" fmla="*/ 783368 w 2777263"/>
                <a:gd name="connsiteY6" fmla="*/ 1566735 h 1566735"/>
                <a:gd name="connsiteX7" fmla="*/ 0 w 2777263"/>
                <a:gd name="connsiteY7" fmla="*/ 783368 h 1566735"/>
                <a:gd name="connsiteX0" fmla="*/ 0 w 2777263"/>
                <a:gd name="connsiteY0" fmla="*/ 783368 h 1566735"/>
                <a:gd name="connsiteX1" fmla="*/ 783368 w 2777263"/>
                <a:gd name="connsiteY1" fmla="*/ 0 h 1566735"/>
                <a:gd name="connsiteX2" fmla="*/ 783368 w 2777263"/>
                <a:gd name="connsiteY2" fmla="*/ 391684 h 1566735"/>
                <a:gd name="connsiteX3" fmla="*/ 2777263 w 2777263"/>
                <a:gd name="connsiteY3" fmla="*/ 500866 h 1566735"/>
                <a:gd name="connsiteX4" fmla="*/ 2777263 w 2777263"/>
                <a:gd name="connsiteY4" fmla="*/ 1175051 h 1566735"/>
                <a:gd name="connsiteX5" fmla="*/ 783368 w 2777263"/>
                <a:gd name="connsiteY5" fmla="*/ 1175051 h 1566735"/>
                <a:gd name="connsiteX6" fmla="*/ 783368 w 2777263"/>
                <a:gd name="connsiteY6" fmla="*/ 1566735 h 1566735"/>
                <a:gd name="connsiteX7" fmla="*/ 0 w 2777263"/>
                <a:gd name="connsiteY7" fmla="*/ 783368 h 1566735"/>
                <a:gd name="connsiteX0" fmla="*/ 0 w 2784087"/>
                <a:gd name="connsiteY0" fmla="*/ 783368 h 1566735"/>
                <a:gd name="connsiteX1" fmla="*/ 783368 w 2784087"/>
                <a:gd name="connsiteY1" fmla="*/ 0 h 1566735"/>
                <a:gd name="connsiteX2" fmla="*/ 783368 w 2784087"/>
                <a:gd name="connsiteY2" fmla="*/ 391684 h 1566735"/>
                <a:gd name="connsiteX3" fmla="*/ 2777263 w 2784087"/>
                <a:gd name="connsiteY3" fmla="*/ 500866 h 1566735"/>
                <a:gd name="connsiteX4" fmla="*/ 2784087 w 2784087"/>
                <a:gd name="connsiteY4" fmla="*/ 1052221 h 1566735"/>
                <a:gd name="connsiteX5" fmla="*/ 783368 w 2784087"/>
                <a:gd name="connsiteY5" fmla="*/ 1175051 h 1566735"/>
                <a:gd name="connsiteX6" fmla="*/ 783368 w 2784087"/>
                <a:gd name="connsiteY6" fmla="*/ 1566735 h 1566735"/>
                <a:gd name="connsiteX7" fmla="*/ 0 w 2784087"/>
                <a:gd name="connsiteY7" fmla="*/ 783368 h 1566735"/>
                <a:gd name="connsiteX0" fmla="*/ 0 w 2784087"/>
                <a:gd name="connsiteY0" fmla="*/ 783368 h 1566735"/>
                <a:gd name="connsiteX1" fmla="*/ 783368 w 2784087"/>
                <a:gd name="connsiteY1" fmla="*/ 0 h 1566735"/>
                <a:gd name="connsiteX2" fmla="*/ 783368 w 2784087"/>
                <a:gd name="connsiteY2" fmla="*/ 391684 h 1566735"/>
                <a:gd name="connsiteX3" fmla="*/ 2777263 w 2784087"/>
                <a:gd name="connsiteY3" fmla="*/ 521337 h 1566735"/>
                <a:gd name="connsiteX4" fmla="*/ 2784087 w 2784087"/>
                <a:gd name="connsiteY4" fmla="*/ 1052221 h 1566735"/>
                <a:gd name="connsiteX5" fmla="*/ 783368 w 2784087"/>
                <a:gd name="connsiteY5" fmla="*/ 1175051 h 1566735"/>
                <a:gd name="connsiteX6" fmla="*/ 783368 w 2784087"/>
                <a:gd name="connsiteY6" fmla="*/ 1566735 h 1566735"/>
                <a:gd name="connsiteX7" fmla="*/ 0 w 2784087"/>
                <a:gd name="connsiteY7" fmla="*/ 783368 h 1566735"/>
                <a:gd name="connsiteX0" fmla="*/ 0 w 2777919"/>
                <a:gd name="connsiteY0" fmla="*/ 783368 h 1566735"/>
                <a:gd name="connsiteX1" fmla="*/ 783368 w 2777919"/>
                <a:gd name="connsiteY1" fmla="*/ 0 h 1566735"/>
                <a:gd name="connsiteX2" fmla="*/ 783368 w 2777919"/>
                <a:gd name="connsiteY2" fmla="*/ 391684 h 1566735"/>
                <a:gd name="connsiteX3" fmla="*/ 2777263 w 2777919"/>
                <a:gd name="connsiteY3" fmla="*/ 521337 h 1566735"/>
                <a:gd name="connsiteX4" fmla="*/ 2777263 w 2777919"/>
                <a:gd name="connsiteY4" fmla="*/ 983982 h 1566735"/>
                <a:gd name="connsiteX5" fmla="*/ 783368 w 2777919"/>
                <a:gd name="connsiteY5" fmla="*/ 1175051 h 1566735"/>
                <a:gd name="connsiteX6" fmla="*/ 783368 w 2777919"/>
                <a:gd name="connsiteY6" fmla="*/ 1566735 h 1566735"/>
                <a:gd name="connsiteX7" fmla="*/ 0 w 2777919"/>
                <a:gd name="connsiteY7" fmla="*/ 783368 h 1566735"/>
                <a:gd name="connsiteX0" fmla="*/ 0 w 2777919"/>
                <a:gd name="connsiteY0" fmla="*/ 783368 h 1566735"/>
                <a:gd name="connsiteX1" fmla="*/ 783368 w 2777919"/>
                <a:gd name="connsiteY1" fmla="*/ 0 h 1566735"/>
                <a:gd name="connsiteX2" fmla="*/ 783368 w 2777919"/>
                <a:gd name="connsiteY2" fmla="*/ 391684 h 1566735"/>
                <a:gd name="connsiteX3" fmla="*/ 2777263 w 2777919"/>
                <a:gd name="connsiteY3" fmla="*/ 521337 h 1566735"/>
                <a:gd name="connsiteX4" fmla="*/ 2777263 w 2777919"/>
                <a:gd name="connsiteY4" fmla="*/ 1011278 h 1566735"/>
                <a:gd name="connsiteX5" fmla="*/ 783368 w 2777919"/>
                <a:gd name="connsiteY5" fmla="*/ 1175051 h 1566735"/>
                <a:gd name="connsiteX6" fmla="*/ 783368 w 2777919"/>
                <a:gd name="connsiteY6" fmla="*/ 1566735 h 1566735"/>
                <a:gd name="connsiteX7" fmla="*/ 0 w 2777919"/>
                <a:gd name="connsiteY7" fmla="*/ 783368 h 1566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7919" h="1566735">
                  <a:moveTo>
                    <a:pt x="0" y="783368"/>
                  </a:moveTo>
                  <a:lnTo>
                    <a:pt x="783368" y="0"/>
                  </a:lnTo>
                  <a:lnTo>
                    <a:pt x="783368" y="391684"/>
                  </a:lnTo>
                  <a:lnTo>
                    <a:pt x="2777263" y="521337"/>
                  </a:lnTo>
                  <a:cubicBezTo>
                    <a:pt x="2779538" y="705122"/>
                    <a:pt x="2774988" y="827493"/>
                    <a:pt x="2777263" y="1011278"/>
                  </a:cubicBezTo>
                  <a:lnTo>
                    <a:pt x="783368" y="1175051"/>
                  </a:lnTo>
                  <a:lnTo>
                    <a:pt x="783368" y="1566735"/>
                  </a:lnTo>
                  <a:lnTo>
                    <a:pt x="0" y="783368"/>
                  </a:lnTo>
                  <a:close/>
                </a:path>
              </a:pathLst>
            </a:custGeom>
            <a:solidFill>
              <a:srgbClr val="E17826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txBody>
            <a:bodyPr lIns="91388" tIns="45694" rIns="91388" bIns="45694" rtlCol="0" anchor="ctr"/>
            <a:lstStyle/>
            <a:p>
              <a:pPr algn="ctr" defTabSz="913902"/>
              <a:endParaRPr lang="nl-NL" sz="1200" b="1" i="1">
                <a:solidFill>
                  <a:prstClr val="black"/>
                </a:solidFill>
              </a:endParaRPr>
            </a:p>
          </p:txBody>
        </p:sp>
        <p:graphicFrame>
          <p:nvGraphicFramePr>
            <p:cNvPr id="100" name="Content Placeholder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1757416"/>
                </p:ext>
              </p:extLst>
            </p:nvPr>
          </p:nvGraphicFramePr>
          <p:xfrm>
            <a:off x="4947172" y="4317520"/>
            <a:ext cx="3653941" cy="1126386"/>
          </p:xfrm>
          <a:graphic>
            <a:graphicData uri="http://schemas.openxmlformats.org/drawingml/2006/table">
              <a:tbl>
                <a:tblPr first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{2D5ABB26-0587-4C30-8999-92F81FD0307C}</a:tableStyleId>
                </a:tblPr>
                <a:tblGrid>
                  <a:gridCol w="870304"/>
                  <a:gridCol w="1423721"/>
                  <a:gridCol w="1359916"/>
                </a:tblGrid>
                <a:tr h="147372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b="1" dirty="0" smtClean="0"/>
                          <a:t>Project</a:t>
                        </a:r>
                        <a:endParaRPr lang="en-US" sz="1000" b="1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b="1" dirty="0" smtClean="0"/>
                          <a:t>Test</a:t>
                        </a:r>
                        <a:endParaRPr lang="en-US" sz="1000" b="1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b="1" dirty="0" smtClean="0"/>
                          <a:t>Instrument</a:t>
                        </a:r>
                        <a:endParaRPr lang="en-US" sz="1000" b="1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47372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dirty="0" smtClean="0"/>
                          <a:t>AF 0012354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IR</a:t>
                        </a:r>
                        <a:r>
                          <a:rPr lang="en-US" sz="1000" baseline="0" dirty="0" smtClean="0"/>
                          <a:t> Fingerprinting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QC Lab #33B 380 FT-IR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47372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dirty="0" smtClean="0"/>
                          <a:t>AE0012764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Bulk</a:t>
                        </a:r>
                        <a:r>
                          <a:rPr lang="en-US" sz="1000" baseline="0" dirty="0" smtClean="0"/>
                          <a:t> &amp; Tapped Density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900" dirty="0" smtClean="0"/>
                          <a:t>ASTM Standard Seive</a:t>
                        </a:r>
                        <a:r>
                          <a:rPr lang="en-US" sz="900" baseline="0" dirty="0" smtClean="0"/>
                          <a:t> #6</a:t>
                        </a:r>
                        <a:endParaRPr lang="en-US" sz="9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47372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dirty="0" smtClean="0"/>
                          <a:t>AF  12989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NMR Characterization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AM500 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47372">
                  <a:tc>
                    <a:txBody>
                      <a:bodyPr/>
                      <a:lstStyle/>
                      <a:p>
                        <a:pPr algn="r"/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Tapped &amp; Bulk Density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dirty="0" smtClean="0"/>
                          <a:t>Sieve XXX</a:t>
                        </a:r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47372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dirty="0" smtClean="0"/>
                          <a:t>AF0045674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fr-FR" sz="1000" dirty="0" smtClean="0">
                            <a:effectLst/>
                          </a:rPr>
                          <a:t>Caractérisation  RMN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Nouvelle</a:t>
                        </a:r>
                        <a:r>
                          <a:rPr lang="en-US" sz="1000" baseline="0" dirty="0" smtClean="0"/>
                          <a:t> </a:t>
                        </a:r>
                        <a:r>
                          <a:rPr lang="en-US" sz="1000" dirty="0" smtClean="0"/>
                          <a:t>DRX600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211986">
                  <a:tc>
                    <a:txBody>
                      <a:bodyPr/>
                      <a:lstStyle/>
                      <a:p>
                        <a:pPr marL="0" marR="0" indent="0" algn="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dirty="0" smtClean="0"/>
                          <a:t>AF-0034558</a:t>
                        </a:r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IR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kern="1200" dirty="0" smtClean="0"/>
                          <a:t>iS10 FT-IR </a:t>
                        </a:r>
                        <a:endPara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01" name="Content Placeholder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83166770"/>
                </p:ext>
              </p:extLst>
            </p:nvPr>
          </p:nvGraphicFramePr>
          <p:xfrm>
            <a:off x="4938805" y="5654453"/>
            <a:ext cx="3670675" cy="1145390"/>
          </p:xfrm>
          <a:graphic>
            <a:graphicData uri="http://schemas.openxmlformats.org/drawingml/2006/table">
              <a:tbl>
                <a:tblPr first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{2D5ABB26-0587-4C30-8999-92F81FD0307C}</a:tableStyleId>
                </a:tblPr>
                <a:tblGrid>
                  <a:gridCol w="785586"/>
                  <a:gridCol w="1481959"/>
                  <a:gridCol w="1403130"/>
                </a:tblGrid>
                <a:tr h="135876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b="1" dirty="0" smtClean="0"/>
                          <a:t>Project</a:t>
                        </a:r>
                        <a:endParaRPr lang="en-US" sz="1000" b="1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b="1" dirty="0" smtClean="0"/>
                          <a:t>Test</a:t>
                        </a:r>
                        <a:endParaRPr lang="en-US" sz="1000" b="1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b="1" dirty="0" smtClean="0"/>
                          <a:t>Instrument</a:t>
                        </a:r>
                        <a:endParaRPr lang="en-US" sz="1000" b="1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35876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dirty="0" smtClean="0"/>
                          <a:t>AF0012354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IR</a:t>
                        </a:r>
                        <a:r>
                          <a:rPr lang="en-US" sz="1000" baseline="0" dirty="0" smtClean="0"/>
                          <a:t> Fingerprinting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000" dirty="0" smtClean="0"/>
                          <a:t>380 FTIR/-SN/145453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35876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dirty="0" smtClean="0"/>
                          <a:t>AF0012764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Bulk</a:t>
                        </a:r>
                        <a:r>
                          <a:rPr lang="en-US" sz="1000" baseline="0" dirty="0" smtClean="0"/>
                          <a:t> and Tapped Density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000" dirty="0" smtClean="0"/>
                          <a:t>ASTM Sieve</a:t>
                        </a:r>
                        <a:r>
                          <a:rPr lang="en-US" sz="1000" baseline="0" dirty="0" smtClean="0"/>
                          <a:t>-SN/3452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35876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dirty="0" smtClean="0"/>
                          <a:t>AF0012989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NMR Characterization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dirty="0" smtClean="0"/>
                          <a:t>AM500-SN/0034578 </a:t>
                        </a:r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35876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dirty="0" smtClean="0"/>
                          <a:t>AF0013142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Bulk</a:t>
                        </a:r>
                        <a:r>
                          <a:rPr lang="en-US" sz="1000" baseline="0" dirty="0" smtClean="0"/>
                          <a:t> and Tapped Density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000" dirty="0" smtClean="0"/>
                          <a:t>ASTM Sieve</a:t>
                        </a:r>
                        <a:r>
                          <a:rPr lang="en-US" sz="1000" baseline="0" dirty="0" smtClean="0"/>
                          <a:t>-SN/09783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135876">
                  <a:tc>
                    <a:txBody>
                      <a:bodyPr/>
                      <a:lstStyle/>
                      <a:p>
                        <a:pPr algn="r"/>
                        <a:r>
                          <a:rPr lang="en-US" sz="1000" dirty="0" smtClean="0"/>
                          <a:t>AF0045674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NMR Characterization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DRX600-SN/10234567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  <a:tr h="230990">
                  <a:tc>
                    <a:txBody>
                      <a:bodyPr/>
                      <a:lstStyle/>
                      <a:p>
                        <a:pPr marL="0" marR="0" indent="0" algn="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dirty="0" smtClean="0"/>
                          <a:t>AF0034558</a:t>
                        </a:r>
                      </a:p>
                    </a:txBody>
                    <a:tcPr marT="0" marB="0">
                      <a:lnL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000" dirty="0" smtClean="0"/>
                          <a:t>IR</a:t>
                        </a:r>
                        <a:r>
                          <a:rPr lang="en-US" sz="1000" baseline="0" dirty="0" smtClean="0"/>
                          <a:t> Fingerprinting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rPr>
                          <a:t>iS10 FTIR/-SN/341980</a:t>
                        </a:r>
                        <a:endParaRPr lang="en-US" sz="1000" dirty="0"/>
                      </a:p>
                    </a:txBody>
                    <a:tcPr marT="0" marB="0"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CC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2" name="Rectangle 101"/>
            <p:cNvSpPr/>
            <p:nvPr/>
          </p:nvSpPr>
          <p:spPr>
            <a:xfrm>
              <a:off x="6879024" y="5427798"/>
              <a:ext cx="19848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902"/>
              <a:r>
                <a:rPr lang="en-US" sz="1000" b="1" i="1" dirty="0">
                  <a:solidFill>
                    <a:prstClr val="black"/>
                  </a:solidFill>
                  <a:latin typeface="AvantGarde Md BT" pitchFamily="34" charset="0"/>
                </a:rPr>
                <a:t>With the Metadata Repository</a:t>
              </a:r>
              <a:endParaRPr lang="nl-NL" sz="1000" b="1" i="1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54666" y="3728784"/>
              <a:ext cx="2396695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b="1" dirty="0" smtClean="0">
                  <a:solidFill>
                    <a:schemeClr val="tx2"/>
                  </a:solidFill>
                </a:rPr>
                <a:t>Standard vocabulary &amp; structure for metadata </a:t>
              </a:r>
            </a:p>
          </p:txBody>
        </p:sp>
      </p:grpSp>
      <p:sp>
        <p:nvSpPr>
          <p:cNvPr id="93" name="Rectangle 92"/>
          <p:cNvSpPr/>
          <p:nvPr/>
        </p:nvSpPr>
        <p:spPr>
          <a:xfrm>
            <a:off x="6536029" y="1091668"/>
            <a:ext cx="255496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b="1" u="sng" dirty="0" smtClean="0">
                <a:solidFill>
                  <a:schemeClr val="tx2"/>
                </a:solidFill>
              </a:rPr>
              <a:t>toolkit</a:t>
            </a:r>
            <a:r>
              <a:rPr lang="en-US" dirty="0" smtClean="0">
                <a:solidFill>
                  <a:schemeClr val="tx2"/>
                </a:solidFill>
              </a:rPr>
              <a:t> that enables use of the standards &amp; metadata in software development</a:t>
            </a:r>
          </a:p>
        </p:txBody>
      </p:sp>
      <p:pic>
        <p:nvPicPr>
          <p:cNvPr id="94" name="Picture 2" descr="C:\Users\vergisjm\AppData\Local\Microsoft\Windows\Temporary Internet Files\Content.IE5\0FAXFS6X\MC90043161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73" y="94382"/>
            <a:ext cx="923728" cy="92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582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84" grpId="0" animBg="1"/>
      <p:bldP spid="88" grpId="0" animBg="1"/>
      <p:bldP spid="89" grpId="0" animBg="1"/>
      <p:bldP spid="90" grpId="0" animBg="1"/>
      <p:bldP spid="91" grpId="0" animBg="1"/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Variability of Result Data</a:t>
            </a:r>
          </a:p>
        </p:txBody>
      </p:sp>
      <p:pic>
        <p:nvPicPr>
          <p:cNvPr id="4" name="Picture 3" descr="Image result for pH ti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5133"/>
            <a:ext cx="1637071" cy="122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 descr="Image result for Gas chromato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57" y="1232995"/>
            <a:ext cx="2445113" cy="115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43508" y="2393685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" panose="020B0602030504020204" pitchFamily="34" charset="0"/>
              </a:rPr>
              <a:t>chromatography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454" y="23931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Sans" panose="020B0602030504020204" pitchFamily="34" charset="0"/>
              </a:rPr>
              <a:t>pH</a:t>
            </a:r>
          </a:p>
        </p:txBody>
      </p:sp>
      <p:pic>
        <p:nvPicPr>
          <p:cNvPr id="10" name="Picture 2" descr="Image result for thermogravimetric analys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26" y="1266799"/>
            <a:ext cx="1955488" cy="11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72898" y="2393685"/>
            <a:ext cx="2236518" cy="3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ucida Sans" panose="020B0602030504020204" pitchFamily="34" charset="0"/>
              </a:rPr>
              <a:t>thermogravimetry 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2853820"/>
            <a:ext cx="824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" y="4643289"/>
            <a:ext cx="824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s://upload.wikimedia.org/wikipedia/commons/b/bf/Neubauer_improved_with_cell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980" y="4886209"/>
            <a:ext cx="1653960" cy="124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ms/ms spectr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27" y="3162833"/>
            <a:ext cx="2040206" cy="11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18424"/>
            <a:ext cx="2101645" cy="14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File:Mass spectrum coprostano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9" y="2974256"/>
            <a:ext cx="2220457" cy="12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530" y="2974257"/>
            <a:ext cx="2535567" cy="13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253386" y="4263434"/>
            <a:ext cx="1818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ucida Sans" panose="020B0602030504020204" pitchFamily="34" charset="0"/>
              </a:rPr>
              <a:t>HPLC-MS-MS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38415" y="496055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latin typeface="Lucida Sans" panose="020B0602030504020204" pitchFamily="34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4223" y="4230024"/>
            <a:ext cx="231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" panose="020B0602030504020204" pitchFamily="34" charset="0"/>
              </a:rPr>
              <a:t>mass spectroscopy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31948" y="4230335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" panose="020B0602030504020204" pitchFamily="34" charset="0"/>
              </a:rPr>
              <a:t>HPLC-MS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69800" y="6150222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Sans" panose="020B0602030504020204" pitchFamily="34" charset="0"/>
              </a:rPr>
              <a:t>cell counter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14687" y="612667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NMR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Landscape of Existing Standards</a:t>
            </a:r>
            <a:endParaRPr lang="en-US" noProof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4" y="1136646"/>
            <a:ext cx="7315472" cy="540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2894" y="2681378"/>
            <a:ext cx="925253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ISO</a:t>
            </a:r>
            <a:endParaRPr lang="en-US" sz="36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069" y="3070204"/>
            <a:ext cx="70564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W3C</a:t>
            </a:r>
            <a:endParaRPr lang="en-US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5819" y="4874149"/>
            <a:ext cx="91440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IETF</a:t>
            </a:r>
            <a:endParaRPr lang="en-US" sz="28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7696" y="3864273"/>
            <a:ext cx="764953" cy="33855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OASIS</a:t>
            </a:r>
            <a:endParaRPr lang="en-US" sz="16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9895" y="5227630"/>
            <a:ext cx="60639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OMG</a:t>
            </a:r>
            <a:endParaRPr lang="en-US" sz="16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7409" y="2444133"/>
            <a:ext cx="42512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LC</a:t>
            </a:r>
            <a:endParaRPr lang="en-US" sz="14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2430" y="6079741"/>
            <a:ext cx="515758" cy="21544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CDISC</a:t>
            </a:r>
            <a:endParaRPr lang="en-US" sz="9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94384" y="1705987"/>
            <a:ext cx="390720" cy="18466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de-DE" sz="6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NISO</a:t>
            </a:r>
            <a:endParaRPr lang="en-US" sz="7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5308" y="2873532"/>
            <a:ext cx="379294" cy="20005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/>
                </a:solidFill>
                <a:latin typeface="Lucida Sans" panose="020B0602030504020204" pitchFamily="34" charset="0"/>
              </a:rPr>
              <a:t>OAI</a:t>
            </a:r>
            <a:endParaRPr lang="en-US" sz="800" dirty="0" smtClean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2514-57DB-4FE6-A0B8-8102216099F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ster_EN">
  <a:themeElements>
    <a:clrScheme name="Osth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E7F00"/>
      </a:accent1>
      <a:accent2>
        <a:srgbClr val="57AB27"/>
      </a:accent2>
      <a:accent3>
        <a:srgbClr val="009EE0"/>
      </a:accent3>
      <a:accent4>
        <a:srgbClr val="004588"/>
      </a:accent4>
      <a:accent5>
        <a:srgbClr val="FF0000"/>
      </a:accent5>
      <a:accent6>
        <a:srgbClr val="FFFF00"/>
      </a:accent6>
      <a:hlink>
        <a:srgbClr val="0070C0"/>
      </a:hlink>
      <a:folHlink>
        <a:srgbClr val="A3C1E0"/>
      </a:folHlink>
    </a:clrScheme>
    <a:fontScheme name="2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8A"/>
        </a:accent6>
        <a:hlink>
          <a:srgbClr val="FF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ster_DE">
  <a:themeElements>
    <a:clrScheme name="Master OSTHUS">
      <a:dk1>
        <a:srgbClr val="000000"/>
      </a:dk1>
      <a:lt1>
        <a:srgbClr val="FFFFFF"/>
      </a:lt1>
      <a:dk2>
        <a:srgbClr val="000000"/>
      </a:dk2>
      <a:lt2>
        <a:srgbClr val="8C9094"/>
      </a:lt2>
      <a:accent1>
        <a:srgbClr val="EF7C00"/>
      </a:accent1>
      <a:accent2>
        <a:srgbClr val="50AE2F"/>
      </a:accent2>
      <a:accent3>
        <a:srgbClr val="009EE3"/>
      </a:accent3>
      <a:accent4>
        <a:srgbClr val="004188"/>
      </a:accent4>
      <a:accent5>
        <a:srgbClr val="8C9094"/>
      </a:accent5>
      <a:accent6>
        <a:srgbClr val="FFFFFF"/>
      </a:accent6>
      <a:hlink>
        <a:srgbClr val="004188"/>
      </a:hlink>
      <a:folHlink>
        <a:srgbClr val="8C9094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Lucida Sans" panose="020B0602030504020204" pitchFamily="34" charset="0"/>
          </a:defRPr>
        </a:defPPr>
      </a:lstStyle>
    </a:txDef>
  </a:objectDefaults>
  <a:extraClrSchemeLst>
    <a:extraClrScheme>
      <a:clrScheme name="2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8A"/>
        </a:accent6>
        <a:hlink>
          <a:srgbClr val="FF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9556168B346F45A7C37B6A8CC941C5" ma:contentTypeVersion="1" ma:contentTypeDescription="Create a new document." ma:contentTypeScope="" ma:versionID="0c03eb68d32b9c66a3514e9531e94d3d">
  <xsd:schema xmlns:xsd="http://www.w3.org/2001/XMLSchema" xmlns:xs="http://www.w3.org/2001/XMLSchema" xmlns:p="http://schemas.microsoft.com/office/2006/metadata/properties" xmlns:ns3="5a0464ec-9a64-4555-95c5-daaccfe166d8" targetNamespace="http://schemas.microsoft.com/office/2006/metadata/properties" ma:root="true" ma:fieldsID="2b4d1cd5018a2123ba370039760baac3" ns3:_="">
    <xsd:import namespace="5a0464ec-9a64-4555-95c5-daaccfe166d8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464ec-9a64-4555-95c5-daaccfe166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B3A5E4-5119-4E0E-BE27-996088810D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E1D64-6F75-4CCE-B2CA-F439CFE85188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5a0464ec-9a64-4555-95c5-daaccfe166d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54AD08E-FCCC-4BE4-9BC6-AFE581660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0464ec-9a64-4555-95c5-daaccfe16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16991</TotalTime>
  <Words>1804</Words>
  <Application>Microsoft Office PowerPoint</Application>
  <PresentationFormat>On-screen Show (4:3)</PresentationFormat>
  <Paragraphs>543</Paragraphs>
  <Slides>29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Office Theme</vt:lpstr>
      <vt:lpstr>1_Master_EN</vt:lpstr>
      <vt:lpstr>Master_DE</vt:lpstr>
      <vt:lpstr>PowerPoint Presentation</vt:lpstr>
      <vt:lpstr>PowerPoint Presentation</vt:lpstr>
      <vt:lpstr>Why is access to music so much easier than access to scientific data?</vt:lpstr>
      <vt:lpstr>What if scientific data was as easy to access as music?</vt:lpstr>
      <vt:lpstr>Allotrope Foundation</vt:lpstr>
      <vt:lpstr>PowerPoint Presentation</vt:lpstr>
      <vt:lpstr>What is Allotrope Creating?</vt:lpstr>
      <vt:lpstr>High Variability of Result Data</vt:lpstr>
      <vt:lpstr>Landscape of Existing Standards</vt:lpstr>
      <vt:lpstr>Key Requirements</vt:lpstr>
      <vt:lpstr>Allotrope Data Format (ADF)</vt:lpstr>
      <vt:lpstr>Allotrope Taxonomies: An Extensible Metadata Model</vt:lpstr>
      <vt:lpstr>Allotrope Foundation Taxonomies</vt:lpstr>
      <vt:lpstr>The Big Picture</vt:lpstr>
      <vt:lpstr>PowerPoint Presentation</vt:lpstr>
      <vt:lpstr>ADF Class Library</vt:lpstr>
      <vt:lpstr>RDF Data Model</vt:lpstr>
      <vt:lpstr>Data Shapes Constrain How We Use Taxonomies in the Real World</vt:lpstr>
      <vt:lpstr>Using Data Shapes: Equipment</vt:lpstr>
      <vt:lpstr>The ADF enables a self-contained documentation of the data &amp; metadata</vt:lpstr>
      <vt:lpstr>The ADF enables a self-contained documentation of the data &amp; metadata</vt:lpstr>
      <vt:lpstr>Allotrope Data Format</vt:lpstr>
      <vt:lpstr>PowerPoint Presentation</vt:lpstr>
      <vt:lpstr>Reducing it to practice</vt:lpstr>
      <vt:lpstr>Current Project Portfolio</vt:lpstr>
      <vt:lpstr>Amgen Project</vt:lpstr>
      <vt:lpstr>GSK Project</vt:lpstr>
      <vt:lpstr>PowerPoint Presentation</vt:lpstr>
      <vt:lpstr>PowerPoint Presentation</vt:lpstr>
      <vt:lpstr>Loop Show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CHICAGO</dc:title>
  <dc:creator>Vanderwall, Dana</dc:creator>
  <cp:lastModifiedBy>noelken_g</cp:lastModifiedBy>
  <cp:revision>452</cp:revision>
  <cp:lastPrinted>2015-10-16T09:07:09Z</cp:lastPrinted>
  <dcterms:modified xsi:type="dcterms:W3CDTF">2015-10-16T09:07:38Z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